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8" r:id="rId2"/>
    <p:sldId id="1416" r:id="rId3"/>
    <p:sldId id="1429" r:id="rId4"/>
    <p:sldId id="1428" r:id="rId5"/>
    <p:sldId id="1430" r:id="rId6"/>
    <p:sldId id="1426" r:id="rId7"/>
    <p:sldId id="1425" r:id="rId8"/>
    <p:sldId id="1424" r:id="rId9"/>
    <p:sldId id="1400" r:id="rId10"/>
    <p:sldId id="1410" r:id="rId11"/>
    <p:sldId id="1411" r:id="rId12"/>
    <p:sldId id="1414" r:id="rId13"/>
    <p:sldId id="1415" r:id="rId14"/>
    <p:sldId id="1371" r:id="rId15"/>
    <p:sldId id="1404" r:id="rId16"/>
    <p:sldId id="1373" r:id="rId17"/>
    <p:sldId id="1423" r:id="rId18"/>
    <p:sldId id="265" r:id="rId19"/>
    <p:sldId id="1370" r:id="rId20"/>
    <p:sldId id="1367" r:id="rId21"/>
    <p:sldId id="1394" r:id="rId22"/>
    <p:sldId id="1374" r:id="rId23"/>
    <p:sldId id="1398" r:id="rId24"/>
    <p:sldId id="1422" r:id="rId25"/>
    <p:sldId id="260" r:id="rId26"/>
    <p:sldId id="1413" r:id="rId27"/>
    <p:sldId id="300" r:id="rId28"/>
    <p:sldId id="1408" r:id="rId29"/>
    <p:sldId id="1403" r:id="rId30"/>
    <p:sldId id="1369" r:id="rId31"/>
    <p:sldId id="1418" r:id="rId32"/>
    <p:sldId id="1387" r:id="rId33"/>
    <p:sldId id="1421" r:id="rId34"/>
    <p:sldId id="1380" r:id="rId35"/>
    <p:sldId id="1378" r:id="rId36"/>
    <p:sldId id="1409" r:id="rId37"/>
    <p:sldId id="1332" r:id="rId38"/>
    <p:sldId id="1334" r:id="rId39"/>
    <p:sldId id="1433" r:id="rId40"/>
    <p:sldId id="558" r:id="rId41"/>
    <p:sldId id="1432" r:id="rId42"/>
    <p:sldId id="1431" r:id="rId43"/>
    <p:sldId id="1420" r:id="rId44"/>
    <p:sldId id="1419" r:id="rId45"/>
    <p:sldId id="1407" r:id="rId46"/>
    <p:sldId id="1372" r:id="rId47"/>
    <p:sldId id="1385" r:id="rId48"/>
    <p:sldId id="1417" r:id="rId49"/>
  </p:sldIdLst>
  <p:sldSz cx="12192000" cy="6858000"/>
  <p:notesSz cx="6858000" cy="1295400"/>
  <p:embeddedFontLst>
    <p:embeddedFont>
      <p:font typeface="Arial Nova Light" panose="020B0304020202020204" pitchFamily="34" charset="0"/>
      <p:regular r:id="rId52"/>
      <p: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Oswald" pitchFamily="2" charset="0"/>
      <p:regular r:id="rId60"/>
      <p:bold r:id="rId61"/>
    </p:embeddedFont>
    <p:embeddedFont>
      <p:font typeface="Oswald Light" pitchFamily="2" charset="0"/>
      <p:regular r:id="rId62"/>
    </p:embeddedFont>
    <p:embeddedFont>
      <p:font typeface="Oswald Medium" pitchFamily="2" charset="0"/>
      <p:regular r:id="rId63"/>
    </p:embeddedFont>
    <p:embeddedFont>
      <p:font typeface="微軟正黑體" panose="020B0604030504040204" pitchFamily="34" charset="-120"/>
      <p:regular r:id="rId64"/>
      <p:bold r:id="rId65"/>
    </p:embeddedFont>
    <p:embeddedFont>
      <p:font typeface="微軟正黑體" panose="020B0604030504040204" pitchFamily="34" charset="-120"/>
      <p:regular r:id="rId64"/>
      <p:bold r:id="rId65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7AD6"/>
    <a:srgbClr val="2089D9"/>
    <a:srgbClr val="0B7FD8"/>
    <a:srgbClr val="FD993D"/>
    <a:srgbClr val="FFFC10"/>
    <a:srgbClr val="79FFFF"/>
    <a:srgbClr val="31FFFF"/>
    <a:srgbClr val="79F2FF"/>
    <a:srgbClr val="FD9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佈景主題樣式 2 - 輔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佈景主題樣式 2 - 輔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佈景主題樣式 2 - 輔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9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27963;&#38913;&#31807;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swald Light" pitchFamily="2" charset="0"/>
                <a:ea typeface="+mn-ea"/>
                <a:cs typeface="+mn-cs"/>
              </a:defRPr>
            </a:pPr>
            <a:r>
              <a:rPr lang="en-US" altLang="zh-TW" sz="2200" baseline="0" dirty="0" err="1">
                <a:solidFill>
                  <a:schemeClr val="bg1"/>
                </a:solidFill>
                <a:latin typeface="Oswald Light" pitchFamily="2" charset="0"/>
              </a:rPr>
              <a:t>NVMe</a:t>
            </a:r>
            <a:r>
              <a:rPr lang="en-US" altLang="zh-TW" sz="2200" baseline="0" dirty="0">
                <a:solidFill>
                  <a:schemeClr val="bg1"/>
                </a:solidFill>
                <a:latin typeface="Oswald Light" pitchFamily="2" charset="0"/>
              </a:rPr>
              <a:t>/ SAS/ SATA SSD IOPS</a:t>
            </a:r>
            <a:endParaRPr lang="zh-TW" altLang="en-US" sz="2200" dirty="0">
              <a:solidFill>
                <a:schemeClr val="bg1"/>
              </a:solidFill>
              <a:latin typeface="Oswald Light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swald Light" pitchFamily="2" charset="0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工作表1!$A$2</c:f>
              <c:strCache>
                <c:ptCount val="1"/>
                <c:pt idx="0">
                  <c:v>Random Read</c:v>
                </c:pt>
              </c:strCache>
            </c:strRef>
          </c:tx>
          <c:spPr>
            <a:gradFill>
              <a:gsLst>
                <a:gs pos="100000">
                  <a:srgbClr val="3BD1FF"/>
                </a:gs>
                <a:gs pos="0">
                  <a:srgbClr val="29FF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100000">
                    <a:srgbClr val="3BD1FF"/>
                  </a:gs>
                  <a:gs pos="0">
                    <a:srgbClr val="29FFFF"/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CD1-4906-873A-040F06AC4749}"/>
              </c:ext>
            </c:extLst>
          </c:dPt>
          <c:cat>
            <c:strRef>
              <c:f>工作表1!$B$1:$D$1</c:f>
              <c:strCache>
                <c:ptCount val="3"/>
                <c:pt idx="0">
                  <c:v>NVMe Gen3 x4 SSD</c:v>
                </c:pt>
                <c:pt idx="1">
                  <c:v>SAS 12Gb/s SSD</c:v>
                </c:pt>
                <c:pt idx="2">
                  <c:v>SATA 6Gb/s SSD</c:v>
                </c:pt>
              </c:strCache>
            </c:strRef>
          </c:cat>
          <c:val>
            <c:numRef>
              <c:f>工作表1!$B$2:$D$2</c:f>
              <c:numCache>
                <c:formatCode>General</c:formatCode>
                <c:ptCount val="3"/>
                <c:pt idx="0">
                  <c:v>800000</c:v>
                </c:pt>
                <c:pt idx="1">
                  <c:v>400000</c:v>
                </c:pt>
                <c:pt idx="2">
                  <c:v>98000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C2-C54A-BD78-513F9F807146}"/>
            </c:ext>
          </c:extLst>
        </c:ser>
        <c:ser>
          <c:idx val="1"/>
          <c:order val="1"/>
          <c:tx>
            <c:strRef>
              <c:f>工作表1!$A$3</c:f>
              <c:strCache>
                <c:ptCount val="1"/>
                <c:pt idx="0">
                  <c:v>Random Write</c:v>
                </c:pt>
              </c:strCache>
            </c:strRef>
          </c:tx>
          <c:spPr>
            <a:gradFill>
              <a:gsLst>
                <a:gs pos="100000">
                  <a:srgbClr val="FC8517"/>
                </a:gs>
                <a:gs pos="0">
                  <a:srgbClr val="FFD243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strRef>
              <c:f>工作表1!$B$1:$D$1</c:f>
              <c:strCache>
                <c:ptCount val="3"/>
                <c:pt idx="0">
                  <c:v>NVMe Gen3 x4 SSD</c:v>
                </c:pt>
                <c:pt idx="1">
                  <c:v>SAS 12Gb/s SSD</c:v>
                </c:pt>
                <c:pt idx="2">
                  <c:v>SATA 6Gb/s SSD</c:v>
                </c:pt>
              </c:strCache>
            </c:strRef>
          </c:cat>
          <c:val>
            <c:numRef>
              <c:f>工作表1!$B$3:$D$3</c:f>
              <c:numCache>
                <c:formatCode>General</c:formatCode>
                <c:ptCount val="3"/>
                <c:pt idx="0">
                  <c:v>110000</c:v>
                </c:pt>
                <c:pt idx="1">
                  <c:v>90000</c:v>
                </c:pt>
                <c:pt idx="2">
                  <c:v>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C2-C54A-BD78-513F9F8071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6898000"/>
        <c:axId val="516714752"/>
      </c:barChart>
      <c:catAx>
        <c:axId val="51689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Oswald Light" pitchFamily="2" charset="0"/>
                <a:ea typeface="+mn-ea"/>
                <a:cs typeface="+mn-cs"/>
              </a:defRPr>
            </a:pPr>
            <a:endParaRPr lang="zh-TW"/>
          </a:p>
        </c:txPr>
        <c:crossAx val="516714752"/>
        <c:crosses val="autoZero"/>
        <c:auto val="1"/>
        <c:lblAlgn val="ctr"/>
        <c:lblOffset val="100"/>
        <c:noMultiLvlLbl val="0"/>
      </c:catAx>
      <c:valAx>
        <c:axId val="51671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Oswald Light" pitchFamily="2" charset="0"/>
                <a:ea typeface="+mn-ea"/>
                <a:cs typeface="+mn-cs"/>
              </a:defRPr>
            </a:pPr>
            <a:endParaRPr lang="zh-TW"/>
          </a:p>
        </c:txPr>
        <c:crossAx val="516898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Oswald Light" pitchFamily="2" charset="0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25644E80-D620-4609-95C2-F2EC5FF34C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7C66983-1509-45C9-BE94-598E5401F8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D9552-F602-4BFB-AE68-AA041113FDD3}" type="datetimeFigureOut">
              <a:rPr lang="zh-TW" altLang="en-US" smtClean="0"/>
              <a:t>2020/8/25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0D3DB94-A049-48D8-86D0-D2D88EDD94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E01BD96-1E40-4EDB-AC92-F4943F7BBE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4F2B9-3636-4346-B81C-9CAED22D16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469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D7A14-9368-5744-95A4-2585111155BC}" type="datetimeFigureOut">
              <a:rPr kumimoji="1" lang="zh-TW" altLang="en-US" smtClean="0"/>
              <a:t>2020/8/25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4DBAD-4833-584E-ACDA-B6AB6135B04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455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58450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28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04991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33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80012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34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88732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35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53367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36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90018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0248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876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7E13-61A5-E54F-90FE-946BC8B51EA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12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41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11580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46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5243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83557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2682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69393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73777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2743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56586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97046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err="1"/>
              <a:t>NVMe</a:t>
            </a:r>
            <a:r>
              <a:rPr kumimoji="1" lang="en-US" altLang="zh-TW"/>
              <a:t>: Samsung PM1725b</a:t>
            </a:r>
          </a:p>
          <a:p>
            <a:r>
              <a:rPr kumimoji="1" lang="en-US" altLang="zh-TW"/>
              <a:t>SAS 12G: Samsung PM1643a</a:t>
            </a:r>
          </a:p>
          <a:p>
            <a:r>
              <a:rPr kumimoji="1" lang="en-US" altLang="zh-TW"/>
              <a:t>SATA 6G: Samsung PM883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10001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23860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77DBBD9-00D5-4A01-9528-5E21DAF231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4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DDE3735-F8DA-4E67-B2C2-E4668375D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68B1CCE-1651-4A2E-810C-28141F19C8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70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0290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B2146A4-04F8-4306-8020-1229E9E0D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" y="1131"/>
            <a:ext cx="12189625" cy="685573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586C04E-C64C-4C39-AC8E-AF461A464B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27387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688323B-5126-4BCB-AEA6-EB60D51359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" y="1131"/>
            <a:ext cx="12189625" cy="68557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0C76667-1652-47DC-9BFA-A5865F3C11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58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873266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B2146A4-04F8-4306-8020-1229E9E0D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" y="1131"/>
            <a:ext cx="12189625" cy="685573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B9A2E0A-80C0-4927-9FBF-F416DB3E24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58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334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6B80323-D37D-48B9-A27A-8AE7F26202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3" y="0"/>
            <a:ext cx="12189625" cy="685573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4E0C9CF-1751-455F-ABCE-880E712E8F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6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31602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662E45F-141D-46F5-BF09-6D5C77D1B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" y="1130"/>
            <a:ext cx="12189625" cy="685573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5B52DB6-0A8D-45CE-BED2-B977F0A96E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96072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D9B4236-B4C3-43E1-BDD9-C6DF0CA9A9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" y="1130"/>
            <a:ext cx="12189623" cy="685573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8A0F222-849B-4A35-AD82-20378D6FE1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067438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AF37518-E2AC-4A9F-8D3C-32DCF854A1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" y="1130"/>
            <a:ext cx="12189623" cy="685573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FB189FA-0B08-4BD0-921C-1171C23DB9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286110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CEB4555-5683-4053-81E2-6CDAC80E12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4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6851CC7-0F7F-426D-B556-7DA86391D5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67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1E9E4C3-E2BA-47A2-A0FE-27597C5BF0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0469650-6199-4116-AB70-8F48774F7A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07988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70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5383AE3-C080-4923-BDFB-A777D18A5E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40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CE7AC4A-262E-4D83-85C8-85D5A0D92D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1131"/>
            <a:ext cx="12189627" cy="685573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42B82E4-3424-494B-9AAB-E79FAC4A11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4108233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951B5AB-F112-4149-A4CC-BA398A776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4" y="1131"/>
            <a:ext cx="12187971" cy="685573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8F38DA0-9F3D-4F30-8915-D615CC428A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43356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3E266EE-5642-43C3-A2F8-5EDF70E5A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" y="1131"/>
            <a:ext cx="12189623" cy="685573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C928367-4D3F-4F30-AFAF-7BDA123923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2709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ADC0059-CA04-450C-9CCB-9F6335D9A3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" y="1131"/>
            <a:ext cx="12189623" cy="685573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9317E07-E371-479C-B04C-220FB4DCEF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17772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6AD4907-04DB-4D44-AF28-CFF17869E7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" y="1131"/>
            <a:ext cx="12189625" cy="68557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B03A08E-3837-4230-9C3B-181408195E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70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97306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4A3E40A-51EF-4BA3-B8DF-2256ED8988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31"/>
            <a:ext cx="12192000" cy="68557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31D3455-C507-48CE-959E-549C85FEB9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70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80476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5D6DA28-DEA6-48BE-A0B1-B27E053B86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7" y="1131"/>
            <a:ext cx="12187973" cy="68557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6BAC4D9-C598-43C8-AE23-0B21607BF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70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968492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A41C297-106E-4365-BB2E-BE3D88FCF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4" y="1131"/>
            <a:ext cx="12187973" cy="685573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F019228-C2C4-4EB6-910E-A5E031A255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70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4084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" y="1131"/>
            <a:ext cx="12190813" cy="685573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0469650-6199-4116-AB70-8F48774F7A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4108233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光, 藍色 的圖片&#10;&#10;自動產生的描述">
            <a:extLst>
              <a:ext uri="{FF2B5EF4-FFF2-40B4-BE49-F238E27FC236}">
                <a16:creationId xmlns:a16="http://schemas.microsoft.com/office/drawing/2014/main" id="{73C7D100-99B6-4A11-9BCB-9CA8F82397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E2F5BB7-9B3D-4BDC-BB6F-AB990D258C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70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DAA18EE-221E-4575-8099-0FD5B1AD02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4" y="1131"/>
            <a:ext cx="12187973" cy="685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04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13CF202-2774-432D-88B6-3668C46225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1131"/>
            <a:ext cx="12190814" cy="68557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9391E98-E3C4-4165-A1CE-E47B4AACE6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27387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DA2A856-BF3D-4D78-A179-0D612F3AA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31"/>
            <a:ext cx="12192000" cy="68557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72EF7FB-28F8-4D75-AD41-7AF2BA50D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58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873266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828F9CC-9A66-4288-965F-3A03B090E1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" y="1131"/>
            <a:ext cx="12189625" cy="68557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312CE68-3A8E-4F55-B6E8-A39C9900C3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58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33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FFC3076-B741-43C0-9ED0-DFC8B308F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2" y="0"/>
            <a:ext cx="12189627" cy="68557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FB7C8C3-FAC2-4692-8F6B-91B4A971F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6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31602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613ED07-79EF-475D-AB00-F3A7EF322E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" y="1130"/>
            <a:ext cx="12189625" cy="68557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29EFB0A-6AF1-4FBE-93FC-79CDEF16A2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96072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D422015-01B9-46FB-B03C-91058C2D6C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" y="1130"/>
            <a:ext cx="12189625" cy="685573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7EA91BF-0329-489B-94F4-AF82216A2F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0674389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DB66A0C-5AAE-4743-837D-430DADCB2D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" y="1130"/>
            <a:ext cx="12189625" cy="685573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9DE000B-1675-4BE0-B5FE-023F3B7685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2861108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1220B0-95AE-4AFE-84A4-AC3DC9DB37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4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867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6623ED4-3711-4179-B40F-D3F44BFAF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4" y="1131"/>
            <a:ext cx="12189986" cy="685573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B4FDAEE-F3F2-427F-94A5-2A042480FE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43356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6851CC7-0F7F-426D-B556-7DA86391D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99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79012B5-F64A-4ACA-B763-A0B9F64D5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" y="1131"/>
            <a:ext cx="12190812" cy="685573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9C0C655-F7D3-4676-9D08-6A5A81726B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17772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" y="1131"/>
            <a:ext cx="12189625" cy="685573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8DB639D-FCC3-4071-B35B-F6368CB4E4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70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9730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A41C297-106E-4365-BB2E-BE3D88FCFA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" y="1131"/>
            <a:ext cx="12189625" cy="685573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A8743DE-EC78-4D96-9FE7-F91A2A088C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70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80476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A41C297-106E-4365-BB2E-BE3D88FCF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7" y="1131"/>
            <a:ext cx="12187973" cy="685573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DFA11D8-A874-4E23-BD04-C5666BB02B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70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96849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A41C297-106E-4365-BB2E-BE3D88FCF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4" y="1131"/>
            <a:ext cx="12187973" cy="685573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C52B3E6-E046-4577-9E16-4CED33D6BD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70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691104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109D17E-F781-4754-AC95-BB80BC160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692C874-0A9F-4C45-8D1D-264572ECB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9EB6031-43E4-4B87-9889-BDC844DB7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A6564-A63B-441E-8B3E-C5532FAACC1E}" type="datetimeFigureOut">
              <a:rPr lang="zh-TW" altLang="en-US" smtClean="0"/>
              <a:t>2020/8/25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7713CC-1642-456E-8158-CF7D8ACA9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7D7C38-F6FA-4961-A353-A56CDC09A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4FE4E-A0D4-4371-83BF-7817E3ACD8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323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0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88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665" r:id="rId20"/>
    <p:sldLayoutId id="2147483649" r:id="rId21"/>
    <p:sldLayoutId id="2147483661" r:id="rId22"/>
    <p:sldLayoutId id="2147483682" r:id="rId23"/>
    <p:sldLayoutId id="2147483674" r:id="rId24"/>
    <p:sldLayoutId id="2147483681" r:id="rId25"/>
    <p:sldLayoutId id="2147483683" r:id="rId26"/>
    <p:sldLayoutId id="2147483680" r:id="rId27"/>
    <p:sldLayoutId id="2147483684" r:id="rId28"/>
    <p:sldLayoutId id="2147483699" r:id="rId29"/>
    <p:sldLayoutId id="2147483685" r:id="rId30"/>
    <p:sldLayoutId id="2147483662" r:id="rId31"/>
    <p:sldLayoutId id="2147483677" r:id="rId32"/>
    <p:sldLayoutId id="2147483686" r:id="rId33"/>
    <p:sldLayoutId id="2147483669" r:id="rId34"/>
    <p:sldLayoutId id="2147483678" r:id="rId35"/>
    <p:sldLayoutId id="2147483679" r:id="rId36"/>
    <p:sldLayoutId id="2147483673" r:id="rId37"/>
    <p:sldLayoutId id="2147483663" r:id="rId38"/>
    <p:sldLayoutId id="2147483664" r:id="rId39"/>
    <p:sldLayoutId id="2147483687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5.png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58.png"/><Relationship Id="rId4" Type="http://schemas.openxmlformats.org/officeDocument/2006/relationships/image" Target="../media/image78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0.png"/><Relationship Id="rId5" Type="http://schemas.openxmlformats.org/officeDocument/2006/relationships/image" Target="../media/image76.png"/><Relationship Id="rId10" Type="http://schemas.openxmlformats.org/officeDocument/2006/relationships/image" Target="../media/image83.svg"/><Relationship Id="rId4" Type="http://schemas.microsoft.com/office/2007/relationships/hdphoto" Target="../media/hdphoto3.wdp"/><Relationship Id="rId9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6.tiff"/><Relationship Id="rId5" Type="http://schemas.openxmlformats.org/officeDocument/2006/relationships/image" Target="../media/image85.tiff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8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microsoft.com/office/2007/relationships/hdphoto" Target="../media/hdphoto5.wdp"/><Relationship Id="rId7" Type="http://schemas.openxmlformats.org/officeDocument/2006/relationships/image" Target="../media/image93.svg"/><Relationship Id="rId12" Type="http://schemas.openxmlformats.org/officeDocument/2006/relationships/image" Target="../media/image9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1.tiff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4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9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18" Type="http://schemas.openxmlformats.org/officeDocument/2006/relationships/image" Target="../media/image135.png"/><Relationship Id="rId3" Type="http://schemas.openxmlformats.org/officeDocument/2006/relationships/image" Target="../media/image121.png"/><Relationship Id="rId21" Type="http://schemas.openxmlformats.org/officeDocument/2006/relationships/image" Target="../media/image138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17" Type="http://schemas.openxmlformats.org/officeDocument/2006/relationships/image" Target="../media/image134.png"/><Relationship Id="rId25" Type="http://schemas.openxmlformats.org/officeDocument/2006/relationships/image" Target="../media/image14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33.png"/><Relationship Id="rId20" Type="http://schemas.openxmlformats.org/officeDocument/2006/relationships/image" Target="../media/image13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24" Type="http://schemas.openxmlformats.org/officeDocument/2006/relationships/image" Target="../media/image141.png"/><Relationship Id="rId5" Type="http://schemas.microsoft.com/office/2007/relationships/hdphoto" Target="../media/hdphoto6.wdp"/><Relationship Id="rId15" Type="http://schemas.openxmlformats.org/officeDocument/2006/relationships/image" Target="../media/image132.png"/><Relationship Id="rId23" Type="http://schemas.openxmlformats.org/officeDocument/2006/relationships/image" Target="../media/image140.png"/><Relationship Id="rId10" Type="http://schemas.openxmlformats.org/officeDocument/2006/relationships/image" Target="../media/image127.png"/><Relationship Id="rId19" Type="http://schemas.openxmlformats.org/officeDocument/2006/relationships/image" Target="../media/image136.png"/><Relationship Id="rId4" Type="http://schemas.openxmlformats.org/officeDocument/2006/relationships/image" Target="../media/image122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Relationship Id="rId22" Type="http://schemas.openxmlformats.org/officeDocument/2006/relationships/image" Target="../media/image13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3.png"/><Relationship Id="rId5" Type="http://schemas.openxmlformats.org/officeDocument/2006/relationships/image" Target="../media/image152.tiff"/><Relationship Id="rId4" Type="http://schemas.openxmlformats.org/officeDocument/2006/relationships/image" Target="../media/image151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1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6.svg"/><Relationship Id="rId11" Type="http://schemas.microsoft.com/office/2007/relationships/hdphoto" Target="../media/hdphoto7.wdp"/><Relationship Id="rId5" Type="http://schemas.openxmlformats.org/officeDocument/2006/relationships/image" Target="../media/image155.png"/><Relationship Id="rId10" Type="http://schemas.openxmlformats.org/officeDocument/2006/relationships/image" Target="../media/image160.png"/><Relationship Id="rId4" Type="http://schemas.openxmlformats.org/officeDocument/2006/relationships/image" Target="../media/image154.svg"/><Relationship Id="rId9" Type="http://schemas.openxmlformats.org/officeDocument/2006/relationships/image" Target="../media/image159.png"/><Relationship Id="rId14" Type="http://schemas.openxmlformats.org/officeDocument/2006/relationships/image" Target="../media/image1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png"/><Relationship Id="rId3" Type="http://schemas.openxmlformats.org/officeDocument/2006/relationships/image" Target="../media/image33.pn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36.jpeg"/><Relationship Id="rId10" Type="http://schemas.openxmlformats.org/officeDocument/2006/relationships/image" Target="../media/image172.png"/><Relationship Id="rId4" Type="http://schemas.microsoft.com/office/2007/relationships/hdphoto" Target="../media/hdphoto1.wdp"/><Relationship Id="rId9" Type="http://schemas.openxmlformats.org/officeDocument/2006/relationships/image" Target="../media/image1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6.png"/><Relationship Id="rId7" Type="http://schemas.openxmlformats.org/officeDocument/2006/relationships/image" Target="../media/image17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10" Type="http://schemas.openxmlformats.org/officeDocument/2006/relationships/image" Target="../media/image182.png"/><Relationship Id="rId4" Type="http://schemas.microsoft.com/office/2007/relationships/hdphoto" Target="../media/hdphoto8.wdp"/><Relationship Id="rId9" Type="http://schemas.openxmlformats.org/officeDocument/2006/relationships/image" Target="../media/image18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33.png"/><Relationship Id="rId7" Type="http://schemas.openxmlformats.org/officeDocument/2006/relationships/image" Target="../media/image185.png"/><Relationship Id="rId12" Type="http://schemas.openxmlformats.org/officeDocument/2006/relationships/image" Target="../media/image1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11" Type="http://schemas.openxmlformats.org/officeDocument/2006/relationships/image" Target="../media/image189.png"/><Relationship Id="rId5" Type="http://schemas.openxmlformats.org/officeDocument/2006/relationships/image" Target="../media/image183.png"/><Relationship Id="rId10" Type="http://schemas.openxmlformats.org/officeDocument/2006/relationships/image" Target="../media/image188.png"/><Relationship Id="rId4" Type="http://schemas.microsoft.com/office/2007/relationships/hdphoto" Target="../media/hdphoto1.wdp"/><Relationship Id="rId9" Type="http://schemas.openxmlformats.org/officeDocument/2006/relationships/image" Target="../media/image18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microsoft.com/office/2007/relationships/hdphoto" Target="../media/hdphoto1.wdp"/><Relationship Id="rId7" Type="http://schemas.openxmlformats.org/officeDocument/2006/relationships/image" Target="../media/image19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0.png"/><Relationship Id="rId5" Type="http://schemas.openxmlformats.org/officeDocument/2006/relationships/image" Target="../media/image199.tiff"/><Relationship Id="rId4" Type="http://schemas.openxmlformats.org/officeDocument/2006/relationships/image" Target="../media/image198.tif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tiff"/><Relationship Id="rId3" Type="http://schemas.microsoft.com/office/2007/relationships/hdphoto" Target="../media/hdphoto1.wdp"/><Relationship Id="rId7" Type="http://schemas.openxmlformats.org/officeDocument/2006/relationships/image" Target="../media/image20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svg"/><Relationship Id="rId13" Type="http://schemas.openxmlformats.org/officeDocument/2006/relationships/image" Target="../media/image212.png"/><Relationship Id="rId18" Type="http://schemas.openxmlformats.org/officeDocument/2006/relationships/image" Target="../media/image217.svg"/><Relationship Id="rId3" Type="http://schemas.openxmlformats.org/officeDocument/2006/relationships/image" Target="../media/image206.jpeg"/><Relationship Id="rId21" Type="http://schemas.openxmlformats.org/officeDocument/2006/relationships/image" Target="../media/image220.png"/><Relationship Id="rId7" Type="http://schemas.openxmlformats.org/officeDocument/2006/relationships/image" Target="../media/image65.png"/><Relationship Id="rId12" Type="http://schemas.openxmlformats.org/officeDocument/2006/relationships/image" Target="../media/image211.svg"/><Relationship Id="rId17" Type="http://schemas.openxmlformats.org/officeDocument/2006/relationships/image" Target="../media/image21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15.svg"/><Relationship Id="rId20" Type="http://schemas.openxmlformats.org/officeDocument/2006/relationships/image" Target="../media/image219.sv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7.png"/><Relationship Id="rId11" Type="http://schemas.openxmlformats.org/officeDocument/2006/relationships/image" Target="../media/image210.png"/><Relationship Id="rId5" Type="http://schemas.openxmlformats.org/officeDocument/2006/relationships/image" Target="../media/image61.png"/><Relationship Id="rId15" Type="http://schemas.openxmlformats.org/officeDocument/2006/relationships/image" Target="../media/image214.png"/><Relationship Id="rId23" Type="http://schemas.openxmlformats.org/officeDocument/2006/relationships/image" Target="../media/image222.png"/><Relationship Id="rId10" Type="http://schemas.microsoft.com/office/2007/relationships/hdphoto" Target="../media/hdphoto9.wdp"/><Relationship Id="rId19" Type="http://schemas.openxmlformats.org/officeDocument/2006/relationships/image" Target="../media/image218.png"/><Relationship Id="rId4" Type="http://schemas.openxmlformats.org/officeDocument/2006/relationships/image" Target="../media/image60.png"/><Relationship Id="rId9" Type="http://schemas.openxmlformats.org/officeDocument/2006/relationships/image" Target="../media/image209.png"/><Relationship Id="rId14" Type="http://schemas.openxmlformats.org/officeDocument/2006/relationships/image" Target="../media/image213.svg"/><Relationship Id="rId22" Type="http://schemas.openxmlformats.org/officeDocument/2006/relationships/image" Target="../media/image22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224.png"/><Relationship Id="rId18" Type="http://schemas.openxmlformats.org/officeDocument/2006/relationships/image" Target="../media/image123.png"/><Relationship Id="rId26" Type="http://schemas.openxmlformats.org/officeDocument/2006/relationships/image" Target="../media/image230.svg"/><Relationship Id="rId3" Type="http://schemas.openxmlformats.org/officeDocument/2006/relationships/image" Target="../media/image223.png"/><Relationship Id="rId21" Type="http://schemas.openxmlformats.org/officeDocument/2006/relationships/image" Target="../media/image227.png"/><Relationship Id="rId7" Type="http://schemas.openxmlformats.org/officeDocument/2006/relationships/image" Target="../media/image135.png"/><Relationship Id="rId12" Type="http://schemas.openxmlformats.org/officeDocument/2006/relationships/image" Target="../media/image139.png"/><Relationship Id="rId17" Type="http://schemas.openxmlformats.org/officeDocument/2006/relationships/image" Target="../media/image128.png"/><Relationship Id="rId25" Type="http://schemas.openxmlformats.org/officeDocument/2006/relationships/image" Target="../media/image229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26.png"/><Relationship Id="rId20" Type="http://schemas.openxmlformats.org/officeDocument/2006/relationships/image" Target="../media/image2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1.png"/><Relationship Id="rId11" Type="http://schemas.openxmlformats.org/officeDocument/2006/relationships/image" Target="../media/image130.png"/><Relationship Id="rId24" Type="http://schemas.openxmlformats.org/officeDocument/2006/relationships/image" Target="../media/image72.png"/><Relationship Id="rId5" Type="http://schemas.openxmlformats.org/officeDocument/2006/relationships/image" Target="../media/image136.png"/><Relationship Id="rId15" Type="http://schemas.openxmlformats.org/officeDocument/2006/relationships/image" Target="../media/image125.png"/><Relationship Id="rId23" Type="http://schemas.openxmlformats.org/officeDocument/2006/relationships/image" Target="../media/image129.png"/><Relationship Id="rId10" Type="http://schemas.openxmlformats.org/officeDocument/2006/relationships/image" Target="../media/image134.png"/><Relationship Id="rId19" Type="http://schemas.openxmlformats.org/officeDocument/2006/relationships/image" Target="../media/image124.png"/><Relationship Id="rId4" Type="http://schemas.openxmlformats.org/officeDocument/2006/relationships/image" Target="../media/image137.png"/><Relationship Id="rId9" Type="http://schemas.openxmlformats.org/officeDocument/2006/relationships/image" Target="../media/image132.png"/><Relationship Id="rId14" Type="http://schemas.openxmlformats.org/officeDocument/2006/relationships/image" Target="../media/image225.png"/><Relationship Id="rId22" Type="http://schemas.openxmlformats.org/officeDocument/2006/relationships/image" Target="../media/image22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36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3.jpe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microsoft.com/office/2007/relationships/hdphoto" Target="../media/hdphoto2.wdp"/><Relationship Id="rId9" Type="http://schemas.openxmlformats.org/officeDocument/2006/relationships/image" Target="../media/image62.png"/><Relationship Id="rId14" Type="http://schemas.openxmlformats.org/officeDocument/2006/relationships/image" Target="../media/image6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7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073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C9A6C3E-3C5A-41E0-A563-E0FE40C09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" y="465"/>
            <a:ext cx="12190346" cy="685707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4A852CE-7144-4AA9-A56D-5A7955B4A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0EC1388-1EBA-4F89-9768-639E50A97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72" y="1424463"/>
            <a:ext cx="7385196" cy="119596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99589AE-BFB0-7B4F-B5BA-667993005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76" y="43637"/>
            <a:ext cx="11598442" cy="1303786"/>
          </a:xfrm>
        </p:spPr>
        <p:txBody>
          <a:bodyPr>
            <a:normAutofit/>
          </a:bodyPr>
          <a:lstStyle/>
          <a:p>
            <a:r>
              <a:rPr lang="zh-CN" altLang="en-US" sz="5000">
                <a:latin typeface="Oswald" pitchFamily="2" charset="0"/>
                <a:ea typeface="微軟正黑體"/>
              </a:rPr>
              <a:t>Storage</a:t>
            </a:r>
            <a:r>
              <a:rPr lang="en-US" altLang="zh-CN" sz="5000">
                <a:latin typeface="Oswald" pitchFamily="2" charset="0"/>
                <a:ea typeface="微軟正黑體"/>
              </a:rPr>
              <a:t> Requirements</a:t>
            </a:r>
            <a:r>
              <a:rPr lang="zh-CN" altLang="en-US" sz="5000">
                <a:latin typeface="Oswald" pitchFamily="2" charset="0"/>
                <a:ea typeface="微軟正黑體"/>
              </a:rPr>
              <a:t> in Business</a:t>
            </a:r>
            <a:endParaRPr kumimoji="1" lang="zh-TW" altLang="en-US" sz="5000">
              <a:latin typeface="Oswald" pitchFamily="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A831A56-7A83-DC48-BE8E-D5390C59B012}"/>
              </a:ext>
            </a:extLst>
          </p:cNvPr>
          <p:cNvSpPr/>
          <p:nvPr/>
        </p:nvSpPr>
        <p:spPr>
          <a:xfrm>
            <a:off x="903250" y="1641601"/>
            <a:ext cx="101327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微軟正黑體" panose="020B0604030504040204" pitchFamily="34" charset="-120"/>
              </a:rPr>
              <a:t>Business requires multiple NAS for: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A0B5B55-3DE0-4832-B3BA-BCB6CDE74510}"/>
              </a:ext>
            </a:extLst>
          </p:cNvPr>
          <p:cNvSpPr/>
          <p:nvPr/>
        </p:nvSpPr>
        <p:spPr>
          <a:xfrm>
            <a:off x="979450" y="2518041"/>
            <a:ext cx="11003631" cy="190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300"/>
              </a:lnSpc>
              <a:spcBef>
                <a:spcPts val="3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CN" sz="255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Serving different applications</a:t>
            </a:r>
          </a:p>
          <a:p>
            <a:pPr lvl="1">
              <a:lnSpc>
                <a:spcPts val="3300"/>
              </a:lnSpc>
              <a:spcBef>
                <a:spcPts val="350"/>
              </a:spcBef>
              <a:buSzPct val="80000"/>
            </a:pPr>
            <a:r>
              <a:rPr lang="en-US" altLang="zh-CN" sz="23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E.g.</a:t>
            </a:r>
            <a:r>
              <a:rPr lang="zh-CN" altLang="en-US" sz="23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：</a:t>
            </a:r>
            <a:r>
              <a:rPr lang="en-US" altLang="zh-CN" sz="23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virtualization</a:t>
            </a:r>
            <a:r>
              <a:rPr lang="zh-CN" altLang="en-US" sz="23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、</a:t>
            </a:r>
            <a:r>
              <a:rPr lang="en-US" altLang="zh-CN" sz="23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file sharing</a:t>
            </a:r>
            <a:r>
              <a:rPr lang="zh-CN" altLang="en-US" sz="23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、</a:t>
            </a:r>
            <a:r>
              <a:rPr lang="en-US" altLang="zh-CN" sz="23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data archive</a:t>
            </a:r>
          </a:p>
          <a:p>
            <a:pPr marL="285750" indent="-285750">
              <a:lnSpc>
                <a:spcPts val="3300"/>
              </a:lnSpc>
              <a:spcBef>
                <a:spcPts val="3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CN" sz="255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Serving different departmentsw</a:t>
            </a:r>
          </a:p>
          <a:p>
            <a:pPr marL="285750" indent="-285750">
              <a:lnSpc>
                <a:spcPts val="3300"/>
              </a:lnSpc>
              <a:spcBef>
                <a:spcPts val="3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CN" sz="255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Data backup or disaster recovery</a:t>
            </a:r>
          </a:p>
        </p:txBody>
      </p:sp>
      <p:pic>
        <p:nvPicPr>
          <p:cNvPr id="15" name="圖片 14" descr="一張含有 男人, 女性, 年輕, 直立的 的圖片&#10;&#10;自動產生的描述">
            <a:extLst>
              <a:ext uri="{FF2B5EF4-FFF2-40B4-BE49-F238E27FC236}">
                <a16:creationId xmlns:a16="http://schemas.microsoft.com/office/drawing/2014/main" id="{8C5A2CD5-7B29-449F-8AD2-90DEEC4415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2866"/>
            <a:ext cx="12192000" cy="1757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0832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E53ECAE8-D9CC-4BB5-A0CE-80066F996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" y="465"/>
            <a:ext cx="12190346" cy="685707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4971991-461E-4363-BD94-559471180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3139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F5BE567-5F3D-475C-A139-0985D00B42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587" y="3634131"/>
            <a:ext cx="5127871" cy="104403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EED95BF2-5968-4759-BB66-F8C5028254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589" y="1540414"/>
            <a:ext cx="5211351" cy="1044036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EE280BB0-D7CD-49EF-817C-E97F20C25A5B}"/>
              </a:ext>
            </a:extLst>
          </p:cNvPr>
          <p:cNvSpPr/>
          <p:nvPr/>
        </p:nvSpPr>
        <p:spPr>
          <a:xfrm>
            <a:off x="-1" y="5806204"/>
            <a:ext cx="7839129" cy="723275"/>
          </a:xfrm>
          <a:prstGeom prst="rect">
            <a:avLst/>
          </a:prstGeom>
          <a:gradFill flip="none" rotWithShape="1">
            <a:gsLst>
              <a:gs pos="98851">
                <a:schemeClr val="accent5">
                  <a:lumMod val="40000"/>
                  <a:lumOff val="60000"/>
                  <a:alpha val="88000"/>
                </a:schemeClr>
              </a:gs>
              <a:gs pos="29000">
                <a:schemeClr val="bg1"/>
              </a:gs>
              <a:gs pos="80000">
                <a:schemeClr val="accent5">
                  <a:lumMod val="40000"/>
                  <a:lumOff val="60000"/>
                  <a:alpha val="86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/>
            <a:endParaRPr lang="en-US" altLang="zh-TW" sz="2300">
              <a:latin typeface="Oswald Medium" pitchFamily="2" charset="0"/>
            </a:endParaRPr>
          </a:p>
          <a:p>
            <a:pPr algn="ctr"/>
            <a:endParaRPr lang="zh-TW" altLang="en-US" sz="1800">
              <a:latin typeface="Oswald Medium" pitchFamily="2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27DF230-7B0A-A14C-80F3-D26075C64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48" y="46134"/>
            <a:ext cx="11598442" cy="1303786"/>
          </a:xfrm>
        </p:spPr>
        <p:txBody>
          <a:bodyPr>
            <a:normAutofit/>
          </a:bodyPr>
          <a:lstStyle/>
          <a:p>
            <a:r>
              <a:rPr kumimoji="1" lang="en-US" altLang="zh-TW" sz="5000">
                <a:latin typeface="Oswald" pitchFamily="2" charset="0"/>
              </a:rPr>
              <a:t>Storage Investment in Business</a:t>
            </a:r>
            <a:endParaRPr kumimoji="1" lang="zh-TW" altLang="en-US" sz="5000">
              <a:latin typeface="Oswald" pitchFamily="2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2945342-86F1-AB47-B681-03D857C0C6A2}"/>
              </a:ext>
            </a:extLst>
          </p:cNvPr>
          <p:cNvSpPr/>
          <p:nvPr/>
        </p:nvSpPr>
        <p:spPr>
          <a:xfrm>
            <a:off x="808346" y="2422919"/>
            <a:ext cx="9385847" cy="1215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ts val="2800"/>
              </a:lnSpc>
              <a:spcBef>
                <a:spcPts val="3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Poor performance for new applications</a:t>
            </a:r>
          </a:p>
          <a:p>
            <a:pPr marL="177800" indent="-177800">
              <a:lnSpc>
                <a:spcPts val="2800"/>
              </a:lnSpc>
              <a:spcBef>
                <a:spcPts val="3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Run out of storage</a:t>
            </a:r>
          </a:p>
          <a:p>
            <a:pPr marL="177800" indent="-177800">
              <a:lnSpc>
                <a:spcPts val="2800"/>
              </a:lnSpc>
              <a:spcBef>
                <a:spcPts val="3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Hardware reached its service life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C95242B-0150-FE43-89D4-456AC74BDA95}"/>
              </a:ext>
            </a:extLst>
          </p:cNvPr>
          <p:cNvSpPr/>
          <p:nvPr/>
        </p:nvSpPr>
        <p:spPr>
          <a:xfrm>
            <a:off x="-1162450" y="5875453"/>
            <a:ext cx="101327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Oswald" pitchFamily="2" charset="0"/>
                <a:ea typeface="微軟正黑體" panose="020B0604030504040204" pitchFamily="34" charset="-120"/>
              </a:rPr>
              <a:t>How to make </a:t>
            </a:r>
            <a:r>
              <a:rPr lang="en-US" altLang="zh-TW" sz="3200" dirty="0">
                <a:solidFill>
                  <a:srgbClr val="00359E"/>
                </a:solidFill>
                <a:latin typeface="Oswald" pitchFamily="2" charset="0"/>
                <a:ea typeface="微軟正黑體" panose="020B0604030504040204" pitchFamily="34" charset="-120"/>
              </a:rPr>
              <a:t>an economic investment</a:t>
            </a:r>
            <a:r>
              <a:rPr lang="en-US" altLang="zh-TW" sz="3200" dirty="0">
                <a:latin typeface="Oswald" pitchFamily="2" charset="0"/>
                <a:ea typeface="微軟正黑體" panose="020B0604030504040204" pitchFamily="34" charset="-120"/>
              </a:rPr>
              <a:t>?</a:t>
            </a:r>
            <a:endParaRPr lang="en-US" altLang="zh-TW" sz="3200" dirty="0">
              <a:latin typeface="Oswald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661CC68-D776-2342-868A-9B1CF6545124}"/>
              </a:ext>
            </a:extLst>
          </p:cNvPr>
          <p:cNvSpPr/>
          <p:nvPr/>
        </p:nvSpPr>
        <p:spPr>
          <a:xfrm>
            <a:off x="808345" y="3788264"/>
            <a:ext cx="5080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>
                <a:latin typeface="Oswald" pitchFamily="2" charset="0"/>
                <a:ea typeface="微軟正黑體" panose="020B0604030504040204" pitchFamily="34" charset="-120"/>
              </a:rPr>
              <a:t>The </a:t>
            </a:r>
            <a:r>
              <a:rPr lang="en-US" altLang="zh-TW" sz="3200">
                <a:solidFill>
                  <a:srgbClr val="C00000"/>
                </a:solidFill>
                <a:latin typeface="Oswald" pitchFamily="2" charset="0"/>
                <a:ea typeface="微軟正黑體" panose="020B0604030504040204" pitchFamily="34" charset="-120"/>
              </a:rPr>
              <a:t>destiny</a:t>
            </a:r>
            <a:r>
              <a:rPr lang="en-US" altLang="zh-TW" sz="3200">
                <a:latin typeface="Oswald" pitchFamily="2" charset="0"/>
                <a:ea typeface="微軟正黑體" panose="020B0604030504040204" pitchFamily="34" charset="-120"/>
              </a:rPr>
              <a:t> of old NAS</a:t>
            </a:r>
            <a:endParaRPr lang="en-US" altLang="zh-TW" sz="3200" u="sng">
              <a:solidFill>
                <a:srgbClr val="C00000"/>
              </a:solidFill>
              <a:latin typeface="Oswald" pitchFamily="2" charset="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5DAE503-91EC-1D47-961C-30E762EC0A8A}"/>
              </a:ext>
            </a:extLst>
          </p:cNvPr>
          <p:cNvSpPr/>
          <p:nvPr/>
        </p:nvSpPr>
        <p:spPr>
          <a:xfrm>
            <a:off x="808347" y="4537947"/>
            <a:ext cx="6191168" cy="1177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ts val="2800"/>
              </a:lnSpc>
              <a:spcBef>
                <a:spcPts val="3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Dispose of the old NAS and buy a new one</a:t>
            </a:r>
          </a:p>
          <a:p>
            <a:pPr marL="177800" indent="-177800">
              <a:lnSpc>
                <a:spcPts val="2800"/>
              </a:lnSpc>
              <a:spcBef>
                <a:spcPts val="3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Move the old NAS to other applications </a:t>
            </a:r>
            <a:r>
              <a:rPr lang="en-US" altLang="zh-TW" sz="2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(</a:t>
            </a:r>
            <a:r>
              <a:rPr lang="en-US" altLang="zh-CN" sz="2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Has the hardware reached its life</a:t>
            </a:r>
            <a:r>
              <a:rPr lang="zh-CN" altLang="en-US" sz="2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？？</a:t>
            </a:r>
            <a:r>
              <a:rPr lang="en-US" altLang="zh-TW" sz="2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)</a:t>
            </a:r>
            <a:endParaRPr lang="en-US" altLang="zh-CN" sz="20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36317B8-A16B-4C25-B5C6-72E1343281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5957" y="1415338"/>
            <a:ext cx="5749150" cy="557266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6EFB598-9A7C-AF40-8DF9-F03014AFB26A}"/>
              </a:ext>
            </a:extLst>
          </p:cNvPr>
          <p:cNvSpPr/>
          <p:nvPr/>
        </p:nvSpPr>
        <p:spPr>
          <a:xfrm>
            <a:off x="731168" y="1688388"/>
            <a:ext cx="101327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>
                <a:latin typeface="Oswald" pitchFamily="2" charset="0"/>
                <a:ea typeface="微軟正黑體" panose="020B0604030504040204" pitchFamily="34" charset="-120"/>
              </a:rPr>
              <a:t>The </a:t>
            </a:r>
            <a:r>
              <a:rPr lang="en-US" altLang="zh-TW" sz="3200">
                <a:solidFill>
                  <a:srgbClr val="C00000"/>
                </a:solidFill>
                <a:latin typeface="Oswald" pitchFamily="2" charset="0"/>
                <a:ea typeface="微軟正黑體" panose="020B0604030504040204" pitchFamily="34" charset="-120"/>
              </a:rPr>
              <a:t>dilemma</a:t>
            </a:r>
            <a:r>
              <a:rPr lang="en-US" altLang="zh-TW" sz="3200">
                <a:latin typeface="Oswald" pitchFamily="2" charset="0"/>
                <a:ea typeface="微軟正黑體" panose="020B0604030504040204" pitchFamily="34" charset="-120"/>
              </a:rPr>
              <a:t> of old NAS</a:t>
            </a:r>
            <a:endParaRPr lang="en-US" altLang="zh-TW" sz="3200" u="sng">
              <a:solidFill>
                <a:srgbClr val="C00000"/>
              </a:solidFill>
              <a:latin typeface="Oswald" pitchFamily="2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2696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82D68AB9-3957-479E-95D3-4D3CDE533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93" y="2911608"/>
            <a:ext cx="5161064" cy="32772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9CEE52CE-8204-45B1-BD01-B64B7488BE38}"/>
              </a:ext>
            </a:extLst>
          </p:cNvPr>
          <p:cNvSpPr/>
          <p:nvPr/>
        </p:nvSpPr>
        <p:spPr>
          <a:xfrm>
            <a:off x="5436521" y="4042846"/>
            <a:ext cx="1933543" cy="69783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C0F"/>
              </a:gs>
              <a:gs pos="100000">
                <a:srgbClr val="FD993D"/>
              </a:gs>
            </a:gsLst>
            <a:lin ang="0" scaled="0"/>
          </a:gradFill>
          <a:ln>
            <a:noFill/>
          </a:ln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9CF2A5B-E75F-A54A-AE8D-458460FAF0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522" y="3806922"/>
            <a:ext cx="5427208" cy="2742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FF9D20E-4046-154E-90C2-A0D5BC62A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19" y="37012"/>
            <a:ext cx="11598442" cy="1303786"/>
          </a:xfrm>
        </p:spPr>
        <p:txBody>
          <a:bodyPr>
            <a:normAutofit/>
          </a:bodyPr>
          <a:lstStyle/>
          <a:p>
            <a:r>
              <a:rPr kumimoji="1" lang="en-US" altLang="zh-TW" sz="5000">
                <a:latin typeface="Oswald" pitchFamily="2" charset="0"/>
                <a:ea typeface="微軟正黑體"/>
              </a:rPr>
              <a:t>GM-1000</a:t>
            </a:r>
            <a:endParaRPr lang="zh-CN" altLang="en-US" sz="5000" dirty="0">
              <a:latin typeface="Oswald" pitchFamily="2" charset="0"/>
              <a:ea typeface="微軟正黑體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D4D2D88-1B15-014A-8DCE-6FF61B30B2A3}"/>
              </a:ext>
            </a:extLst>
          </p:cNvPr>
          <p:cNvSpPr txBox="1"/>
          <p:nvPr/>
        </p:nvSpPr>
        <p:spPr>
          <a:xfrm>
            <a:off x="-5859" y="3279644"/>
            <a:ext cx="5269318" cy="2801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 fontAlgn="base">
              <a:lnSpc>
                <a:spcPts val="4200"/>
              </a:lnSpc>
              <a:spcBef>
                <a:spcPts val="3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2600">
                <a:latin typeface="Oswald Light" pitchFamily="2" charset="0"/>
                <a:ea typeface="微軟正黑體" panose="020B0604030504040204" pitchFamily="34" charset="-120"/>
              </a:rPr>
              <a:t>Two independent NAS within a 3U enclosure</a:t>
            </a:r>
          </a:p>
          <a:p>
            <a:pPr marL="628650" lvl="1" indent="-171450" fontAlgn="base">
              <a:lnSpc>
                <a:spcPts val="4200"/>
              </a:lnSpc>
              <a:spcBef>
                <a:spcPts val="3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2600">
                <a:latin typeface="Oswald Light" pitchFamily="2" charset="0"/>
                <a:ea typeface="微軟正黑體" panose="020B0604030504040204" pitchFamily="34" charset="-120"/>
              </a:rPr>
              <a:t>Two NAS shares 770W redundant PSU</a:t>
            </a:r>
          </a:p>
          <a:p>
            <a:pPr marL="628650" lvl="1" indent="-171450" fontAlgn="base">
              <a:lnSpc>
                <a:spcPts val="4200"/>
              </a:lnSpc>
              <a:spcBef>
                <a:spcPts val="3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2600">
                <a:latin typeface="Oswald Light" pitchFamily="2" charset="0"/>
                <a:ea typeface="微軟正黑體" panose="020B0604030504040204" pitchFamily="34" charset="-120"/>
              </a:rPr>
              <a:t>Ship with </a:t>
            </a:r>
            <a:r>
              <a:rPr lang="en-US" altLang="zh-TW" sz="2600" err="1">
                <a:latin typeface="Oswald Light" pitchFamily="2" charset="0"/>
                <a:ea typeface="微軟正黑體" panose="020B0604030504040204" pitchFamily="34" charset="-120"/>
              </a:rPr>
              <a:t>QuTS</a:t>
            </a:r>
            <a:r>
              <a:rPr lang="en-US" altLang="zh-TW" sz="2600">
                <a:latin typeface="Oswald Light" pitchFamily="2" charset="0"/>
                <a:ea typeface="微軟正黑體" panose="020B0604030504040204" pitchFamily="34" charset="-120"/>
              </a:rPr>
              <a:t> hero OS</a:t>
            </a:r>
          </a:p>
        </p:txBody>
      </p:sp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397CF702-FE10-40D1-8E06-5337E5E677E3}"/>
              </a:ext>
            </a:extLst>
          </p:cNvPr>
          <p:cNvCxnSpPr>
            <a:cxnSpLocks/>
          </p:cNvCxnSpPr>
          <p:nvPr/>
        </p:nvCxnSpPr>
        <p:spPr>
          <a:xfrm>
            <a:off x="7412399" y="4395118"/>
            <a:ext cx="397041" cy="1155111"/>
          </a:xfrm>
          <a:prstGeom prst="bentConnector2">
            <a:avLst/>
          </a:prstGeom>
          <a:ln w="38100" cap="rnd">
            <a:gradFill>
              <a:gsLst>
                <a:gs pos="0">
                  <a:srgbClr val="FFFC0F"/>
                </a:gs>
                <a:gs pos="100000">
                  <a:srgbClr val="FD993D"/>
                </a:gs>
              </a:gsLst>
              <a:lin ang="5400000" scaled="1"/>
            </a:gradFill>
            <a:round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891C2463-9D29-4EB8-AA59-D5A4F79ED29A}"/>
              </a:ext>
            </a:extLst>
          </p:cNvPr>
          <p:cNvSpPr/>
          <p:nvPr/>
        </p:nvSpPr>
        <p:spPr>
          <a:xfrm>
            <a:off x="5438355" y="4187607"/>
            <a:ext cx="19335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2000">
                <a:latin typeface="Oswald Light" pitchFamily="2" charset="0"/>
              </a:rPr>
              <a:t>B-side TNS-h1083X</a:t>
            </a:r>
          </a:p>
        </p:txBody>
      </p:sp>
      <p:cxnSp>
        <p:nvCxnSpPr>
          <p:cNvPr id="25" name="接點: 肘形 24">
            <a:extLst>
              <a:ext uri="{FF2B5EF4-FFF2-40B4-BE49-F238E27FC236}">
                <a16:creationId xmlns:a16="http://schemas.microsoft.com/office/drawing/2014/main" id="{C72A2398-BAC6-4F33-BCA0-B2A7B22579AC}"/>
              </a:ext>
            </a:extLst>
          </p:cNvPr>
          <p:cNvCxnSpPr>
            <a:cxnSpLocks/>
          </p:cNvCxnSpPr>
          <p:nvPr/>
        </p:nvCxnSpPr>
        <p:spPr>
          <a:xfrm rot="10800000" flipV="1">
            <a:off x="9129024" y="4395119"/>
            <a:ext cx="794245" cy="1305284"/>
          </a:xfrm>
          <a:prstGeom prst="bentConnector2">
            <a:avLst/>
          </a:prstGeom>
          <a:ln w="38100" cap="rnd">
            <a:gradFill>
              <a:gsLst>
                <a:gs pos="0">
                  <a:srgbClr val="FFFC0F"/>
                </a:gs>
                <a:gs pos="100000">
                  <a:srgbClr val="FD993D"/>
                </a:gs>
              </a:gsLst>
              <a:lin ang="5400000" scaled="1"/>
            </a:gradFill>
            <a:round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EAEA871F-FCB0-4540-8F00-95BC27FC31F6}"/>
              </a:ext>
            </a:extLst>
          </p:cNvPr>
          <p:cNvSpPr/>
          <p:nvPr/>
        </p:nvSpPr>
        <p:spPr>
          <a:xfrm>
            <a:off x="9972551" y="4046202"/>
            <a:ext cx="1933543" cy="69783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C0F"/>
              </a:gs>
              <a:gs pos="100000">
                <a:srgbClr val="FD993D"/>
              </a:gs>
            </a:gsLst>
            <a:lin ang="0" scaled="0"/>
          </a:gradFill>
          <a:ln>
            <a:noFill/>
          </a:ln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69B7E01-FC1E-4594-8716-0550D407E211}"/>
              </a:ext>
            </a:extLst>
          </p:cNvPr>
          <p:cNvSpPr/>
          <p:nvPr/>
        </p:nvSpPr>
        <p:spPr>
          <a:xfrm>
            <a:off x="9590368" y="4195063"/>
            <a:ext cx="26979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2000">
                <a:latin typeface="Oswald Light" pitchFamily="2" charset="0"/>
              </a:rPr>
              <a:t>A-side TNS-h1083X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10D3777-ABF5-9146-AEB0-FAEB9B302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6098" y="1584654"/>
            <a:ext cx="4983791" cy="1902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3317D9E7-016E-4412-9359-08B6D022F3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4216"/>
            <a:ext cx="6179820" cy="1477142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CF3ABFA0-2321-144A-A15B-0A25D5CED64F}"/>
              </a:ext>
            </a:extLst>
          </p:cNvPr>
          <p:cNvSpPr txBox="1"/>
          <p:nvPr/>
        </p:nvSpPr>
        <p:spPr>
          <a:xfrm>
            <a:off x="361811" y="2243834"/>
            <a:ext cx="536247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90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微軟正黑體" panose="020B0604030504040204" pitchFamily="34" charset="-120"/>
              </a:rPr>
              <a:t>Dual NAS with double performance</a:t>
            </a:r>
            <a:endParaRPr kumimoji="1" lang="zh-TW" altLang="en-US" sz="2900">
              <a:solidFill>
                <a:schemeClr val="tx1">
                  <a:lumMod val="95000"/>
                  <a:lumOff val="5000"/>
                </a:schemeClr>
              </a:solidFill>
              <a:latin typeface="Oswald" pitchFamily="2" charset="0"/>
              <a:ea typeface="微軟正黑體" panose="020B0604030504040204" pitchFamily="34" charset="-120"/>
            </a:endParaRPr>
          </a:p>
        </p:txBody>
      </p:sp>
      <p:sp>
        <p:nvSpPr>
          <p:cNvPr id="17" name="矩形: 圓角 23">
            <a:extLst>
              <a:ext uri="{FF2B5EF4-FFF2-40B4-BE49-F238E27FC236}">
                <a16:creationId xmlns:a16="http://schemas.microsoft.com/office/drawing/2014/main" id="{B69264DD-F0F5-4F1E-A313-EED41E5FF3EE}"/>
              </a:ext>
            </a:extLst>
          </p:cNvPr>
          <p:cNvSpPr/>
          <p:nvPr/>
        </p:nvSpPr>
        <p:spPr>
          <a:xfrm>
            <a:off x="7709289" y="1371622"/>
            <a:ext cx="1793435" cy="50047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7FFFF"/>
              </a:gs>
              <a:gs pos="100000">
                <a:srgbClr val="00FFFF"/>
              </a:gs>
            </a:gsLst>
            <a:lin ang="0" scaled="0"/>
          </a:gradFill>
          <a:ln>
            <a:noFill/>
          </a:ln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55D5978-BFCB-493C-B24A-B9DC3EF1BAAA}"/>
              </a:ext>
            </a:extLst>
          </p:cNvPr>
          <p:cNvSpPr/>
          <p:nvPr/>
        </p:nvSpPr>
        <p:spPr>
          <a:xfrm>
            <a:off x="8075251" y="1447212"/>
            <a:ext cx="1061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2000">
                <a:latin typeface="Oswald Light" pitchFamily="2" charset="0"/>
              </a:rPr>
              <a:t>GM-1000</a:t>
            </a:r>
            <a:endParaRPr kumimoji="1" lang="zh-TW" altLang="en-US" sz="2000">
              <a:latin typeface="Oswald Light" pitchFamily="2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7788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>
            <a:extLst>
              <a:ext uri="{FF2B5EF4-FFF2-40B4-BE49-F238E27FC236}">
                <a16:creationId xmlns:a16="http://schemas.microsoft.com/office/drawing/2014/main" id="{F88ED82E-2A37-4AD2-B2F7-9DA118316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134" y="3767572"/>
            <a:ext cx="3747186" cy="28168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974396AE-00F2-4C45-9F51-D30E8D98F0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09" y="3767572"/>
            <a:ext cx="3747186" cy="28247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2167461-34F0-4FDC-8701-C165705A19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134" y="1499668"/>
            <a:ext cx="3747186" cy="19229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686B4DBC-BCBB-48C9-B7E5-530D3DDAF1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8" y="1491480"/>
            <a:ext cx="3747186" cy="19229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2ADC44B-EDEB-CC45-813D-C7F6DCAB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52" y="10843"/>
            <a:ext cx="11598442" cy="1303786"/>
          </a:xfrm>
        </p:spPr>
        <p:txBody>
          <a:bodyPr>
            <a:normAutofit/>
          </a:bodyPr>
          <a:lstStyle/>
          <a:p>
            <a:r>
              <a:rPr kumimoji="1" lang="en-US" altLang="zh-TW" sz="5000" dirty="0">
                <a:latin typeface="Oswald" pitchFamily="2" charset="0"/>
              </a:rPr>
              <a:t>Composition of the GM-1000</a:t>
            </a:r>
            <a:endParaRPr kumimoji="1" lang="zh-TW" altLang="en-US" sz="5000" dirty="0">
              <a:latin typeface="Oswald" pitchFamily="2" charset="0"/>
            </a:endParaRPr>
          </a:p>
        </p:txBody>
      </p:sp>
      <p:pic>
        <p:nvPicPr>
          <p:cNvPr id="4" name="圖片 3" descr="一張含有 印表機, 坐, 電腦 的圖片&#10;&#10;自動產生的描述">
            <a:extLst>
              <a:ext uri="{FF2B5EF4-FFF2-40B4-BE49-F238E27FC236}">
                <a16:creationId xmlns:a16="http://schemas.microsoft.com/office/drawing/2014/main" id="{3E5CCDCD-1FDD-1540-9147-320EFC4421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81" y="1765828"/>
            <a:ext cx="3192220" cy="12354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一張含有 電子用品, 白色, 電腦 的圖片&#10;&#10;自動產生的描述">
            <a:extLst>
              <a:ext uri="{FF2B5EF4-FFF2-40B4-BE49-F238E27FC236}">
                <a16:creationId xmlns:a16="http://schemas.microsoft.com/office/drawing/2014/main" id="{1CD82750-B3C4-8149-B7CA-6990430E61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7545" y="1844624"/>
            <a:ext cx="2187098" cy="8464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 descr="一張含有 電子用品, 白色, 電腦 的圖片&#10;&#10;自動產生的描述">
            <a:extLst>
              <a:ext uri="{FF2B5EF4-FFF2-40B4-BE49-F238E27FC236}">
                <a16:creationId xmlns:a16="http://schemas.microsoft.com/office/drawing/2014/main" id="{C159F44C-1314-8147-9296-265B23AF6F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6482" y="2230566"/>
            <a:ext cx="2187098" cy="8464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8" name="接點: 肘形 27">
            <a:extLst>
              <a:ext uri="{FF2B5EF4-FFF2-40B4-BE49-F238E27FC236}">
                <a16:creationId xmlns:a16="http://schemas.microsoft.com/office/drawing/2014/main" id="{CEC9A21D-8C36-483B-8D40-184D849BE3AB}"/>
              </a:ext>
            </a:extLst>
          </p:cNvPr>
          <p:cNvCxnSpPr>
            <a:cxnSpLocks/>
          </p:cNvCxnSpPr>
          <p:nvPr/>
        </p:nvCxnSpPr>
        <p:spPr>
          <a:xfrm rot="10800000" flipV="1">
            <a:off x="6223787" y="2012497"/>
            <a:ext cx="4011626" cy="31306"/>
          </a:xfrm>
          <a:prstGeom prst="bentConnector3">
            <a:avLst>
              <a:gd name="adj1" fmla="val 50000"/>
            </a:avLst>
          </a:prstGeom>
          <a:ln w="38100" cap="rnd">
            <a:gradFill>
              <a:gsLst>
                <a:gs pos="0">
                  <a:srgbClr val="3BD1FF"/>
                </a:gs>
                <a:gs pos="99000">
                  <a:srgbClr val="29FFFF"/>
                </a:gs>
              </a:gsLst>
              <a:lin ang="5400000" scaled="1"/>
            </a:gradFill>
            <a:round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圖片 32">
            <a:extLst>
              <a:ext uri="{FF2B5EF4-FFF2-40B4-BE49-F238E27FC236}">
                <a16:creationId xmlns:a16="http://schemas.microsoft.com/office/drawing/2014/main" id="{E0E6A451-44CD-4AAF-84C2-5E3EE4FC56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8770" y="3184086"/>
            <a:ext cx="3974105" cy="933913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EC51867C-3FE7-4741-AB73-089479C9ED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1" y="3200462"/>
            <a:ext cx="4146996" cy="933913"/>
          </a:xfrm>
          <a:prstGeom prst="rect">
            <a:avLst/>
          </a:prstGeom>
        </p:spPr>
      </p:pic>
      <p:sp>
        <p:nvSpPr>
          <p:cNvPr id="10" name="Shape 183">
            <a:extLst>
              <a:ext uri="{FF2B5EF4-FFF2-40B4-BE49-F238E27FC236}">
                <a16:creationId xmlns:a16="http://schemas.microsoft.com/office/drawing/2014/main" id="{6A59418E-439B-2A4F-837F-AFEB13CC176F}"/>
              </a:ext>
            </a:extLst>
          </p:cNvPr>
          <p:cNvSpPr txBox="1"/>
          <p:nvPr/>
        </p:nvSpPr>
        <p:spPr>
          <a:xfrm flipH="1">
            <a:off x="526845" y="3386639"/>
            <a:ext cx="3044314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300">
                <a:latin typeface="Oswald" pitchFamily="2" charset="0"/>
                <a:ea typeface="微軟正黑體" pitchFamily="34" charset="-120"/>
                <a:cs typeface="Arial" pitchFamily="34" charset="0"/>
              </a:rPr>
              <a:t>1 x TEC-2N16 enclosure</a:t>
            </a:r>
            <a:endParaRPr lang="zh-TW" sz="2300" i="0" u="none" strike="noStrike" cap="none">
              <a:latin typeface="Oswald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2" name="Shape 183">
            <a:extLst>
              <a:ext uri="{FF2B5EF4-FFF2-40B4-BE49-F238E27FC236}">
                <a16:creationId xmlns:a16="http://schemas.microsoft.com/office/drawing/2014/main" id="{4EEF3D85-A049-9847-A9A4-306CD75484C2}"/>
              </a:ext>
            </a:extLst>
          </p:cNvPr>
          <p:cNvSpPr txBox="1"/>
          <p:nvPr/>
        </p:nvSpPr>
        <p:spPr>
          <a:xfrm flipH="1">
            <a:off x="4084169" y="3386639"/>
            <a:ext cx="3224649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300">
                <a:latin typeface="Oswald" pitchFamily="2" charset="0"/>
                <a:ea typeface="微軟正黑體" pitchFamily="34" charset="-120"/>
                <a:cs typeface="Arial" pitchFamily="34" charset="0"/>
              </a:rPr>
              <a:t>2 x TNS-h1083X NAS</a:t>
            </a:r>
          </a:p>
        </p:txBody>
      </p:sp>
      <p:pic>
        <p:nvPicPr>
          <p:cNvPr id="36" name="圖形 35">
            <a:extLst>
              <a:ext uri="{FF2B5EF4-FFF2-40B4-BE49-F238E27FC236}">
                <a16:creationId xmlns:a16="http://schemas.microsoft.com/office/drawing/2014/main" id="{D0F8ADB9-ACDB-435C-AE3B-2E0E6AB7CB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37852" y="1491201"/>
            <a:ext cx="4395998" cy="3467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Shape 131">
            <a:extLst>
              <a:ext uri="{FF2B5EF4-FFF2-40B4-BE49-F238E27FC236}">
                <a16:creationId xmlns:a16="http://schemas.microsoft.com/office/drawing/2014/main" id="{6BC3D0C9-3BA0-491B-A48C-A29A5D1FA6A3}"/>
              </a:ext>
            </a:extLst>
          </p:cNvPr>
          <p:cNvSpPr/>
          <p:nvPr/>
        </p:nvSpPr>
        <p:spPr>
          <a:xfrm>
            <a:off x="399341" y="4212827"/>
            <a:ext cx="4693857" cy="221454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ts val="2400"/>
              </a:lnSpc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CN" sz="17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Microsoft JhengHei"/>
                <a:cs typeface="Arial"/>
              </a:rPr>
              <a:t> Model name</a:t>
            </a:r>
            <a:r>
              <a:rPr lang="zh-CN" altLang="en-US" sz="17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Microsoft JhengHei"/>
                <a:cs typeface="Arial"/>
              </a:rPr>
              <a:t>：</a:t>
            </a:r>
            <a:r>
              <a:rPr lang="en-US" altLang="zh-CN" sz="17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Microsoft JhengHei"/>
                <a:cs typeface="Arial"/>
              </a:rPr>
              <a:t>TEC-2N16-770W </a:t>
            </a:r>
          </a:p>
          <a:p>
            <a:pPr marL="180975" indent="-180975">
              <a:lnSpc>
                <a:spcPts val="2400"/>
              </a:lnSpc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CN" sz="17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Microsoft JhengHei"/>
                <a:cs typeface="Arial"/>
              </a:rPr>
              <a:t> 3U 16-bay chassis</a:t>
            </a:r>
            <a:endParaRPr lang="en-US" altLang="zh-TW" sz="1700">
              <a:solidFill>
                <a:schemeClr val="bg2">
                  <a:lumMod val="10000"/>
                </a:schemeClr>
              </a:solidFill>
              <a:latin typeface="Oswald Light" pitchFamily="2" charset="0"/>
              <a:ea typeface="Microsoft JhengHei"/>
              <a:cs typeface="Arial"/>
            </a:endParaRPr>
          </a:p>
          <a:p>
            <a:pPr marL="180975" indent="-180975">
              <a:lnSpc>
                <a:spcPts val="2400"/>
              </a:lnSpc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CN" sz="17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Microsoft JhengHei"/>
                <a:cs typeface="Arial"/>
              </a:rPr>
              <a:t> Support  two NAS nodes</a:t>
            </a:r>
          </a:p>
          <a:p>
            <a:pPr marL="180975" indent="-180975">
              <a:lnSpc>
                <a:spcPts val="2400"/>
              </a:lnSpc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CN" sz="17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Microsoft JhengHei"/>
                <a:cs typeface="Arial"/>
              </a:rPr>
              <a:t> 16 x 3.5”/2.5” SATA  drive carrier</a:t>
            </a:r>
          </a:p>
          <a:p>
            <a:pPr marL="180975" indent="-180975">
              <a:lnSpc>
                <a:spcPts val="2400"/>
              </a:lnSpc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CN" sz="17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Microsoft JhengHei"/>
                <a:cs typeface="Arial"/>
              </a:rPr>
              <a:t>  2 x 770W redundant PSU</a:t>
            </a:r>
          </a:p>
        </p:txBody>
      </p:sp>
      <p:sp>
        <p:nvSpPr>
          <p:cNvPr id="20" name="Shape 131">
            <a:extLst>
              <a:ext uri="{FF2B5EF4-FFF2-40B4-BE49-F238E27FC236}">
                <a16:creationId xmlns:a16="http://schemas.microsoft.com/office/drawing/2014/main" id="{F25EA670-0AA9-4091-963B-AD0DCBAE8AFA}"/>
              </a:ext>
            </a:extLst>
          </p:cNvPr>
          <p:cNvSpPr/>
          <p:nvPr/>
        </p:nvSpPr>
        <p:spPr>
          <a:xfrm>
            <a:off x="3994733" y="4198906"/>
            <a:ext cx="4693857" cy="20680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ts val="2400"/>
              </a:lnSpc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 sz="17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Intel Xeon E processor </a:t>
            </a:r>
          </a:p>
          <a:p>
            <a:pPr marL="180975" indent="-180975">
              <a:lnSpc>
                <a:spcPts val="2400"/>
              </a:lnSpc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 sz="17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4 x DDR4 DIMM </a:t>
            </a:r>
          </a:p>
          <a:p>
            <a:pPr marL="180975" indent="-180975">
              <a:lnSpc>
                <a:spcPts val="2400"/>
              </a:lnSpc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zh-TW" altLang="en-US" sz="17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</a:t>
            </a:r>
            <a:r>
              <a:rPr lang="en-US" altLang="zh-TW" sz="17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2 x 10GbE SFP+ </a:t>
            </a:r>
            <a:r>
              <a:rPr lang="en-US" altLang="zh-CN" sz="17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and 2 x 2.5GbE</a:t>
            </a:r>
            <a:r>
              <a:rPr lang="zh-TW" altLang="en-US" sz="17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</a:t>
            </a:r>
            <a:r>
              <a:rPr lang="en-US" altLang="zh-TW" sz="17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LAN port</a:t>
            </a:r>
            <a:r>
              <a:rPr lang="en-US" altLang="zh-CN" sz="17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</a:t>
            </a:r>
          </a:p>
          <a:p>
            <a:pPr marL="180975" indent="-180975">
              <a:lnSpc>
                <a:spcPts val="2400"/>
              </a:lnSpc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 sz="17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</a:t>
            </a:r>
            <a:r>
              <a:rPr lang="en-US" altLang="zh-TW" sz="17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Microsoft JhengHei"/>
                <a:cs typeface="Arial"/>
              </a:rPr>
              <a:t>2 x U.2 </a:t>
            </a:r>
            <a:r>
              <a:rPr lang="en-US" altLang="zh-TW" sz="1700" err="1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Microsoft JhengHei"/>
                <a:cs typeface="Arial"/>
              </a:rPr>
              <a:t>NVMe</a:t>
            </a:r>
            <a:r>
              <a:rPr lang="en-US" altLang="zh-TW" sz="17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Microsoft JhengHei"/>
                <a:cs typeface="Arial"/>
              </a:rPr>
              <a:t> Gen3 x4/ SATA 6Gb/s port</a:t>
            </a:r>
            <a:endParaRPr lang="en-US" altLang="zh-CN" sz="1700">
              <a:solidFill>
                <a:schemeClr val="tx1">
                  <a:lumMod val="95000"/>
                  <a:lumOff val="5000"/>
                </a:schemeClr>
              </a:solidFill>
              <a:latin typeface="Oswald Light" pitchFamily="2" charset="0"/>
              <a:ea typeface="Microsoft JhengHei"/>
              <a:cs typeface="Arial"/>
            </a:endParaRPr>
          </a:p>
          <a:p>
            <a:pPr marL="180975" indent="-180975">
              <a:lnSpc>
                <a:spcPts val="2400"/>
              </a:lnSpc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 sz="17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2 x M.2port</a:t>
            </a:r>
            <a:r>
              <a:rPr lang="en-US" altLang="zh-CN" sz="17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(</a:t>
            </a:r>
            <a:r>
              <a:rPr lang="en-US" altLang="zh-CN" sz="1700" err="1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NVMe</a:t>
            </a:r>
            <a:r>
              <a:rPr lang="en-US" altLang="zh-CN" sz="17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Gen3 x2)</a:t>
            </a:r>
            <a:endParaRPr lang="en-US" altLang="zh-TW" sz="1700">
              <a:solidFill>
                <a:schemeClr val="tx1">
                  <a:lumMod val="95000"/>
                  <a:lumOff val="5000"/>
                </a:schemeClr>
              </a:solidFill>
              <a:latin typeface="Oswald Light" pitchFamily="2" charset="0"/>
              <a:ea typeface="Microsoft JhengHei"/>
              <a:cs typeface="Arial"/>
            </a:endParaRPr>
          </a:p>
          <a:p>
            <a:pPr marL="180975" indent="-180975">
              <a:lnSpc>
                <a:spcPts val="2400"/>
              </a:lnSpc>
              <a:spcBef>
                <a:spcPts val="700"/>
              </a:spcBef>
              <a:buClr>
                <a:srgbClr val="09F3FF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endParaRPr lang="en-US" altLang="zh-CN" sz="1700">
              <a:solidFill>
                <a:schemeClr val="tx1">
                  <a:lumMod val="95000"/>
                  <a:lumOff val="5000"/>
                </a:schemeClr>
              </a:solidFill>
              <a:latin typeface="Oswald Light" pitchFamily="2" charset="0"/>
              <a:ea typeface="Microsoft JhengHei"/>
              <a:cs typeface="Arial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31B894D6-C2CA-4433-93D1-45E6069E577F}"/>
              </a:ext>
            </a:extLst>
          </p:cNvPr>
          <p:cNvSpPr/>
          <p:nvPr/>
        </p:nvSpPr>
        <p:spPr>
          <a:xfrm>
            <a:off x="7949019" y="1591733"/>
            <a:ext cx="3985101" cy="3022600"/>
          </a:xfrm>
          <a:prstGeom prst="roundRect">
            <a:avLst>
              <a:gd name="adj" fmla="val 240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5000"/>
                </a:schemeClr>
              </a:gs>
            </a:gsLst>
            <a:lin ang="5400000" scaled="1"/>
          </a:gra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908A27C-F07C-493F-8D47-1311074F66AE}"/>
              </a:ext>
            </a:extLst>
          </p:cNvPr>
          <p:cNvSpPr/>
          <p:nvPr/>
        </p:nvSpPr>
        <p:spPr>
          <a:xfrm>
            <a:off x="8040288" y="1920193"/>
            <a:ext cx="3962400" cy="2820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ts val="33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CN" sz="2220"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en-US" altLang="zh-TW" sz="2220">
                <a:latin typeface="Oswald Light" pitchFamily="2" charset="0"/>
                <a:ea typeface="Microsoft JhengHei"/>
                <a:cs typeface="Arial"/>
              </a:rPr>
              <a:t>Swappable NAS design</a:t>
            </a:r>
          </a:p>
          <a:p>
            <a:pPr marL="182563" indent="-182563">
              <a:lnSpc>
                <a:spcPts val="33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CN" sz="2220"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en-US" altLang="zh-TW" sz="2220">
                <a:latin typeface="Oswald Light" pitchFamily="2" charset="0"/>
                <a:ea typeface="Microsoft JhengHei"/>
                <a:cs typeface="Arial"/>
              </a:rPr>
              <a:t>Easy maintenance and parts upgrade</a:t>
            </a:r>
          </a:p>
          <a:p>
            <a:pPr marL="182563" indent="-182563">
              <a:lnSpc>
                <a:spcPts val="3300"/>
              </a:lnSpc>
              <a:spcBef>
                <a:spcPts val="9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zh-TW" altLang="en-US" sz="2220">
                <a:solidFill>
                  <a:srgbClr val="C00000"/>
                </a:solidFill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en-US" altLang="zh-TW" sz="2220">
                <a:solidFill>
                  <a:srgbClr val="C00000"/>
                </a:solidFill>
                <a:latin typeface="Oswald Light" pitchFamily="2" charset="0"/>
                <a:ea typeface="Microsoft JhengHei"/>
                <a:cs typeface="Arial"/>
              </a:rPr>
              <a:t>System upgrade by replacing the NAS node only. Save money on enclosure purchasing  </a:t>
            </a:r>
            <a:endParaRPr lang="en-US" altLang="zh-CN" sz="2220">
              <a:solidFill>
                <a:srgbClr val="C00000"/>
              </a:solidFill>
              <a:latin typeface="Oswald Light" pitchFamily="2" charset="0"/>
              <a:ea typeface="Microsoft JhengHe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5211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9">
            <a:extLst>
              <a:ext uri="{FF2B5EF4-FFF2-40B4-BE49-F238E27FC236}">
                <a16:creationId xmlns:a16="http://schemas.microsoft.com/office/drawing/2014/main" id="{DE9440DA-88CD-4669-9388-FE53B9BDF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1375" y="1966114"/>
            <a:ext cx="5201110" cy="2930537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72DF96AA-4C10-4923-AD75-342DADBAFB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028" y="4643340"/>
            <a:ext cx="5161064" cy="18267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DAA5204-F05B-2A4A-81AC-9A09D3F8DB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7936" y="1706412"/>
            <a:ext cx="4904142" cy="476371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CA78CBD-A72E-8C40-9472-2E04C9574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72" y="60771"/>
            <a:ext cx="11598442" cy="1400037"/>
          </a:xfrm>
        </p:spPr>
        <p:txBody>
          <a:bodyPr>
            <a:normAutofit/>
          </a:bodyPr>
          <a:lstStyle/>
          <a:p>
            <a:r>
              <a:rPr kumimoji="1" lang="en-US" altLang="zh-TW" sz="5000">
                <a:latin typeface="Oswald" pitchFamily="2" charset="0"/>
              </a:rPr>
              <a:t>Hard Disk Assignment</a:t>
            </a:r>
            <a:endParaRPr kumimoji="1" lang="zh-TW" altLang="en-US" sz="5000">
              <a:latin typeface="Oswald" pitchFamily="2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79AD1E7-0A9F-5D4B-910C-0219BC33F046}"/>
              </a:ext>
            </a:extLst>
          </p:cNvPr>
          <p:cNvSpPr/>
          <p:nvPr/>
        </p:nvSpPr>
        <p:spPr>
          <a:xfrm>
            <a:off x="1441113" y="5370102"/>
            <a:ext cx="2143466" cy="859008"/>
          </a:xfrm>
          <a:prstGeom prst="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7A0E56D-541C-D44B-8A67-477D3A37A462}"/>
              </a:ext>
            </a:extLst>
          </p:cNvPr>
          <p:cNvSpPr/>
          <p:nvPr/>
        </p:nvSpPr>
        <p:spPr>
          <a:xfrm>
            <a:off x="3619614" y="5369799"/>
            <a:ext cx="2143466" cy="850448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E561CFE-2CFD-4F0C-A536-FC43ED55E984}"/>
              </a:ext>
            </a:extLst>
          </p:cNvPr>
          <p:cNvSpPr txBox="1"/>
          <p:nvPr/>
        </p:nvSpPr>
        <p:spPr>
          <a:xfrm>
            <a:off x="6729303" y="1484107"/>
            <a:ext cx="5717129" cy="1123384"/>
          </a:xfrm>
          <a:prstGeom prst="rect">
            <a:avLst/>
          </a:prstGeom>
          <a:noFill/>
          <a:effectLst>
            <a:outerShdw blurRad="190500" dist="88900" dir="2520000" algn="tl" rotWithShape="0">
              <a:prstClr val="black">
                <a:alpha val="4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1" fontAlgn="base"/>
            <a:r>
              <a:rPr lang="en-US" altLang="zh-CN" sz="335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</a:rPr>
              <a:t>Each NAS supports 10 drives</a:t>
            </a:r>
          </a:p>
          <a:p>
            <a:pPr lvl="1" fontAlgn="base"/>
            <a:endParaRPr lang="en-US" altLang="zh-CN" sz="3350">
              <a:solidFill>
                <a:schemeClr val="bg1"/>
              </a:solidFill>
              <a:latin typeface="Oswald" pitchFamily="2" charset="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B0064AB-D4D8-314C-9AEB-3CAF746DE4D5}"/>
              </a:ext>
            </a:extLst>
          </p:cNvPr>
          <p:cNvSpPr/>
          <p:nvPr/>
        </p:nvSpPr>
        <p:spPr>
          <a:xfrm>
            <a:off x="1791293" y="2174916"/>
            <a:ext cx="1329899" cy="704496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930E954-B4DC-614B-8F72-6C35F8A2308C}"/>
              </a:ext>
            </a:extLst>
          </p:cNvPr>
          <p:cNvSpPr/>
          <p:nvPr/>
        </p:nvSpPr>
        <p:spPr>
          <a:xfrm>
            <a:off x="3657161" y="2190882"/>
            <a:ext cx="1329899" cy="704496"/>
          </a:xfrm>
          <a:prstGeom prst="rect">
            <a:avLst/>
          </a:pr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70C52883-7A0D-AA43-8B60-B9169621CD4D}"/>
              </a:ext>
            </a:extLst>
          </p:cNvPr>
          <p:cNvCxnSpPr>
            <a:cxnSpLocks/>
            <a:stCxn id="3" idx="0"/>
          </p:cNvCxnSpPr>
          <p:nvPr/>
        </p:nvCxnSpPr>
        <p:spPr>
          <a:xfrm flipH="1">
            <a:off x="3590719" y="1706412"/>
            <a:ext cx="29288" cy="4502869"/>
          </a:xfrm>
          <a:prstGeom prst="line">
            <a:avLst/>
          </a:prstGeom>
          <a:ln w="25400" cap="rnd">
            <a:gradFill>
              <a:gsLst>
                <a:gs pos="0">
                  <a:srgbClr val="29FFFF"/>
                </a:gs>
                <a:gs pos="100000">
                  <a:srgbClr val="29FFFF"/>
                </a:gs>
              </a:gsLst>
              <a:lin ang="5400000" scaled="1"/>
            </a:gra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接點: 肘形 5">
            <a:extLst>
              <a:ext uri="{FF2B5EF4-FFF2-40B4-BE49-F238E27FC236}">
                <a16:creationId xmlns:a16="http://schemas.microsoft.com/office/drawing/2014/main" id="{E6C600BD-5E5E-4F02-8BF3-4E9097055E9E}"/>
              </a:ext>
            </a:extLst>
          </p:cNvPr>
          <p:cNvCxnSpPr>
            <a:cxnSpLocks/>
          </p:cNvCxnSpPr>
          <p:nvPr/>
        </p:nvCxnSpPr>
        <p:spPr>
          <a:xfrm rot="5400000">
            <a:off x="4975594" y="2022950"/>
            <a:ext cx="1418696" cy="1550105"/>
          </a:xfrm>
          <a:prstGeom prst="bentConnector2">
            <a:avLst/>
          </a:prstGeom>
          <a:ln w="38100" cap="rnd">
            <a:solidFill>
              <a:srgbClr val="00FFFF"/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接點: 肘形 34">
            <a:extLst>
              <a:ext uri="{FF2B5EF4-FFF2-40B4-BE49-F238E27FC236}">
                <a16:creationId xmlns:a16="http://schemas.microsoft.com/office/drawing/2014/main" id="{D32C296B-9AAE-4ABA-9258-8677B5D31515}"/>
              </a:ext>
            </a:extLst>
          </p:cNvPr>
          <p:cNvCxnSpPr>
            <a:cxnSpLocks/>
          </p:cNvCxnSpPr>
          <p:nvPr/>
        </p:nvCxnSpPr>
        <p:spPr>
          <a:xfrm rot="16200000" flipH="1">
            <a:off x="836267" y="2015450"/>
            <a:ext cx="1420440" cy="1576961"/>
          </a:xfrm>
          <a:prstGeom prst="bentConnector2">
            <a:avLst/>
          </a:prstGeom>
          <a:ln w="38100" cap="rnd">
            <a:gradFill>
              <a:gsLst>
                <a:gs pos="0">
                  <a:srgbClr val="FFFC11"/>
                </a:gs>
                <a:gs pos="100000">
                  <a:srgbClr val="FD9F3D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B26CFAC2-1109-4EBF-9434-8EA31BAD9D43}"/>
              </a:ext>
            </a:extLst>
          </p:cNvPr>
          <p:cNvSpPr/>
          <p:nvPr/>
        </p:nvSpPr>
        <p:spPr>
          <a:xfrm>
            <a:off x="134026" y="1763073"/>
            <a:ext cx="1460781" cy="45492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C11"/>
              </a:gs>
              <a:gs pos="100000">
                <a:srgbClr val="FD9F3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00838FD4-1ADA-4234-87F8-0603E0FE5D93}"/>
              </a:ext>
            </a:extLst>
          </p:cNvPr>
          <p:cNvSpPr/>
          <p:nvPr/>
        </p:nvSpPr>
        <p:spPr>
          <a:xfrm>
            <a:off x="5590603" y="1693464"/>
            <a:ext cx="1460781" cy="45492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7FFFF"/>
              </a:gs>
              <a:gs pos="100000">
                <a:srgbClr val="31FFFF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E39000A-D335-E346-BB86-120B933B0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0616" y="4807504"/>
            <a:ext cx="2413502" cy="15017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311D4916-84FF-8240-BC59-6FFD6F762C0B}"/>
              </a:ext>
            </a:extLst>
          </p:cNvPr>
          <p:cNvSpPr txBox="1"/>
          <p:nvPr/>
        </p:nvSpPr>
        <p:spPr>
          <a:xfrm>
            <a:off x="9257220" y="4801353"/>
            <a:ext cx="14898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SzPct val="80000"/>
              <a:buFont typeface="Arial" panose="020B0604020202020204" pitchFamily="34" charset="0"/>
              <a:buChar char="•"/>
            </a:pPr>
            <a:r>
              <a:rPr kumimoji="1" lang="en-US" altLang="zh-TW" sz="2200">
                <a:latin typeface="Oswald Light" pitchFamily="2" charset="0"/>
              </a:rPr>
              <a:t>QDA-U2MP</a:t>
            </a:r>
            <a:endParaRPr kumimoji="1" lang="zh-TW" altLang="en-US" sz="2200">
              <a:latin typeface="Oswald Light" pitchFamily="2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9C7A0FC7-34D6-9148-BD93-F47BDCBC105E}"/>
              </a:ext>
            </a:extLst>
          </p:cNvPr>
          <p:cNvSpPr txBox="1"/>
          <p:nvPr/>
        </p:nvSpPr>
        <p:spPr>
          <a:xfrm>
            <a:off x="9257220" y="5565026"/>
            <a:ext cx="13535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SzPct val="80000"/>
              <a:buFont typeface="Arial" panose="020B0604020202020204" pitchFamily="34" charset="0"/>
              <a:buChar char="•"/>
            </a:pPr>
            <a:r>
              <a:rPr kumimoji="1" lang="en-US" altLang="zh-TW" sz="2200">
                <a:latin typeface="Oswald Light" pitchFamily="2" charset="0"/>
              </a:rPr>
              <a:t>QDA-UMP</a:t>
            </a:r>
            <a:endParaRPr kumimoji="1" lang="zh-TW" altLang="en-US" sz="2200">
              <a:latin typeface="Oswald Light" pitchFamily="2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D6B06E54-E75B-7442-AA0F-D672AAE2EC1E}"/>
              </a:ext>
            </a:extLst>
          </p:cNvPr>
          <p:cNvSpPr txBox="1"/>
          <p:nvPr/>
        </p:nvSpPr>
        <p:spPr>
          <a:xfrm>
            <a:off x="9479308" y="5184576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Oswald Light" pitchFamily="2" charset="0"/>
              </a:rPr>
              <a:t>U.2 to 2 x </a:t>
            </a:r>
            <a:r>
              <a:rPr kumimoji="1" lang="en-US" altLang="zh-TW" err="1">
                <a:latin typeface="Oswald Light" pitchFamily="2" charset="0"/>
              </a:rPr>
              <a:t>NVMe</a:t>
            </a:r>
            <a:r>
              <a:rPr kumimoji="1" lang="en-US" altLang="zh-TW">
                <a:latin typeface="Oswald Light" pitchFamily="2" charset="0"/>
              </a:rPr>
              <a:t> M.2 SSD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62F212D-7256-C547-9CED-6E5D41808F26}"/>
              </a:ext>
            </a:extLst>
          </p:cNvPr>
          <p:cNvSpPr txBox="1"/>
          <p:nvPr/>
        </p:nvSpPr>
        <p:spPr>
          <a:xfrm>
            <a:off x="9469435" y="5942311"/>
            <a:ext cx="2177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Oswald Light" pitchFamily="2" charset="0"/>
              </a:rPr>
              <a:t>U.2 to 1 x </a:t>
            </a:r>
            <a:r>
              <a:rPr kumimoji="1" lang="en-US" altLang="zh-TW" err="1">
                <a:latin typeface="Oswald Light" pitchFamily="2" charset="0"/>
              </a:rPr>
              <a:t>NVMe</a:t>
            </a:r>
            <a:r>
              <a:rPr kumimoji="1" lang="en-US" altLang="zh-TW">
                <a:latin typeface="Oswald Light" pitchFamily="2" charset="0"/>
              </a:rPr>
              <a:t> M.2 SSD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7EE6BDD2-AE6C-4B21-98A3-6C052976F1FB}"/>
              </a:ext>
            </a:extLst>
          </p:cNvPr>
          <p:cNvSpPr/>
          <p:nvPr/>
        </p:nvSpPr>
        <p:spPr>
          <a:xfrm>
            <a:off x="1598425" y="5668113"/>
            <a:ext cx="1745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Oswald Light" pitchFamily="2" charset="0"/>
              </a:rPr>
              <a:t>HDD for A-side NAS</a:t>
            </a:r>
            <a:endParaRPr kumimoji="1" lang="zh-TW" altLang="en-US">
              <a:solidFill>
                <a:schemeClr val="bg1"/>
              </a:solidFill>
              <a:latin typeface="Oswald Light" pitchFamily="2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0F3C17F-F6AB-4CFE-91EB-8715102620DD}"/>
              </a:ext>
            </a:extLst>
          </p:cNvPr>
          <p:cNvSpPr/>
          <p:nvPr/>
        </p:nvSpPr>
        <p:spPr>
          <a:xfrm>
            <a:off x="3886903" y="5637336"/>
            <a:ext cx="1750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Oswald Light" pitchFamily="2" charset="0"/>
              </a:rPr>
              <a:t>HDD for B-side NAS</a:t>
            </a:r>
            <a:endParaRPr kumimoji="1" lang="zh-TW" altLang="en-US">
              <a:solidFill>
                <a:schemeClr val="bg1"/>
              </a:solidFill>
              <a:latin typeface="Oswald Light" pitchFamily="2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119FD142-EFCD-47A2-B124-A3F03AB6331C}"/>
              </a:ext>
            </a:extLst>
          </p:cNvPr>
          <p:cNvSpPr/>
          <p:nvPr/>
        </p:nvSpPr>
        <p:spPr>
          <a:xfrm>
            <a:off x="1945898" y="2347424"/>
            <a:ext cx="1165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latin typeface="Oswald Light" pitchFamily="2" charset="0"/>
              </a:rPr>
              <a:t>2 x U.2</a:t>
            </a:r>
            <a:r>
              <a:rPr kumimoji="1" lang="zh-TW" altLang="en-US">
                <a:latin typeface="Oswald Light" pitchFamily="2" charset="0"/>
              </a:rPr>
              <a:t> </a:t>
            </a:r>
            <a:r>
              <a:rPr kumimoji="1" lang="en-US" altLang="zh-TW">
                <a:latin typeface="Oswald Light" pitchFamily="2" charset="0"/>
              </a:rPr>
              <a:t>port</a:t>
            </a:r>
            <a:endParaRPr kumimoji="1" lang="zh-TW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2501218-7BA1-494B-9E79-436C2E786CFC}"/>
              </a:ext>
            </a:extLst>
          </p:cNvPr>
          <p:cNvSpPr/>
          <p:nvPr/>
        </p:nvSpPr>
        <p:spPr>
          <a:xfrm>
            <a:off x="3763928" y="2347424"/>
            <a:ext cx="1165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latin typeface="Oswald Light" pitchFamily="2" charset="0"/>
              </a:rPr>
              <a:t>2 x U.2</a:t>
            </a:r>
            <a:r>
              <a:rPr kumimoji="1" lang="zh-TW" altLang="en-US">
                <a:latin typeface="Oswald Light" pitchFamily="2" charset="0"/>
              </a:rPr>
              <a:t> </a:t>
            </a:r>
            <a:r>
              <a:rPr kumimoji="1" lang="en-US" altLang="zh-TW">
                <a:latin typeface="Oswald Light" pitchFamily="2" charset="0"/>
              </a:rPr>
              <a:t>port</a:t>
            </a:r>
            <a:endParaRPr kumimoji="1"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FE8C17AB-26EC-4552-BEBE-AE21A7AA8D2C}"/>
              </a:ext>
            </a:extLst>
          </p:cNvPr>
          <p:cNvSpPr/>
          <p:nvPr/>
        </p:nvSpPr>
        <p:spPr>
          <a:xfrm>
            <a:off x="149927" y="1790772"/>
            <a:ext cx="14091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2000">
                <a:latin typeface="Oswald Light" pitchFamily="2" charset="0"/>
                <a:ea typeface="微軟正黑體" panose="020B0604030504040204" pitchFamily="34" charset="-120"/>
              </a:rPr>
              <a:t>A-side NAS</a:t>
            </a:r>
            <a:endParaRPr kumimoji="1"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E361FCCE-C91E-426A-9E29-32081FCA0E3C}"/>
              </a:ext>
            </a:extLst>
          </p:cNvPr>
          <p:cNvSpPr/>
          <p:nvPr/>
        </p:nvSpPr>
        <p:spPr>
          <a:xfrm>
            <a:off x="5699543" y="1720873"/>
            <a:ext cx="12747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2000">
                <a:latin typeface="Oswald Light" pitchFamily="2" charset="0"/>
              </a:rPr>
              <a:t>B-side NAS</a:t>
            </a:r>
            <a:endParaRPr kumimoji="1"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B8A7116-83C5-4837-B7EF-740D271F5C09}"/>
              </a:ext>
            </a:extLst>
          </p:cNvPr>
          <p:cNvSpPr txBox="1"/>
          <p:nvPr/>
        </p:nvSpPr>
        <p:spPr>
          <a:xfrm>
            <a:off x="7016776" y="2314873"/>
            <a:ext cx="5269318" cy="2146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 fontAlgn="base">
              <a:lnSpc>
                <a:spcPts val="3100"/>
              </a:lnSpc>
              <a:spcBef>
                <a:spcPts val="1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230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微軟正黑體" panose="020B0604030504040204" pitchFamily="34" charset="-120"/>
              </a:rPr>
              <a:t>8 x </a:t>
            </a:r>
            <a:r>
              <a:rPr lang="en-US" altLang="zh-TW" sz="2300">
                <a:solidFill>
                  <a:srgbClr val="C00000"/>
                </a:solidFill>
                <a:latin typeface="Oswald" pitchFamily="2" charset="0"/>
                <a:ea typeface="微軟正黑體" panose="020B0604030504040204" pitchFamily="34" charset="-120"/>
              </a:rPr>
              <a:t>3.5”/2.5” SATA HDD</a:t>
            </a:r>
          </a:p>
          <a:p>
            <a:pPr marL="628650" lvl="1" indent="-171450" fontAlgn="base">
              <a:lnSpc>
                <a:spcPts val="3100"/>
              </a:lnSpc>
              <a:spcBef>
                <a:spcPts val="1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230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微軟正黑體" panose="020B0604030504040204" pitchFamily="34" charset="-120"/>
              </a:rPr>
              <a:t>2 x </a:t>
            </a:r>
            <a:r>
              <a:rPr lang="en-US" altLang="zh-TW" sz="2300">
                <a:solidFill>
                  <a:srgbClr val="C00000"/>
                </a:solidFill>
                <a:latin typeface="Oswald" pitchFamily="2" charset="0"/>
                <a:ea typeface="微軟正黑體" panose="020B0604030504040204" pitchFamily="34" charset="-120"/>
              </a:rPr>
              <a:t>2.5”U.2 SSD</a:t>
            </a:r>
          </a:p>
          <a:p>
            <a:pPr marL="1085850" lvl="2" indent="-171450" fontAlgn="base">
              <a:lnSpc>
                <a:spcPts val="3100"/>
              </a:lnSpc>
              <a:spcBef>
                <a:spcPts val="1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CN" sz="21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Supports </a:t>
            </a:r>
            <a:r>
              <a:rPr lang="en-US" altLang="zh-CN" sz="2100" err="1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NVMe</a:t>
            </a:r>
            <a:r>
              <a:rPr lang="en-US" altLang="zh-CN" sz="21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 Gen3 x4 SSD</a:t>
            </a:r>
          </a:p>
          <a:p>
            <a:pPr marL="1085850" lvl="2" indent="-171450" fontAlgn="base">
              <a:lnSpc>
                <a:spcPts val="3100"/>
              </a:lnSpc>
              <a:spcBef>
                <a:spcPts val="1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CN" sz="21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Supports SATA 6Gb/s SSD</a:t>
            </a:r>
          </a:p>
          <a:p>
            <a:pPr marL="1085850" lvl="2" indent="-171450" fontAlgn="base">
              <a:lnSpc>
                <a:spcPts val="3100"/>
              </a:lnSpc>
              <a:spcBef>
                <a:spcPts val="1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CN" sz="21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Supports QDA-UMP/QDA-U2MP</a:t>
            </a:r>
          </a:p>
        </p:txBody>
      </p:sp>
    </p:spTree>
    <p:extLst>
      <p:ext uri="{BB962C8B-B14F-4D97-AF65-F5344CB8AC3E}">
        <p14:creationId xmlns:p14="http://schemas.microsoft.com/office/powerpoint/2010/main" val="929453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629065-79EE-584E-9E6B-1A2472C6B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sz="5000">
                <a:latin typeface="Oswald" pitchFamily="2" charset="0"/>
              </a:rPr>
              <a:t>High Speed U.2 SSD for System Drives</a:t>
            </a:r>
            <a:endParaRPr kumimoji="1" lang="zh-TW" altLang="en-US" sz="5000">
              <a:latin typeface="Oswald" pitchFamily="2" charset="0"/>
            </a:endParaRPr>
          </a:p>
        </p:txBody>
      </p:sp>
      <p:sp>
        <p:nvSpPr>
          <p:cNvPr id="3" name="Shape 131">
            <a:extLst>
              <a:ext uri="{FF2B5EF4-FFF2-40B4-BE49-F238E27FC236}">
                <a16:creationId xmlns:a16="http://schemas.microsoft.com/office/drawing/2014/main" id="{E3EE93B0-35FC-5B44-A021-54C71A5F3487}"/>
              </a:ext>
            </a:extLst>
          </p:cNvPr>
          <p:cNvSpPr/>
          <p:nvPr/>
        </p:nvSpPr>
        <p:spPr>
          <a:xfrm>
            <a:off x="728458" y="1549269"/>
            <a:ext cx="10576955" cy="13972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ts val="3100"/>
              </a:lnSpc>
              <a:spcBef>
                <a:spcPts val="750"/>
              </a:spcBef>
              <a:buClr>
                <a:srgbClr val="29FFFF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sz="2300">
                <a:solidFill>
                  <a:srgbClr val="29FFFF"/>
                </a:solidFill>
                <a:latin typeface="Oswald Light" pitchFamily="2" charset="0"/>
                <a:ea typeface="Microsoft JhengHei"/>
                <a:cs typeface="Arial"/>
              </a:rPr>
              <a:t>ZFS file system require high speed SSD to improve system read/ write performance</a:t>
            </a:r>
            <a:endParaRPr lang="en-US" altLang="zh-CN" sz="2300">
              <a:solidFill>
                <a:srgbClr val="29FFFF"/>
              </a:solidFill>
              <a:latin typeface="Oswald Light" pitchFamily="2" charset="0"/>
              <a:ea typeface="Microsoft JhengHei"/>
              <a:cs typeface="Arial"/>
            </a:endParaRPr>
          </a:p>
          <a:p>
            <a:pPr marL="180975" indent="-180975">
              <a:lnSpc>
                <a:spcPts val="3100"/>
              </a:lnSpc>
              <a:spcBef>
                <a:spcPts val="750"/>
              </a:spcBef>
              <a:buClr>
                <a:srgbClr val="29FFFF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sz="2300">
                <a:solidFill>
                  <a:srgbClr val="29FFFF"/>
                </a:solidFill>
                <a:latin typeface="Oswald Light" pitchFamily="2" charset="0"/>
                <a:ea typeface="Microsoft JhengHei"/>
                <a:cs typeface="Arial"/>
              </a:rPr>
              <a:t>TNS-h1083X provides two U.2 SSD ports which support </a:t>
            </a:r>
            <a:r>
              <a:rPr lang="en-US" altLang="zh-CN" sz="2300" err="1">
                <a:solidFill>
                  <a:srgbClr val="29FFFF"/>
                </a:solidFill>
                <a:latin typeface="Oswald Light" pitchFamily="2" charset="0"/>
                <a:ea typeface="Microsoft JhengHei"/>
                <a:cs typeface="Arial"/>
              </a:rPr>
              <a:t>NVMe</a:t>
            </a:r>
            <a:r>
              <a:rPr lang="en-US" altLang="zh-CN" sz="2300">
                <a:solidFill>
                  <a:srgbClr val="29FFFF"/>
                </a:solidFill>
                <a:latin typeface="Oswald Light" pitchFamily="2" charset="0"/>
                <a:ea typeface="Microsoft JhengHei"/>
                <a:cs typeface="Arial"/>
              </a:rPr>
              <a:t> Gen3 x4. It can provide up to 800K rand read IOPS and 100K random write IOPS. </a:t>
            </a:r>
            <a:endParaRPr lang="en-US" sz="2300">
              <a:solidFill>
                <a:srgbClr val="29FFFF"/>
              </a:solidFill>
              <a:latin typeface="Oswald Light" pitchFamily="2" charset="0"/>
              <a:ea typeface="Microsoft JhengHei"/>
              <a:cs typeface="Arial"/>
            </a:endParaRPr>
          </a:p>
        </p:txBody>
      </p:sp>
      <p:graphicFrame>
        <p:nvGraphicFramePr>
          <p:cNvPr id="4" name="圖表 3">
            <a:extLst>
              <a:ext uri="{FF2B5EF4-FFF2-40B4-BE49-F238E27FC236}">
                <a16:creationId xmlns:a16="http://schemas.microsoft.com/office/drawing/2014/main" id="{495D61E0-655D-A342-8918-794A714BF3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5047768"/>
              </p:ext>
            </p:extLst>
          </p:nvPr>
        </p:nvGraphicFramePr>
        <p:xfrm>
          <a:off x="2238765" y="3056547"/>
          <a:ext cx="7285062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34343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A4B9AD1B-FFFF-4E9C-B5C9-4F7487CF1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723" y="1639986"/>
            <a:ext cx="8775884" cy="38312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0F3572E-3461-C849-8248-236E8F4B0A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932" y="2916828"/>
            <a:ext cx="3401121" cy="866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ECBC017-AFBF-3148-A8EF-C5091C2B1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88" y="52344"/>
            <a:ext cx="11598442" cy="1400037"/>
          </a:xfrm>
        </p:spPr>
        <p:txBody>
          <a:bodyPr>
            <a:normAutofit/>
          </a:bodyPr>
          <a:lstStyle/>
          <a:p>
            <a:r>
              <a:rPr kumimoji="1" lang="en-US" altLang="zh-CN" sz="5000">
                <a:latin typeface="Oswald" pitchFamily="2" charset="0"/>
              </a:rPr>
              <a:t>Economic and Space Saving Design</a:t>
            </a:r>
            <a:endParaRPr kumimoji="1" lang="zh-TW" altLang="en-US" sz="5000">
              <a:latin typeface="Oswald" pitchFamily="2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EE82A2E-C779-334B-B105-34ABD9A945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931" y="2165590"/>
            <a:ext cx="3401121" cy="866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E5608EB-4E89-BE45-B906-947F21A2522A}"/>
              </a:ext>
            </a:extLst>
          </p:cNvPr>
          <p:cNvSpPr txBox="1"/>
          <p:nvPr/>
        </p:nvSpPr>
        <p:spPr>
          <a:xfrm>
            <a:off x="6693367" y="2916828"/>
            <a:ext cx="762301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2600" b="1">
                <a:latin typeface="Oswald Light" pitchFamily="2" charset="0"/>
                <a:ea typeface="新細明體"/>
              </a:rPr>
              <a:t>VS.</a:t>
            </a:r>
            <a:endParaRPr kumimoji="1" lang="zh-TW" altLang="en-US" sz="2600" b="1">
              <a:latin typeface="Oswald Light" pitchFamily="2" charset="0"/>
              <a:ea typeface="新細明體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4A00648-BB1D-3247-B134-A59FB117B67B}"/>
              </a:ext>
            </a:extLst>
          </p:cNvPr>
          <p:cNvSpPr txBox="1"/>
          <p:nvPr/>
        </p:nvSpPr>
        <p:spPr>
          <a:xfrm>
            <a:off x="3824696" y="3883729"/>
            <a:ext cx="383129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300">
                <a:solidFill>
                  <a:srgbClr val="2B2929"/>
                </a:solidFill>
                <a:latin typeface="Oswald" pitchFamily="2" charset="0"/>
              </a:rPr>
              <a:t>2 x TS-883XU-RP</a:t>
            </a:r>
            <a:endParaRPr kumimoji="1" lang="zh-TW" altLang="en-US" sz="2300">
              <a:solidFill>
                <a:srgbClr val="2B2929"/>
              </a:solidFill>
              <a:latin typeface="Oswald" pitchFamily="2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0298630-F150-AD49-9C4D-22595FBF3381}"/>
              </a:ext>
            </a:extLst>
          </p:cNvPr>
          <p:cNvSpPr txBox="1"/>
          <p:nvPr/>
        </p:nvSpPr>
        <p:spPr>
          <a:xfrm>
            <a:off x="8681878" y="3874331"/>
            <a:ext cx="215489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300">
                <a:solidFill>
                  <a:srgbClr val="2B2929"/>
                </a:solidFill>
                <a:latin typeface="Oswald" pitchFamily="2" charset="0"/>
              </a:rPr>
              <a:t>1 x GM-1000</a:t>
            </a:r>
            <a:endParaRPr kumimoji="1" lang="zh-TW" altLang="en-US" sz="2300">
              <a:solidFill>
                <a:srgbClr val="2B2929"/>
              </a:solidFill>
              <a:latin typeface="Oswald" pitchFamily="2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2B88433-A923-6C48-9FAA-2F8282CB37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3786" y="2335999"/>
            <a:ext cx="3578553" cy="13288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BE86CCDC-69A2-4F7E-BBA7-201A2C7C6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402368"/>
              </p:ext>
            </p:extLst>
          </p:nvPr>
        </p:nvGraphicFramePr>
        <p:xfrm>
          <a:off x="735372" y="4609609"/>
          <a:ext cx="10632523" cy="2031093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288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1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1866">
                  <a:extLst>
                    <a:ext uri="{9D8B030D-6E8A-4147-A177-3AD203B41FA5}">
                      <a16:colId xmlns:a16="http://schemas.microsoft.com/office/drawing/2014/main" val="2089407518"/>
                    </a:ext>
                  </a:extLst>
                </a:gridCol>
              </a:tblGrid>
              <a:tr h="509945">
                <a:tc>
                  <a:txBody>
                    <a:bodyPr/>
                    <a:lstStyle/>
                    <a:p>
                      <a:pPr marL="174625" indent="0"/>
                      <a:r>
                        <a:rPr lang="en-US" altLang="zh-TW" sz="1900" b="0" i="0">
                          <a:latin typeface="Oswald Light" pitchFamily="2" charset="0"/>
                          <a:ea typeface="微軟正黑體" panose="020B0604030504040204" pitchFamily="34" charset="-120"/>
                        </a:rPr>
                        <a:t>Space </a:t>
                      </a:r>
                      <a:r>
                        <a:rPr lang="en-US" altLang="zh-TW" sz="1800" b="0" i="0">
                          <a:latin typeface="Oswald Light" pitchFamily="2" charset="0"/>
                          <a:ea typeface="微軟正黑體" panose="020B0604030504040204" pitchFamily="34" charset="-120"/>
                        </a:rPr>
                        <a:t>requirement</a:t>
                      </a:r>
                      <a:endParaRPr lang="zh-TW" altLang="en-US" sz="1800" b="0" i="0">
                        <a:latin typeface="Oswald Light" pitchFamily="2" charset="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164B"/>
                        </a:gs>
                        <a:gs pos="100000">
                          <a:srgbClr val="0877CD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174625" indent="0"/>
                      <a:r>
                        <a:rPr lang="en-US" altLang="zh-CN" sz="2000" b="0" i="0">
                          <a:latin typeface="Oswald Light" pitchFamily="2" charset="0"/>
                        </a:rPr>
                        <a:t>4U space in a rack</a:t>
                      </a:r>
                      <a:endParaRPr lang="zh-TW" altLang="en-US" sz="2000" b="0" i="0">
                        <a:latin typeface="Oswald Ligh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164B"/>
                        </a:gs>
                        <a:gs pos="100000">
                          <a:srgbClr val="0877CD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>
                          <a:latin typeface="Oswald Light" pitchFamily="2" charset="0"/>
                        </a:rPr>
                        <a:t>Only 3U space in a rack</a:t>
                      </a:r>
                      <a:endParaRPr lang="zh-CN" altLang="en-US" sz="1800" b="0" i="0">
                        <a:latin typeface="Oswald Ligh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164B"/>
                        </a:gs>
                        <a:gs pos="100000">
                          <a:srgbClr val="0877CD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761">
                <a:tc>
                  <a:txBody>
                    <a:bodyPr/>
                    <a:lstStyle/>
                    <a:p>
                      <a:pPr marL="174625" indent="0" algn="ctr"/>
                      <a:r>
                        <a:rPr lang="en-US" altLang="zh-TW" sz="18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  <a:ea typeface="微軟正黑體" panose="020B0604030504040204" pitchFamily="34" charset="-120"/>
                        </a:rPr>
                        <a:t>Power supply</a:t>
                      </a:r>
                      <a:endParaRPr lang="zh-TW" altLang="en-US" sz="1800" b="0">
                        <a:solidFill>
                          <a:schemeClr val="bg2">
                            <a:lumMod val="25000"/>
                          </a:schemeClr>
                        </a:solidFill>
                        <a:latin typeface="Oswald Light" pitchFamily="2" charset="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</a:rPr>
                        <a:t>   </a:t>
                      </a:r>
                      <a:r>
                        <a:rPr lang="en-US" sz="18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</a:rPr>
                        <a:t>300W x4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tc>
                  <a:txBody>
                    <a:bodyPr/>
                    <a:lstStyle/>
                    <a:p>
                      <a:pPr marL="93662" indent="0">
                        <a:buSzPct val="80000"/>
                        <a:buFont typeface="Arial" panose="020B0604020202020204" pitchFamily="34" charset="0"/>
                        <a:buNone/>
                      </a:pPr>
                      <a:r>
                        <a:rPr lang="en-US" altLang="zh-TW" sz="18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</a:rPr>
                        <a:t>770W x2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492">
                <a:tc>
                  <a:txBody>
                    <a:bodyPr/>
                    <a:lstStyle/>
                    <a:p>
                      <a:pPr marL="174625" indent="0" algn="ctr">
                        <a:spcAft>
                          <a:spcPts val="0"/>
                        </a:spcAft>
                      </a:pPr>
                      <a:r>
                        <a:rPr lang="en-US" altLang="zh-TW" sz="18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  <a:ea typeface="微軟正黑體" panose="020B0604030504040204" pitchFamily="34" charset="-120"/>
                        </a:rPr>
                        <a:t>Maintenance</a:t>
                      </a:r>
                      <a:endParaRPr lang="zh-TW" altLang="en-US" sz="1800" b="0">
                        <a:solidFill>
                          <a:schemeClr val="bg2">
                            <a:lumMod val="25000"/>
                          </a:schemeClr>
                        </a:solidFill>
                        <a:latin typeface="Oswald Light" pitchFamily="2" charset="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tc>
                  <a:txBody>
                    <a:bodyPr/>
                    <a:lstStyle/>
                    <a:p>
                      <a:pPr marL="93662" indent="0">
                        <a:buSzPct val="80000"/>
                        <a:buFont typeface="Arial" panose="020B0604020202020204" pitchFamily="34" charset="0"/>
                        <a:buNone/>
                      </a:pPr>
                      <a:r>
                        <a:rPr lang="en-US" altLang="zh-TW" sz="18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  <a:ea typeface="微軟正黑體" panose="020B0604030504040204" pitchFamily="34" charset="-120"/>
                          <a:cs typeface="+mn-cs"/>
                        </a:rPr>
                        <a:t>Need to remove the complete NAS system from rack</a:t>
                      </a:r>
                      <a:endParaRPr lang="zh-TW" altLang="en-US" sz="18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Oswald Light" pitchFamily="2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tc>
                  <a:txBody>
                    <a:bodyPr/>
                    <a:lstStyle/>
                    <a:p>
                      <a:pPr marL="93662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TW" sz="18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  <a:ea typeface="微軟正黑體" panose="020B0604030504040204" pitchFamily="34" charset="-120"/>
                          <a:cs typeface="+mn-cs"/>
                        </a:rPr>
                        <a:t>Swappable NAS node. Ease of hardware upgrade and repair service</a:t>
                      </a:r>
                      <a:endParaRPr lang="zh-TW" altLang="en-US" sz="18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Oswald Light" pitchFamily="2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599341"/>
                  </a:ext>
                </a:extLst>
              </a:tr>
              <a:tr h="403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  <a:ea typeface="微軟正黑體" panose="020B0604030504040204" pitchFamily="34" charset="-120"/>
                          <a:cs typeface="+mn-cs"/>
                        </a:rPr>
                        <a:t>Upgradeability</a:t>
                      </a:r>
                      <a:endParaRPr lang="zh-TW" altLang="en-US" sz="18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Oswald Light" pitchFamily="2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tc>
                  <a:txBody>
                    <a:bodyPr/>
                    <a:lstStyle/>
                    <a:p>
                      <a:pPr marL="93662" indent="0">
                        <a:buSzPct val="80000"/>
                        <a:buFont typeface="Arial" panose="020B0604020202020204" pitchFamily="34" charset="0"/>
                        <a:buNone/>
                      </a:pPr>
                      <a:r>
                        <a:rPr lang="en-US" altLang="zh-TW" sz="18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  <a:ea typeface="微軟正黑體" panose="020B0604030504040204" pitchFamily="34" charset="-120"/>
                          <a:cs typeface="+mn-cs"/>
                        </a:rPr>
                        <a:t>Need to purchase a new system</a:t>
                      </a:r>
                      <a:endParaRPr lang="zh-TW" altLang="en-US" sz="18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Oswald Light" pitchFamily="2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tc>
                  <a:txBody>
                    <a:bodyPr/>
                    <a:lstStyle/>
                    <a:p>
                      <a:pPr marL="93662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TW" sz="18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 pitchFamily="2" charset="0"/>
                          <a:ea typeface="微軟正黑體" panose="020B0604030504040204" pitchFamily="34" charset="-120"/>
                          <a:cs typeface="+mn-cs"/>
                        </a:rPr>
                        <a:t>Upgrade by replace new NAS node</a:t>
                      </a:r>
                      <a:endParaRPr lang="zh-TW" altLang="en-US" sz="18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Oswald Light" pitchFamily="2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00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860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群組 144">
            <a:extLst>
              <a:ext uri="{FF2B5EF4-FFF2-40B4-BE49-F238E27FC236}">
                <a16:creationId xmlns:a16="http://schemas.microsoft.com/office/drawing/2014/main" id="{F3DC0582-0CDA-4CB1-ADF8-D0A76BB5BC76}"/>
              </a:ext>
            </a:extLst>
          </p:cNvPr>
          <p:cNvGrpSpPr/>
          <p:nvPr/>
        </p:nvGrpSpPr>
        <p:grpSpPr>
          <a:xfrm>
            <a:off x="402175" y="3015027"/>
            <a:ext cx="2088712" cy="520714"/>
            <a:chOff x="5281398" y="2130931"/>
            <a:chExt cx="5815446" cy="1873801"/>
          </a:xfrm>
        </p:grpSpPr>
        <p:sp>
          <p:nvSpPr>
            <p:cNvPr id="146" name="矩形: 圓角 145">
              <a:extLst>
                <a:ext uri="{FF2B5EF4-FFF2-40B4-BE49-F238E27FC236}">
                  <a16:creationId xmlns:a16="http://schemas.microsoft.com/office/drawing/2014/main" id="{8D33B333-C36E-4BFB-B49C-2246BA2FC97B}"/>
                </a:ext>
              </a:extLst>
            </p:cNvPr>
            <p:cNvSpPr/>
            <p:nvPr/>
          </p:nvSpPr>
          <p:spPr>
            <a:xfrm>
              <a:off x="5281398" y="2130931"/>
              <a:ext cx="5715153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7" name="圖片 146">
              <a:extLst>
                <a:ext uri="{FF2B5EF4-FFF2-40B4-BE49-F238E27FC236}">
                  <a16:creationId xmlns:a16="http://schemas.microsoft.com/office/drawing/2014/main" id="{13A49A29-4747-46AF-82FC-029011ED78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8" name="圖片 147">
              <a:extLst>
                <a:ext uri="{FF2B5EF4-FFF2-40B4-BE49-F238E27FC236}">
                  <a16:creationId xmlns:a16="http://schemas.microsoft.com/office/drawing/2014/main" id="{ACE6EE14-5C07-45F0-BD10-3E90C91FB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9" name="Google Shape;1466;p83">
            <a:extLst>
              <a:ext uri="{FF2B5EF4-FFF2-40B4-BE49-F238E27FC236}">
                <a16:creationId xmlns:a16="http://schemas.microsoft.com/office/drawing/2014/main" id="{CD51BEA9-16B2-451F-90CF-55F4832B898D}"/>
              </a:ext>
            </a:extLst>
          </p:cNvPr>
          <p:cNvSpPr/>
          <p:nvPr/>
        </p:nvSpPr>
        <p:spPr>
          <a:xfrm>
            <a:off x="452905" y="3035816"/>
            <a:ext cx="1987252" cy="483054"/>
          </a:xfrm>
          <a:prstGeom prst="round2DiagRect">
            <a:avLst>
              <a:gd name="adj1" fmla="val 12572"/>
              <a:gd name="adj2" fmla="val 0"/>
            </a:avLst>
          </a:prstGeom>
          <a:noFill/>
          <a:ln>
            <a:noFill/>
          </a:ln>
          <a:effectLst>
            <a:outerShdw blurRad="2159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200">
                <a:latin typeface="Oswald" pitchFamily="2" charset="0"/>
              </a:rPr>
              <a:t>TNS-h1083X</a:t>
            </a:r>
          </a:p>
        </p:txBody>
      </p:sp>
      <p:grpSp>
        <p:nvGrpSpPr>
          <p:cNvPr id="150" name="群組 149">
            <a:extLst>
              <a:ext uri="{FF2B5EF4-FFF2-40B4-BE49-F238E27FC236}">
                <a16:creationId xmlns:a16="http://schemas.microsoft.com/office/drawing/2014/main" id="{9C2BD9C3-F9B4-47E5-AA6C-61191A587AFA}"/>
              </a:ext>
            </a:extLst>
          </p:cNvPr>
          <p:cNvGrpSpPr/>
          <p:nvPr/>
        </p:nvGrpSpPr>
        <p:grpSpPr>
          <a:xfrm>
            <a:off x="6266535" y="3015027"/>
            <a:ext cx="2088712" cy="520714"/>
            <a:chOff x="5281398" y="2130931"/>
            <a:chExt cx="5815446" cy="1873801"/>
          </a:xfrm>
        </p:grpSpPr>
        <p:sp>
          <p:nvSpPr>
            <p:cNvPr id="151" name="矩形: 圓角 150">
              <a:extLst>
                <a:ext uri="{FF2B5EF4-FFF2-40B4-BE49-F238E27FC236}">
                  <a16:creationId xmlns:a16="http://schemas.microsoft.com/office/drawing/2014/main" id="{9E26A65D-2256-4B95-A2B7-735845CB6B28}"/>
                </a:ext>
              </a:extLst>
            </p:cNvPr>
            <p:cNvSpPr/>
            <p:nvPr/>
          </p:nvSpPr>
          <p:spPr>
            <a:xfrm>
              <a:off x="5281398" y="2130931"/>
              <a:ext cx="5715153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2" name="圖片 151">
              <a:extLst>
                <a:ext uri="{FF2B5EF4-FFF2-40B4-BE49-F238E27FC236}">
                  <a16:creationId xmlns:a16="http://schemas.microsoft.com/office/drawing/2014/main" id="{AA8F5888-45D3-4284-B3C7-4B5A93890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3" name="圖片 152">
              <a:extLst>
                <a:ext uri="{FF2B5EF4-FFF2-40B4-BE49-F238E27FC236}">
                  <a16:creationId xmlns:a16="http://schemas.microsoft.com/office/drawing/2014/main" id="{35BB07CC-154E-4801-83CE-2DAAF25E1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54" name="Google Shape;1466;p83">
            <a:extLst>
              <a:ext uri="{FF2B5EF4-FFF2-40B4-BE49-F238E27FC236}">
                <a16:creationId xmlns:a16="http://schemas.microsoft.com/office/drawing/2014/main" id="{6643C597-B2F4-48F6-BD8C-2EBDD8DD1C56}"/>
              </a:ext>
            </a:extLst>
          </p:cNvPr>
          <p:cNvSpPr/>
          <p:nvPr/>
        </p:nvSpPr>
        <p:spPr>
          <a:xfrm>
            <a:off x="6317265" y="3035816"/>
            <a:ext cx="1987252" cy="483054"/>
          </a:xfrm>
          <a:prstGeom prst="round2DiagRect">
            <a:avLst>
              <a:gd name="adj1" fmla="val 12572"/>
              <a:gd name="adj2" fmla="val 0"/>
            </a:avLst>
          </a:prstGeom>
          <a:noFill/>
          <a:ln>
            <a:noFill/>
          </a:ln>
          <a:effectLst>
            <a:outerShdw blurRad="2159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200">
                <a:latin typeface="Oswald" pitchFamily="2" charset="0"/>
              </a:rPr>
              <a:t>TNS-h1083X</a:t>
            </a:r>
          </a:p>
        </p:txBody>
      </p:sp>
      <p:grpSp>
        <p:nvGrpSpPr>
          <p:cNvPr id="134" name="群組 133">
            <a:extLst>
              <a:ext uri="{FF2B5EF4-FFF2-40B4-BE49-F238E27FC236}">
                <a16:creationId xmlns:a16="http://schemas.microsoft.com/office/drawing/2014/main" id="{5527DE11-9376-4592-9CD7-873A8073C977}"/>
              </a:ext>
            </a:extLst>
          </p:cNvPr>
          <p:cNvGrpSpPr/>
          <p:nvPr/>
        </p:nvGrpSpPr>
        <p:grpSpPr>
          <a:xfrm>
            <a:off x="387467" y="1423428"/>
            <a:ext cx="2088712" cy="520714"/>
            <a:chOff x="5281398" y="2130931"/>
            <a:chExt cx="5815446" cy="1873801"/>
          </a:xfrm>
        </p:grpSpPr>
        <p:sp>
          <p:nvSpPr>
            <p:cNvPr id="136" name="矩形: 圓角 135">
              <a:extLst>
                <a:ext uri="{FF2B5EF4-FFF2-40B4-BE49-F238E27FC236}">
                  <a16:creationId xmlns:a16="http://schemas.microsoft.com/office/drawing/2014/main" id="{5D717B3D-45A4-4098-891E-5D7787375951}"/>
                </a:ext>
              </a:extLst>
            </p:cNvPr>
            <p:cNvSpPr/>
            <p:nvPr/>
          </p:nvSpPr>
          <p:spPr>
            <a:xfrm>
              <a:off x="5281398" y="2130931"/>
              <a:ext cx="5715153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7" name="圖片 136">
              <a:extLst>
                <a:ext uri="{FF2B5EF4-FFF2-40B4-BE49-F238E27FC236}">
                  <a16:creationId xmlns:a16="http://schemas.microsoft.com/office/drawing/2014/main" id="{99F8607F-3185-4141-AEDA-40F3E4DA9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8" name="圖片 137">
              <a:extLst>
                <a:ext uri="{FF2B5EF4-FFF2-40B4-BE49-F238E27FC236}">
                  <a16:creationId xmlns:a16="http://schemas.microsoft.com/office/drawing/2014/main" id="{A44217BD-B382-4F25-9836-165E74873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9" name="Google Shape;1466;p83">
            <a:extLst>
              <a:ext uri="{FF2B5EF4-FFF2-40B4-BE49-F238E27FC236}">
                <a16:creationId xmlns:a16="http://schemas.microsoft.com/office/drawing/2014/main" id="{8CC15F0E-85E4-4911-AFD4-5EF82374BA3F}"/>
              </a:ext>
            </a:extLst>
          </p:cNvPr>
          <p:cNvSpPr/>
          <p:nvPr/>
        </p:nvSpPr>
        <p:spPr>
          <a:xfrm>
            <a:off x="438197" y="1444217"/>
            <a:ext cx="1987252" cy="483054"/>
          </a:xfrm>
          <a:prstGeom prst="round2DiagRect">
            <a:avLst>
              <a:gd name="adj1" fmla="val 12572"/>
              <a:gd name="adj2" fmla="val 0"/>
            </a:avLst>
          </a:prstGeom>
          <a:noFill/>
          <a:ln>
            <a:noFill/>
          </a:ln>
          <a:effectLst>
            <a:outerShdw blurRad="2159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200">
                <a:latin typeface="Oswald" pitchFamily="2" charset="0"/>
              </a:rPr>
              <a:t>TEC-2N16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16" y="10886"/>
            <a:ext cx="11598442" cy="1303786"/>
          </a:xfrm>
        </p:spPr>
        <p:txBody>
          <a:bodyPr>
            <a:normAutofit/>
          </a:bodyPr>
          <a:lstStyle/>
          <a:p>
            <a:r>
              <a:rPr lang="en-US" altLang="zh-TW" sz="5000">
                <a:latin typeface="Oswald" pitchFamily="2" charset="0"/>
              </a:rPr>
              <a:t>System Block Diagram</a:t>
            </a:r>
            <a:endParaRPr lang="zh-TW" altLang="en-US" sz="5000">
              <a:latin typeface="Oswald" pitchFamily="2" charset="0"/>
            </a:endParaRPr>
          </a:p>
        </p:txBody>
      </p:sp>
      <p:sp>
        <p:nvSpPr>
          <p:cNvPr id="111" name="矩形: 圓角 110">
            <a:extLst>
              <a:ext uri="{FF2B5EF4-FFF2-40B4-BE49-F238E27FC236}">
                <a16:creationId xmlns:a16="http://schemas.microsoft.com/office/drawing/2014/main" id="{41EEB501-300A-4C6E-8A2D-EE6D086709CA}"/>
              </a:ext>
            </a:extLst>
          </p:cNvPr>
          <p:cNvSpPr/>
          <p:nvPr/>
        </p:nvSpPr>
        <p:spPr>
          <a:xfrm>
            <a:off x="409216" y="3507885"/>
            <a:ext cx="5714377" cy="2419253"/>
          </a:xfrm>
          <a:prstGeom prst="roundRect">
            <a:avLst>
              <a:gd name="adj" fmla="val 1713"/>
            </a:avLst>
          </a:prstGeom>
          <a:gradFill>
            <a:gsLst>
              <a:gs pos="100000">
                <a:srgbClr val="426DCE"/>
              </a:gs>
              <a:gs pos="0">
                <a:srgbClr val="11325F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Light" pitchFamily="2" charset="0"/>
            </a:endParaRPr>
          </a:p>
        </p:txBody>
      </p:sp>
      <p:sp>
        <p:nvSpPr>
          <p:cNvPr id="113" name="矩形: 圓角 112">
            <a:extLst>
              <a:ext uri="{FF2B5EF4-FFF2-40B4-BE49-F238E27FC236}">
                <a16:creationId xmlns:a16="http://schemas.microsoft.com/office/drawing/2014/main" id="{D3888F33-AC23-4B84-A734-D45BE25343AA}"/>
              </a:ext>
            </a:extLst>
          </p:cNvPr>
          <p:cNvSpPr/>
          <p:nvPr/>
        </p:nvSpPr>
        <p:spPr>
          <a:xfrm>
            <a:off x="6254464" y="3504372"/>
            <a:ext cx="5714377" cy="2419253"/>
          </a:xfrm>
          <a:prstGeom prst="roundRect">
            <a:avLst>
              <a:gd name="adj" fmla="val 1713"/>
            </a:avLst>
          </a:prstGeom>
          <a:gradFill>
            <a:gsLst>
              <a:gs pos="100000">
                <a:srgbClr val="426DCE"/>
              </a:gs>
              <a:gs pos="0">
                <a:srgbClr val="11325F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Light" pitchFamily="2" charset="0"/>
            </a:endParaRPr>
          </a:p>
        </p:txBody>
      </p:sp>
      <p:sp>
        <p:nvSpPr>
          <p:cNvPr id="194" name="矩形: 圓角 193">
            <a:extLst>
              <a:ext uri="{FF2B5EF4-FFF2-40B4-BE49-F238E27FC236}">
                <a16:creationId xmlns:a16="http://schemas.microsoft.com/office/drawing/2014/main" id="{1221FCA1-68C8-41D9-9E80-5FDC9CFDAB73}"/>
              </a:ext>
            </a:extLst>
          </p:cNvPr>
          <p:cNvSpPr/>
          <p:nvPr/>
        </p:nvSpPr>
        <p:spPr>
          <a:xfrm>
            <a:off x="537997" y="4331341"/>
            <a:ext cx="1987252" cy="294517"/>
          </a:xfrm>
          <a:prstGeom prst="roundRect">
            <a:avLst>
              <a:gd name="adj" fmla="val 1713"/>
            </a:avLst>
          </a:prstGeom>
          <a:gradFill>
            <a:gsLst>
              <a:gs pos="100000">
                <a:srgbClr val="FD993D"/>
              </a:gs>
              <a:gs pos="0">
                <a:srgbClr val="FFFC1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Light" pitchFamily="2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09DD7038-6BE0-4D36-97EB-E44A4A45D262}"/>
              </a:ext>
            </a:extLst>
          </p:cNvPr>
          <p:cNvGrpSpPr/>
          <p:nvPr/>
        </p:nvGrpSpPr>
        <p:grpSpPr>
          <a:xfrm>
            <a:off x="1675327" y="4727560"/>
            <a:ext cx="846013" cy="311505"/>
            <a:chOff x="1675327" y="4778360"/>
            <a:chExt cx="846013" cy="311505"/>
          </a:xfrm>
        </p:grpSpPr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60118E23-C14D-4E5A-8A75-2AB092C3A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75327" y="4778360"/>
              <a:ext cx="397666" cy="3115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9" name="圖形 188">
              <a:extLst>
                <a:ext uri="{FF2B5EF4-FFF2-40B4-BE49-F238E27FC236}">
                  <a16:creationId xmlns:a16="http://schemas.microsoft.com/office/drawing/2014/main" id="{3799453C-CA13-4D27-994D-D6172B0C3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23674" y="4778360"/>
              <a:ext cx="397666" cy="3115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圖形 14">
            <a:extLst>
              <a:ext uri="{FF2B5EF4-FFF2-40B4-BE49-F238E27FC236}">
                <a16:creationId xmlns:a16="http://schemas.microsoft.com/office/drawing/2014/main" id="{66B10D8C-5F35-406F-9415-38D3A9CA7A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75327" y="5115055"/>
            <a:ext cx="405542" cy="323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0" name="圖形 189">
            <a:extLst>
              <a:ext uri="{FF2B5EF4-FFF2-40B4-BE49-F238E27FC236}">
                <a16:creationId xmlns:a16="http://schemas.microsoft.com/office/drawing/2014/main" id="{78B353A0-5005-4462-A96C-C555C655D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33053" y="5110160"/>
            <a:ext cx="405542" cy="323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2DF58FEF-8B48-4F99-A423-D9277B5913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81673" y="5538418"/>
            <a:ext cx="859256" cy="319869"/>
          </a:xfrm>
          <a:prstGeom prst="rect">
            <a:avLst/>
          </a:prstGeom>
        </p:spPr>
      </p:pic>
      <p:sp>
        <p:nvSpPr>
          <p:cNvPr id="66" name="矩形 65">
            <a:extLst>
              <a:ext uri="{FF2B5EF4-FFF2-40B4-BE49-F238E27FC236}">
                <a16:creationId xmlns:a16="http://schemas.microsoft.com/office/drawing/2014/main" id="{169A32C8-8E84-BF42-B300-9D43027B019D}"/>
              </a:ext>
            </a:extLst>
          </p:cNvPr>
          <p:cNvSpPr/>
          <p:nvPr/>
        </p:nvSpPr>
        <p:spPr>
          <a:xfrm>
            <a:off x="762760" y="4749053"/>
            <a:ext cx="857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2 x </a:t>
            </a:r>
            <a:r>
              <a:rPr kumimoji="1" lang="en-US" altLang="zh-CN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2.5GbE</a:t>
            </a:r>
            <a:endParaRPr kumimoji="1" lang="zh-TW" altLang="en-US" sz="14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EBDF6655-F472-1F45-B502-32616C3CA1F7}"/>
              </a:ext>
            </a:extLst>
          </p:cNvPr>
          <p:cNvSpPr/>
          <p:nvPr/>
        </p:nvSpPr>
        <p:spPr>
          <a:xfrm>
            <a:off x="537997" y="5141708"/>
            <a:ext cx="11576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2 x 10GbE SFP+</a:t>
            </a:r>
            <a:endParaRPr kumimoji="1" lang="zh-TW" altLang="en-US" sz="14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52C75A2B-BF7B-7C46-A655-C03B42576D39}"/>
              </a:ext>
            </a:extLst>
          </p:cNvPr>
          <p:cNvSpPr/>
          <p:nvPr/>
        </p:nvSpPr>
        <p:spPr>
          <a:xfrm>
            <a:off x="718820" y="5564280"/>
            <a:ext cx="9669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2 x M.2 port</a:t>
            </a:r>
            <a:endParaRPr kumimoji="1" lang="zh-TW" altLang="en-US" sz="14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cxnSp>
        <p:nvCxnSpPr>
          <p:cNvPr id="191" name="直線接點 190">
            <a:extLst>
              <a:ext uri="{FF2B5EF4-FFF2-40B4-BE49-F238E27FC236}">
                <a16:creationId xmlns:a16="http://schemas.microsoft.com/office/drawing/2014/main" id="{0F7E8F4B-CFD7-44A1-944E-3DA4207EC50F}"/>
              </a:ext>
            </a:extLst>
          </p:cNvPr>
          <p:cNvCxnSpPr>
            <a:cxnSpLocks/>
          </p:cNvCxnSpPr>
          <p:nvPr/>
        </p:nvCxnSpPr>
        <p:spPr>
          <a:xfrm>
            <a:off x="2529300" y="3791720"/>
            <a:ext cx="764230" cy="0"/>
          </a:xfrm>
          <a:prstGeom prst="line">
            <a:avLst/>
          </a:prstGeom>
          <a:ln w="25400">
            <a:gradFill>
              <a:gsLst>
                <a:gs pos="100000">
                  <a:srgbClr val="1FB3F2"/>
                </a:gs>
                <a:gs pos="0">
                  <a:srgbClr val="00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線接點 195">
            <a:extLst>
              <a:ext uri="{FF2B5EF4-FFF2-40B4-BE49-F238E27FC236}">
                <a16:creationId xmlns:a16="http://schemas.microsoft.com/office/drawing/2014/main" id="{41E825F5-38C8-4F96-98A2-FC56024886E3}"/>
              </a:ext>
            </a:extLst>
          </p:cNvPr>
          <p:cNvCxnSpPr>
            <a:cxnSpLocks/>
          </p:cNvCxnSpPr>
          <p:nvPr/>
        </p:nvCxnSpPr>
        <p:spPr>
          <a:xfrm>
            <a:off x="2538595" y="4100064"/>
            <a:ext cx="764230" cy="0"/>
          </a:xfrm>
          <a:prstGeom prst="line">
            <a:avLst/>
          </a:prstGeom>
          <a:ln w="25400">
            <a:gradFill>
              <a:gsLst>
                <a:gs pos="100000">
                  <a:srgbClr val="1FB3F2"/>
                </a:gs>
                <a:gs pos="0">
                  <a:srgbClr val="00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矩形: 圓角 191">
            <a:extLst>
              <a:ext uri="{FF2B5EF4-FFF2-40B4-BE49-F238E27FC236}">
                <a16:creationId xmlns:a16="http://schemas.microsoft.com/office/drawing/2014/main" id="{5D8178A9-3AAC-4560-915D-BBF56C8594D0}"/>
              </a:ext>
            </a:extLst>
          </p:cNvPr>
          <p:cNvSpPr/>
          <p:nvPr/>
        </p:nvSpPr>
        <p:spPr>
          <a:xfrm>
            <a:off x="542048" y="3586493"/>
            <a:ext cx="1987252" cy="294517"/>
          </a:xfrm>
          <a:prstGeom prst="roundRect">
            <a:avLst>
              <a:gd name="adj" fmla="val 1713"/>
            </a:avLst>
          </a:prstGeom>
          <a:gradFill>
            <a:gsLst>
              <a:gs pos="100000">
                <a:srgbClr val="FD993D"/>
              </a:gs>
              <a:gs pos="0">
                <a:srgbClr val="FFFC1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Light" pitchFamily="2" charset="0"/>
            </a:endParaRPr>
          </a:p>
        </p:txBody>
      </p:sp>
      <p:sp>
        <p:nvSpPr>
          <p:cNvPr id="193" name="矩形: 圓角 192">
            <a:extLst>
              <a:ext uri="{FF2B5EF4-FFF2-40B4-BE49-F238E27FC236}">
                <a16:creationId xmlns:a16="http://schemas.microsoft.com/office/drawing/2014/main" id="{2E4E3D9B-39A1-498D-AA92-605C0051E975}"/>
              </a:ext>
            </a:extLst>
          </p:cNvPr>
          <p:cNvSpPr/>
          <p:nvPr/>
        </p:nvSpPr>
        <p:spPr>
          <a:xfrm>
            <a:off x="542048" y="3960020"/>
            <a:ext cx="1987252" cy="294517"/>
          </a:xfrm>
          <a:prstGeom prst="roundRect">
            <a:avLst>
              <a:gd name="adj" fmla="val 1713"/>
            </a:avLst>
          </a:prstGeom>
          <a:gradFill>
            <a:gsLst>
              <a:gs pos="100000">
                <a:srgbClr val="FD993D"/>
              </a:gs>
              <a:gs pos="0">
                <a:srgbClr val="FFFC1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Light" pitchFamily="2" charset="0"/>
            </a:endParaRPr>
          </a:p>
        </p:txBody>
      </p:sp>
      <p:cxnSp>
        <p:nvCxnSpPr>
          <p:cNvPr id="199" name="直線接點 198">
            <a:extLst>
              <a:ext uri="{FF2B5EF4-FFF2-40B4-BE49-F238E27FC236}">
                <a16:creationId xmlns:a16="http://schemas.microsoft.com/office/drawing/2014/main" id="{1FA4FD09-256B-4831-B25A-16783223BEBC}"/>
              </a:ext>
            </a:extLst>
          </p:cNvPr>
          <p:cNvCxnSpPr>
            <a:cxnSpLocks/>
          </p:cNvCxnSpPr>
          <p:nvPr/>
        </p:nvCxnSpPr>
        <p:spPr>
          <a:xfrm>
            <a:off x="2528428" y="4957756"/>
            <a:ext cx="947487" cy="0"/>
          </a:xfrm>
          <a:prstGeom prst="line">
            <a:avLst/>
          </a:prstGeom>
          <a:ln w="25400">
            <a:gradFill>
              <a:gsLst>
                <a:gs pos="100000">
                  <a:srgbClr val="00FFFF"/>
                </a:gs>
                <a:gs pos="0">
                  <a:srgbClr val="2F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接點: 肘形 14">
            <a:extLst>
              <a:ext uri="{FF2B5EF4-FFF2-40B4-BE49-F238E27FC236}">
                <a16:creationId xmlns:a16="http://schemas.microsoft.com/office/drawing/2014/main" id="{BA9817FA-8FB1-4078-AD4D-789C2D422585}"/>
              </a:ext>
            </a:extLst>
          </p:cNvPr>
          <p:cNvCxnSpPr>
            <a:cxnSpLocks/>
          </p:cNvCxnSpPr>
          <p:nvPr/>
        </p:nvCxnSpPr>
        <p:spPr>
          <a:xfrm>
            <a:off x="2543836" y="4501086"/>
            <a:ext cx="837158" cy="296601"/>
          </a:xfrm>
          <a:prstGeom prst="bentConnector3">
            <a:avLst>
              <a:gd name="adj1" fmla="val 18672"/>
            </a:avLst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接點: 肘形 14">
            <a:extLst>
              <a:ext uri="{FF2B5EF4-FFF2-40B4-BE49-F238E27FC236}">
                <a16:creationId xmlns:a16="http://schemas.microsoft.com/office/drawing/2014/main" id="{87A28632-8AB0-4A1E-A05E-46805DFE82E6}"/>
              </a:ext>
            </a:extLst>
          </p:cNvPr>
          <p:cNvCxnSpPr>
            <a:cxnSpLocks/>
          </p:cNvCxnSpPr>
          <p:nvPr/>
        </p:nvCxnSpPr>
        <p:spPr>
          <a:xfrm flipV="1">
            <a:off x="2549843" y="5282796"/>
            <a:ext cx="831151" cy="407267"/>
          </a:xfrm>
          <a:prstGeom prst="bentConnector3">
            <a:avLst>
              <a:gd name="adj1" fmla="val 26973"/>
            </a:avLst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接點: 肘形 14">
            <a:extLst>
              <a:ext uri="{FF2B5EF4-FFF2-40B4-BE49-F238E27FC236}">
                <a16:creationId xmlns:a16="http://schemas.microsoft.com/office/drawing/2014/main" id="{A03D8A52-DC8E-42F6-B3AF-94264E38AFAA}"/>
              </a:ext>
            </a:extLst>
          </p:cNvPr>
          <p:cNvCxnSpPr>
            <a:cxnSpLocks/>
          </p:cNvCxnSpPr>
          <p:nvPr/>
        </p:nvCxnSpPr>
        <p:spPr>
          <a:xfrm flipV="1">
            <a:off x="2536570" y="5103420"/>
            <a:ext cx="882953" cy="172116"/>
          </a:xfrm>
          <a:prstGeom prst="bentConnector3">
            <a:avLst>
              <a:gd name="adj1" fmla="val 15480"/>
            </a:avLst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圓角化對角線角落矩形 81">
            <a:extLst>
              <a:ext uri="{FF2B5EF4-FFF2-40B4-BE49-F238E27FC236}">
                <a16:creationId xmlns:a16="http://schemas.microsoft.com/office/drawing/2014/main" id="{2C4F2A1F-578E-4DB7-84BA-2B6C654143E8}"/>
              </a:ext>
            </a:extLst>
          </p:cNvPr>
          <p:cNvSpPr/>
          <p:nvPr/>
        </p:nvSpPr>
        <p:spPr>
          <a:xfrm>
            <a:off x="3305995" y="4637417"/>
            <a:ext cx="994602" cy="796701"/>
          </a:xfrm>
          <a:prstGeom prst="round2DiagRect">
            <a:avLst>
              <a:gd name="adj1" fmla="val 12572"/>
              <a:gd name="adj2" fmla="val 0"/>
            </a:avLst>
          </a:prstGeom>
          <a:solidFill>
            <a:srgbClr val="78E600"/>
          </a:solidFill>
          <a:ln>
            <a:noFill/>
          </a:ln>
          <a:scene3d>
            <a:camera prst="orthographicFront"/>
            <a:lightRig rig="threePt" dir="t"/>
          </a:scene3d>
          <a:sp3d>
            <a:bevelT w="50800"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300">
                <a:solidFill>
                  <a:schemeClr val="tx1"/>
                </a:solidFill>
                <a:latin typeface="Oswald Light" pitchFamily="2" charset="0"/>
              </a:rPr>
              <a:t>PCH</a:t>
            </a:r>
          </a:p>
        </p:txBody>
      </p:sp>
      <p:cxnSp>
        <p:nvCxnSpPr>
          <p:cNvPr id="203" name="接點: 肘形 14">
            <a:extLst>
              <a:ext uri="{FF2B5EF4-FFF2-40B4-BE49-F238E27FC236}">
                <a16:creationId xmlns:a16="http://schemas.microsoft.com/office/drawing/2014/main" id="{11CD1AE6-6C62-4039-8494-E039CCEACBF8}"/>
              </a:ext>
            </a:extLst>
          </p:cNvPr>
          <p:cNvCxnSpPr>
            <a:cxnSpLocks/>
            <a:endCxn id="197" idx="0"/>
          </p:cNvCxnSpPr>
          <p:nvPr/>
        </p:nvCxnSpPr>
        <p:spPr>
          <a:xfrm rot="5400000">
            <a:off x="3363230" y="3759497"/>
            <a:ext cx="2213638" cy="338904"/>
          </a:xfrm>
          <a:prstGeom prst="bentConnector2">
            <a:avLst/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606EA56C-2496-451E-81AF-85A66297D24A}"/>
              </a:ext>
            </a:extLst>
          </p:cNvPr>
          <p:cNvSpPr/>
          <p:nvPr/>
        </p:nvSpPr>
        <p:spPr>
          <a:xfrm>
            <a:off x="387467" y="1934949"/>
            <a:ext cx="11581374" cy="909456"/>
          </a:xfrm>
          <a:prstGeom prst="roundRect">
            <a:avLst>
              <a:gd name="adj" fmla="val 1713"/>
            </a:avLst>
          </a:prstGeom>
          <a:gradFill>
            <a:gsLst>
              <a:gs pos="100000">
                <a:srgbClr val="426DCE"/>
              </a:gs>
              <a:gs pos="0">
                <a:srgbClr val="11325F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Light" pitchFamily="2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DF59B40D-93B2-44F5-BF39-E1297790B634}"/>
              </a:ext>
            </a:extLst>
          </p:cNvPr>
          <p:cNvGrpSpPr/>
          <p:nvPr/>
        </p:nvGrpSpPr>
        <p:grpSpPr>
          <a:xfrm>
            <a:off x="559265" y="2052175"/>
            <a:ext cx="2193751" cy="669934"/>
            <a:chOff x="559265" y="2052175"/>
            <a:chExt cx="2193751" cy="669934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FF7D7989-DFF1-4B6A-896E-67DC806BD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9265" y="2056162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4" name="圖形 113">
              <a:extLst>
                <a:ext uri="{FF2B5EF4-FFF2-40B4-BE49-F238E27FC236}">
                  <a16:creationId xmlns:a16="http://schemas.microsoft.com/office/drawing/2014/main" id="{2DDA7BD3-545C-4771-870D-0975E8F9F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35088" y="2060149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6" name="圖形 115">
              <a:extLst>
                <a:ext uri="{FF2B5EF4-FFF2-40B4-BE49-F238E27FC236}">
                  <a16:creationId xmlns:a16="http://schemas.microsoft.com/office/drawing/2014/main" id="{E5F4E26D-3AA6-4B7A-B977-44FE5FF3C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18755" y="2052175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7" name="圖形 116">
              <a:extLst>
                <a:ext uri="{FF2B5EF4-FFF2-40B4-BE49-F238E27FC236}">
                  <a16:creationId xmlns:a16="http://schemas.microsoft.com/office/drawing/2014/main" id="{D2473D81-D579-4605-A7A4-C0CD9ACA2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294578" y="2056162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8" name="群組 117">
            <a:extLst>
              <a:ext uri="{FF2B5EF4-FFF2-40B4-BE49-F238E27FC236}">
                <a16:creationId xmlns:a16="http://schemas.microsoft.com/office/drawing/2014/main" id="{6BBACD62-B6A3-4D3C-987B-EFA99C2A25B0}"/>
              </a:ext>
            </a:extLst>
          </p:cNvPr>
          <p:cNvGrpSpPr/>
          <p:nvPr/>
        </p:nvGrpSpPr>
        <p:grpSpPr>
          <a:xfrm>
            <a:off x="3195697" y="2060030"/>
            <a:ext cx="2193751" cy="669934"/>
            <a:chOff x="559265" y="2052175"/>
            <a:chExt cx="2193751" cy="669934"/>
          </a:xfrm>
        </p:grpSpPr>
        <p:pic>
          <p:nvPicPr>
            <p:cNvPr id="121" name="圖形 120">
              <a:extLst>
                <a:ext uri="{FF2B5EF4-FFF2-40B4-BE49-F238E27FC236}">
                  <a16:creationId xmlns:a16="http://schemas.microsoft.com/office/drawing/2014/main" id="{E68E1176-CA4F-4025-BBC8-6E1404C9E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9265" y="2056162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2" name="圖形 121">
              <a:extLst>
                <a:ext uri="{FF2B5EF4-FFF2-40B4-BE49-F238E27FC236}">
                  <a16:creationId xmlns:a16="http://schemas.microsoft.com/office/drawing/2014/main" id="{23260B93-0C91-4E9D-8E71-9B75D9767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35088" y="2060149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3" name="圖形 122">
              <a:extLst>
                <a:ext uri="{FF2B5EF4-FFF2-40B4-BE49-F238E27FC236}">
                  <a16:creationId xmlns:a16="http://schemas.microsoft.com/office/drawing/2014/main" id="{876E35EE-4C91-48DC-AB6E-1FB847BA9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18755" y="2052175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4" name="圖形 123">
              <a:extLst>
                <a:ext uri="{FF2B5EF4-FFF2-40B4-BE49-F238E27FC236}">
                  <a16:creationId xmlns:a16="http://schemas.microsoft.com/office/drawing/2014/main" id="{6034510B-E7E8-450B-8C06-587AE681B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294578" y="2056162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6" name="群組 125">
            <a:extLst>
              <a:ext uri="{FF2B5EF4-FFF2-40B4-BE49-F238E27FC236}">
                <a16:creationId xmlns:a16="http://schemas.microsoft.com/office/drawing/2014/main" id="{45550497-4459-45C9-9A5E-274C705E397E}"/>
              </a:ext>
            </a:extLst>
          </p:cNvPr>
          <p:cNvGrpSpPr/>
          <p:nvPr/>
        </p:nvGrpSpPr>
        <p:grpSpPr>
          <a:xfrm>
            <a:off x="6417382" y="2051687"/>
            <a:ext cx="2193751" cy="669934"/>
            <a:chOff x="559265" y="2052175"/>
            <a:chExt cx="2193751" cy="669934"/>
          </a:xfrm>
        </p:grpSpPr>
        <p:pic>
          <p:nvPicPr>
            <p:cNvPr id="128" name="圖形 127">
              <a:extLst>
                <a:ext uri="{FF2B5EF4-FFF2-40B4-BE49-F238E27FC236}">
                  <a16:creationId xmlns:a16="http://schemas.microsoft.com/office/drawing/2014/main" id="{D7C3CF58-CF11-463B-A296-35667A9FC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9265" y="2056162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9" name="圖形 128">
              <a:extLst>
                <a:ext uri="{FF2B5EF4-FFF2-40B4-BE49-F238E27FC236}">
                  <a16:creationId xmlns:a16="http://schemas.microsoft.com/office/drawing/2014/main" id="{16266917-387F-427A-B68F-316C14390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35088" y="2060149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0" name="圖形 129">
              <a:extLst>
                <a:ext uri="{FF2B5EF4-FFF2-40B4-BE49-F238E27FC236}">
                  <a16:creationId xmlns:a16="http://schemas.microsoft.com/office/drawing/2014/main" id="{E0CD8252-9EC8-4368-8A53-B2F5751D6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18755" y="2052175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5" name="圖形 134">
              <a:extLst>
                <a:ext uri="{FF2B5EF4-FFF2-40B4-BE49-F238E27FC236}">
                  <a16:creationId xmlns:a16="http://schemas.microsoft.com/office/drawing/2014/main" id="{048B30A4-0990-4C5A-9ED1-35739F37D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294578" y="2056162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3" name="群組 162">
            <a:extLst>
              <a:ext uri="{FF2B5EF4-FFF2-40B4-BE49-F238E27FC236}">
                <a16:creationId xmlns:a16="http://schemas.microsoft.com/office/drawing/2014/main" id="{88612C3B-1AB1-4A9F-BA8D-5615D323406A}"/>
              </a:ext>
            </a:extLst>
          </p:cNvPr>
          <p:cNvGrpSpPr/>
          <p:nvPr/>
        </p:nvGrpSpPr>
        <p:grpSpPr>
          <a:xfrm>
            <a:off x="9021158" y="2059542"/>
            <a:ext cx="2193751" cy="669934"/>
            <a:chOff x="559265" y="2052175"/>
            <a:chExt cx="2193751" cy="669934"/>
          </a:xfrm>
        </p:grpSpPr>
        <p:pic>
          <p:nvPicPr>
            <p:cNvPr id="183" name="圖形 182">
              <a:extLst>
                <a:ext uri="{FF2B5EF4-FFF2-40B4-BE49-F238E27FC236}">
                  <a16:creationId xmlns:a16="http://schemas.microsoft.com/office/drawing/2014/main" id="{57DD53C6-C2E8-467B-B855-180E99216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9265" y="2056162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4" name="圖形 183">
              <a:extLst>
                <a:ext uri="{FF2B5EF4-FFF2-40B4-BE49-F238E27FC236}">
                  <a16:creationId xmlns:a16="http://schemas.microsoft.com/office/drawing/2014/main" id="{2BB11CA5-2FCB-4C1F-BD4F-318DB59AB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35088" y="2060149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5" name="圖形 184">
              <a:extLst>
                <a:ext uri="{FF2B5EF4-FFF2-40B4-BE49-F238E27FC236}">
                  <a16:creationId xmlns:a16="http://schemas.microsoft.com/office/drawing/2014/main" id="{A84E4BCE-F981-414E-B226-379E3A185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18755" y="2052175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6" name="圖形 185">
              <a:extLst>
                <a:ext uri="{FF2B5EF4-FFF2-40B4-BE49-F238E27FC236}">
                  <a16:creationId xmlns:a16="http://schemas.microsoft.com/office/drawing/2014/main" id="{72174673-8E45-4AE6-A35C-64EC9572A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294578" y="2056162"/>
              <a:ext cx="458438" cy="661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205" name="接點: 肘形 14">
            <a:extLst>
              <a:ext uri="{FF2B5EF4-FFF2-40B4-BE49-F238E27FC236}">
                <a16:creationId xmlns:a16="http://schemas.microsoft.com/office/drawing/2014/main" id="{34F83BAD-EC23-4023-9731-8EB40B33B907}"/>
              </a:ext>
            </a:extLst>
          </p:cNvPr>
          <p:cNvCxnSpPr>
            <a:cxnSpLocks/>
          </p:cNvCxnSpPr>
          <p:nvPr/>
        </p:nvCxnSpPr>
        <p:spPr>
          <a:xfrm rot="16200000" flipV="1">
            <a:off x="4411618" y="5103593"/>
            <a:ext cx="156928" cy="354033"/>
          </a:xfrm>
          <a:prstGeom prst="bentConnector2">
            <a:avLst/>
          </a:prstGeom>
          <a:ln w="25400">
            <a:gradFill>
              <a:gsLst>
                <a:gs pos="100000">
                  <a:srgbClr val="2FFFFF"/>
                </a:gs>
                <a:gs pos="0">
                  <a:srgbClr val="1FB3F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接點: 肘形 14">
            <a:extLst>
              <a:ext uri="{FF2B5EF4-FFF2-40B4-BE49-F238E27FC236}">
                <a16:creationId xmlns:a16="http://schemas.microsoft.com/office/drawing/2014/main" id="{DBF5C345-3D8F-4FD9-AF5F-B1FA00A80032}"/>
              </a:ext>
            </a:extLst>
          </p:cNvPr>
          <p:cNvCxnSpPr>
            <a:cxnSpLocks/>
          </p:cNvCxnSpPr>
          <p:nvPr/>
        </p:nvCxnSpPr>
        <p:spPr>
          <a:xfrm rot="16200000" flipV="1">
            <a:off x="3811033" y="4670905"/>
            <a:ext cx="1899815" cy="970940"/>
          </a:xfrm>
          <a:prstGeom prst="bentConnector3">
            <a:avLst>
              <a:gd name="adj1" fmla="val 100805"/>
            </a:avLst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接點: 肘形 14">
            <a:extLst>
              <a:ext uri="{FF2B5EF4-FFF2-40B4-BE49-F238E27FC236}">
                <a16:creationId xmlns:a16="http://schemas.microsoft.com/office/drawing/2014/main" id="{AA0F52AC-7564-4D70-BE25-813E8977953E}"/>
              </a:ext>
            </a:extLst>
          </p:cNvPr>
          <p:cNvCxnSpPr>
            <a:cxnSpLocks/>
          </p:cNvCxnSpPr>
          <p:nvPr/>
        </p:nvCxnSpPr>
        <p:spPr>
          <a:xfrm rot="16200000" flipV="1">
            <a:off x="3933415" y="4257231"/>
            <a:ext cx="2206385" cy="1536345"/>
          </a:xfrm>
          <a:prstGeom prst="bentConnector3">
            <a:avLst>
              <a:gd name="adj1" fmla="val 100269"/>
            </a:avLst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矩形 130">
            <a:extLst>
              <a:ext uri="{FF2B5EF4-FFF2-40B4-BE49-F238E27FC236}">
                <a16:creationId xmlns:a16="http://schemas.microsoft.com/office/drawing/2014/main" id="{CB45A64F-DD43-9B44-91B5-E9C934820667}"/>
              </a:ext>
            </a:extLst>
          </p:cNvPr>
          <p:cNvSpPr/>
          <p:nvPr/>
        </p:nvSpPr>
        <p:spPr>
          <a:xfrm>
            <a:off x="4632934" y="3673797"/>
            <a:ext cx="8467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1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PCIe Gen3 x4</a:t>
            </a:r>
            <a:endParaRPr kumimoji="1" lang="zh-TW" altLang="en-US" sz="11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21DFF617-D93D-DF4E-9760-0A897FDBF39D}"/>
              </a:ext>
            </a:extLst>
          </p:cNvPr>
          <p:cNvSpPr/>
          <p:nvPr/>
        </p:nvSpPr>
        <p:spPr>
          <a:xfrm>
            <a:off x="4631520" y="3940754"/>
            <a:ext cx="8467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1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PCIe Gen3 x4</a:t>
            </a:r>
            <a:endParaRPr kumimoji="1" lang="zh-TW" altLang="en-US" sz="11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08B69696-B665-8D44-9352-3E4CAFC151EB}"/>
              </a:ext>
            </a:extLst>
          </p:cNvPr>
          <p:cNvSpPr/>
          <p:nvPr/>
        </p:nvSpPr>
        <p:spPr>
          <a:xfrm rot="16200000">
            <a:off x="4218102" y="4491381"/>
            <a:ext cx="5934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1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SATA x8</a:t>
            </a:r>
            <a:endParaRPr kumimoji="1" lang="zh-TW" altLang="en-US" sz="11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195" name="圓角化對角線角落矩形 81">
            <a:extLst>
              <a:ext uri="{FF2B5EF4-FFF2-40B4-BE49-F238E27FC236}">
                <a16:creationId xmlns:a16="http://schemas.microsoft.com/office/drawing/2014/main" id="{79256E0D-F14E-4DCE-854A-6FB52BEC073F}"/>
              </a:ext>
            </a:extLst>
          </p:cNvPr>
          <p:cNvSpPr/>
          <p:nvPr/>
        </p:nvSpPr>
        <p:spPr>
          <a:xfrm>
            <a:off x="3293530" y="3635345"/>
            <a:ext cx="994602" cy="796701"/>
          </a:xfrm>
          <a:prstGeom prst="round2DiagRect">
            <a:avLst>
              <a:gd name="adj1" fmla="val 12572"/>
              <a:gd name="adj2" fmla="val 0"/>
            </a:avLst>
          </a:prstGeom>
          <a:solidFill>
            <a:srgbClr val="1DFFCA"/>
          </a:solidFill>
          <a:ln>
            <a:noFill/>
          </a:ln>
          <a:scene3d>
            <a:camera prst="orthographicFront"/>
            <a:lightRig rig="threePt" dir="t"/>
          </a:scene3d>
          <a:sp3d>
            <a:bevelT w="50800"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300">
                <a:solidFill>
                  <a:schemeClr val="tx1"/>
                </a:solidFill>
                <a:latin typeface="Oswald Light" pitchFamily="2" charset="0"/>
              </a:rPr>
              <a:t>Xeon CPU</a:t>
            </a: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123B85AF-769F-644C-8F0F-1E860AE21DCE}"/>
              </a:ext>
            </a:extLst>
          </p:cNvPr>
          <p:cNvSpPr/>
          <p:nvPr/>
        </p:nvSpPr>
        <p:spPr>
          <a:xfrm>
            <a:off x="3322296" y="6270509"/>
            <a:ext cx="1664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2 x U.2 port</a:t>
            </a:r>
            <a:r>
              <a:rPr kumimoji="1" lang="zh-CN" altLang="en-US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 </a:t>
            </a:r>
            <a:r>
              <a:rPr kumimoji="1" lang="en-US" altLang="zh-CN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(rear side)</a:t>
            </a:r>
            <a:endParaRPr kumimoji="1" lang="zh-TW" altLang="en-US" sz="14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211" name="矩形: 圓角 210">
            <a:extLst>
              <a:ext uri="{FF2B5EF4-FFF2-40B4-BE49-F238E27FC236}">
                <a16:creationId xmlns:a16="http://schemas.microsoft.com/office/drawing/2014/main" id="{E3A1739E-51DE-4D00-935B-97052CA88787}"/>
              </a:ext>
            </a:extLst>
          </p:cNvPr>
          <p:cNvSpPr/>
          <p:nvPr/>
        </p:nvSpPr>
        <p:spPr>
          <a:xfrm>
            <a:off x="6372694" y="4338068"/>
            <a:ext cx="1987252" cy="294517"/>
          </a:xfrm>
          <a:prstGeom prst="roundRect">
            <a:avLst>
              <a:gd name="adj" fmla="val 1713"/>
            </a:avLst>
          </a:prstGeom>
          <a:gradFill>
            <a:gsLst>
              <a:gs pos="100000">
                <a:srgbClr val="FD993D"/>
              </a:gs>
              <a:gs pos="0">
                <a:srgbClr val="FFFC1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Light" pitchFamily="2" charset="0"/>
            </a:endParaRPr>
          </a:p>
        </p:txBody>
      </p:sp>
      <p:grpSp>
        <p:nvGrpSpPr>
          <p:cNvPr id="213" name="群組 212">
            <a:extLst>
              <a:ext uri="{FF2B5EF4-FFF2-40B4-BE49-F238E27FC236}">
                <a16:creationId xmlns:a16="http://schemas.microsoft.com/office/drawing/2014/main" id="{0E812097-2D93-4C64-97AE-08EBD6E48BF2}"/>
              </a:ext>
            </a:extLst>
          </p:cNvPr>
          <p:cNvGrpSpPr/>
          <p:nvPr/>
        </p:nvGrpSpPr>
        <p:grpSpPr>
          <a:xfrm>
            <a:off x="7510024" y="4734287"/>
            <a:ext cx="846013" cy="311505"/>
            <a:chOff x="1675327" y="4778360"/>
            <a:chExt cx="846013" cy="311505"/>
          </a:xfrm>
        </p:grpSpPr>
        <p:pic>
          <p:nvPicPr>
            <p:cNvPr id="214" name="圖形 213">
              <a:extLst>
                <a:ext uri="{FF2B5EF4-FFF2-40B4-BE49-F238E27FC236}">
                  <a16:creationId xmlns:a16="http://schemas.microsoft.com/office/drawing/2014/main" id="{00643280-FFCF-424B-AEB1-395DA47A4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75327" y="4778360"/>
              <a:ext cx="397666" cy="3115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5" name="圖形 214">
              <a:extLst>
                <a:ext uri="{FF2B5EF4-FFF2-40B4-BE49-F238E27FC236}">
                  <a16:creationId xmlns:a16="http://schemas.microsoft.com/office/drawing/2014/main" id="{FDF3D2D3-6C26-4822-92E0-517E15C4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23674" y="4778360"/>
              <a:ext cx="397666" cy="3115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16" name="圖形 215">
            <a:extLst>
              <a:ext uri="{FF2B5EF4-FFF2-40B4-BE49-F238E27FC236}">
                <a16:creationId xmlns:a16="http://schemas.microsoft.com/office/drawing/2014/main" id="{A5345DA9-976D-4D27-B386-DBFD7860A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10024" y="5121782"/>
            <a:ext cx="405542" cy="323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7" name="圖形 216">
            <a:extLst>
              <a:ext uri="{FF2B5EF4-FFF2-40B4-BE49-F238E27FC236}">
                <a16:creationId xmlns:a16="http://schemas.microsoft.com/office/drawing/2014/main" id="{FE526135-B9E6-4483-BB0F-96064BB35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67750" y="5116887"/>
            <a:ext cx="405542" cy="323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8" name="圖形 217">
            <a:extLst>
              <a:ext uri="{FF2B5EF4-FFF2-40B4-BE49-F238E27FC236}">
                <a16:creationId xmlns:a16="http://schemas.microsoft.com/office/drawing/2014/main" id="{B2F11B25-175B-4C9D-910F-5CB9A7B263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16370" y="5545145"/>
            <a:ext cx="859256" cy="319869"/>
          </a:xfrm>
          <a:prstGeom prst="rect">
            <a:avLst/>
          </a:prstGeom>
        </p:spPr>
      </p:pic>
      <p:sp>
        <p:nvSpPr>
          <p:cNvPr id="219" name="矩形 218">
            <a:extLst>
              <a:ext uri="{FF2B5EF4-FFF2-40B4-BE49-F238E27FC236}">
                <a16:creationId xmlns:a16="http://schemas.microsoft.com/office/drawing/2014/main" id="{CF6621AE-D5DC-4219-8745-D47A694D3460}"/>
              </a:ext>
            </a:extLst>
          </p:cNvPr>
          <p:cNvSpPr/>
          <p:nvPr/>
        </p:nvSpPr>
        <p:spPr>
          <a:xfrm>
            <a:off x="6597457" y="4755780"/>
            <a:ext cx="857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2 x </a:t>
            </a:r>
            <a:r>
              <a:rPr kumimoji="1" lang="en-US" altLang="zh-CN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2.5GbE</a:t>
            </a:r>
            <a:endParaRPr kumimoji="1" lang="zh-TW" altLang="en-US" sz="14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220" name="矩形 219">
            <a:extLst>
              <a:ext uri="{FF2B5EF4-FFF2-40B4-BE49-F238E27FC236}">
                <a16:creationId xmlns:a16="http://schemas.microsoft.com/office/drawing/2014/main" id="{2FF6016B-BE2E-467F-B4F3-EB3A91963348}"/>
              </a:ext>
            </a:extLst>
          </p:cNvPr>
          <p:cNvSpPr/>
          <p:nvPr/>
        </p:nvSpPr>
        <p:spPr>
          <a:xfrm>
            <a:off x="6372694" y="5148435"/>
            <a:ext cx="11576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2 x 10GbE SFP+</a:t>
            </a:r>
            <a:endParaRPr kumimoji="1" lang="zh-TW" altLang="en-US" sz="14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221" name="矩形 220">
            <a:extLst>
              <a:ext uri="{FF2B5EF4-FFF2-40B4-BE49-F238E27FC236}">
                <a16:creationId xmlns:a16="http://schemas.microsoft.com/office/drawing/2014/main" id="{5CF23D9F-9AB9-4FB6-81C1-5277854AB47B}"/>
              </a:ext>
            </a:extLst>
          </p:cNvPr>
          <p:cNvSpPr/>
          <p:nvPr/>
        </p:nvSpPr>
        <p:spPr>
          <a:xfrm>
            <a:off x="6604812" y="5571007"/>
            <a:ext cx="8643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2 x M.2 </a:t>
            </a:r>
            <a:r>
              <a:rPr kumimoji="1" lang="zh-CN" altLang="en-US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埠</a:t>
            </a:r>
            <a:endParaRPr kumimoji="1" lang="zh-TW" altLang="en-US" sz="14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cxnSp>
        <p:nvCxnSpPr>
          <p:cNvPr id="222" name="直線接點 221">
            <a:extLst>
              <a:ext uri="{FF2B5EF4-FFF2-40B4-BE49-F238E27FC236}">
                <a16:creationId xmlns:a16="http://schemas.microsoft.com/office/drawing/2014/main" id="{A405E145-751D-42A2-95F4-6C74526E3E8D}"/>
              </a:ext>
            </a:extLst>
          </p:cNvPr>
          <p:cNvCxnSpPr>
            <a:cxnSpLocks/>
          </p:cNvCxnSpPr>
          <p:nvPr/>
        </p:nvCxnSpPr>
        <p:spPr>
          <a:xfrm>
            <a:off x="8363997" y="3798447"/>
            <a:ext cx="764230" cy="0"/>
          </a:xfrm>
          <a:prstGeom prst="line">
            <a:avLst/>
          </a:prstGeom>
          <a:ln w="25400">
            <a:gradFill>
              <a:gsLst>
                <a:gs pos="100000">
                  <a:srgbClr val="1FB3F2"/>
                </a:gs>
                <a:gs pos="0">
                  <a:srgbClr val="00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直線接點 222">
            <a:extLst>
              <a:ext uri="{FF2B5EF4-FFF2-40B4-BE49-F238E27FC236}">
                <a16:creationId xmlns:a16="http://schemas.microsoft.com/office/drawing/2014/main" id="{22E7E13B-0179-4011-83EC-F0528176E22D}"/>
              </a:ext>
            </a:extLst>
          </p:cNvPr>
          <p:cNvCxnSpPr>
            <a:cxnSpLocks/>
          </p:cNvCxnSpPr>
          <p:nvPr/>
        </p:nvCxnSpPr>
        <p:spPr>
          <a:xfrm>
            <a:off x="8373292" y="4106791"/>
            <a:ext cx="764230" cy="0"/>
          </a:xfrm>
          <a:prstGeom prst="line">
            <a:avLst/>
          </a:prstGeom>
          <a:ln w="25400">
            <a:gradFill>
              <a:gsLst>
                <a:gs pos="100000">
                  <a:srgbClr val="1FB3F2"/>
                </a:gs>
                <a:gs pos="0">
                  <a:srgbClr val="00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矩形: 圓角 223">
            <a:extLst>
              <a:ext uri="{FF2B5EF4-FFF2-40B4-BE49-F238E27FC236}">
                <a16:creationId xmlns:a16="http://schemas.microsoft.com/office/drawing/2014/main" id="{C2543F03-0EF8-40FA-BBE7-66E9E1B3935C}"/>
              </a:ext>
            </a:extLst>
          </p:cNvPr>
          <p:cNvSpPr/>
          <p:nvPr/>
        </p:nvSpPr>
        <p:spPr>
          <a:xfrm>
            <a:off x="6376745" y="3593220"/>
            <a:ext cx="1987252" cy="294517"/>
          </a:xfrm>
          <a:prstGeom prst="roundRect">
            <a:avLst>
              <a:gd name="adj" fmla="val 1713"/>
            </a:avLst>
          </a:prstGeom>
          <a:gradFill>
            <a:gsLst>
              <a:gs pos="100000">
                <a:srgbClr val="FD993D"/>
              </a:gs>
              <a:gs pos="0">
                <a:srgbClr val="FFFC1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Light" pitchFamily="2" charset="0"/>
            </a:endParaRPr>
          </a:p>
        </p:txBody>
      </p:sp>
      <p:sp>
        <p:nvSpPr>
          <p:cNvPr id="225" name="矩形: 圓角 224">
            <a:extLst>
              <a:ext uri="{FF2B5EF4-FFF2-40B4-BE49-F238E27FC236}">
                <a16:creationId xmlns:a16="http://schemas.microsoft.com/office/drawing/2014/main" id="{B9A2DE5A-360E-47F7-A453-B31B3B66B843}"/>
              </a:ext>
            </a:extLst>
          </p:cNvPr>
          <p:cNvSpPr/>
          <p:nvPr/>
        </p:nvSpPr>
        <p:spPr>
          <a:xfrm>
            <a:off x="6376745" y="3966747"/>
            <a:ext cx="1987252" cy="294517"/>
          </a:xfrm>
          <a:prstGeom prst="roundRect">
            <a:avLst>
              <a:gd name="adj" fmla="val 1713"/>
            </a:avLst>
          </a:prstGeom>
          <a:gradFill>
            <a:gsLst>
              <a:gs pos="100000">
                <a:srgbClr val="FD993D"/>
              </a:gs>
              <a:gs pos="0">
                <a:srgbClr val="FFFC1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Light" pitchFamily="2" charset="0"/>
            </a:endParaRPr>
          </a:p>
        </p:txBody>
      </p:sp>
      <p:cxnSp>
        <p:nvCxnSpPr>
          <p:cNvPr id="228" name="直線接點 227">
            <a:extLst>
              <a:ext uri="{FF2B5EF4-FFF2-40B4-BE49-F238E27FC236}">
                <a16:creationId xmlns:a16="http://schemas.microsoft.com/office/drawing/2014/main" id="{4F546F70-B65E-4659-818F-83D0BECA52D1}"/>
              </a:ext>
            </a:extLst>
          </p:cNvPr>
          <p:cNvCxnSpPr>
            <a:cxnSpLocks/>
          </p:cNvCxnSpPr>
          <p:nvPr/>
        </p:nvCxnSpPr>
        <p:spPr>
          <a:xfrm>
            <a:off x="8363125" y="4964483"/>
            <a:ext cx="947487" cy="0"/>
          </a:xfrm>
          <a:prstGeom prst="line">
            <a:avLst/>
          </a:prstGeom>
          <a:ln w="25400">
            <a:gradFill>
              <a:gsLst>
                <a:gs pos="100000">
                  <a:srgbClr val="00FFFF"/>
                </a:gs>
                <a:gs pos="0">
                  <a:srgbClr val="00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接點: 肘形 14">
            <a:extLst>
              <a:ext uri="{FF2B5EF4-FFF2-40B4-BE49-F238E27FC236}">
                <a16:creationId xmlns:a16="http://schemas.microsoft.com/office/drawing/2014/main" id="{8DB15E72-B6C4-4B0E-8832-067F78E24D52}"/>
              </a:ext>
            </a:extLst>
          </p:cNvPr>
          <p:cNvCxnSpPr>
            <a:cxnSpLocks/>
          </p:cNvCxnSpPr>
          <p:nvPr/>
        </p:nvCxnSpPr>
        <p:spPr>
          <a:xfrm>
            <a:off x="8378533" y="4507813"/>
            <a:ext cx="837158" cy="296601"/>
          </a:xfrm>
          <a:prstGeom prst="bentConnector3">
            <a:avLst>
              <a:gd name="adj1" fmla="val 18672"/>
            </a:avLst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接點: 肘形 14">
            <a:extLst>
              <a:ext uri="{FF2B5EF4-FFF2-40B4-BE49-F238E27FC236}">
                <a16:creationId xmlns:a16="http://schemas.microsoft.com/office/drawing/2014/main" id="{D15F8AA2-1839-4ADA-A37A-4BEAEA43DBA8}"/>
              </a:ext>
            </a:extLst>
          </p:cNvPr>
          <p:cNvCxnSpPr>
            <a:cxnSpLocks/>
          </p:cNvCxnSpPr>
          <p:nvPr/>
        </p:nvCxnSpPr>
        <p:spPr>
          <a:xfrm flipV="1">
            <a:off x="8384540" y="5308573"/>
            <a:ext cx="831151" cy="407267"/>
          </a:xfrm>
          <a:prstGeom prst="bentConnector3">
            <a:avLst>
              <a:gd name="adj1" fmla="val 26973"/>
            </a:avLst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接點: 肘形 14">
            <a:extLst>
              <a:ext uri="{FF2B5EF4-FFF2-40B4-BE49-F238E27FC236}">
                <a16:creationId xmlns:a16="http://schemas.microsoft.com/office/drawing/2014/main" id="{DCAAD019-CED7-4488-A9DA-703038013E41}"/>
              </a:ext>
            </a:extLst>
          </p:cNvPr>
          <p:cNvCxnSpPr>
            <a:cxnSpLocks/>
          </p:cNvCxnSpPr>
          <p:nvPr/>
        </p:nvCxnSpPr>
        <p:spPr>
          <a:xfrm flipV="1">
            <a:off x="8371267" y="5129197"/>
            <a:ext cx="882953" cy="172116"/>
          </a:xfrm>
          <a:prstGeom prst="bentConnector3">
            <a:avLst>
              <a:gd name="adj1" fmla="val 15480"/>
            </a:avLst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接點: 肘形 14">
            <a:extLst>
              <a:ext uri="{FF2B5EF4-FFF2-40B4-BE49-F238E27FC236}">
                <a16:creationId xmlns:a16="http://schemas.microsoft.com/office/drawing/2014/main" id="{63CE1A1E-58E5-411A-819C-D3B79D020C4D}"/>
              </a:ext>
            </a:extLst>
          </p:cNvPr>
          <p:cNvCxnSpPr>
            <a:cxnSpLocks/>
            <a:stCxn id="233" idx="0"/>
          </p:cNvCxnSpPr>
          <p:nvPr/>
        </p:nvCxnSpPr>
        <p:spPr>
          <a:xfrm rot="16200000" flipV="1">
            <a:off x="10246315" y="5110320"/>
            <a:ext cx="156928" cy="354033"/>
          </a:xfrm>
          <a:prstGeom prst="bentConnector2">
            <a:avLst/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接點: 肘形 14">
            <a:extLst>
              <a:ext uri="{FF2B5EF4-FFF2-40B4-BE49-F238E27FC236}">
                <a16:creationId xmlns:a16="http://schemas.microsoft.com/office/drawing/2014/main" id="{E800C861-9A95-4F57-A647-979D3FA89399}"/>
              </a:ext>
            </a:extLst>
          </p:cNvPr>
          <p:cNvCxnSpPr>
            <a:cxnSpLocks/>
          </p:cNvCxnSpPr>
          <p:nvPr/>
        </p:nvCxnSpPr>
        <p:spPr>
          <a:xfrm rot="16200000" flipV="1">
            <a:off x="9645730" y="4677632"/>
            <a:ext cx="1899815" cy="970940"/>
          </a:xfrm>
          <a:prstGeom prst="bentConnector3">
            <a:avLst>
              <a:gd name="adj1" fmla="val 100805"/>
            </a:avLst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接點: 肘形 14">
            <a:extLst>
              <a:ext uri="{FF2B5EF4-FFF2-40B4-BE49-F238E27FC236}">
                <a16:creationId xmlns:a16="http://schemas.microsoft.com/office/drawing/2014/main" id="{2D6F10EC-ADE5-45C3-B8BD-0CDA71B7EFA3}"/>
              </a:ext>
            </a:extLst>
          </p:cNvPr>
          <p:cNvCxnSpPr>
            <a:cxnSpLocks/>
          </p:cNvCxnSpPr>
          <p:nvPr/>
        </p:nvCxnSpPr>
        <p:spPr>
          <a:xfrm rot="16200000" flipV="1">
            <a:off x="9768112" y="4263958"/>
            <a:ext cx="2206385" cy="1536345"/>
          </a:xfrm>
          <a:prstGeom prst="bentConnector3">
            <a:avLst>
              <a:gd name="adj1" fmla="val 100269"/>
            </a:avLst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矩形 241">
            <a:extLst>
              <a:ext uri="{FF2B5EF4-FFF2-40B4-BE49-F238E27FC236}">
                <a16:creationId xmlns:a16="http://schemas.microsoft.com/office/drawing/2014/main" id="{A1522A73-B20B-4F40-88D2-FA0A4B7DE2FF}"/>
              </a:ext>
            </a:extLst>
          </p:cNvPr>
          <p:cNvSpPr/>
          <p:nvPr/>
        </p:nvSpPr>
        <p:spPr>
          <a:xfrm>
            <a:off x="10467631" y="3680524"/>
            <a:ext cx="8467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1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PCIe Gen3 x4</a:t>
            </a:r>
            <a:endParaRPr kumimoji="1" lang="zh-TW" altLang="en-US" sz="11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243" name="矩形 242">
            <a:extLst>
              <a:ext uri="{FF2B5EF4-FFF2-40B4-BE49-F238E27FC236}">
                <a16:creationId xmlns:a16="http://schemas.microsoft.com/office/drawing/2014/main" id="{3156D977-59FD-4B20-80CB-2536B323BDB8}"/>
              </a:ext>
            </a:extLst>
          </p:cNvPr>
          <p:cNvSpPr/>
          <p:nvPr/>
        </p:nvSpPr>
        <p:spPr>
          <a:xfrm>
            <a:off x="10466217" y="3947481"/>
            <a:ext cx="8467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1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PCIe Gen3 x4</a:t>
            </a:r>
            <a:endParaRPr kumimoji="1" lang="zh-TW" altLang="en-US" sz="11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244" name="矩形 243">
            <a:extLst>
              <a:ext uri="{FF2B5EF4-FFF2-40B4-BE49-F238E27FC236}">
                <a16:creationId xmlns:a16="http://schemas.microsoft.com/office/drawing/2014/main" id="{6FDA8765-01FA-40DC-9083-18FF92642646}"/>
              </a:ext>
            </a:extLst>
          </p:cNvPr>
          <p:cNvSpPr/>
          <p:nvPr/>
        </p:nvSpPr>
        <p:spPr>
          <a:xfrm rot="16200000">
            <a:off x="10052799" y="4498108"/>
            <a:ext cx="5934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1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SATA x8</a:t>
            </a:r>
            <a:endParaRPr kumimoji="1" lang="zh-TW" altLang="en-US" sz="11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245" name="圓角化對角線角落矩形 81">
            <a:extLst>
              <a:ext uri="{FF2B5EF4-FFF2-40B4-BE49-F238E27FC236}">
                <a16:creationId xmlns:a16="http://schemas.microsoft.com/office/drawing/2014/main" id="{8346E8D5-EF87-434A-9794-0EBEF8978B53}"/>
              </a:ext>
            </a:extLst>
          </p:cNvPr>
          <p:cNvSpPr/>
          <p:nvPr/>
        </p:nvSpPr>
        <p:spPr>
          <a:xfrm>
            <a:off x="9128227" y="3642072"/>
            <a:ext cx="994602" cy="796701"/>
          </a:xfrm>
          <a:prstGeom prst="round2DiagRect">
            <a:avLst>
              <a:gd name="adj1" fmla="val 12572"/>
              <a:gd name="adj2" fmla="val 0"/>
            </a:avLst>
          </a:prstGeom>
          <a:solidFill>
            <a:srgbClr val="1DFFCA"/>
          </a:solidFill>
          <a:ln>
            <a:noFill/>
          </a:ln>
          <a:scene3d>
            <a:camera prst="orthographicFront"/>
            <a:lightRig rig="threePt" dir="t"/>
          </a:scene3d>
          <a:sp3d>
            <a:bevelT w="50800"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300">
                <a:solidFill>
                  <a:schemeClr val="tx1"/>
                </a:solidFill>
                <a:latin typeface="Oswald Light" pitchFamily="2" charset="0"/>
              </a:rPr>
              <a:t>Xeon CPU</a:t>
            </a:r>
          </a:p>
        </p:txBody>
      </p:sp>
      <p:sp>
        <p:nvSpPr>
          <p:cNvPr id="246" name="矩形 245">
            <a:extLst>
              <a:ext uri="{FF2B5EF4-FFF2-40B4-BE49-F238E27FC236}">
                <a16:creationId xmlns:a16="http://schemas.microsoft.com/office/drawing/2014/main" id="{A951B476-5BEB-4FA2-85C9-DFD81636BFC4}"/>
              </a:ext>
            </a:extLst>
          </p:cNvPr>
          <p:cNvSpPr/>
          <p:nvPr/>
        </p:nvSpPr>
        <p:spPr>
          <a:xfrm>
            <a:off x="9156993" y="6277236"/>
            <a:ext cx="1664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2 x U.2 port</a:t>
            </a:r>
            <a:r>
              <a:rPr kumimoji="1" lang="zh-CN" altLang="en-US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 </a:t>
            </a:r>
            <a:r>
              <a:rPr kumimoji="1" lang="en-US" altLang="zh-CN" sz="14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(rear side)</a:t>
            </a:r>
            <a:endParaRPr kumimoji="1" lang="zh-TW" altLang="en-US" sz="14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cxnSp>
        <p:nvCxnSpPr>
          <p:cNvPr id="247" name="接點: 肘形 14">
            <a:extLst>
              <a:ext uri="{FF2B5EF4-FFF2-40B4-BE49-F238E27FC236}">
                <a16:creationId xmlns:a16="http://schemas.microsoft.com/office/drawing/2014/main" id="{F41D592A-5ECE-4D76-8B35-F527A8F52003}"/>
              </a:ext>
            </a:extLst>
          </p:cNvPr>
          <p:cNvCxnSpPr>
            <a:cxnSpLocks/>
          </p:cNvCxnSpPr>
          <p:nvPr/>
        </p:nvCxnSpPr>
        <p:spPr>
          <a:xfrm rot="5400000">
            <a:off x="9198362" y="3759497"/>
            <a:ext cx="2213638" cy="338904"/>
          </a:xfrm>
          <a:prstGeom prst="bentConnector2">
            <a:avLst/>
          </a:prstGeom>
          <a:ln w="25400">
            <a:gradFill>
              <a:gsLst>
                <a:gs pos="100000">
                  <a:srgbClr val="2FFFFF"/>
                </a:gs>
                <a:gs pos="0">
                  <a:srgbClr val="00FF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圓角化對角線角落矩形 81">
            <a:extLst>
              <a:ext uri="{FF2B5EF4-FFF2-40B4-BE49-F238E27FC236}">
                <a16:creationId xmlns:a16="http://schemas.microsoft.com/office/drawing/2014/main" id="{BFD3317D-26A4-42CD-9445-E8B75DF8D6F9}"/>
              </a:ext>
            </a:extLst>
          </p:cNvPr>
          <p:cNvSpPr/>
          <p:nvPr/>
        </p:nvSpPr>
        <p:spPr>
          <a:xfrm>
            <a:off x="9140692" y="4644144"/>
            <a:ext cx="994602" cy="796701"/>
          </a:xfrm>
          <a:prstGeom prst="round2DiagRect">
            <a:avLst>
              <a:gd name="adj1" fmla="val 12572"/>
              <a:gd name="adj2" fmla="val 0"/>
            </a:avLst>
          </a:prstGeom>
          <a:solidFill>
            <a:srgbClr val="78E600"/>
          </a:solidFill>
          <a:ln>
            <a:noFill/>
          </a:ln>
          <a:scene3d>
            <a:camera prst="orthographicFront"/>
            <a:lightRig rig="threePt" dir="t"/>
          </a:scene3d>
          <a:sp3d>
            <a:bevelT w="50800"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300">
                <a:solidFill>
                  <a:schemeClr val="tx1"/>
                </a:solidFill>
                <a:latin typeface="Oswald Light" pitchFamily="2" charset="0"/>
              </a:rPr>
              <a:t>PCH</a:t>
            </a: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822AACF7-FB9B-4352-8DD1-F07B412A739F}"/>
              </a:ext>
            </a:extLst>
          </p:cNvPr>
          <p:cNvSpPr/>
          <p:nvPr/>
        </p:nvSpPr>
        <p:spPr>
          <a:xfrm>
            <a:off x="645506" y="4324186"/>
            <a:ext cx="17988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500">
                <a:latin typeface="Oswald Light" pitchFamily="2" charset="0"/>
                <a:ea typeface="微軟正黑體" panose="020B0604030504040204" pitchFamily="34" charset="-120"/>
              </a:rPr>
              <a:t>PCIe Gen3 x4 slot</a:t>
            </a:r>
            <a:r>
              <a:rPr kumimoji="1" lang="en-US" altLang="zh-CN" sz="1500">
                <a:latin typeface="Oswald Light" pitchFamily="2" charset="0"/>
                <a:ea typeface="微軟正黑體" panose="020B0604030504040204" pitchFamily="34" charset="-120"/>
              </a:rPr>
              <a:t> (PCH)</a:t>
            </a:r>
            <a:endParaRPr kumimoji="1" lang="zh-TW" altLang="en-US" sz="15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BC6D1CDC-F701-440E-9AC0-2B73E4335BDD}"/>
              </a:ext>
            </a:extLst>
          </p:cNvPr>
          <p:cNvSpPr/>
          <p:nvPr/>
        </p:nvSpPr>
        <p:spPr>
          <a:xfrm>
            <a:off x="683522" y="3566924"/>
            <a:ext cx="16690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500">
                <a:latin typeface="Oswald Light" pitchFamily="2" charset="0"/>
                <a:ea typeface="微軟正黑體" panose="020B0604030504040204" pitchFamily="34" charset="-120"/>
              </a:rPr>
              <a:t>4 x memory DIMM slot</a:t>
            </a:r>
            <a:endParaRPr kumimoji="1" lang="zh-TW" altLang="en-US" sz="15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64CD3737-7CF5-42E0-AB3F-1881F90D2611}"/>
              </a:ext>
            </a:extLst>
          </p:cNvPr>
          <p:cNvSpPr/>
          <p:nvPr/>
        </p:nvSpPr>
        <p:spPr>
          <a:xfrm>
            <a:off x="651019" y="3951962"/>
            <a:ext cx="17972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500">
                <a:latin typeface="Oswald Light" pitchFamily="2" charset="0"/>
                <a:ea typeface="微軟正黑體" panose="020B0604030504040204" pitchFamily="34" charset="-120"/>
              </a:rPr>
              <a:t>PCIe Gen3 x8 slot</a:t>
            </a:r>
            <a:r>
              <a:rPr kumimoji="1" lang="en-US" altLang="zh-CN" sz="1500">
                <a:latin typeface="Oswald Light" pitchFamily="2" charset="0"/>
                <a:ea typeface="微軟正黑體" panose="020B0604030504040204" pitchFamily="34" charset="-120"/>
              </a:rPr>
              <a:t> (CPU)</a:t>
            </a:r>
            <a:endParaRPr kumimoji="1" lang="zh-TW" altLang="en-US" sz="15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D594450D-77AD-431D-8189-03EEB7C24946}"/>
              </a:ext>
            </a:extLst>
          </p:cNvPr>
          <p:cNvSpPr/>
          <p:nvPr/>
        </p:nvSpPr>
        <p:spPr>
          <a:xfrm>
            <a:off x="6460617" y="4315344"/>
            <a:ext cx="17988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500">
                <a:latin typeface="Oswald Light" pitchFamily="2" charset="0"/>
                <a:ea typeface="微軟正黑體" panose="020B0604030504040204" pitchFamily="34" charset="-120"/>
              </a:rPr>
              <a:t>PCIe Gen3 x4 slot</a:t>
            </a:r>
            <a:r>
              <a:rPr kumimoji="1" lang="en-US" altLang="zh-CN" sz="1500">
                <a:latin typeface="Oswald Light" pitchFamily="2" charset="0"/>
                <a:ea typeface="微軟正黑體" panose="020B0604030504040204" pitchFamily="34" charset="-120"/>
              </a:rPr>
              <a:t> (PCH)</a:t>
            </a:r>
            <a:endParaRPr kumimoji="1" lang="zh-TW" altLang="en-US" sz="15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537C6299-181B-4DEE-858A-25B1D84A7B87}"/>
              </a:ext>
            </a:extLst>
          </p:cNvPr>
          <p:cNvSpPr/>
          <p:nvPr/>
        </p:nvSpPr>
        <p:spPr>
          <a:xfrm>
            <a:off x="6498633" y="3558082"/>
            <a:ext cx="16690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500">
                <a:latin typeface="Oswald Light" pitchFamily="2" charset="0"/>
                <a:ea typeface="微軟正黑體" panose="020B0604030504040204" pitchFamily="34" charset="-120"/>
              </a:rPr>
              <a:t>4 x memory DIMM slot</a:t>
            </a:r>
            <a:endParaRPr kumimoji="1" lang="zh-TW" altLang="en-US" sz="15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396FE76D-3D90-490A-BE42-D3D5081E482B}"/>
              </a:ext>
            </a:extLst>
          </p:cNvPr>
          <p:cNvSpPr/>
          <p:nvPr/>
        </p:nvSpPr>
        <p:spPr>
          <a:xfrm>
            <a:off x="6466130" y="3943120"/>
            <a:ext cx="17972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500">
                <a:latin typeface="Oswald Light" pitchFamily="2" charset="0"/>
                <a:ea typeface="微軟正黑體" panose="020B0604030504040204" pitchFamily="34" charset="-120"/>
              </a:rPr>
              <a:t>PCIe Gen3 x8 slot</a:t>
            </a:r>
            <a:r>
              <a:rPr kumimoji="1" lang="en-US" altLang="zh-CN" sz="1500">
                <a:latin typeface="Oswald Light" pitchFamily="2" charset="0"/>
                <a:ea typeface="微軟正黑體" panose="020B0604030504040204" pitchFamily="34" charset="-120"/>
              </a:rPr>
              <a:t> (CPU)</a:t>
            </a:r>
            <a:endParaRPr kumimoji="1" lang="zh-TW" altLang="en-US" sz="15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cxnSp>
        <p:nvCxnSpPr>
          <p:cNvPr id="115" name="接點: 肘形 14">
            <a:extLst>
              <a:ext uri="{FF2B5EF4-FFF2-40B4-BE49-F238E27FC236}">
                <a16:creationId xmlns:a16="http://schemas.microsoft.com/office/drawing/2014/main" id="{398203E4-B31B-4329-AFAC-F0D185669920}"/>
              </a:ext>
            </a:extLst>
          </p:cNvPr>
          <p:cNvCxnSpPr>
            <a:cxnSpLocks/>
          </p:cNvCxnSpPr>
          <p:nvPr/>
        </p:nvCxnSpPr>
        <p:spPr>
          <a:xfrm rot="16200000" flipV="1">
            <a:off x="5089906" y="5439383"/>
            <a:ext cx="210605" cy="988944"/>
          </a:xfrm>
          <a:prstGeom prst="bentConnector3">
            <a:avLst>
              <a:gd name="adj1" fmla="val 50000"/>
            </a:avLst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接點 118">
            <a:extLst>
              <a:ext uri="{FF2B5EF4-FFF2-40B4-BE49-F238E27FC236}">
                <a16:creationId xmlns:a16="http://schemas.microsoft.com/office/drawing/2014/main" id="{345BC97C-FC18-43E3-A7C4-906232B1ECD4}"/>
              </a:ext>
            </a:extLst>
          </p:cNvPr>
          <p:cNvCxnSpPr>
            <a:cxnSpLocks/>
          </p:cNvCxnSpPr>
          <p:nvPr/>
        </p:nvCxnSpPr>
        <p:spPr>
          <a:xfrm>
            <a:off x="5041902" y="5923625"/>
            <a:ext cx="0" cy="278392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圖片 4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421AEAAD-07F3-4D98-A364-96C9B81CEB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149" y="6039157"/>
            <a:ext cx="491182" cy="709921"/>
          </a:xfrm>
          <a:prstGeom prst="rect">
            <a:avLst/>
          </a:prstGeom>
        </p:spPr>
      </p:pic>
      <p:pic>
        <p:nvPicPr>
          <p:cNvPr id="206" name="圖片 205" descr="一張含有 電子用品, 電路 的圖片&#10;&#10;自動產生的描述">
            <a:extLst>
              <a:ext uri="{FF2B5EF4-FFF2-40B4-BE49-F238E27FC236}">
                <a16:creationId xmlns:a16="http://schemas.microsoft.com/office/drawing/2014/main" id="{8438A97B-E133-4839-B938-6DA8A3DF49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089" y="6039157"/>
            <a:ext cx="491182" cy="709921"/>
          </a:xfrm>
          <a:prstGeom prst="rect">
            <a:avLst/>
          </a:prstGeom>
        </p:spPr>
      </p:pic>
      <p:pic>
        <p:nvPicPr>
          <p:cNvPr id="204" name="圖片 203">
            <a:extLst>
              <a:ext uri="{FF2B5EF4-FFF2-40B4-BE49-F238E27FC236}">
                <a16:creationId xmlns:a16="http://schemas.microsoft.com/office/drawing/2014/main" id="{424440FB-18FE-42D5-AA3F-EBB698A2151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6765" y="5378124"/>
            <a:ext cx="700666" cy="607011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E093D80F-856D-4477-A3E2-FD531EDBA5FE}"/>
              </a:ext>
            </a:extLst>
          </p:cNvPr>
          <p:cNvSpPr/>
          <p:nvPr/>
        </p:nvSpPr>
        <p:spPr>
          <a:xfrm>
            <a:off x="4323038" y="5398637"/>
            <a:ext cx="7630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12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SATA </a:t>
            </a:r>
          </a:p>
          <a:p>
            <a:pPr algn="ctr"/>
            <a:r>
              <a:rPr kumimoji="1" lang="en-US" altLang="zh-TW" sz="12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controller</a:t>
            </a:r>
            <a:endParaRPr kumimoji="1" lang="zh-TW" altLang="en-US" sz="12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cxnSp>
        <p:nvCxnSpPr>
          <p:cNvPr id="120" name="接點: 肘形 14">
            <a:extLst>
              <a:ext uri="{FF2B5EF4-FFF2-40B4-BE49-F238E27FC236}">
                <a16:creationId xmlns:a16="http://schemas.microsoft.com/office/drawing/2014/main" id="{AF32812D-D134-4845-BCD0-4BEE246BC613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919369" y="5439382"/>
            <a:ext cx="210605" cy="988944"/>
          </a:xfrm>
          <a:prstGeom prst="bentConnector3">
            <a:avLst>
              <a:gd name="adj1" fmla="val 50000"/>
            </a:avLst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接點 124">
            <a:extLst>
              <a:ext uri="{FF2B5EF4-FFF2-40B4-BE49-F238E27FC236}">
                <a16:creationId xmlns:a16="http://schemas.microsoft.com/office/drawing/2014/main" id="{14FEFFAA-E457-4668-8554-CB0C4ADF03CF}"/>
              </a:ext>
            </a:extLst>
          </p:cNvPr>
          <p:cNvCxnSpPr>
            <a:cxnSpLocks/>
          </p:cNvCxnSpPr>
          <p:nvPr/>
        </p:nvCxnSpPr>
        <p:spPr>
          <a:xfrm>
            <a:off x="10871365" y="5923624"/>
            <a:ext cx="0" cy="278392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0" name="圖片 23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B547FB93-8364-4A57-AFD6-D4E5355401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3846" y="6045884"/>
            <a:ext cx="491182" cy="709921"/>
          </a:xfrm>
          <a:prstGeom prst="rect">
            <a:avLst/>
          </a:prstGeom>
        </p:spPr>
      </p:pic>
      <p:pic>
        <p:nvPicPr>
          <p:cNvPr id="241" name="圖片 24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215C3136-A66F-494F-971D-FA107B6F12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8786" y="6045884"/>
            <a:ext cx="491182" cy="709921"/>
          </a:xfrm>
          <a:prstGeom prst="rect">
            <a:avLst/>
          </a:prstGeom>
        </p:spPr>
      </p:pic>
      <p:pic>
        <p:nvPicPr>
          <p:cNvPr id="233" name="圖片 232">
            <a:extLst>
              <a:ext uri="{FF2B5EF4-FFF2-40B4-BE49-F238E27FC236}">
                <a16:creationId xmlns:a16="http://schemas.microsoft.com/office/drawing/2014/main" id="{0C7E3658-C724-4EA5-8F5B-DF083DF6C21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1462" y="5365801"/>
            <a:ext cx="700666" cy="607011"/>
          </a:xfrm>
          <a:prstGeom prst="rect">
            <a:avLst/>
          </a:prstGeom>
        </p:spPr>
      </p:pic>
      <p:sp>
        <p:nvSpPr>
          <p:cNvPr id="234" name="矩形 233">
            <a:extLst>
              <a:ext uri="{FF2B5EF4-FFF2-40B4-BE49-F238E27FC236}">
                <a16:creationId xmlns:a16="http://schemas.microsoft.com/office/drawing/2014/main" id="{4E1BFE2E-8B92-49D6-A7CC-7C44F7112BC4}"/>
              </a:ext>
            </a:extLst>
          </p:cNvPr>
          <p:cNvSpPr/>
          <p:nvPr/>
        </p:nvSpPr>
        <p:spPr>
          <a:xfrm>
            <a:off x="10125985" y="5379964"/>
            <a:ext cx="826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12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SATA </a:t>
            </a:r>
          </a:p>
          <a:p>
            <a:pPr algn="ctr"/>
            <a:r>
              <a:rPr kumimoji="1" lang="en-US" altLang="zh-TW" sz="12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controller</a:t>
            </a:r>
            <a:endParaRPr kumimoji="1" lang="zh-TW" altLang="en-US" sz="12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0518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1EF9FF3B-5EE2-1544-88F9-3F0B9CF638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3786" y="2125830"/>
            <a:ext cx="8375895" cy="3110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40" y="40099"/>
            <a:ext cx="11598442" cy="1303786"/>
          </a:xfrm>
        </p:spPr>
        <p:txBody>
          <a:bodyPr>
            <a:normAutofit/>
          </a:bodyPr>
          <a:lstStyle/>
          <a:p>
            <a:r>
              <a:rPr lang="en-US" altLang="zh-TW" sz="5000">
                <a:latin typeface="Oswald" pitchFamily="2" charset="0"/>
              </a:rPr>
              <a:t>TEC-2N16 </a:t>
            </a:r>
            <a:r>
              <a:rPr lang="en-US" altLang="zh-CN" sz="5000">
                <a:latin typeface="Oswald" pitchFamily="2" charset="0"/>
                <a:ea typeface="微軟正黑體"/>
              </a:rPr>
              <a:t>Enclosure Specifications</a:t>
            </a:r>
            <a:endParaRPr lang="zh-TW" altLang="en-US" sz="5000">
              <a:latin typeface="Oswald" pitchFamily="2" charset="0"/>
            </a:endParaRPr>
          </a:p>
        </p:txBody>
      </p:sp>
      <p:sp>
        <p:nvSpPr>
          <p:cNvPr id="6" name="Shape 183">
            <a:extLst>
              <a:ext uri="{FF2B5EF4-FFF2-40B4-BE49-F238E27FC236}">
                <a16:creationId xmlns:a16="http://schemas.microsoft.com/office/drawing/2014/main" id="{56221EBE-800A-244A-994C-96FAFF045190}"/>
              </a:ext>
            </a:extLst>
          </p:cNvPr>
          <p:cNvSpPr txBox="1"/>
          <p:nvPr/>
        </p:nvSpPr>
        <p:spPr>
          <a:xfrm flipH="1">
            <a:off x="3048000" y="1541228"/>
            <a:ext cx="2436583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HDD for A</a:t>
            </a:r>
            <a:r>
              <a:rPr lang="en-US" altLang="zh-TW" sz="2300">
                <a:latin typeface="Oswald Light" pitchFamily="2" charset="0"/>
                <a:ea typeface="微軟正黑體" pitchFamily="34" charset="-120"/>
                <a:cs typeface="Arial" pitchFamily="34" charset="0"/>
              </a:rPr>
              <a:t>-side NAS </a:t>
            </a:r>
            <a:endParaRPr lang="zh-TW" sz="2300" i="0" u="none" strike="noStrike" cap="none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7" name="Shape 183">
            <a:extLst>
              <a:ext uri="{FF2B5EF4-FFF2-40B4-BE49-F238E27FC236}">
                <a16:creationId xmlns:a16="http://schemas.microsoft.com/office/drawing/2014/main" id="{F4274F81-5958-F346-96E0-06DC9F97C625}"/>
              </a:ext>
            </a:extLst>
          </p:cNvPr>
          <p:cNvSpPr txBox="1"/>
          <p:nvPr/>
        </p:nvSpPr>
        <p:spPr>
          <a:xfrm flipH="1">
            <a:off x="6542313" y="1548943"/>
            <a:ext cx="2558141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300">
                <a:latin typeface="Oswald Light" pitchFamily="2" charset="0"/>
                <a:ea typeface="微軟正黑體" pitchFamily="34" charset="-120"/>
                <a:cs typeface="Arial" pitchFamily="34" charset="0"/>
              </a:rPr>
              <a:t>HDD for B-side NAS</a:t>
            </a:r>
            <a:endParaRPr lang="zh-TW" sz="2300" i="0" u="none" strike="noStrike" cap="none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1" name="Shape 183">
            <a:extLst>
              <a:ext uri="{FF2B5EF4-FFF2-40B4-BE49-F238E27FC236}">
                <a16:creationId xmlns:a16="http://schemas.microsoft.com/office/drawing/2014/main" id="{69E258AA-7490-734A-BCB1-1CCF1D3086A5}"/>
              </a:ext>
            </a:extLst>
          </p:cNvPr>
          <p:cNvSpPr txBox="1"/>
          <p:nvPr/>
        </p:nvSpPr>
        <p:spPr>
          <a:xfrm flipH="1">
            <a:off x="-780428" y="2907229"/>
            <a:ext cx="2393337" cy="8475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lnSpc>
                <a:spcPts val="3000"/>
              </a:lnSpc>
              <a:buClr>
                <a:srgbClr val="595959"/>
              </a:buClr>
              <a:buSzPct val="25000"/>
            </a:pPr>
            <a:r>
              <a:rPr lang="en-US" altLang="zh-TW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A-side NAS</a:t>
            </a:r>
            <a:endParaRPr lang="en-US" altLang="zh-CN" sz="2300" i="0" u="none" strike="noStrike" cap="none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  <a:p>
            <a:pPr algn="r">
              <a:lnSpc>
                <a:spcPts val="3000"/>
              </a:lnSpc>
              <a:buClr>
                <a:srgbClr val="595959"/>
              </a:buClr>
              <a:buSzPct val="25000"/>
            </a:pPr>
            <a:r>
              <a:rPr lang="zh-TW" altLang="en-US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CN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OLED/LED</a:t>
            </a:r>
          </a:p>
          <a:p>
            <a:pPr algn="r">
              <a:lnSpc>
                <a:spcPts val="3000"/>
              </a:lnSpc>
              <a:buClr>
                <a:srgbClr val="595959"/>
              </a:buClr>
              <a:buSzPct val="25000"/>
            </a:pPr>
            <a:r>
              <a:rPr lang="en-US" altLang="zh-CN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indicators</a:t>
            </a:r>
            <a:endParaRPr lang="zh-TW" sz="2300" i="0" u="none" strike="noStrike" cap="none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3" name="Shape 183">
            <a:extLst>
              <a:ext uri="{FF2B5EF4-FFF2-40B4-BE49-F238E27FC236}">
                <a16:creationId xmlns:a16="http://schemas.microsoft.com/office/drawing/2014/main" id="{98B4ADEB-8CA2-F449-920A-0EFA09716AF5}"/>
              </a:ext>
            </a:extLst>
          </p:cNvPr>
          <p:cNvSpPr txBox="1"/>
          <p:nvPr/>
        </p:nvSpPr>
        <p:spPr>
          <a:xfrm flipH="1">
            <a:off x="10563186" y="2930662"/>
            <a:ext cx="2414479" cy="7926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ts val="3000"/>
              </a:lnSpc>
              <a:buClr>
                <a:srgbClr val="595959"/>
              </a:buClr>
              <a:buSzPct val="25000"/>
            </a:pPr>
            <a:r>
              <a:rPr lang="en-US" altLang="zh-TW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B-side NAS</a:t>
            </a:r>
            <a:endParaRPr lang="en-US" altLang="zh-CN" sz="2300" i="0" u="none" strike="noStrike" cap="none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  <a:p>
            <a:pPr>
              <a:lnSpc>
                <a:spcPts val="3000"/>
              </a:lnSpc>
              <a:buClr>
                <a:srgbClr val="595959"/>
              </a:buClr>
              <a:buSzPct val="25000"/>
            </a:pPr>
            <a:r>
              <a:rPr lang="en-US" altLang="zh-CN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OLED/LED</a:t>
            </a:r>
          </a:p>
          <a:p>
            <a:pPr>
              <a:lnSpc>
                <a:spcPts val="3000"/>
              </a:lnSpc>
              <a:buClr>
                <a:srgbClr val="595959"/>
              </a:buClr>
              <a:buSzPct val="25000"/>
            </a:pPr>
            <a:r>
              <a:rPr lang="en-US" altLang="zh-TW" sz="2300">
                <a:latin typeface="Oswald Light" pitchFamily="2" charset="0"/>
                <a:ea typeface="微軟正黑體" pitchFamily="34" charset="-120"/>
                <a:cs typeface="Arial" pitchFamily="34" charset="0"/>
              </a:rPr>
              <a:t>indicators</a:t>
            </a:r>
            <a:endParaRPr lang="zh-TW" sz="2300" i="0" u="none" strike="noStrike" cap="none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8" name="Shape 183">
            <a:extLst>
              <a:ext uri="{FF2B5EF4-FFF2-40B4-BE49-F238E27FC236}">
                <a16:creationId xmlns:a16="http://schemas.microsoft.com/office/drawing/2014/main" id="{943D1571-71FC-3E49-AE5C-595339790917}"/>
              </a:ext>
            </a:extLst>
          </p:cNvPr>
          <p:cNvSpPr txBox="1"/>
          <p:nvPr/>
        </p:nvSpPr>
        <p:spPr>
          <a:xfrm flipH="1">
            <a:off x="1528735" y="5496912"/>
            <a:ext cx="2393337" cy="8475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ts val="2800"/>
              </a:lnSpc>
              <a:buClr>
                <a:srgbClr val="595959"/>
              </a:buClr>
              <a:buSzPct val="25000"/>
            </a:pPr>
            <a:r>
              <a:rPr lang="en-US" altLang="zh-TW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OLED</a:t>
            </a:r>
            <a:r>
              <a:rPr lang="zh-TW" altLang="en-US" sz="2300" b="1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CN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on/off</a:t>
            </a:r>
            <a:r>
              <a:rPr lang="en-US" altLang="zh-CN" sz="2300">
                <a:latin typeface="Oswald Light" pitchFamily="2" charset="0"/>
                <a:ea typeface="微軟正黑體" pitchFamily="34" charset="-120"/>
                <a:cs typeface="Arial" pitchFamily="34" charset="0"/>
              </a:rPr>
              <a:t> button</a:t>
            </a:r>
            <a:endParaRPr lang="zh-TW" sz="2300" i="0" u="none" strike="noStrike" cap="none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5" name="Shape 183">
            <a:extLst>
              <a:ext uri="{FF2B5EF4-FFF2-40B4-BE49-F238E27FC236}">
                <a16:creationId xmlns:a16="http://schemas.microsoft.com/office/drawing/2014/main" id="{634C0A3D-BB9C-4836-A96A-4900140F1614}"/>
              </a:ext>
            </a:extLst>
          </p:cNvPr>
          <p:cNvSpPr txBox="1"/>
          <p:nvPr/>
        </p:nvSpPr>
        <p:spPr>
          <a:xfrm flipH="1">
            <a:off x="8804332" y="5510844"/>
            <a:ext cx="2393337" cy="8475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ts val="2800"/>
              </a:lnSpc>
              <a:buClr>
                <a:srgbClr val="595959"/>
              </a:buClr>
              <a:buSzPct val="25000"/>
            </a:pPr>
            <a:r>
              <a:rPr lang="en-US" altLang="zh-TW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OLED</a:t>
            </a:r>
            <a:r>
              <a:rPr lang="zh-TW" altLang="en-US" sz="2300" b="1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CN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on/off</a:t>
            </a:r>
            <a:r>
              <a:rPr lang="zh-TW" altLang="en-US" sz="23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2300">
                <a:latin typeface="Oswald Light" pitchFamily="2" charset="0"/>
                <a:ea typeface="微軟正黑體" pitchFamily="34" charset="-120"/>
                <a:cs typeface="Arial" pitchFamily="34" charset="0"/>
              </a:rPr>
              <a:t>button</a:t>
            </a:r>
            <a:endParaRPr lang="zh-TW" sz="2300" i="0" u="none" strike="noStrike" cap="none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C285272A-1485-4148-8785-0335682AA9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044" y="5392484"/>
            <a:ext cx="2393337" cy="10413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64EA965E-874E-844D-8B27-01AD9C171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4045" y="5441852"/>
            <a:ext cx="2188454" cy="98557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7A6A1CF6-A218-4EF1-8E5C-69FEDFF7829F}"/>
              </a:ext>
            </a:extLst>
          </p:cNvPr>
          <p:cNvSpPr/>
          <p:nvPr/>
        </p:nvSpPr>
        <p:spPr>
          <a:xfrm>
            <a:off x="5684951" y="6236298"/>
            <a:ext cx="1840886" cy="44748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7FFFF"/>
              </a:gs>
              <a:gs pos="100000">
                <a:srgbClr val="41AFF8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Light" pitchFamily="2" charset="0"/>
            </a:endParaRPr>
          </a:p>
        </p:txBody>
      </p:sp>
      <p:sp>
        <p:nvSpPr>
          <p:cNvPr id="30" name="Shape 183">
            <a:extLst>
              <a:ext uri="{FF2B5EF4-FFF2-40B4-BE49-F238E27FC236}">
                <a16:creationId xmlns:a16="http://schemas.microsoft.com/office/drawing/2014/main" id="{75BD28FF-827D-BD4B-B67F-BF780E2D937F}"/>
              </a:ext>
            </a:extLst>
          </p:cNvPr>
          <p:cNvSpPr txBox="1"/>
          <p:nvPr/>
        </p:nvSpPr>
        <p:spPr>
          <a:xfrm flipH="1">
            <a:off x="5684950" y="6272521"/>
            <a:ext cx="1840886" cy="515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000" i="0" u="none" strike="noStrike" cap="none">
                <a:latin typeface="Oswald Light" pitchFamily="2" charset="0"/>
                <a:ea typeface="微軟正黑體" pitchFamily="34" charset="-120"/>
                <a:cs typeface="Arial" pitchFamily="34" charset="0"/>
              </a:rPr>
              <a:t>Lockable tray</a:t>
            </a:r>
            <a:endParaRPr lang="zh-TW" sz="2000" i="0" u="none" strike="noStrike" cap="none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5CE2C61-E44B-4687-8FA7-843416483F2D}"/>
              </a:ext>
            </a:extLst>
          </p:cNvPr>
          <p:cNvSpPr/>
          <p:nvPr/>
        </p:nvSpPr>
        <p:spPr>
          <a:xfrm rot="10800000">
            <a:off x="2498485" y="3049319"/>
            <a:ext cx="3544979" cy="191902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>
              <a:latin typeface="Oswald Light" pitchFamily="2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D625C01-A5A8-4C44-AC8F-FD07F674BCD6}"/>
              </a:ext>
            </a:extLst>
          </p:cNvPr>
          <p:cNvSpPr/>
          <p:nvPr/>
        </p:nvSpPr>
        <p:spPr>
          <a:xfrm rot="10800000">
            <a:off x="6154899" y="3041363"/>
            <a:ext cx="3544979" cy="191902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>
              <a:latin typeface="Oswald Light" pitchFamily="2" charset="0"/>
            </a:endParaRPr>
          </a:p>
        </p:txBody>
      </p:sp>
      <p:cxnSp>
        <p:nvCxnSpPr>
          <p:cNvPr id="27" name="接點: 肘形 12">
            <a:extLst>
              <a:ext uri="{FF2B5EF4-FFF2-40B4-BE49-F238E27FC236}">
                <a16:creationId xmlns:a16="http://schemas.microsoft.com/office/drawing/2014/main" id="{790C672B-44D5-41CC-8EB1-9E12F930C0EA}"/>
              </a:ext>
            </a:extLst>
          </p:cNvPr>
          <p:cNvCxnSpPr>
            <a:cxnSpLocks/>
          </p:cNvCxnSpPr>
          <p:nvPr/>
        </p:nvCxnSpPr>
        <p:spPr>
          <a:xfrm flipV="1">
            <a:off x="7731510" y="2021350"/>
            <a:ext cx="0" cy="1008313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接點: 肘形 12">
            <a:extLst>
              <a:ext uri="{FF2B5EF4-FFF2-40B4-BE49-F238E27FC236}">
                <a16:creationId xmlns:a16="http://schemas.microsoft.com/office/drawing/2014/main" id="{1FB6F52C-D127-46C7-B633-AAB4AF30BBE0}"/>
              </a:ext>
            </a:extLst>
          </p:cNvPr>
          <p:cNvCxnSpPr>
            <a:cxnSpLocks/>
          </p:cNvCxnSpPr>
          <p:nvPr/>
        </p:nvCxnSpPr>
        <p:spPr>
          <a:xfrm flipV="1">
            <a:off x="4269750" y="2029817"/>
            <a:ext cx="0" cy="1008313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20F3771F-270A-4181-A5B7-B43161934E19}"/>
              </a:ext>
            </a:extLst>
          </p:cNvPr>
          <p:cNvSpPr/>
          <p:nvPr/>
        </p:nvSpPr>
        <p:spPr>
          <a:xfrm rot="10800000">
            <a:off x="9811311" y="3689721"/>
            <a:ext cx="379381" cy="79262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>
              <a:latin typeface="Oswald Light" pitchFamily="2" charset="0"/>
            </a:endParaRPr>
          </a:p>
        </p:txBody>
      </p:sp>
      <p:cxnSp>
        <p:nvCxnSpPr>
          <p:cNvPr id="39" name="接點: 肘形 38">
            <a:extLst>
              <a:ext uri="{FF2B5EF4-FFF2-40B4-BE49-F238E27FC236}">
                <a16:creationId xmlns:a16="http://schemas.microsoft.com/office/drawing/2014/main" id="{CFEB1206-3ED6-409D-8D84-2ABA5D8E804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991659" y="3167207"/>
            <a:ext cx="540873" cy="486623"/>
          </a:xfrm>
          <a:prstGeom prst="bentConnector3">
            <a:avLst>
              <a:gd name="adj1" fmla="val 100092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5EAA7F4F-B254-435F-B81F-3065F127818A}"/>
              </a:ext>
            </a:extLst>
          </p:cNvPr>
          <p:cNvSpPr/>
          <p:nvPr/>
        </p:nvSpPr>
        <p:spPr>
          <a:xfrm rot="10800000">
            <a:off x="1986908" y="3689721"/>
            <a:ext cx="379381" cy="79262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>
              <a:latin typeface="Oswald Light" pitchFamily="2" charset="0"/>
            </a:endParaRPr>
          </a:p>
        </p:txBody>
      </p:sp>
      <p:cxnSp>
        <p:nvCxnSpPr>
          <p:cNvPr id="44" name="接點: 肘形 43">
            <a:extLst>
              <a:ext uri="{FF2B5EF4-FFF2-40B4-BE49-F238E27FC236}">
                <a16:creationId xmlns:a16="http://schemas.microsoft.com/office/drawing/2014/main" id="{693DA3C0-C80E-40D1-BECA-D6E636092C91}"/>
              </a:ext>
            </a:extLst>
          </p:cNvPr>
          <p:cNvCxnSpPr>
            <a:cxnSpLocks/>
          </p:cNvCxnSpPr>
          <p:nvPr/>
        </p:nvCxnSpPr>
        <p:spPr>
          <a:xfrm rot="16200000" flipV="1">
            <a:off x="1651882" y="3156647"/>
            <a:ext cx="540873" cy="486623"/>
          </a:xfrm>
          <a:prstGeom prst="bentConnector3">
            <a:avLst>
              <a:gd name="adj1" fmla="val 100092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" name="接點: 肘形 12">
            <a:extLst>
              <a:ext uri="{FF2B5EF4-FFF2-40B4-BE49-F238E27FC236}">
                <a16:creationId xmlns:a16="http://schemas.microsoft.com/office/drawing/2014/main" id="{E94F2E4F-E33E-4A4F-9FA1-53A33C59BB37}"/>
              </a:ext>
            </a:extLst>
          </p:cNvPr>
          <p:cNvCxnSpPr>
            <a:cxnSpLocks/>
          </p:cNvCxnSpPr>
          <p:nvPr/>
        </p:nvCxnSpPr>
        <p:spPr>
          <a:xfrm flipV="1">
            <a:off x="2425558" y="4412591"/>
            <a:ext cx="0" cy="1008313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接點: 肘形 12">
            <a:extLst>
              <a:ext uri="{FF2B5EF4-FFF2-40B4-BE49-F238E27FC236}">
                <a16:creationId xmlns:a16="http://schemas.microsoft.com/office/drawing/2014/main" id="{5968E807-EDB0-4B67-BE47-C72BD789790C}"/>
              </a:ext>
            </a:extLst>
          </p:cNvPr>
          <p:cNvCxnSpPr>
            <a:cxnSpLocks/>
          </p:cNvCxnSpPr>
          <p:nvPr/>
        </p:nvCxnSpPr>
        <p:spPr>
          <a:xfrm flipV="1">
            <a:off x="9764601" y="4412591"/>
            <a:ext cx="0" cy="1008313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4" name="矩形 53">
            <a:extLst>
              <a:ext uri="{FF2B5EF4-FFF2-40B4-BE49-F238E27FC236}">
                <a16:creationId xmlns:a16="http://schemas.microsoft.com/office/drawing/2014/main" id="{27EBBFB2-308A-4BC6-92D5-A263AB6470F9}"/>
              </a:ext>
            </a:extLst>
          </p:cNvPr>
          <p:cNvSpPr/>
          <p:nvPr/>
        </p:nvSpPr>
        <p:spPr>
          <a:xfrm rot="10800000">
            <a:off x="5318992" y="3945467"/>
            <a:ext cx="516999" cy="27940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>
              <a:latin typeface="Oswald Light" pitchFamily="2" charset="0"/>
            </a:endParaRPr>
          </a:p>
        </p:txBody>
      </p:sp>
      <p:cxnSp>
        <p:nvCxnSpPr>
          <p:cNvPr id="55" name="接點: 肘形 12">
            <a:extLst>
              <a:ext uri="{FF2B5EF4-FFF2-40B4-BE49-F238E27FC236}">
                <a16:creationId xmlns:a16="http://schemas.microsoft.com/office/drawing/2014/main" id="{AA18FA47-423D-4084-B515-7F1A838267FC}"/>
              </a:ext>
            </a:extLst>
          </p:cNvPr>
          <p:cNvCxnSpPr>
            <a:cxnSpLocks/>
          </p:cNvCxnSpPr>
          <p:nvPr/>
        </p:nvCxnSpPr>
        <p:spPr>
          <a:xfrm flipV="1">
            <a:off x="5609025" y="4227769"/>
            <a:ext cx="0" cy="1214083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959011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D3268BD-C6F9-AF45-9150-59015BF2F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4009" y="574438"/>
            <a:ext cx="5820391" cy="6283562"/>
          </a:xfrm>
          <a:prstGeom prst="rect">
            <a:avLst/>
          </a:prstGeom>
          <a:effectLst>
            <a:outerShdw blurRad="1092200" dist="863600" dir="4380000" sx="105000" sy="105000" algn="tr" rotWithShape="0">
              <a:prstClr val="black">
                <a:alpha val="9000"/>
              </a:prstClr>
            </a:outerShdw>
          </a:effectLst>
        </p:spPr>
      </p:pic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D24BACF7-92AD-46D7-A002-96F28EC4036E}"/>
              </a:ext>
            </a:extLst>
          </p:cNvPr>
          <p:cNvSpPr/>
          <p:nvPr/>
        </p:nvSpPr>
        <p:spPr>
          <a:xfrm>
            <a:off x="7565955" y="3491196"/>
            <a:ext cx="191698" cy="300334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27FFFF">
                  <a:alpha val="47000"/>
                </a:srgbClr>
              </a:gs>
              <a:gs pos="100000">
                <a:srgbClr val="41AFF8">
                  <a:alpha val="46000"/>
                </a:srgb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Light" pitchFamily="2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6F14B45-1209-2E40-8C2C-A7A1C5BB5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18" y="16934"/>
            <a:ext cx="11598442" cy="1303786"/>
          </a:xfrm>
        </p:spPr>
        <p:txBody>
          <a:bodyPr>
            <a:normAutofit/>
          </a:bodyPr>
          <a:lstStyle/>
          <a:p>
            <a:r>
              <a:rPr kumimoji="1" lang="en-US" altLang="zh-CN" sz="5000">
                <a:latin typeface="Oswald" pitchFamily="2" charset="0"/>
              </a:rPr>
              <a:t>Front Panel Indicator</a:t>
            </a:r>
            <a:endParaRPr kumimoji="1" lang="zh-TW" altLang="en-US" sz="5000">
              <a:latin typeface="Oswald" pitchFamily="2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A605499-CA8B-3542-B1A2-F80EDA8628AA}"/>
              </a:ext>
            </a:extLst>
          </p:cNvPr>
          <p:cNvSpPr txBox="1"/>
          <p:nvPr/>
        </p:nvSpPr>
        <p:spPr>
          <a:xfrm>
            <a:off x="205835" y="2700474"/>
            <a:ext cx="3156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TW" sz="2300">
                <a:latin typeface="Oswald Light" pitchFamily="2" charset="0"/>
                <a:ea typeface="微軟正黑體" panose="020B0604030504040204" pitchFamily="34" charset="-120"/>
              </a:rPr>
              <a:t>NAS power status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357CB6A-C725-FE44-B767-208AE1EFB1E2}"/>
              </a:ext>
            </a:extLst>
          </p:cNvPr>
          <p:cNvSpPr/>
          <p:nvPr/>
        </p:nvSpPr>
        <p:spPr>
          <a:xfrm>
            <a:off x="63862" y="3161046"/>
            <a:ext cx="32980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en-US" altLang="zh-TW" sz="2300">
                <a:latin typeface="Oswald Light" pitchFamily="2" charset="0"/>
                <a:ea typeface="微軟正黑體" panose="020B0604030504040204" pitchFamily="34" charset="-120"/>
              </a:rPr>
              <a:t>NAS fan status</a:t>
            </a:r>
            <a:endParaRPr kumimoji="1" lang="zh-TW" altLang="en-US" sz="23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55DFAE6-2BF3-604D-8763-8D439DCDF154}"/>
              </a:ext>
            </a:extLst>
          </p:cNvPr>
          <p:cNvSpPr/>
          <p:nvPr/>
        </p:nvSpPr>
        <p:spPr>
          <a:xfrm>
            <a:off x="-487902" y="3623508"/>
            <a:ext cx="3849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en-US" altLang="zh-TW" sz="2300">
                <a:latin typeface="Oswald Light" pitchFamily="2" charset="0"/>
                <a:ea typeface="微軟正黑體" panose="020B0604030504040204" pitchFamily="34" charset="-120"/>
              </a:rPr>
              <a:t>NAS system temperature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3F6716C-6636-0746-BB68-D13233608EFD}"/>
              </a:ext>
            </a:extLst>
          </p:cNvPr>
          <p:cNvSpPr/>
          <p:nvPr/>
        </p:nvSpPr>
        <p:spPr>
          <a:xfrm>
            <a:off x="-362855" y="4124457"/>
            <a:ext cx="3724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en-US" altLang="zh-TW" sz="2300">
                <a:latin typeface="Oswald Light" pitchFamily="2" charset="0"/>
                <a:ea typeface="微軟正黑體" panose="020B0604030504040204" pitchFamily="34" charset="-120"/>
              </a:rPr>
              <a:t>A/B side indicator</a:t>
            </a:r>
            <a:endParaRPr kumimoji="1" lang="zh-TW" altLang="en-US" sz="23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59BDF37-B4E4-D844-B2F0-286520249F29}"/>
              </a:ext>
            </a:extLst>
          </p:cNvPr>
          <p:cNvSpPr/>
          <p:nvPr/>
        </p:nvSpPr>
        <p:spPr>
          <a:xfrm>
            <a:off x="-279010" y="4877003"/>
            <a:ext cx="3640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en-US" altLang="zh-TW" sz="2300">
                <a:latin typeface="Oswald Light" pitchFamily="2" charset="0"/>
                <a:ea typeface="微軟正黑體" panose="020B0604030504040204" pitchFamily="34" charset="-120"/>
              </a:rPr>
              <a:t>Enclosure power status</a:t>
            </a:r>
            <a:endParaRPr kumimoji="1" lang="zh-TW" altLang="en-US" sz="23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D6B8BF2-EFCB-1E4A-AD5E-8FFA757D65A2}"/>
              </a:ext>
            </a:extLst>
          </p:cNvPr>
          <p:cNvSpPr/>
          <p:nvPr/>
        </p:nvSpPr>
        <p:spPr>
          <a:xfrm>
            <a:off x="-279010" y="5451563"/>
            <a:ext cx="3640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en-US" altLang="zh-TW" sz="2300">
                <a:latin typeface="Oswald Light" pitchFamily="2" charset="0"/>
                <a:ea typeface="微軟正黑體" panose="020B0604030504040204" pitchFamily="34" charset="-120"/>
              </a:rPr>
              <a:t>NAS system status</a:t>
            </a:r>
            <a:endParaRPr kumimoji="1" lang="zh-TW" altLang="en-US" sz="23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958CF97B-E6B3-F24D-B813-709DEE18D5DC}"/>
              </a:ext>
            </a:extLst>
          </p:cNvPr>
          <p:cNvSpPr/>
          <p:nvPr/>
        </p:nvSpPr>
        <p:spPr>
          <a:xfrm>
            <a:off x="533756" y="6041512"/>
            <a:ext cx="2828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en-US" altLang="zh-TW" sz="2300">
                <a:latin typeface="Oswald Light" pitchFamily="2" charset="0"/>
                <a:ea typeface="微軟正黑體" panose="020B0604030504040204" pitchFamily="34" charset="-120"/>
              </a:rPr>
              <a:t>OLED on/off button</a:t>
            </a:r>
            <a:endParaRPr kumimoji="1" lang="zh-TW" altLang="en-US" sz="23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pic>
        <p:nvPicPr>
          <p:cNvPr id="14" name="圖片 13" descr="一張含有 鳥 的圖片&#10;&#10;自動產生的描述">
            <a:extLst>
              <a:ext uri="{FF2B5EF4-FFF2-40B4-BE49-F238E27FC236}">
                <a16:creationId xmlns:a16="http://schemas.microsoft.com/office/drawing/2014/main" id="{AA9141DF-91A1-4F46-B540-C1B50C783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039" y="2318766"/>
            <a:ext cx="924727" cy="347502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982466C3-9E6F-4C93-B7C2-E16582FA9B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6573" y="2328009"/>
            <a:ext cx="1269466" cy="3480326"/>
          </a:xfrm>
          <a:prstGeom prst="rect">
            <a:avLst/>
          </a:prstGeom>
          <a:effectLst>
            <a:outerShdw blurRad="952500" dist="190500" dir="1236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4" name="接點: 肘形 12">
            <a:extLst>
              <a:ext uri="{FF2B5EF4-FFF2-40B4-BE49-F238E27FC236}">
                <a16:creationId xmlns:a16="http://schemas.microsoft.com/office/drawing/2014/main" id="{D40FD7E6-29A9-40A1-A856-B6BFB9B38ECB}"/>
              </a:ext>
            </a:extLst>
          </p:cNvPr>
          <p:cNvCxnSpPr>
            <a:cxnSpLocks/>
          </p:cNvCxnSpPr>
          <p:nvPr/>
        </p:nvCxnSpPr>
        <p:spPr>
          <a:xfrm flipH="1">
            <a:off x="3481330" y="3870662"/>
            <a:ext cx="1852447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接點: 肘形 12">
            <a:extLst>
              <a:ext uri="{FF2B5EF4-FFF2-40B4-BE49-F238E27FC236}">
                <a16:creationId xmlns:a16="http://schemas.microsoft.com/office/drawing/2014/main" id="{23FE5AC6-4F79-4163-BF4F-8B77F9FEE920}"/>
              </a:ext>
            </a:extLst>
          </p:cNvPr>
          <p:cNvCxnSpPr>
            <a:cxnSpLocks/>
          </p:cNvCxnSpPr>
          <p:nvPr/>
        </p:nvCxnSpPr>
        <p:spPr>
          <a:xfrm flipH="1">
            <a:off x="3481330" y="3419889"/>
            <a:ext cx="1852447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接點: 肘形 12">
            <a:extLst>
              <a:ext uri="{FF2B5EF4-FFF2-40B4-BE49-F238E27FC236}">
                <a16:creationId xmlns:a16="http://schemas.microsoft.com/office/drawing/2014/main" id="{9385D24C-1E00-4E61-9D33-A59018D62806}"/>
              </a:ext>
            </a:extLst>
          </p:cNvPr>
          <p:cNvCxnSpPr>
            <a:cxnSpLocks/>
          </p:cNvCxnSpPr>
          <p:nvPr/>
        </p:nvCxnSpPr>
        <p:spPr>
          <a:xfrm flipH="1">
            <a:off x="3481329" y="2955344"/>
            <a:ext cx="1852447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接點: 肘形 12">
            <a:extLst>
              <a:ext uri="{FF2B5EF4-FFF2-40B4-BE49-F238E27FC236}">
                <a16:creationId xmlns:a16="http://schemas.microsoft.com/office/drawing/2014/main" id="{7FB4BA39-AECB-4205-B6A9-FA4921A090DF}"/>
              </a:ext>
            </a:extLst>
          </p:cNvPr>
          <p:cNvCxnSpPr>
            <a:cxnSpLocks/>
          </p:cNvCxnSpPr>
          <p:nvPr/>
        </p:nvCxnSpPr>
        <p:spPr>
          <a:xfrm flipH="1">
            <a:off x="3481328" y="4354435"/>
            <a:ext cx="1852447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接點: 肘形 12">
            <a:extLst>
              <a:ext uri="{FF2B5EF4-FFF2-40B4-BE49-F238E27FC236}">
                <a16:creationId xmlns:a16="http://schemas.microsoft.com/office/drawing/2014/main" id="{39D4C6D9-DA4A-4D8C-AA4A-3DCD1CD9B7E9}"/>
              </a:ext>
            </a:extLst>
          </p:cNvPr>
          <p:cNvCxnSpPr>
            <a:cxnSpLocks/>
          </p:cNvCxnSpPr>
          <p:nvPr/>
        </p:nvCxnSpPr>
        <p:spPr>
          <a:xfrm flipH="1">
            <a:off x="3481328" y="5102411"/>
            <a:ext cx="1546357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" name="接點: 肘形 12">
            <a:extLst>
              <a:ext uri="{FF2B5EF4-FFF2-40B4-BE49-F238E27FC236}">
                <a16:creationId xmlns:a16="http://schemas.microsoft.com/office/drawing/2014/main" id="{82A36E9F-B968-4F17-A91F-039C6B22B423}"/>
              </a:ext>
            </a:extLst>
          </p:cNvPr>
          <p:cNvCxnSpPr>
            <a:cxnSpLocks/>
          </p:cNvCxnSpPr>
          <p:nvPr/>
        </p:nvCxnSpPr>
        <p:spPr>
          <a:xfrm flipH="1">
            <a:off x="3481328" y="5559826"/>
            <a:ext cx="1546356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84230D8F-5E79-4020-A6B6-11FFDA83DFAB}"/>
              </a:ext>
            </a:extLst>
          </p:cNvPr>
          <p:cNvSpPr/>
          <p:nvPr/>
        </p:nvSpPr>
        <p:spPr>
          <a:xfrm rot="10800000">
            <a:off x="7565954" y="3494918"/>
            <a:ext cx="191698" cy="30033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>
              <a:latin typeface="Oswald Light" pitchFamily="2" charset="0"/>
            </a:endParaRPr>
          </a:p>
        </p:txBody>
      </p:sp>
      <p:cxnSp>
        <p:nvCxnSpPr>
          <p:cNvPr id="37" name="接點: 肘形 36">
            <a:extLst>
              <a:ext uri="{FF2B5EF4-FFF2-40B4-BE49-F238E27FC236}">
                <a16:creationId xmlns:a16="http://schemas.microsoft.com/office/drawing/2014/main" id="{44E384FA-ADDE-4A44-80A8-27EC0FF4C240}"/>
              </a:ext>
            </a:extLst>
          </p:cNvPr>
          <p:cNvCxnSpPr>
            <a:cxnSpLocks/>
            <a:stCxn id="36" idx="0"/>
          </p:cNvCxnSpPr>
          <p:nvPr/>
        </p:nvCxnSpPr>
        <p:spPr>
          <a:xfrm rot="5400000">
            <a:off x="4319533" y="2957050"/>
            <a:ext cx="2504068" cy="4180473"/>
          </a:xfrm>
          <a:prstGeom prst="bentConnector2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758702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C23CD75B-8698-4F16-981A-A4D066387E2B}"/>
              </a:ext>
            </a:extLst>
          </p:cNvPr>
          <p:cNvCxnSpPr>
            <a:cxnSpLocks/>
          </p:cNvCxnSpPr>
          <p:nvPr/>
        </p:nvCxnSpPr>
        <p:spPr>
          <a:xfrm>
            <a:off x="4545984" y="2011905"/>
            <a:ext cx="29814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B571258A-658E-43A6-89E0-E63DFA19A3E9}"/>
              </a:ext>
            </a:extLst>
          </p:cNvPr>
          <p:cNvSpPr txBox="1"/>
          <p:nvPr/>
        </p:nvSpPr>
        <p:spPr>
          <a:xfrm>
            <a:off x="1069439" y="633343"/>
            <a:ext cx="10409600" cy="113877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6800">
                <a:latin typeface="Oswald" pitchFamily="2" charset="0"/>
                <a:ea typeface="微軟正黑體" panose="020B0604030504040204" pitchFamily="34" charset="-120"/>
              </a:rPr>
              <a:t>ZFS Operating System</a:t>
            </a:r>
            <a:endParaRPr kumimoji="1" lang="zh-TW" altLang="en-US" sz="6800">
              <a:latin typeface="Oswald" pitchFamily="2" charset="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1CBF2D7-551B-4D39-857C-AFEA5D1D8585}"/>
              </a:ext>
            </a:extLst>
          </p:cNvPr>
          <p:cNvSpPr txBox="1"/>
          <p:nvPr/>
        </p:nvSpPr>
        <p:spPr>
          <a:xfrm>
            <a:off x="2707772" y="2237851"/>
            <a:ext cx="6624054" cy="11695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6800" err="1">
                <a:latin typeface="Oswald Light" pitchFamily="2" charset="0"/>
                <a:ea typeface="微軟正黑體" panose="020B0604030504040204" pitchFamily="34" charset="-120"/>
              </a:rPr>
              <a:t>QuTS</a:t>
            </a:r>
            <a:r>
              <a:rPr kumimoji="1" lang="en-US" altLang="zh-TW" sz="6800">
                <a:latin typeface="Oswald Light" pitchFamily="2" charset="0"/>
                <a:ea typeface="微軟正黑體" panose="020B0604030504040204" pitchFamily="34" charset="-120"/>
              </a:rPr>
              <a:t> hero</a:t>
            </a:r>
          </a:p>
        </p:txBody>
      </p:sp>
    </p:spTree>
    <p:extLst>
      <p:ext uri="{BB962C8B-B14F-4D97-AF65-F5344CB8AC3E}">
        <p14:creationId xmlns:p14="http://schemas.microsoft.com/office/powerpoint/2010/main" val="2321201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 descr="一張含有 桌, 白色, 房間 的圖片&#10;&#10;自動產生的描述">
            <a:extLst>
              <a:ext uri="{FF2B5EF4-FFF2-40B4-BE49-F238E27FC236}">
                <a16:creationId xmlns:a16="http://schemas.microsoft.com/office/drawing/2014/main" id="{517C7CAB-584D-2442-890C-541BFAE9BB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9871" y="2057380"/>
            <a:ext cx="10055703" cy="4017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02D4AB57-2614-434B-9203-13111513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68" y="52857"/>
            <a:ext cx="11598442" cy="1303786"/>
          </a:xfrm>
        </p:spPr>
        <p:txBody>
          <a:bodyPr>
            <a:normAutofit/>
          </a:bodyPr>
          <a:lstStyle/>
          <a:p>
            <a:r>
              <a:rPr lang="en-US" altLang="zh-TW" sz="5000">
                <a:latin typeface="Oswald" pitchFamily="2" charset="0"/>
              </a:rPr>
              <a:t>TEC-2N16</a:t>
            </a:r>
            <a:r>
              <a:rPr lang="zh-TW" altLang="en-US" sz="5000">
                <a:latin typeface="Oswald" pitchFamily="2" charset="0"/>
              </a:rPr>
              <a:t> </a:t>
            </a:r>
            <a:r>
              <a:rPr lang="en-US" altLang="zh-CN" sz="5000">
                <a:latin typeface="Oswald" pitchFamily="2" charset="0"/>
              </a:rPr>
              <a:t>Rear View</a:t>
            </a:r>
            <a:endParaRPr lang="zh-TW" altLang="en-US" sz="5000">
              <a:latin typeface="Oswald" pitchFamily="2" charset="0"/>
            </a:endParaRPr>
          </a:p>
        </p:txBody>
      </p:sp>
      <p:sp>
        <p:nvSpPr>
          <p:cNvPr id="36" name="Shape 183">
            <a:extLst>
              <a:ext uri="{FF2B5EF4-FFF2-40B4-BE49-F238E27FC236}">
                <a16:creationId xmlns:a16="http://schemas.microsoft.com/office/drawing/2014/main" id="{486CBEA3-941D-4234-B065-1302BD01BDAF}"/>
              </a:ext>
            </a:extLst>
          </p:cNvPr>
          <p:cNvSpPr txBox="1"/>
          <p:nvPr/>
        </p:nvSpPr>
        <p:spPr>
          <a:xfrm flipH="1">
            <a:off x="3165258" y="1411276"/>
            <a:ext cx="4167466" cy="337043"/>
          </a:xfrm>
          <a:prstGeom prst="rect">
            <a:avLst/>
          </a:prstGeom>
          <a:noFill/>
          <a:ln>
            <a:noFill/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400">
                <a:solidFill>
                  <a:schemeClr val="bg1"/>
                </a:solidFill>
                <a:latin typeface="Oswald Light" pitchFamily="2" charset="0"/>
                <a:ea typeface="微軟正黑體" pitchFamily="34" charset="-120"/>
                <a:cs typeface="Arial" pitchFamily="34" charset="0"/>
              </a:rPr>
              <a:t>770W redundant PSU</a:t>
            </a:r>
          </a:p>
          <a:p>
            <a:pPr algn="ctr">
              <a:buClr>
                <a:srgbClr val="595959"/>
              </a:buClr>
              <a:buSzPct val="25000"/>
            </a:pPr>
            <a:r>
              <a:rPr lang="en-US" altLang="zh-TW" sz="2400">
                <a:solidFill>
                  <a:schemeClr val="bg1"/>
                </a:solidFill>
                <a:latin typeface="Oswald Light" pitchFamily="2" charset="0"/>
                <a:ea typeface="微軟正黑體" pitchFamily="34" charset="-120"/>
                <a:cs typeface="Arial" pitchFamily="34" charset="0"/>
              </a:rPr>
              <a:t>(Shared by two NAS)</a:t>
            </a:r>
            <a:endParaRPr lang="zh-TW" altLang="en-US" sz="2400">
              <a:solidFill>
                <a:schemeClr val="bg1"/>
              </a:solidFill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8" name="Shape 183">
            <a:extLst>
              <a:ext uri="{FF2B5EF4-FFF2-40B4-BE49-F238E27FC236}">
                <a16:creationId xmlns:a16="http://schemas.microsoft.com/office/drawing/2014/main" id="{316DFCA6-8FDE-1947-9620-E4CE7965BB74}"/>
              </a:ext>
            </a:extLst>
          </p:cNvPr>
          <p:cNvSpPr txBox="1"/>
          <p:nvPr/>
        </p:nvSpPr>
        <p:spPr>
          <a:xfrm flipH="1">
            <a:off x="1813459" y="5993660"/>
            <a:ext cx="2388781" cy="363848"/>
          </a:xfrm>
          <a:prstGeom prst="rect">
            <a:avLst/>
          </a:prstGeom>
          <a:noFill/>
          <a:ln>
            <a:noFill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400">
                <a:solidFill>
                  <a:schemeClr val="bg1"/>
                </a:solidFill>
                <a:latin typeface="Oswald Light" pitchFamily="2" charset="0"/>
                <a:ea typeface="微軟正黑體" pitchFamily="34" charset="-120"/>
                <a:cs typeface="Arial" pitchFamily="34" charset="0"/>
              </a:rPr>
              <a:t>B-side NAS drawer</a:t>
            </a:r>
            <a:endParaRPr lang="zh-TW" altLang="en-US" sz="2400">
              <a:solidFill>
                <a:schemeClr val="bg1"/>
              </a:solidFill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9" name="Shape 183">
            <a:extLst>
              <a:ext uri="{FF2B5EF4-FFF2-40B4-BE49-F238E27FC236}">
                <a16:creationId xmlns:a16="http://schemas.microsoft.com/office/drawing/2014/main" id="{DC4E5FE3-F6B4-8145-BA97-29775D00FE4C}"/>
              </a:ext>
            </a:extLst>
          </p:cNvPr>
          <p:cNvSpPr txBox="1"/>
          <p:nvPr/>
        </p:nvSpPr>
        <p:spPr>
          <a:xfrm flipH="1">
            <a:off x="6096000" y="6218909"/>
            <a:ext cx="2388781" cy="363848"/>
          </a:xfrm>
          <a:prstGeom prst="rect">
            <a:avLst/>
          </a:prstGeom>
          <a:noFill/>
          <a:ln>
            <a:noFill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CN" sz="2400">
                <a:solidFill>
                  <a:schemeClr val="bg1"/>
                </a:solidFill>
                <a:latin typeface="Oswald Light" pitchFamily="2" charset="0"/>
                <a:ea typeface="微軟正黑體" pitchFamily="34" charset="-120"/>
                <a:cs typeface="Arial" pitchFamily="34" charset="0"/>
              </a:rPr>
              <a:t>A-side NAS drawer</a:t>
            </a:r>
            <a:endParaRPr lang="zh-TW" altLang="en-US" sz="2400">
              <a:solidFill>
                <a:schemeClr val="bg1"/>
              </a:solidFill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2E359E6-11BF-46FE-B86A-DE22BDC97598}"/>
              </a:ext>
            </a:extLst>
          </p:cNvPr>
          <p:cNvSpPr/>
          <p:nvPr/>
        </p:nvSpPr>
        <p:spPr>
          <a:xfrm rot="10800000">
            <a:off x="1572009" y="3995550"/>
            <a:ext cx="3144926" cy="1656560"/>
          </a:xfrm>
          <a:custGeom>
            <a:avLst/>
            <a:gdLst>
              <a:gd name="connsiteX0" fmla="*/ 0 w 3544979"/>
              <a:gd name="connsiteY0" fmla="*/ 0 h 1919027"/>
              <a:gd name="connsiteX1" fmla="*/ 3544979 w 3544979"/>
              <a:gd name="connsiteY1" fmla="*/ 0 h 1919027"/>
              <a:gd name="connsiteX2" fmla="*/ 3544979 w 3544979"/>
              <a:gd name="connsiteY2" fmla="*/ 1919027 h 1919027"/>
              <a:gd name="connsiteX3" fmla="*/ 0 w 3544979"/>
              <a:gd name="connsiteY3" fmla="*/ 1919027 h 1919027"/>
              <a:gd name="connsiteX4" fmla="*/ 0 w 3544979"/>
              <a:gd name="connsiteY4" fmla="*/ 0 h 1919027"/>
              <a:gd name="connsiteX0" fmla="*/ 8467 w 3553446"/>
              <a:gd name="connsiteY0" fmla="*/ 0 h 1919027"/>
              <a:gd name="connsiteX1" fmla="*/ 3553446 w 3553446"/>
              <a:gd name="connsiteY1" fmla="*/ 0 h 1919027"/>
              <a:gd name="connsiteX2" fmla="*/ 3553446 w 3553446"/>
              <a:gd name="connsiteY2" fmla="*/ 1919027 h 1919027"/>
              <a:gd name="connsiteX3" fmla="*/ 0 w 3553446"/>
              <a:gd name="connsiteY3" fmla="*/ 1639627 h 1919027"/>
              <a:gd name="connsiteX4" fmla="*/ 8467 w 3553446"/>
              <a:gd name="connsiteY4" fmla="*/ 0 h 1919027"/>
              <a:gd name="connsiteX0" fmla="*/ 8467 w 3553446"/>
              <a:gd name="connsiteY0" fmla="*/ 0 h 1919027"/>
              <a:gd name="connsiteX1" fmla="*/ 3528046 w 3553446"/>
              <a:gd name="connsiteY1" fmla="*/ 550334 h 1919027"/>
              <a:gd name="connsiteX2" fmla="*/ 3553446 w 3553446"/>
              <a:gd name="connsiteY2" fmla="*/ 1919027 h 1919027"/>
              <a:gd name="connsiteX3" fmla="*/ 0 w 3553446"/>
              <a:gd name="connsiteY3" fmla="*/ 1639627 h 1919027"/>
              <a:gd name="connsiteX4" fmla="*/ 8467 w 3553446"/>
              <a:gd name="connsiteY4" fmla="*/ 0 h 1919027"/>
              <a:gd name="connsiteX0" fmla="*/ 25401 w 3553446"/>
              <a:gd name="connsiteY0" fmla="*/ 0 h 1681960"/>
              <a:gd name="connsiteX1" fmla="*/ 3528046 w 3553446"/>
              <a:gd name="connsiteY1" fmla="*/ 313267 h 1681960"/>
              <a:gd name="connsiteX2" fmla="*/ 3553446 w 3553446"/>
              <a:gd name="connsiteY2" fmla="*/ 1681960 h 1681960"/>
              <a:gd name="connsiteX3" fmla="*/ 0 w 3553446"/>
              <a:gd name="connsiteY3" fmla="*/ 1402560 h 1681960"/>
              <a:gd name="connsiteX4" fmla="*/ 25401 w 3553446"/>
              <a:gd name="connsiteY4" fmla="*/ 0 h 1681960"/>
              <a:gd name="connsiteX0" fmla="*/ 299 w 3528344"/>
              <a:gd name="connsiteY0" fmla="*/ 0 h 1681960"/>
              <a:gd name="connsiteX1" fmla="*/ 3502944 w 3528344"/>
              <a:gd name="connsiteY1" fmla="*/ 313267 h 1681960"/>
              <a:gd name="connsiteX2" fmla="*/ 3528344 w 3528344"/>
              <a:gd name="connsiteY2" fmla="*/ 1681960 h 1681960"/>
              <a:gd name="connsiteX3" fmla="*/ 12757 w 3528344"/>
              <a:gd name="connsiteY3" fmla="*/ 1461826 h 1681960"/>
              <a:gd name="connsiteX4" fmla="*/ 299 w 3528344"/>
              <a:gd name="connsiteY4" fmla="*/ 0 h 1681960"/>
              <a:gd name="connsiteX0" fmla="*/ 6470 w 3515587"/>
              <a:gd name="connsiteY0" fmla="*/ 0 h 1656560"/>
              <a:gd name="connsiteX1" fmla="*/ 3490187 w 3515587"/>
              <a:gd name="connsiteY1" fmla="*/ 287867 h 1656560"/>
              <a:gd name="connsiteX2" fmla="*/ 3515587 w 3515587"/>
              <a:gd name="connsiteY2" fmla="*/ 1656560 h 1656560"/>
              <a:gd name="connsiteX3" fmla="*/ 0 w 3515587"/>
              <a:gd name="connsiteY3" fmla="*/ 1436426 h 1656560"/>
              <a:gd name="connsiteX4" fmla="*/ 6470 w 3515587"/>
              <a:gd name="connsiteY4" fmla="*/ 0 h 165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5587" h="1656560">
                <a:moveTo>
                  <a:pt x="6470" y="0"/>
                </a:moveTo>
                <a:lnTo>
                  <a:pt x="3490187" y="287867"/>
                </a:lnTo>
                <a:lnTo>
                  <a:pt x="3515587" y="1656560"/>
                </a:lnTo>
                <a:lnTo>
                  <a:pt x="0" y="1436426"/>
                </a:lnTo>
                <a:cubicBezTo>
                  <a:pt x="2822" y="889884"/>
                  <a:pt x="3648" y="546542"/>
                  <a:pt x="6470" y="0"/>
                </a:cubicBez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>
              <a:latin typeface="Oswald Light" pitchFamily="2" charset="0"/>
            </a:endParaRPr>
          </a:p>
        </p:txBody>
      </p:sp>
      <p:sp>
        <p:nvSpPr>
          <p:cNvPr id="24" name="矩形 22">
            <a:extLst>
              <a:ext uri="{FF2B5EF4-FFF2-40B4-BE49-F238E27FC236}">
                <a16:creationId xmlns:a16="http://schemas.microsoft.com/office/drawing/2014/main" id="{65E1D470-5FA8-48DF-AC11-AF2B4042D1ED}"/>
              </a:ext>
            </a:extLst>
          </p:cNvPr>
          <p:cNvSpPr/>
          <p:nvPr/>
        </p:nvSpPr>
        <p:spPr>
          <a:xfrm rot="10800000">
            <a:off x="4808232" y="4239410"/>
            <a:ext cx="3144926" cy="1656560"/>
          </a:xfrm>
          <a:custGeom>
            <a:avLst/>
            <a:gdLst>
              <a:gd name="connsiteX0" fmla="*/ 0 w 3544979"/>
              <a:gd name="connsiteY0" fmla="*/ 0 h 1919027"/>
              <a:gd name="connsiteX1" fmla="*/ 3544979 w 3544979"/>
              <a:gd name="connsiteY1" fmla="*/ 0 h 1919027"/>
              <a:gd name="connsiteX2" fmla="*/ 3544979 w 3544979"/>
              <a:gd name="connsiteY2" fmla="*/ 1919027 h 1919027"/>
              <a:gd name="connsiteX3" fmla="*/ 0 w 3544979"/>
              <a:gd name="connsiteY3" fmla="*/ 1919027 h 1919027"/>
              <a:gd name="connsiteX4" fmla="*/ 0 w 3544979"/>
              <a:gd name="connsiteY4" fmla="*/ 0 h 1919027"/>
              <a:gd name="connsiteX0" fmla="*/ 8467 w 3553446"/>
              <a:gd name="connsiteY0" fmla="*/ 0 h 1919027"/>
              <a:gd name="connsiteX1" fmla="*/ 3553446 w 3553446"/>
              <a:gd name="connsiteY1" fmla="*/ 0 h 1919027"/>
              <a:gd name="connsiteX2" fmla="*/ 3553446 w 3553446"/>
              <a:gd name="connsiteY2" fmla="*/ 1919027 h 1919027"/>
              <a:gd name="connsiteX3" fmla="*/ 0 w 3553446"/>
              <a:gd name="connsiteY3" fmla="*/ 1639627 h 1919027"/>
              <a:gd name="connsiteX4" fmla="*/ 8467 w 3553446"/>
              <a:gd name="connsiteY4" fmla="*/ 0 h 1919027"/>
              <a:gd name="connsiteX0" fmla="*/ 8467 w 3553446"/>
              <a:gd name="connsiteY0" fmla="*/ 0 h 1919027"/>
              <a:gd name="connsiteX1" fmla="*/ 3528046 w 3553446"/>
              <a:gd name="connsiteY1" fmla="*/ 550334 h 1919027"/>
              <a:gd name="connsiteX2" fmla="*/ 3553446 w 3553446"/>
              <a:gd name="connsiteY2" fmla="*/ 1919027 h 1919027"/>
              <a:gd name="connsiteX3" fmla="*/ 0 w 3553446"/>
              <a:gd name="connsiteY3" fmla="*/ 1639627 h 1919027"/>
              <a:gd name="connsiteX4" fmla="*/ 8467 w 3553446"/>
              <a:gd name="connsiteY4" fmla="*/ 0 h 1919027"/>
              <a:gd name="connsiteX0" fmla="*/ 25401 w 3553446"/>
              <a:gd name="connsiteY0" fmla="*/ 0 h 1681960"/>
              <a:gd name="connsiteX1" fmla="*/ 3528046 w 3553446"/>
              <a:gd name="connsiteY1" fmla="*/ 313267 h 1681960"/>
              <a:gd name="connsiteX2" fmla="*/ 3553446 w 3553446"/>
              <a:gd name="connsiteY2" fmla="*/ 1681960 h 1681960"/>
              <a:gd name="connsiteX3" fmla="*/ 0 w 3553446"/>
              <a:gd name="connsiteY3" fmla="*/ 1402560 h 1681960"/>
              <a:gd name="connsiteX4" fmla="*/ 25401 w 3553446"/>
              <a:gd name="connsiteY4" fmla="*/ 0 h 1681960"/>
              <a:gd name="connsiteX0" fmla="*/ 299 w 3528344"/>
              <a:gd name="connsiteY0" fmla="*/ 0 h 1681960"/>
              <a:gd name="connsiteX1" fmla="*/ 3502944 w 3528344"/>
              <a:gd name="connsiteY1" fmla="*/ 313267 h 1681960"/>
              <a:gd name="connsiteX2" fmla="*/ 3528344 w 3528344"/>
              <a:gd name="connsiteY2" fmla="*/ 1681960 h 1681960"/>
              <a:gd name="connsiteX3" fmla="*/ 12757 w 3528344"/>
              <a:gd name="connsiteY3" fmla="*/ 1461826 h 1681960"/>
              <a:gd name="connsiteX4" fmla="*/ 299 w 3528344"/>
              <a:gd name="connsiteY4" fmla="*/ 0 h 1681960"/>
              <a:gd name="connsiteX0" fmla="*/ 6470 w 3515587"/>
              <a:gd name="connsiteY0" fmla="*/ 0 h 1656560"/>
              <a:gd name="connsiteX1" fmla="*/ 3490187 w 3515587"/>
              <a:gd name="connsiteY1" fmla="*/ 287867 h 1656560"/>
              <a:gd name="connsiteX2" fmla="*/ 3515587 w 3515587"/>
              <a:gd name="connsiteY2" fmla="*/ 1656560 h 1656560"/>
              <a:gd name="connsiteX3" fmla="*/ 0 w 3515587"/>
              <a:gd name="connsiteY3" fmla="*/ 1436426 h 1656560"/>
              <a:gd name="connsiteX4" fmla="*/ 6470 w 3515587"/>
              <a:gd name="connsiteY4" fmla="*/ 0 h 165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5587" h="1656560">
                <a:moveTo>
                  <a:pt x="6470" y="0"/>
                </a:moveTo>
                <a:lnTo>
                  <a:pt x="3490187" y="287867"/>
                </a:lnTo>
                <a:lnTo>
                  <a:pt x="3515587" y="1656560"/>
                </a:lnTo>
                <a:lnTo>
                  <a:pt x="0" y="1436426"/>
                </a:lnTo>
                <a:cubicBezTo>
                  <a:pt x="2822" y="889884"/>
                  <a:pt x="3648" y="546542"/>
                  <a:pt x="6470" y="0"/>
                </a:cubicBez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>
              <a:latin typeface="Oswald Light" pitchFamily="2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6555FE4-C8A8-4EE3-857F-8E1496F92CF5}"/>
              </a:ext>
            </a:extLst>
          </p:cNvPr>
          <p:cNvSpPr/>
          <p:nvPr/>
        </p:nvSpPr>
        <p:spPr>
          <a:xfrm>
            <a:off x="1611896" y="4038150"/>
            <a:ext cx="3105040" cy="1656560"/>
          </a:xfrm>
          <a:custGeom>
            <a:avLst/>
            <a:gdLst>
              <a:gd name="connsiteX0" fmla="*/ 0 w 3105040"/>
              <a:gd name="connsiteY0" fmla="*/ 0 h 1656560"/>
              <a:gd name="connsiteX1" fmla="*/ 3105040 w 3105040"/>
              <a:gd name="connsiteY1" fmla="*/ 0 h 1656560"/>
              <a:gd name="connsiteX2" fmla="*/ 3105040 w 3105040"/>
              <a:gd name="connsiteY2" fmla="*/ 1656560 h 1656560"/>
              <a:gd name="connsiteX3" fmla="*/ 0 w 3105040"/>
              <a:gd name="connsiteY3" fmla="*/ 1656560 h 1656560"/>
              <a:gd name="connsiteX4" fmla="*/ 0 w 3105040"/>
              <a:gd name="connsiteY4" fmla="*/ 0 h 1656560"/>
              <a:gd name="connsiteX0" fmla="*/ 0 w 3105040"/>
              <a:gd name="connsiteY0" fmla="*/ 0 h 1656560"/>
              <a:gd name="connsiteX1" fmla="*/ 3105040 w 3105040"/>
              <a:gd name="connsiteY1" fmla="*/ 177800 h 1656560"/>
              <a:gd name="connsiteX2" fmla="*/ 3105040 w 3105040"/>
              <a:gd name="connsiteY2" fmla="*/ 1656560 h 1656560"/>
              <a:gd name="connsiteX3" fmla="*/ 0 w 3105040"/>
              <a:gd name="connsiteY3" fmla="*/ 1656560 h 1656560"/>
              <a:gd name="connsiteX4" fmla="*/ 0 w 3105040"/>
              <a:gd name="connsiteY4" fmla="*/ 0 h 1656560"/>
              <a:gd name="connsiteX0" fmla="*/ 0 w 3105040"/>
              <a:gd name="connsiteY0" fmla="*/ 0 h 1656560"/>
              <a:gd name="connsiteX1" fmla="*/ 3105040 w 3105040"/>
              <a:gd name="connsiteY1" fmla="*/ 177800 h 1656560"/>
              <a:gd name="connsiteX2" fmla="*/ 3105040 w 3105040"/>
              <a:gd name="connsiteY2" fmla="*/ 1656560 h 1656560"/>
              <a:gd name="connsiteX3" fmla="*/ 25400 w 3105040"/>
              <a:gd name="connsiteY3" fmla="*/ 1326360 h 1656560"/>
              <a:gd name="connsiteX4" fmla="*/ 0 w 3105040"/>
              <a:gd name="connsiteY4" fmla="*/ 0 h 165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5040" h="1656560">
                <a:moveTo>
                  <a:pt x="0" y="0"/>
                </a:moveTo>
                <a:lnTo>
                  <a:pt x="3105040" y="177800"/>
                </a:lnTo>
                <a:lnTo>
                  <a:pt x="3105040" y="1656560"/>
                </a:lnTo>
                <a:lnTo>
                  <a:pt x="25400" y="1326360"/>
                </a:lnTo>
                <a:lnTo>
                  <a:pt x="0" y="0"/>
                </a:lnTo>
                <a:close/>
              </a:path>
            </a:pathLst>
          </a:custGeom>
          <a:solidFill>
            <a:srgbClr val="3BD1FF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Light" pitchFamily="2" charset="0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A07F111E-9965-4F4E-B468-543471477F2C}"/>
              </a:ext>
            </a:extLst>
          </p:cNvPr>
          <p:cNvSpPr/>
          <p:nvPr/>
        </p:nvSpPr>
        <p:spPr>
          <a:xfrm>
            <a:off x="4805623" y="4263765"/>
            <a:ext cx="3105040" cy="1656560"/>
          </a:xfrm>
          <a:custGeom>
            <a:avLst/>
            <a:gdLst>
              <a:gd name="connsiteX0" fmla="*/ 0 w 3105040"/>
              <a:gd name="connsiteY0" fmla="*/ 0 h 1656560"/>
              <a:gd name="connsiteX1" fmla="*/ 3105040 w 3105040"/>
              <a:gd name="connsiteY1" fmla="*/ 0 h 1656560"/>
              <a:gd name="connsiteX2" fmla="*/ 3105040 w 3105040"/>
              <a:gd name="connsiteY2" fmla="*/ 1656560 h 1656560"/>
              <a:gd name="connsiteX3" fmla="*/ 0 w 3105040"/>
              <a:gd name="connsiteY3" fmla="*/ 1656560 h 1656560"/>
              <a:gd name="connsiteX4" fmla="*/ 0 w 3105040"/>
              <a:gd name="connsiteY4" fmla="*/ 0 h 1656560"/>
              <a:gd name="connsiteX0" fmla="*/ 0 w 3105040"/>
              <a:gd name="connsiteY0" fmla="*/ 0 h 1656560"/>
              <a:gd name="connsiteX1" fmla="*/ 3105040 w 3105040"/>
              <a:gd name="connsiteY1" fmla="*/ 177800 h 1656560"/>
              <a:gd name="connsiteX2" fmla="*/ 3105040 w 3105040"/>
              <a:gd name="connsiteY2" fmla="*/ 1656560 h 1656560"/>
              <a:gd name="connsiteX3" fmla="*/ 0 w 3105040"/>
              <a:gd name="connsiteY3" fmla="*/ 1656560 h 1656560"/>
              <a:gd name="connsiteX4" fmla="*/ 0 w 3105040"/>
              <a:gd name="connsiteY4" fmla="*/ 0 h 1656560"/>
              <a:gd name="connsiteX0" fmla="*/ 0 w 3105040"/>
              <a:gd name="connsiteY0" fmla="*/ 0 h 1656560"/>
              <a:gd name="connsiteX1" fmla="*/ 3105040 w 3105040"/>
              <a:gd name="connsiteY1" fmla="*/ 177800 h 1656560"/>
              <a:gd name="connsiteX2" fmla="*/ 3105040 w 3105040"/>
              <a:gd name="connsiteY2" fmla="*/ 1656560 h 1656560"/>
              <a:gd name="connsiteX3" fmla="*/ 25400 w 3105040"/>
              <a:gd name="connsiteY3" fmla="*/ 1326360 h 1656560"/>
              <a:gd name="connsiteX4" fmla="*/ 0 w 3105040"/>
              <a:gd name="connsiteY4" fmla="*/ 0 h 165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5040" h="1656560">
                <a:moveTo>
                  <a:pt x="0" y="0"/>
                </a:moveTo>
                <a:lnTo>
                  <a:pt x="3105040" y="177800"/>
                </a:lnTo>
                <a:lnTo>
                  <a:pt x="3105040" y="1656560"/>
                </a:lnTo>
                <a:lnTo>
                  <a:pt x="25400" y="1326360"/>
                </a:lnTo>
                <a:lnTo>
                  <a:pt x="0" y="0"/>
                </a:lnTo>
                <a:close/>
              </a:path>
            </a:pathLst>
          </a:custGeom>
          <a:solidFill>
            <a:srgbClr val="3BD1FF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Light" pitchFamily="2" charset="0"/>
            </a:endParaRPr>
          </a:p>
        </p:txBody>
      </p:sp>
      <p:cxnSp>
        <p:nvCxnSpPr>
          <p:cNvPr id="19" name="接點: 肘形 12">
            <a:extLst>
              <a:ext uri="{FF2B5EF4-FFF2-40B4-BE49-F238E27FC236}">
                <a16:creationId xmlns:a16="http://schemas.microsoft.com/office/drawing/2014/main" id="{1CC18D96-E63C-4C31-8697-DE9FD65EB388}"/>
              </a:ext>
            </a:extLst>
          </p:cNvPr>
          <p:cNvCxnSpPr>
            <a:cxnSpLocks/>
          </p:cNvCxnSpPr>
          <p:nvPr/>
        </p:nvCxnSpPr>
        <p:spPr>
          <a:xfrm flipV="1">
            <a:off x="3014815" y="5163501"/>
            <a:ext cx="0" cy="73247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接點: 肘形 12">
            <a:extLst>
              <a:ext uri="{FF2B5EF4-FFF2-40B4-BE49-F238E27FC236}">
                <a16:creationId xmlns:a16="http://schemas.microsoft.com/office/drawing/2014/main" id="{58D7BA0D-3196-41E2-BD09-5BDED018E995}"/>
              </a:ext>
            </a:extLst>
          </p:cNvPr>
          <p:cNvCxnSpPr>
            <a:cxnSpLocks/>
          </p:cNvCxnSpPr>
          <p:nvPr/>
        </p:nvCxnSpPr>
        <p:spPr>
          <a:xfrm flipV="1">
            <a:off x="7234719" y="5443114"/>
            <a:ext cx="0" cy="73247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矩形 22">
            <a:extLst>
              <a:ext uri="{FF2B5EF4-FFF2-40B4-BE49-F238E27FC236}">
                <a16:creationId xmlns:a16="http://schemas.microsoft.com/office/drawing/2014/main" id="{B7A1A407-40F0-461E-BB4F-36C8A2E99BB7}"/>
              </a:ext>
            </a:extLst>
          </p:cNvPr>
          <p:cNvSpPr/>
          <p:nvPr/>
        </p:nvSpPr>
        <p:spPr>
          <a:xfrm rot="10800000">
            <a:off x="1551676" y="3295614"/>
            <a:ext cx="1053829" cy="733936"/>
          </a:xfrm>
          <a:custGeom>
            <a:avLst/>
            <a:gdLst>
              <a:gd name="connsiteX0" fmla="*/ 0 w 3544979"/>
              <a:gd name="connsiteY0" fmla="*/ 0 h 1919027"/>
              <a:gd name="connsiteX1" fmla="*/ 3544979 w 3544979"/>
              <a:gd name="connsiteY1" fmla="*/ 0 h 1919027"/>
              <a:gd name="connsiteX2" fmla="*/ 3544979 w 3544979"/>
              <a:gd name="connsiteY2" fmla="*/ 1919027 h 1919027"/>
              <a:gd name="connsiteX3" fmla="*/ 0 w 3544979"/>
              <a:gd name="connsiteY3" fmla="*/ 1919027 h 1919027"/>
              <a:gd name="connsiteX4" fmla="*/ 0 w 3544979"/>
              <a:gd name="connsiteY4" fmla="*/ 0 h 1919027"/>
              <a:gd name="connsiteX0" fmla="*/ 8467 w 3553446"/>
              <a:gd name="connsiteY0" fmla="*/ 0 h 1919027"/>
              <a:gd name="connsiteX1" fmla="*/ 3553446 w 3553446"/>
              <a:gd name="connsiteY1" fmla="*/ 0 h 1919027"/>
              <a:gd name="connsiteX2" fmla="*/ 3553446 w 3553446"/>
              <a:gd name="connsiteY2" fmla="*/ 1919027 h 1919027"/>
              <a:gd name="connsiteX3" fmla="*/ 0 w 3553446"/>
              <a:gd name="connsiteY3" fmla="*/ 1639627 h 1919027"/>
              <a:gd name="connsiteX4" fmla="*/ 8467 w 3553446"/>
              <a:gd name="connsiteY4" fmla="*/ 0 h 1919027"/>
              <a:gd name="connsiteX0" fmla="*/ 8467 w 3553446"/>
              <a:gd name="connsiteY0" fmla="*/ 0 h 1919027"/>
              <a:gd name="connsiteX1" fmla="*/ 3528046 w 3553446"/>
              <a:gd name="connsiteY1" fmla="*/ 550334 h 1919027"/>
              <a:gd name="connsiteX2" fmla="*/ 3553446 w 3553446"/>
              <a:gd name="connsiteY2" fmla="*/ 1919027 h 1919027"/>
              <a:gd name="connsiteX3" fmla="*/ 0 w 3553446"/>
              <a:gd name="connsiteY3" fmla="*/ 1639627 h 1919027"/>
              <a:gd name="connsiteX4" fmla="*/ 8467 w 3553446"/>
              <a:gd name="connsiteY4" fmla="*/ 0 h 1919027"/>
              <a:gd name="connsiteX0" fmla="*/ 25401 w 3553446"/>
              <a:gd name="connsiteY0" fmla="*/ 0 h 1681960"/>
              <a:gd name="connsiteX1" fmla="*/ 3528046 w 3553446"/>
              <a:gd name="connsiteY1" fmla="*/ 313267 h 1681960"/>
              <a:gd name="connsiteX2" fmla="*/ 3553446 w 3553446"/>
              <a:gd name="connsiteY2" fmla="*/ 1681960 h 1681960"/>
              <a:gd name="connsiteX3" fmla="*/ 0 w 3553446"/>
              <a:gd name="connsiteY3" fmla="*/ 1402560 h 1681960"/>
              <a:gd name="connsiteX4" fmla="*/ 25401 w 3553446"/>
              <a:gd name="connsiteY4" fmla="*/ 0 h 1681960"/>
              <a:gd name="connsiteX0" fmla="*/ 299 w 3528344"/>
              <a:gd name="connsiteY0" fmla="*/ 0 h 1681960"/>
              <a:gd name="connsiteX1" fmla="*/ 3502944 w 3528344"/>
              <a:gd name="connsiteY1" fmla="*/ 313267 h 1681960"/>
              <a:gd name="connsiteX2" fmla="*/ 3528344 w 3528344"/>
              <a:gd name="connsiteY2" fmla="*/ 1681960 h 1681960"/>
              <a:gd name="connsiteX3" fmla="*/ 12757 w 3528344"/>
              <a:gd name="connsiteY3" fmla="*/ 1461826 h 1681960"/>
              <a:gd name="connsiteX4" fmla="*/ 299 w 3528344"/>
              <a:gd name="connsiteY4" fmla="*/ 0 h 1681960"/>
              <a:gd name="connsiteX0" fmla="*/ 6470 w 3515587"/>
              <a:gd name="connsiteY0" fmla="*/ 0 h 1656560"/>
              <a:gd name="connsiteX1" fmla="*/ 3490187 w 3515587"/>
              <a:gd name="connsiteY1" fmla="*/ 287867 h 1656560"/>
              <a:gd name="connsiteX2" fmla="*/ 3515587 w 3515587"/>
              <a:gd name="connsiteY2" fmla="*/ 1656560 h 1656560"/>
              <a:gd name="connsiteX3" fmla="*/ 0 w 3515587"/>
              <a:gd name="connsiteY3" fmla="*/ 1436426 h 1656560"/>
              <a:gd name="connsiteX4" fmla="*/ 6470 w 3515587"/>
              <a:gd name="connsiteY4" fmla="*/ 0 h 1656560"/>
              <a:gd name="connsiteX0" fmla="*/ 6470 w 3515587"/>
              <a:gd name="connsiteY0" fmla="*/ 0 h 1516823"/>
              <a:gd name="connsiteX1" fmla="*/ 3490187 w 3515587"/>
              <a:gd name="connsiteY1" fmla="*/ 287867 h 1516823"/>
              <a:gd name="connsiteX2" fmla="*/ 3515587 w 3515587"/>
              <a:gd name="connsiteY2" fmla="*/ 1516823 h 1516823"/>
              <a:gd name="connsiteX3" fmla="*/ 0 w 3515587"/>
              <a:gd name="connsiteY3" fmla="*/ 1436426 h 1516823"/>
              <a:gd name="connsiteX4" fmla="*/ 6470 w 3515587"/>
              <a:gd name="connsiteY4" fmla="*/ 0 h 1516823"/>
              <a:gd name="connsiteX0" fmla="*/ 44978 w 3515587"/>
              <a:gd name="connsiteY0" fmla="*/ 0 h 1330507"/>
              <a:gd name="connsiteX1" fmla="*/ 3490187 w 3515587"/>
              <a:gd name="connsiteY1" fmla="*/ 101551 h 1330507"/>
              <a:gd name="connsiteX2" fmla="*/ 3515587 w 3515587"/>
              <a:gd name="connsiteY2" fmla="*/ 1330507 h 1330507"/>
              <a:gd name="connsiteX3" fmla="*/ 0 w 3515587"/>
              <a:gd name="connsiteY3" fmla="*/ 1250110 h 1330507"/>
              <a:gd name="connsiteX4" fmla="*/ 44978 w 3515587"/>
              <a:gd name="connsiteY4" fmla="*/ 0 h 1330507"/>
              <a:gd name="connsiteX0" fmla="*/ 25724 w 3496333"/>
              <a:gd name="connsiteY0" fmla="*/ 0 h 1330507"/>
              <a:gd name="connsiteX1" fmla="*/ 3470933 w 3496333"/>
              <a:gd name="connsiteY1" fmla="*/ 101551 h 1330507"/>
              <a:gd name="connsiteX2" fmla="*/ 3496333 w 3496333"/>
              <a:gd name="connsiteY2" fmla="*/ 1330507 h 1330507"/>
              <a:gd name="connsiteX3" fmla="*/ 0 w 3496333"/>
              <a:gd name="connsiteY3" fmla="*/ 1203532 h 1330507"/>
              <a:gd name="connsiteX4" fmla="*/ 25724 w 3496333"/>
              <a:gd name="connsiteY4" fmla="*/ 0 h 1330507"/>
              <a:gd name="connsiteX0" fmla="*/ 25724 w 3496333"/>
              <a:gd name="connsiteY0" fmla="*/ 0 h 1377086"/>
              <a:gd name="connsiteX1" fmla="*/ 3470933 w 3496333"/>
              <a:gd name="connsiteY1" fmla="*/ 101551 h 1377086"/>
              <a:gd name="connsiteX2" fmla="*/ 3496333 w 3496333"/>
              <a:gd name="connsiteY2" fmla="*/ 1377086 h 1377086"/>
              <a:gd name="connsiteX3" fmla="*/ 0 w 3496333"/>
              <a:gd name="connsiteY3" fmla="*/ 1203532 h 1377086"/>
              <a:gd name="connsiteX4" fmla="*/ 25724 w 3496333"/>
              <a:gd name="connsiteY4" fmla="*/ 0 h 1377086"/>
              <a:gd name="connsiteX0" fmla="*/ 25724 w 3496333"/>
              <a:gd name="connsiteY0" fmla="*/ 0 h 1377086"/>
              <a:gd name="connsiteX1" fmla="*/ 3470933 w 3496333"/>
              <a:gd name="connsiteY1" fmla="*/ 101551 h 1377086"/>
              <a:gd name="connsiteX2" fmla="*/ 3496333 w 3496333"/>
              <a:gd name="connsiteY2" fmla="*/ 1377086 h 1377086"/>
              <a:gd name="connsiteX3" fmla="*/ 0 w 3496333"/>
              <a:gd name="connsiteY3" fmla="*/ 1203532 h 1377086"/>
              <a:gd name="connsiteX4" fmla="*/ 25724 w 3496333"/>
              <a:gd name="connsiteY4" fmla="*/ 0 h 1377086"/>
              <a:gd name="connsiteX0" fmla="*/ 25724 w 3515587"/>
              <a:gd name="connsiteY0" fmla="*/ 0 h 1318862"/>
              <a:gd name="connsiteX1" fmla="*/ 3470933 w 3515587"/>
              <a:gd name="connsiteY1" fmla="*/ 101551 h 1318862"/>
              <a:gd name="connsiteX2" fmla="*/ 3515587 w 3515587"/>
              <a:gd name="connsiteY2" fmla="*/ 1318862 h 1318862"/>
              <a:gd name="connsiteX3" fmla="*/ 0 w 3515587"/>
              <a:gd name="connsiteY3" fmla="*/ 1203532 h 1318862"/>
              <a:gd name="connsiteX4" fmla="*/ 25724 w 3515587"/>
              <a:gd name="connsiteY4" fmla="*/ 0 h 1318862"/>
              <a:gd name="connsiteX0" fmla="*/ 25724 w 3470934"/>
              <a:gd name="connsiteY0" fmla="*/ 0 h 1230629"/>
              <a:gd name="connsiteX1" fmla="*/ 3470933 w 3470934"/>
              <a:gd name="connsiteY1" fmla="*/ 101551 h 1230629"/>
              <a:gd name="connsiteX2" fmla="*/ 3457084 w 3470934"/>
              <a:gd name="connsiteY2" fmla="*/ 1230629 h 1230629"/>
              <a:gd name="connsiteX3" fmla="*/ 0 w 3470934"/>
              <a:gd name="connsiteY3" fmla="*/ 1203532 h 1230629"/>
              <a:gd name="connsiteX4" fmla="*/ 25724 w 3470934"/>
              <a:gd name="connsiteY4" fmla="*/ 0 h 1230629"/>
              <a:gd name="connsiteX0" fmla="*/ 6223 w 3451433"/>
              <a:gd name="connsiteY0" fmla="*/ 0 h 1230629"/>
              <a:gd name="connsiteX1" fmla="*/ 3451432 w 3451433"/>
              <a:gd name="connsiteY1" fmla="*/ 101551 h 1230629"/>
              <a:gd name="connsiteX2" fmla="*/ 3437583 w 3451433"/>
              <a:gd name="connsiteY2" fmla="*/ 1230629 h 1230629"/>
              <a:gd name="connsiteX3" fmla="*/ 0 w 3451433"/>
              <a:gd name="connsiteY3" fmla="*/ 1082212 h 1230629"/>
              <a:gd name="connsiteX4" fmla="*/ 6223 w 3451433"/>
              <a:gd name="connsiteY4" fmla="*/ 0 h 1230629"/>
              <a:gd name="connsiteX0" fmla="*/ 23 w 3445233"/>
              <a:gd name="connsiteY0" fmla="*/ 0 h 1230629"/>
              <a:gd name="connsiteX1" fmla="*/ 3445232 w 3445233"/>
              <a:gd name="connsiteY1" fmla="*/ 101551 h 1230629"/>
              <a:gd name="connsiteX2" fmla="*/ 3431383 w 3445233"/>
              <a:gd name="connsiteY2" fmla="*/ 1230629 h 1230629"/>
              <a:gd name="connsiteX3" fmla="*/ 266815 w 3445233"/>
              <a:gd name="connsiteY3" fmla="*/ 1104271 h 1230629"/>
              <a:gd name="connsiteX4" fmla="*/ 23 w 3445233"/>
              <a:gd name="connsiteY4" fmla="*/ 0 h 1230629"/>
              <a:gd name="connsiteX0" fmla="*/ 25723 w 3178418"/>
              <a:gd name="connsiteY0" fmla="*/ 0 h 1252687"/>
              <a:gd name="connsiteX1" fmla="*/ 3178417 w 3178418"/>
              <a:gd name="connsiteY1" fmla="*/ 123609 h 1252687"/>
              <a:gd name="connsiteX2" fmla="*/ 3164568 w 3178418"/>
              <a:gd name="connsiteY2" fmla="*/ 1252687 h 1252687"/>
              <a:gd name="connsiteX3" fmla="*/ 0 w 3178418"/>
              <a:gd name="connsiteY3" fmla="*/ 1126329 h 1252687"/>
              <a:gd name="connsiteX4" fmla="*/ 25723 w 3178418"/>
              <a:gd name="connsiteY4" fmla="*/ 0 h 1252687"/>
              <a:gd name="connsiteX0" fmla="*/ 77 w 3152772"/>
              <a:gd name="connsiteY0" fmla="*/ 0 h 1252687"/>
              <a:gd name="connsiteX1" fmla="*/ 3152771 w 3152772"/>
              <a:gd name="connsiteY1" fmla="*/ 123609 h 1252687"/>
              <a:gd name="connsiteX2" fmla="*/ 3138922 w 3152772"/>
              <a:gd name="connsiteY2" fmla="*/ 1252687 h 1252687"/>
              <a:gd name="connsiteX3" fmla="*/ 71859 w 3152772"/>
              <a:gd name="connsiteY3" fmla="*/ 1137358 h 1252687"/>
              <a:gd name="connsiteX4" fmla="*/ 77 w 3152772"/>
              <a:gd name="connsiteY4" fmla="*/ 0 h 1252687"/>
              <a:gd name="connsiteX0" fmla="*/ 25723 w 3178418"/>
              <a:gd name="connsiteY0" fmla="*/ 0 h 1252687"/>
              <a:gd name="connsiteX1" fmla="*/ 3178417 w 3178418"/>
              <a:gd name="connsiteY1" fmla="*/ 123609 h 1252687"/>
              <a:gd name="connsiteX2" fmla="*/ 3164568 w 3178418"/>
              <a:gd name="connsiteY2" fmla="*/ 1252687 h 1252687"/>
              <a:gd name="connsiteX3" fmla="*/ 0 w 3178418"/>
              <a:gd name="connsiteY3" fmla="*/ 1115300 h 1252687"/>
              <a:gd name="connsiteX4" fmla="*/ 25723 w 3178418"/>
              <a:gd name="connsiteY4" fmla="*/ 0 h 1252687"/>
              <a:gd name="connsiteX0" fmla="*/ 49 w 3289252"/>
              <a:gd name="connsiteY0" fmla="*/ 0 h 1285774"/>
              <a:gd name="connsiteX1" fmla="*/ 3289251 w 3289252"/>
              <a:gd name="connsiteY1" fmla="*/ 156696 h 1285774"/>
              <a:gd name="connsiteX2" fmla="*/ 3275402 w 3289252"/>
              <a:gd name="connsiteY2" fmla="*/ 1285774 h 1285774"/>
              <a:gd name="connsiteX3" fmla="*/ 110834 w 3289252"/>
              <a:gd name="connsiteY3" fmla="*/ 1148387 h 1285774"/>
              <a:gd name="connsiteX4" fmla="*/ 49 w 3289252"/>
              <a:gd name="connsiteY4" fmla="*/ 0 h 1285774"/>
              <a:gd name="connsiteX0" fmla="*/ 148 w 3211346"/>
              <a:gd name="connsiteY0" fmla="*/ 0 h 1274745"/>
              <a:gd name="connsiteX1" fmla="*/ 3211345 w 3211346"/>
              <a:gd name="connsiteY1" fmla="*/ 145667 h 1274745"/>
              <a:gd name="connsiteX2" fmla="*/ 3197496 w 3211346"/>
              <a:gd name="connsiteY2" fmla="*/ 1274745 h 1274745"/>
              <a:gd name="connsiteX3" fmla="*/ 32928 w 3211346"/>
              <a:gd name="connsiteY3" fmla="*/ 1137358 h 1274745"/>
              <a:gd name="connsiteX4" fmla="*/ 148 w 3211346"/>
              <a:gd name="connsiteY4" fmla="*/ 0 h 1274745"/>
              <a:gd name="connsiteX0" fmla="*/ 148 w 3236498"/>
              <a:gd name="connsiteY0" fmla="*/ 0 h 1274745"/>
              <a:gd name="connsiteX1" fmla="*/ 3211345 w 3236498"/>
              <a:gd name="connsiteY1" fmla="*/ 145667 h 1274745"/>
              <a:gd name="connsiteX2" fmla="*/ 3236498 w 3236498"/>
              <a:gd name="connsiteY2" fmla="*/ 1274745 h 1274745"/>
              <a:gd name="connsiteX3" fmla="*/ 32928 w 3236498"/>
              <a:gd name="connsiteY3" fmla="*/ 1137358 h 1274745"/>
              <a:gd name="connsiteX4" fmla="*/ 148 w 3236498"/>
              <a:gd name="connsiteY4" fmla="*/ 0 h 1274745"/>
              <a:gd name="connsiteX0" fmla="*/ 1 w 3236351"/>
              <a:gd name="connsiteY0" fmla="*/ 0 h 1274745"/>
              <a:gd name="connsiteX1" fmla="*/ 3211198 w 3236351"/>
              <a:gd name="connsiteY1" fmla="*/ 145667 h 1274745"/>
              <a:gd name="connsiteX2" fmla="*/ 3236351 w 3236351"/>
              <a:gd name="connsiteY2" fmla="*/ 1274745 h 1274745"/>
              <a:gd name="connsiteX3" fmla="*/ 32781 w 3236351"/>
              <a:gd name="connsiteY3" fmla="*/ 1137358 h 1274745"/>
              <a:gd name="connsiteX4" fmla="*/ 1 w 3236351"/>
              <a:gd name="connsiteY4" fmla="*/ 0 h 127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6351" h="1274745">
                <a:moveTo>
                  <a:pt x="1" y="0"/>
                </a:moveTo>
                <a:lnTo>
                  <a:pt x="3211198" y="145667"/>
                </a:lnTo>
                <a:lnTo>
                  <a:pt x="3236351" y="1274745"/>
                </a:lnTo>
                <a:lnTo>
                  <a:pt x="32781" y="1137358"/>
                </a:lnTo>
                <a:cubicBezTo>
                  <a:pt x="35603" y="590816"/>
                  <a:pt x="36180" y="723007"/>
                  <a:pt x="1" y="0"/>
                </a:cubicBez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>
              <a:latin typeface="Oswald Light" pitchFamily="2" charset="0"/>
            </a:endParaRPr>
          </a:p>
        </p:txBody>
      </p:sp>
      <p:cxnSp>
        <p:nvCxnSpPr>
          <p:cNvPr id="30" name="接點: 肘形 29">
            <a:extLst>
              <a:ext uri="{FF2B5EF4-FFF2-40B4-BE49-F238E27FC236}">
                <a16:creationId xmlns:a16="http://schemas.microsoft.com/office/drawing/2014/main" id="{A3E13EDA-51F7-47C5-AB9A-3F86A2DBA520}"/>
              </a:ext>
            </a:extLst>
          </p:cNvPr>
          <p:cNvCxnSpPr>
            <a:cxnSpLocks/>
          </p:cNvCxnSpPr>
          <p:nvPr/>
        </p:nvCxnSpPr>
        <p:spPr>
          <a:xfrm flipV="1">
            <a:off x="2171953" y="1821513"/>
            <a:ext cx="1659557" cy="1483903"/>
          </a:xfrm>
          <a:prstGeom prst="bentConnector3">
            <a:avLst>
              <a:gd name="adj1" fmla="val -766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矩形 22">
            <a:extLst>
              <a:ext uri="{FF2B5EF4-FFF2-40B4-BE49-F238E27FC236}">
                <a16:creationId xmlns:a16="http://schemas.microsoft.com/office/drawing/2014/main" id="{D02D6706-E424-4D41-9389-9D7D1D58AAE0}"/>
              </a:ext>
            </a:extLst>
          </p:cNvPr>
          <p:cNvSpPr/>
          <p:nvPr/>
        </p:nvSpPr>
        <p:spPr>
          <a:xfrm rot="10800000">
            <a:off x="6757123" y="3660730"/>
            <a:ext cx="1235869" cy="733936"/>
          </a:xfrm>
          <a:custGeom>
            <a:avLst/>
            <a:gdLst>
              <a:gd name="connsiteX0" fmla="*/ 0 w 3544979"/>
              <a:gd name="connsiteY0" fmla="*/ 0 h 1919027"/>
              <a:gd name="connsiteX1" fmla="*/ 3544979 w 3544979"/>
              <a:gd name="connsiteY1" fmla="*/ 0 h 1919027"/>
              <a:gd name="connsiteX2" fmla="*/ 3544979 w 3544979"/>
              <a:gd name="connsiteY2" fmla="*/ 1919027 h 1919027"/>
              <a:gd name="connsiteX3" fmla="*/ 0 w 3544979"/>
              <a:gd name="connsiteY3" fmla="*/ 1919027 h 1919027"/>
              <a:gd name="connsiteX4" fmla="*/ 0 w 3544979"/>
              <a:gd name="connsiteY4" fmla="*/ 0 h 1919027"/>
              <a:gd name="connsiteX0" fmla="*/ 8467 w 3553446"/>
              <a:gd name="connsiteY0" fmla="*/ 0 h 1919027"/>
              <a:gd name="connsiteX1" fmla="*/ 3553446 w 3553446"/>
              <a:gd name="connsiteY1" fmla="*/ 0 h 1919027"/>
              <a:gd name="connsiteX2" fmla="*/ 3553446 w 3553446"/>
              <a:gd name="connsiteY2" fmla="*/ 1919027 h 1919027"/>
              <a:gd name="connsiteX3" fmla="*/ 0 w 3553446"/>
              <a:gd name="connsiteY3" fmla="*/ 1639627 h 1919027"/>
              <a:gd name="connsiteX4" fmla="*/ 8467 w 3553446"/>
              <a:gd name="connsiteY4" fmla="*/ 0 h 1919027"/>
              <a:gd name="connsiteX0" fmla="*/ 8467 w 3553446"/>
              <a:gd name="connsiteY0" fmla="*/ 0 h 1919027"/>
              <a:gd name="connsiteX1" fmla="*/ 3528046 w 3553446"/>
              <a:gd name="connsiteY1" fmla="*/ 550334 h 1919027"/>
              <a:gd name="connsiteX2" fmla="*/ 3553446 w 3553446"/>
              <a:gd name="connsiteY2" fmla="*/ 1919027 h 1919027"/>
              <a:gd name="connsiteX3" fmla="*/ 0 w 3553446"/>
              <a:gd name="connsiteY3" fmla="*/ 1639627 h 1919027"/>
              <a:gd name="connsiteX4" fmla="*/ 8467 w 3553446"/>
              <a:gd name="connsiteY4" fmla="*/ 0 h 1919027"/>
              <a:gd name="connsiteX0" fmla="*/ 25401 w 3553446"/>
              <a:gd name="connsiteY0" fmla="*/ 0 h 1681960"/>
              <a:gd name="connsiteX1" fmla="*/ 3528046 w 3553446"/>
              <a:gd name="connsiteY1" fmla="*/ 313267 h 1681960"/>
              <a:gd name="connsiteX2" fmla="*/ 3553446 w 3553446"/>
              <a:gd name="connsiteY2" fmla="*/ 1681960 h 1681960"/>
              <a:gd name="connsiteX3" fmla="*/ 0 w 3553446"/>
              <a:gd name="connsiteY3" fmla="*/ 1402560 h 1681960"/>
              <a:gd name="connsiteX4" fmla="*/ 25401 w 3553446"/>
              <a:gd name="connsiteY4" fmla="*/ 0 h 1681960"/>
              <a:gd name="connsiteX0" fmla="*/ 299 w 3528344"/>
              <a:gd name="connsiteY0" fmla="*/ 0 h 1681960"/>
              <a:gd name="connsiteX1" fmla="*/ 3502944 w 3528344"/>
              <a:gd name="connsiteY1" fmla="*/ 313267 h 1681960"/>
              <a:gd name="connsiteX2" fmla="*/ 3528344 w 3528344"/>
              <a:gd name="connsiteY2" fmla="*/ 1681960 h 1681960"/>
              <a:gd name="connsiteX3" fmla="*/ 12757 w 3528344"/>
              <a:gd name="connsiteY3" fmla="*/ 1461826 h 1681960"/>
              <a:gd name="connsiteX4" fmla="*/ 299 w 3528344"/>
              <a:gd name="connsiteY4" fmla="*/ 0 h 1681960"/>
              <a:gd name="connsiteX0" fmla="*/ 6470 w 3515587"/>
              <a:gd name="connsiteY0" fmla="*/ 0 h 1656560"/>
              <a:gd name="connsiteX1" fmla="*/ 3490187 w 3515587"/>
              <a:gd name="connsiteY1" fmla="*/ 287867 h 1656560"/>
              <a:gd name="connsiteX2" fmla="*/ 3515587 w 3515587"/>
              <a:gd name="connsiteY2" fmla="*/ 1656560 h 1656560"/>
              <a:gd name="connsiteX3" fmla="*/ 0 w 3515587"/>
              <a:gd name="connsiteY3" fmla="*/ 1436426 h 1656560"/>
              <a:gd name="connsiteX4" fmla="*/ 6470 w 3515587"/>
              <a:gd name="connsiteY4" fmla="*/ 0 h 1656560"/>
              <a:gd name="connsiteX0" fmla="*/ 6470 w 3515587"/>
              <a:gd name="connsiteY0" fmla="*/ 0 h 1516823"/>
              <a:gd name="connsiteX1" fmla="*/ 3490187 w 3515587"/>
              <a:gd name="connsiteY1" fmla="*/ 287867 h 1516823"/>
              <a:gd name="connsiteX2" fmla="*/ 3515587 w 3515587"/>
              <a:gd name="connsiteY2" fmla="*/ 1516823 h 1516823"/>
              <a:gd name="connsiteX3" fmla="*/ 0 w 3515587"/>
              <a:gd name="connsiteY3" fmla="*/ 1436426 h 1516823"/>
              <a:gd name="connsiteX4" fmla="*/ 6470 w 3515587"/>
              <a:gd name="connsiteY4" fmla="*/ 0 h 1516823"/>
              <a:gd name="connsiteX0" fmla="*/ 44978 w 3515587"/>
              <a:gd name="connsiteY0" fmla="*/ 0 h 1330507"/>
              <a:gd name="connsiteX1" fmla="*/ 3490187 w 3515587"/>
              <a:gd name="connsiteY1" fmla="*/ 101551 h 1330507"/>
              <a:gd name="connsiteX2" fmla="*/ 3515587 w 3515587"/>
              <a:gd name="connsiteY2" fmla="*/ 1330507 h 1330507"/>
              <a:gd name="connsiteX3" fmla="*/ 0 w 3515587"/>
              <a:gd name="connsiteY3" fmla="*/ 1250110 h 1330507"/>
              <a:gd name="connsiteX4" fmla="*/ 44978 w 3515587"/>
              <a:gd name="connsiteY4" fmla="*/ 0 h 1330507"/>
              <a:gd name="connsiteX0" fmla="*/ 25724 w 3496333"/>
              <a:gd name="connsiteY0" fmla="*/ 0 h 1330507"/>
              <a:gd name="connsiteX1" fmla="*/ 3470933 w 3496333"/>
              <a:gd name="connsiteY1" fmla="*/ 101551 h 1330507"/>
              <a:gd name="connsiteX2" fmla="*/ 3496333 w 3496333"/>
              <a:gd name="connsiteY2" fmla="*/ 1330507 h 1330507"/>
              <a:gd name="connsiteX3" fmla="*/ 0 w 3496333"/>
              <a:gd name="connsiteY3" fmla="*/ 1203532 h 1330507"/>
              <a:gd name="connsiteX4" fmla="*/ 25724 w 3496333"/>
              <a:gd name="connsiteY4" fmla="*/ 0 h 1330507"/>
              <a:gd name="connsiteX0" fmla="*/ 25724 w 3496333"/>
              <a:gd name="connsiteY0" fmla="*/ 0 h 1377086"/>
              <a:gd name="connsiteX1" fmla="*/ 3470933 w 3496333"/>
              <a:gd name="connsiteY1" fmla="*/ 101551 h 1377086"/>
              <a:gd name="connsiteX2" fmla="*/ 3496333 w 3496333"/>
              <a:gd name="connsiteY2" fmla="*/ 1377086 h 1377086"/>
              <a:gd name="connsiteX3" fmla="*/ 0 w 3496333"/>
              <a:gd name="connsiteY3" fmla="*/ 1203532 h 1377086"/>
              <a:gd name="connsiteX4" fmla="*/ 25724 w 3496333"/>
              <a:gd name="connsiteY4" fmla="*/ 0 h 1377086"/>
              <a:gd name="connsiteX0" fmla="*/ 25724 w 3496333"/>
              <a:gd name="connsiteY0" fmla="*/ 0 h 1377086"/>
              <a:gd name="connsiteX1" fmla="*/ 3470933 w 3496333"/>
              <a:gd name="connsiteY1" fmla="*/ 101551 h 1377086"/>
              <a:gd name="connsiteX2" fmla="*/ 3496333 w 3496333"/>
              <a:gd name="connsiteY2" fmla="*/ 1377086 h 1377086"/>
              <a:gd name="connsiteX3" fmla="*/ 0 w 3496333"/>
              <a:gd name="connsiteY3" fmla="*/ 1203532 h 1377086"/>
              <a:gd name="connsiteX4" fmla="*/ 25724 w 3496333"/>
              <a:gd name="connsiteY4" fmla="*/ 0 h 1377086"/>
              <a:gd name="connsiteX0" fmla="*/ 25724 w 3515587"/>
              <a:gd name="connsiteY0" fmla="*/ 0 h 1318862"/>
              <a:gd name="connsiteX1" fmla="*/ 3470933 w 3515587"/>
              <a:gd name="connsiteY1" fmla="*/ 101551 h 1318862"/>
              <a:gd name="connsiteX2" fmla="*/ 3515587 w 3515587"/>
              <a:gd name="connsiteY2" fmla="*/ 1318862 h 1318862"/>
              <a:gd name="connsiteX3" fmla="*/ 0 w 3515587"/>
              <a:gd name="connsiteY3" fmla="*/ 1203532 h 1318862"/>
              <a:gd name="connsiteX4" fmla="*/ 25724 w 3515587"/>
              <a:gd name="connsiteY4" fmla="*/ 0 h 1318862"/>
              <a:gd name="connsiteX0" fmla="*/ 25724 w 3470934"/>
              <a:gd name="connsiteY0" fmla="*/ 0 h 1230629"/>
              <a:gd name="connsiteX1" fmla="*/ 3470933 w 3470934"/>
              <a:gd name="connsiteY1" fmla="*/ 101551 h 1230629"/>
              <a:gd name="connsiteX2" fmla="*/ 3457084 w 3470934"/>
              <a:gd name="connsiteY2" fmla="*/ 1230629 h 1230629"/>
              <a:gd name="connsiteX3" fmla="*/ 0 w 3470934"/>
              <a:gd name="connsiteY3" fmla="*/ 1203532 h 1230629"/>
              <a:gd name="connsiteX4" fmla="*/ 25724 w 3470934"/>
              <a:gd name="connsiteY4" fmla="*/ 0 h 1230629"/>
              <a:gd name="connsiteX0" fmla="*/ 6223 w 3451433"/>
              <a:gd name="connsiteY0" fmla="*/ 0 h 1230629"/>
              <a:gd name="connsiteX1" fmla="*/ 3451432 w 3451433"/>
              <a:gd name="connsiteY1" fmla="*/ 101551 h 1230629"/>
              <a:gd name="connsiteX2" fmla="*/ 3437583 w 3451433"/>
              <a:gd name="connsiteY2" fmla="*/ 1230629 h 1230629"/>
              <a:gd name="connsiteX3" fmla="*/ 0 w 3451433"/>
              <a:gd name="connsiteY3" fmla="*/ 1082212 h 1230629"/>
              <a:gd name="connsiteX4" fmla="*/ 6223 w 3451433"/>
              <a:gd name="connsiteY4" fmla="*/ 0 h 1230629"/>
              <a:gd name="connsiteX0" fmla="*/ 23 w 3445233"/>
              <a:gd name="connsiteY0" fmla="*/ 0 h 1230629"/>
              <a:gd name="connsiteX1" fmla="*/ 3445232 w 3445233"/>
              <a:gd name="connsiteY1" fmla="*/ 101551 h 1230629"/>
              <a:gd name="connsiteX2" fmla="*/ 3431383 w 3445233"/>
              <a:gd name="connsiteY2" fmla="*/ 1230629 h 1230629"/>
              <a:gd name="connsiteX3" fmla="*/ 266815 w 3445233"/>
              <a:gd name="connsiteY3" fmla="*/ 1104271 h 1230629"/>
              <a:gd name="connsiteX4" fmla="*/ 23 w 3445233"/>
              <a:gd name="connsiteY4" fmla="*/ 0 h 1230629"/>
              <a:gd name="connsiteX0" fmla="*/ 25723 w 3178418"/>
              <a:gd name="connsiteY0" fmla="*/ 0 h 1252687"/>
              <a:gd name="connsiteX1" fmla="*/ 3178417 w 3178418"/>
              <a:gd name="connsiteY1" fmla="*/ 123609 h 1252687"/>
              <a:gd name="connsiteX2" fmla="*/ 3164568 w 3178418"/>
              <a:gd name="connsiteY2" fmla="*/ 1252687 h 1252687"/>
              <a:gd name="connsiteX3" fmla="*/ 0 w 3178418"/>
              <a:gd name="connsiteY3" fmla="*/ 1126329 h 1252687"/>
              <a:gd name="connsiteX4" fmla="*/ 25723 w 3178418"/>
              <a:gd name="connsiteY4" fmla="*/ 0 h 1252687"/>
              <a:gd name="connsiteX0" fmla="*/ 77 w 3152772"/>
              <a:gd name="connsiteY0" fmla="*/ 0 h 1252687"/>
              <a:gd name="connsiteX1" fmla="*/ 3152771 w 3152772"/>
              <a:gd name="connsiteY1" fmla="*/ 123609 h 1252687"/>
              <a:gd name="connsiteX2" fmla="*/ 3138922 w 3152772"/>
              <a:gd name="connsiteY2" fmla="*/ 1252687 h 1252687"/>
              <a:gd name="connsiteX3" fmla="*/ 71859 w 3152772"/>
              <a:gd name="connsiteY3" fmla="*/ 1137358 h 1252687"/>
              <a:gd name="connsiteX4" fmla="*/ 77 w 3152772"/>
              <a:gd name="connsiteY4" fmla="*/ 0 h 1252687"/>
              <a:gd name="connsiteX0" fmla="*/ 25723 w 3178418"/>
              <a:gd name="connsiteY0" fmla="*/ 0 h 1252687"/>
              <a:gd name="connsiteX1" fmla="*/ 3178417 w 3178418"/>
              <a:gd name="connsiteY1" fmla="*/ 123609 h 1252687"/>
              <a:gd name="connsiteX2" fmla="*/ 3164568 w 3178418"/>
              <a:gd name="connsiteY2" fmla="*/ 1252687 h 1252687"/>
              <a:gd name="connsiteX3" fmla="*/ 0 w 3178418"/>
              <a:gd name="connsiteY3" fmla="*/ 1115300 h 1252687"/>
              <a:gd name="connsiteX4" fmla="*/ 25723 w 3178418"/>
              <a:gd name="connsiteY4" fmla="*/ 0 h 1252687"/>
              <a:gd name="connsiteX0" fmla="*/ 49 w 3289252"/>
              <a:gd name="connsiteY0" fmla="*/ 0 h 1285774"/>
              <a:gd name="connsiteX1" fmla="*/ 3289251 w 3289252"/>
              <a:gd name="connsiteY1" fmla="*/ 156696 h 1285774"/>
              <a:gd name="connsiteX2" fmla="*/ 3275402 w 3289252"/>
              <a:gd name="connsiteY2" fmla="*/ 1285774 h 1285774"/>
              <a:gd name="connsiteX3" fmla="*/ 110834 w 3289252"/>
              <a:gd name="connsiteY3" fmla="*/ 1148387 h 1285774"/>
              <a:gd name="connsiteX4" fmla="*/ 49 w 3289252"/>
              <a:gd name="connsiteY4" fmla="*/ 0 h 1285774"/>
              <a:gd name="connsiteX0" fmla="*/ 148 w 3211346"/>
              <a:gd name="connsiteY0" fmla="*/ 0 h 1274745"/>
              <a:gd name="connsiteX1" fmla="*/ 3211345 w 3211346"/>
              <a:gd name="connsiteY1" fmla="*/ 145667 h 1274745"/>
              <a:gd name="connsiteX2" fmla="*/ 3197496 w 3211346"/>
              <a:gd name="connsiteY2" fmla="*/ 1274745 h 1274745"/>
              <a:gd name="connsiteX3" fmla="*/ 32928 w 3211346"/>
              <a:gd name="connsiteY3" fmla="*/ 1137358 h 1274745"/>
              <a:gd name="connsiteX4" fmla="*/ 148 w 3211346"/>
              <a:gd name="connsiteY4" fmla="*/ 0 h 1274745"/>
              <a:gd name="connsiteX0" fmla="*/ 148 w 3236498"/>
              <a:gd name="connsiteY0" fmla="*/ 0 h 1274745"/>
              <a:gd name="connsiteX1" fmla="*/ 3211345 w 3236498"/>
              <a:gd name="connsiteY1" fmla="*/ 145667 h 1274745"/>
              <a:gd name="connsiteX2" fmla="*/ 3236498 w 3236498"/>
              <a:gd name="connsiteY2" fmla="*/ 1274745 h 1274745"/>
              <a:gd name="connsiteX3" fmla="*/ 32928 w 3236498"/>
              <a:gd name="connsiteY3" fmla="*/ 1137358 h 1274745"/>
              <a:gd name="connsiteX4" fmla="*/ 148 w 3236498"/>
              <a:gd name="connsiteY4" fmla="*/ 0 h 1274745"/>
              <a:gd name="connsiteX0" fmla="*/ 1 w 3236351"/>
              <a:gd name="connsiteY0" fmla="*/ 0 h 1274745"/>
              <a:gd name="connsiteX1" fmla="*/ 3211198 w 3236351"/>
              <a:gd name="connsiteY1" fmla="*/ 145667 h 1274745"/>
              <a:gd name="connsiteX2" fmla="*/ 3236351 w 3236351"/>
              <a:gd name="connsiteY2" fmla="*/ 1274745 h 1274745"/>
              <a:gd name="connsiteX3" fmla="*/ 32781 w 3236351"/>
              <a:gd name="connsiteY3" fmla="*/ 1137358 h 1274745"/>
              <a:gd name="connsiteX4" fmla="*/ 1 w 3236351"/>
              <a:gd name="connsiteY4" fmla="*/ 0 h 127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6351" h="1274745">
                <a:moveTo>
                  <a:pt x="1" y="0"/>
                </a:moveTo>
                <a:lnTo>
                  <a:pt x="3211198" y="145667"/>
                </a:lnTo>
                <a:lnTo>
                  <a:pt x="3236351" y="1274745"/>
                </a:lnTo>
                <a:lnTo>
                  <a:pt x="32781" y="1137358"/>
                </a:lnTo>
                <a:cubicBezTo>
                  <a:pt x="35603" y="590816"/>
                  <a:pt x="36180" y="723007"/>
                  <a:pt x="1" y="0"/>
                </a:cubicBez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>
              <a:latin typeface="Oswald Light" pitchFamily="2" charset="0"/>
            </a:endParaRPr>
          </a:p>
        </p:txBody>
      </p:sp>
      <p:cxnSp>
        <p:nvCxnSpPr>
          <p:cNvPr id="32" name="接點: 肘形 31">
            <a:extLst>
              <a:ext uri="{FF2B5EF4-FFF2-40B4-BE49-F238E27FC236}">
                <a16:creationId xmlns:a16="http://schemas.microsoft.com/office/drawing/2014/main" id="{89F0476E-8E8C-43E5-82CF-6CAF0355F8E5}"/>
              </a:ext>
            </a:extLst>
          </p:cNvPr>
          <p:cNvCxnSpPr>
            <a:cxnSpLocks/>
          </p:cNvCxnSpPr>
          <p:nvPr/>
        </p:nvCxnSpPr>
        <p:spPr>
          <a:xfrm rot="16200000" flipV="1">
            <a:off x="6201034" y="2237049"/>
            <a:ext cx="1893530" cy="1062458"/>
          </a:xfrm>
          <a:prstGeom prst="bentConnector3">
            <a:avLst>
              <a:gd name="adj1" fmla="val 99918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684539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73B818-4839-794C-BD81-80859DD17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15" y="45011"/>
            <a:ext cx="11598442" cy="1400037"/>
          </a:xfrm>
        </p:spPr>
        <p:txBody>
          <a:bodyPr>
            <a:noAutofit/>
          </a:bodyPr>
          <a:lstStyle/>
          <a:p>
            <a:r>
              <a:rPr kumimoji="1" lang="en-US" altLang="zh-CN" sz="5000">
                <a:latin typeface="Oswald" pitchFamily="2" charset="0"/>
              </a:rPr>
              <a:t>User Interface – Login Page</a:t>
            </a:r>
            <a:endParaRPr kumimoji="1" lang="zh-TW" altLang="en-US" sz="5000">
              <a:latin typeface="Oswald" pitchFamily="2" charset="0"/>
            </a:endParaRPr>
          </a:p>
        </p:txBody>
      </p:sp>
      <p:pic>
        <p:nvPicPr>
          <p:cNvPr id="3" name="圖片 5">
            <a:extLst>
              <a:ext uri="{FF2B5EF4-FFF2-40B4-BE49-F238E27FC236}">
                <a16:creationId xmlns:a16="http://schemas.microsoft.com/office/drawing/2014/main" id="{398781A2-004C-4168-A49E-C2E7BCFD3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93" y="1548256"/>
            <a:ext cx="5497206" cy="4849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80CC664C-4B00-496C-A933-8E55592631A8}"/>
              </a:ext>
            </a:extLst>
          </p:cNvPr>
          <p:cNvSpPr/>
          <p:nvPr/>
        </p:nvSpPr>
        <p:spPr>
          <a:xfrm>
            <a:off x="2868248" y="2189890"/>
            <a:ext cx="2139820" cy="709599"/>
          </a:xfrm>
          <a:prstGeom prst="roundRect">
            <a:avLst>
              <a:gd name="adj" fmla="val 6007"/>
            </a:avLst>
          </a:prstGeom>
          <a:noFill/>
          <a:ln w="25400">
            <a:gradFill>
              <a:gsLst>
                <a:gs pos="0">
                  <a:srgbClr val="FFFC0C"/>
                </a:gs>
                <a:gs pos="100000">
                  <a:srgbClr val="FFD41D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F0572497-D755-48B8-AE8D-B8A87C705270}"/>
              </a:ext>
            </a:extLst>
          </p:cNvPr>
          <p:cNvCxnSpPr/>
          <p:nvPr/>
        </p:nvCxnSpPr>
        <p:spPr>
          <a:xfrm>
            <a:off x="5015998" y="2541635"/>
            <a:ext cx="3134225" cy="0"/>
          </a:xfrm>
          <a:prstGeom prst="line">
            <a:avLst/>
          </a:prstGeom>
          <a:ln w="25400" cap="rnd">
            <a:gradFill>
              <a:gsLst>
                <a:gs pos="100000">
                  <a:srgbClr val="FFFC0C"/>
                </a:gs>
                <a:gs pos="0">
                  <a:srgbClr val="FFD41D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9FD8E49E-E41E-4C8D-B147-802AA0E28D1F}"/>
              </a:ext>
            </a:extLst>
          </p:cNvPr>
          <p:cNvSpPr/>
          <p:nvPr/>
        </p:nvSpPr>
        <p:spPr>
          <a:xfrm>
            <a:off x="8158153" y="2198357"/>
            <a:ext cx="2281247" cy="67202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D8F3D"/>
              </a:gs>
              <a:gs pos="0">
                <a:srgbClr val="FFFC0C"/>
              </a:gs>
            </a:gsLst>
            <a:lin ang="0" scaled="0"/>
          </a:gradFill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zh-CN" altLang="en-US" sz="2600">
                <a:solidFill>
                  <a:schemeClr val="tx1"/>
                </a:solidFill>
                <a:latin typeface="Oswald" pitchFamily="2" charset="0"/>
                <a:ea typeface="Microsoft JhengHei"/>
              </a:rPr>
              <a:t>Login device</a:t>
            </a:r>
            <a:endParaRPr lang="zh-TW" altLang="en-US" sz="2600">
              <a:solidFill>
                <a:schemeClr val="tx1"/>
              </a:solidFill>
              <a:latin typeface="Oswa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030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73B818-4839-794C-BD81-80859DD1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5000">
                <a:latin typeface="Oswald" pitchFamily="2" charset="0"/>
              </a:rPr>
              <a:t>User Interface– Storage Manager</a:t>
            </a:r>
            <a:endParaRPr kumimoji="1" lang="zh-TW" altLang="en-US" sz="5000">
              <a:latin typeface="Oswald" pitchFamily="2" charset="0"/>
            </a:endParaRPr>
          </a:p>
        </p:txBody>
      </p:sp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C062190-2730-4933-B648-8F2AED22A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69" y="1868701"/>
            <a:ext cx="8853307" cy="4585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C7A77A44-F274-4DE4-9A9F-8B3FCF9D061B}"/>
              </a:ext>
            </a:extLst>
          </p:cNvPr>
          <p:cNvCxnSpPr>
            <a:cxnSpLocks/>
            <a:stCxn id="10" idx="0"/>
          </p:cNvCxnSpPr>
          <p:nvPr/>
        </p:nvCxnSpPr>
        <p:spPr>
          <a:xfrm rot="5400000" flipH="1" flipV="1">
            <a:off x="7105607" y="152752"/>
            <a:ext cx="291981" cy="4453263"/>
          </a:xfrm>
          <a:prstGeom prst="bentConnector2">
            <a:avLst/>
          </a:prstGeom>
          <a:ln w="25400" cap="rnd">
            <a:gradFill>
              <a:gsLst>
                <a:gs pos="3000">
                  <a:srgbClr val="FCB20C"/>
                </a:gs>
                <a:gs pos="100000">
                  <a:srgbClr val="FFDA3F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E83A122-C839-4F9A-82B9-6E574FCE4565}"/>
              </a:ext>
            </a:extLst>
          </p:cNvPr>
          <p:cNvSpPr/>
          <p:nvPr/>
        </p:nvSpPr>
        <p:spPr>
          <a:xfrm>
            <a:off x="2446866" y="2525373"/>
            <a:ext cx="5156200" cy="728789"/>
          </a:xfrm>
          <a:prstGeom prst="roundRect">
            <a:avLst>
              <a:gd name="adj" fmla="val 6007"/>
            </a:avLst>
          </a:prstGeom>
          <a:noFill/>
          <a:ln w="25400">
            <a:gradFill>
              <a:gsLst>
                <a:gs pos="0">
                  <a:srgbClr val="FFDA3F"/>
                </a:gs>
                <a:gs pos="100000">
                  <a:srgbClr val="FCBA28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88654CAD-0679-4B8E-8DDE-511E0C6DC065}"/>
              </a:ext>
            </a:extLst>
          </p:cNvPr>
          <p:cNvSpPr/>
          <p:nvPr/>
        </p:nvSpPr>
        <p:spPr>
          <a:xfrm>
            <a:off x="9355668" y="1803400"/>
            <a:ext cx="2675468" cy="93133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D8F3D"/>
              </a:gs>
              <a:gs pos="0">
                <a:srgbClr val="FFFC0C"/>
              </a:gs>
            </a:gsLst>
            <a:lin ang="0" scaled="0"/>
          </a:gradFill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>
                <a:solidFill>
                  <a:schemeClr val="tx1"/>
                </a:solidFill>
                <a:latin typeface="Oswald" pitchFamily="2" charset="0"/>
                <a:ea typeface="+mn-lt"/>
              </a:rPr>
              <a:t>Display Disk info of the side.</a:t>
            </a:r>
            <a:endParaRPr lang="zh-TW" sz="2600">
              <a:solidFill>
                <a:schemeClr val="tx1"/>
              </a:solidFill>
              <a:latin typeface="Oswald" pitchFamily="2" charset="0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6250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73B818-4839-794C-BD81-80859DD17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58" y="46041"/>
            <a:ext cx="11598442" cy="1400037"/>
          </a:xfrm>
        </p:spPr>
        <p:txBody>
          <a:bodyPr>
            <a:normAutofit/>
          </a:bodyPr>
          <a:lstStyle/>
          <a:p>
            <a:r>
              <a:rPr kumimoji="1" lang="en-US" altLang="zh-CN" sz="5000">
                <a:latin typeface="Oswald" pitchFamily="2" charset="0"/>
              </a:rPr>
              <a:t>User Interface– Storage Manager</a:t>
            </a:r>
            <a:endParaRPr kumimoji="1" lang="zh-TW" altLang="en-US" sz="5000">
              <a:latin typeface="Oswald" pitchFamily="2" charset="0"/>
            </a:endParaRPr>
          </a:p>
        </p:txBody>
      </p:sp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BEF0FBA-78DB-4826-A01F-7B214E64D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4" y="1603654"/>
            <a:ext cx="8969829" cy="4761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880FF25D-A662-470B-9982-2CD7D48EB1FC}"/>
              </a:ext>
            </a:extLst>
          </p:cNvPr>
          <p:cNvCxnSpPr>
            <a:cxnSpLocks/>
          </p:cNvCxnSpPr>
          <p:nvPr/>
        </p:nvCxnSpPr>
        <p:spPr>
          <a:xfrm flipV="1">
            <a:off x="7134017" y="3429000"/>
            <a:ext cx="2568783" cy="114"/>
          </a:xfrm>
          <a:prstGeom prst="bentConnector3">
            <a:avLst>
              <a:gd name="adj1" fmla="val 50000"/>
            </a:avLst>
          </a:prstGeom>
          <a:ln w="25400" cap="rnd">
            <a:gradFill>
              <a:gsLst>
                <a:gs pos="0">
                  <a:srgbClr val="FFDA3F"/>
                </a:gs>
                <a:gs pos="100000">
                  <a:srgbClr val="FCB20C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681D1C5-843D-413A-891A-18859249C75B}"/>
              </a:ext>
            </a:extLst>
          </p:cNvPr>
          <p:cNvSpPr/>
          <p:nvPr/>
        </p:nvSpPr>
        <p:spPr>
          <a:xfrm>
            <a:off x="5007546" y="2897486"/>
            <a:ext cx="2099849" cy="1403202"/>
          </a:xfrm>
          <a:prstGeom prst="roundRect">
            <a:avLst>
              <a:gd name="adj" fmla="val 6007"/>
            </a:avLst>
          </a:prstGeom>
          <a:noFill/>
          <a:ln w="28575">
            <a:gradFill>
              <a:gsLst>
                <a:gs pos="0">
                  <a:srgbClr val="FFDA3F"/>
                </a:gs>
                <a:gs pos="100000">
                  <a:srgbClr val="FCB20C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A5A2EA04-F484-49F5-B9CF-3029FDA91D1D}"/>
              </a:ext>
            </a:extLst>
          </p:cNvPr>
          <p:cNvSpPr/>
          <p:nvPr/>
        </p:nvSpPr>
        <p:spPr>
          <a:xfrm>
            <a:off x="9346456" y="2907815"/>
            <a:ext cx="2589475" cy="99307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D8F3D"/>
              </a:gs>
              <a:gs pos="0">
                <a:srgbClr val="FFFC0C"/>
              </a:gs>
            </a:gsLst>
            <a:lin ang="0" scaled="0"/>
          </a:gradFill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9" name="Shape 183">
            <a:extLst>
              <a:ext uri="{FF2B5EF4-FFF2-40B4-BE49-F238E27FC236}">
                <a16:creationId xmlns:a16="http://schemas.microsoft.com/office/drawing/2014/main" id="{C32F4544-BCB8-4234-ACD5-68B5B1F5F25F}"/>
              </a:ext>
            </a:extLst>
          </p:cNvPr>
          <p:cNvSpPr txBox="1"/>
          <p:nvPr/>
        </p:nvSpPr>
        <p:spPr>
          <a:xfrm flipH="1">
            <a:off x="9451263" y="2965692"/>
            <a:ext cx="2396794" cy="9930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00"/>
              </a:lnSpc>
              <a:buClr>
                <a:srgbClr val="595959"/>
              </a:buClr>
              <a:buSzPct val="25000"/>
            </a:pPr>
            <a:r>
              <a:rPr lang="zh-TW" altLang="en-US" sz="2600">
                <a:latin typeface="Oswald" pitchFamily="2" charset="0"/>
                <a:ea typeface="微軟正黑體"/>
                <a:cs typeface="Arial"/>
              </a:rPr>
              <a:t>Display the selected disk</a:t>
            </a:r>
            <a:endParaRPr lang="zh-TW">
              <a:latin typeface="Oswa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342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893F908-DDF5-484A-8155-991E48180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706" y="2192615"/>
            <a:ext cx="10204663" cy="39711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5CFCF9DA-0E57-4D06-BF46-76503BBEA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424" y="54760"/>
            <a:ext cx="12055642" cy="1303786"/>
          </a:xfrm>
        </p:spPr>
        <p:txBody>
          <a:bodyPr>
            <a:normAutofit/>
          </a:bodyPr>
          <a:lstStyle/>
          <a:p>
            <a:r>
              <a:rPr kumimoji="1" lang="en-US" altLang="zh-CN" sz="5000">
                <a:latin typeface="Oswald" pitchFamily="2" charset="0"/>
                <a:ea typeface="微軟正黑體"/>
              </a:rPr>
              <a:t>User Interface – Network and Virtual Switch</a:t>
            </a:r>
            <a:endParaRPr kumimoji="1" lang="zh-TW" altLang="en-US" sz="5000">
              <a:latin typeface="Oswald" pitchFamily="2" charset="0"/>
              <a:ea typeface="微軟正黑體"/>
            </a:endParaRPr>
          </a:p>
        </p:txBody>
      </p:sp>
      <p:cxnSp>
        <p:nvCxnSpPr>
          <p:cNvPr id="8" name="接點: 肘形 7">
            <a:extLst>
              <a:ext uri="{FF2B5EF4-FFF2-40B4-BE49-F238E27FC236}">
                <a16:creationId xmlns:a16="http://schemas.microsoft.com/office/drawing/2014/main" id="{90F7901A-7EC6-4871-BB0B-D4A1D6F63991}"/>
              </a:ext>
            </a:extLst>
          </p:cNvPr>
          <p:cNvCxnSpPr>
            <a:cxnSpLocks/>
            <a:stCxn id="9" idx="0"/>
          </p:cNvCxnSpPr>
          <p:nvPr/>
        </p:nvCxnSpPr>
        <p:spPr>
          <a:xfrm rot="5400000" flipH="1" flipV="1">
            <a:off x="4301198" y="1757817"/>
            <a:ext cx="1212168" cy="1633512"/>
          </a:xfrm>
          <a:prstGeom prst="bentConnector2">
            <a:avLst/>
          </a:prstGeom>
          <a:ln w="25400" cap="rnd">
            <a:gradFill>
              <a:gsLst>
                <a:gs pos="100000">
                  <a:srgbClr val="FFFF00"/>
                </a:gs>
                <a:gs pos="0">
                  <a:srgbClr val="F6C70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C165AC2-C376-4C27-AC01-91EF8A588544}"/>
              </a:ext>
            </a:extLst>
          </p:cNvPr>
          <p:cNvSpPr/>
          <p:nvPr/>
        </p:nvSpPr>
        <p:spPr>
          <a:xfrm>
            <a:off x="2457014" y="3180657"/>
            <a:ext cx="3267024" cy="773903"/>
          </a:xfrm>
          <a:prstGeom prst="roundRect">
            <a:avLst>
              <a:gd name="adj" fmla="val 6007"/>
            </a:avLst>
          </a:prstGeom>
          <a:noFill/>
          <a:ln w="28575">
            <a:gradFill>
              <a:gsLst>
                <a:gs pos="0">
                  <a:srgbClr val="FFD41D"/>
                </a:gs>
                <a:gs pos="100000">
                  <a:srgbClr val="FCB20C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786183B8-AD65-4BB0-80A6-E00B783A7272}"/>
              </a:ext>
            </a:extLst>
          </p:cNvPr>
          <p:cNvSpPr/>
          <p:nvPr/>
        </p:nvSpPr>
        <p:spPr>
          <a:xfrm>
            <a:off x="5219748" y="1606846"/>
            <a:ext cx="4292209" cy="66675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D8F3D"/>
              </a:gs>
              <a:gs pos="0">
                <a:srgbClr val="FFFC0C"/>
              </a:gs>
            </a:gsLst>
            <a:lin ang="0" scaled="0"/>
          </a:gradFill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600">
                <a:solidFill>
                  <a:schemeClr val="tx1"/>
                </a:solidFill>
                <a:latin typeface="Oswald" pitchFamily="2" charset="0"/>
                <a:ea typeface="+mn-lt"/>
              </a:rPr>
              <a:t>   </a:t>
            </a:r>
            <a:r>
              <a:rPr lang="en-US" altLang="zh-TW" sz="2600">
                <a:solidFill>
                  <a:schemeClr val="tx1"/>
                </a:solidFill>
                <a:latin typeface="Oswald" pitchFamily="2" charset="0"/>
                <a:ea typeface="+mn-lt"/>
              </a:rPr>
              <a:t>Display LAN info of the side</a:t>
            </a:r>
            <a:endParaRPr lang="zh-TW" sz="2600">
              <a:solidFill>
                <a:schemeClr val="tx1"/>
              </a:solidFill>
              <a:latin typeface="Oswald" pitchFamily="2" charset="0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3322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C8573608-48EE-4C79-9D3B-9E1C33779C7B}"/>
              </a:ext>
            </a:extLst>
          </p:cNvPr>
          <p:cNvSpPr/>
          <p:nvPr/>
        </p:nvSpPr>
        <p:spPr>
          <a:xfrm>
            <a:off x="602852" y="2011751"/>
            <a:ext cx="5340391" cy="3214010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79559E2B-9B41-42C3-8120-5B84FF565EF4}"/>
              </a:ext>
            </a:extLst>
          </p:cNvPr>
          <p:cNvSpPr/>
          <p:nvPr/>
        </p:nvSpPr>
        <p:spPr>
          <a:xfrm>
            <a:off x="6161916" y="2011751"/>
            <a:ext cx="5340391" cy="3214010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7F817B7-607E-4161-93C2-A0A08243C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229" y="1434539"/>
            <a:ext cx="5661965" cy="95455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C2C58B7-A6D0-4F07-BBD1-9950B56ED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0954" y="1426596"/>
            <a:ext cx="5661965" cy="954553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62E3C8B7-A011-443C-B2AE-E69ED6F7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841" y="5143543"/>
            <a:ext cx="5661965" cy="27516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67F78A1-E672-4150-BD6D-77719EFE48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21" y="5148293"/>
            <a:ext cx="5661965" cy="27516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58" y="76548"/>
            <a:ext cx="11598442" cy="1400037"/>
          </a:xfrm>
        </p:spPr>
        <p:txBody>
          <a:bodyPr>
            <a:normAutofit/>
          </a:bodyPr>
          <a:lstStyle/>
          <a:p>
            <a:r>
              <a:rPr lang="en-US" altLang="zh-TW" sz="5000">
                <a:latin typeface="Oswald" pitchFamily="2" charset="0"/>
                <a:ea typeface="微軟正黑體"/>
              </a:rPr>
              <a:t>TNS-h1083X NAS Node Specifications</a:t>
            </a:r>
            <a:endParaRPr lang="en-US" altLang="zh-TW" sz="5000">
              <a:latin typeface="Oswald" pitchFamily="2" charset="0"/>
            </a:endParaRPr>
          </a:p>
        </p:txBody>
      </p:sp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DBFCBD2F-D387-4B8C-89AB-DBD9F37D1F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26" y="271429"/>
            <a:ext cx="1138203" cy="11382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Shape 131">
            <a:extLst>
              <a:ext uri="{FF2B5EF4-FFF2-40B4-BE49-F238E27FC236}">
                <a16:creationId xmlns:a16="http://schemas.microsoft.com/office/drawing/2014/main" id="{D0833F42-7E4C-43B5-A1F2-1811C3047C2E}"/>
              </a:ext>
            </a:extLst>
          </p:cNvPr>
          <p:cNvSpPr/>
          <p:nvPr/>
        </p:nvSpPr>
        <p:spPr>
          <a:xfrm>
            <a:off x="761605" y="2462315"/>
            <a:ext cx="5516236" cy="231226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ts val="2300"/>
              </a:lnSpc>
              <a:spcBef>
                <a:spcPts val="6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Intel</a:t>
            </a:r>
            <a:r>
              <a:rPr lang="en-US" altLang="zh-TW" baseline="30000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®</a:t>
            </a:r>
            <a:r>
              <a:rPr 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en-US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Xeon</a:t>
            </a:r>
            <a:r>
              <a:rPr lang="en-US" altLang="zh-TW" baseline="30000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®</a:t>
            </a:r>
            <a:r>
              <a:rPr lang="en-US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 E-2234 4-core</a:t>
            </a:r>
            <a:r>
              <a:rPr lang="zh-TW" altLang="en-US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en-US" altLang="zh-TW">
                <a:latin typeface="Oswald Light" pitchFamily="2" charset="0"/>
                <a:ea typeface="Microsoft JhengHei"/>
                <a:cs typeface="Arial"/>
              </a:rPr>
              <a:t>/</a:t>
            </a:r>
            <a:br>
              <a:rPr lang="en-US" altLang="zh-TW">
                <a:latin typeface="Oswald Light" pitchFamily="2" charset="0"/>
                <a:ea typeface="Microsoft JhengHei"/>
                <a:cs typeface="Arial"/>
              </a:rPr>
            </a:br>
            <a:r>
              <a:rPr lang="en-US" altLang="zh-TW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8-thread</a:t>
            </a:r>
            <a:r>
              <a:rPr lang="zh-CN" altLang="en-US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 </a:t>
            </a:r>
            <a:r>
              <a:rPr lang="en-US" altLang="zh-CN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3.6</a:t>
            </a:r>
            <a:r>
              <a:rPr 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 GHz processor, </a:t>
            </a: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Calibri"/>
              </a:rPr>
              <a:t>Max. turbo boost to</a:t>
            </a:r>
            <a:r>
              <a:rPr lang="zh-TW" altLang="en-US">
                <a:solidFill>
                  <a:srgbClr val="000000"/>
                </a:solidFill>
                <a:latin typeface="Oswald Light" pitchFamily="2" charset="0"/>
                <a:ea typeface="Microsoft JhengHei"/>
              </a:rPr>
              <a:t> </a:t>
            </a:r>
            <a:r>
              <a:rPr lang="en-US" altLang="zh-TW">
                <a:solidFill>
                  <a:srgbClr val="FF0000"/>
                </a:solidFill>
                <a:latin typeface="Oswald Light" pitchFamily="2" charset="0"/>
                <a:ea typeface="Microsoft JhengHei"/>
              </a:rPr>
              <a:t>4.8</a:t>
            </a:r>
            <a:r>
              <a:rPr lang="en-US">
                <a:solidFill>
                  <a:srgbClr val="FF0000"/>
                </a:solidFill>
                <a:latin typeface="Oswald Light" pitchFamily="2" charset="0"/>
                <a:ea typeface="Microsoft JhengHei"/>
              </a:rPr>
              <a:t> GHz</a:t>
            </a:r>
            <a:r>
              <a:rPr lang="en-US">
                <a:solidFill>
                  <a:srgbClr val="000000"/>
                </a:solidFill>
                <a:latin typeface="Oswald Light" pitchFamily="2" charset="0"/>
                <a:ea typeface="Microsoft JhengHei"/>
              </a:rPr>
              <a:t>  </a:t>
            </a:r>
            <a:r>
              <a:rPr 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  </a:t>
            </a:r>
            <a:endParaRPr lang="en-US" altLang="zh-CN">
              <a:solidFill>
                <a:srgbClr val="000000"/>
              </a:solidFill>
              <a:latin typeface="Oswald Light" pitchFamily="2" charset="0"/>
              <a:ea typeface="Microsoft JhengHei"/>
              <a:cs typeface="Arial" panose="020B0604020202020204" pitchFamily="34" charset="0"/>
            </a:endParaRPr>
          </a:p>
          <a:p>
            <a:pPr marL="180975" indent="-180975">
              <a:lnSpc>
                <a:spcPts val="2300"/>
              </a:lnSpc>
              <a:spcBef>
                <a:spcPts val="6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8GB DDR4 </a:t>
            </a:r>
            <a:r>
              <a:rPr lang="en-US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ECC</a:t>
            </a:r>
            <a:r>
              <a:rPr 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RAM (2 x 4GB) </a:t>
            </a:r>
          </a:p>
          <a:p>
            <a:pPr marL="180975" indent="-180975">
              <a:lnSpc>
                <a:spcPts val="2300"/>
              </a:lnSpc>
              <a:spcBef>
                <a:spcPts val="6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2 x 10GbE SFP+ and</a:t>
            </a:r>
            <a:r>
              <a:rPr lang="en-US" altLang="zh-CN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2 x 2.5GbE</a:t>
            </a:r>
            <a:r>
              <a:rPr lang="zh-TW" alt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</a:t>
            </a: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LAN port</a:t>
            </a:r>
            <a:endParaRPr lang="en-US" altLang="zh-CN">
              <a:solidFill>
                <a:srgbClr val="000000"/>
              </a:solidFill>
              <a:latin typeface="Oswald Light" pitchFamily="2" charset="0"/>
              <a:ea typeface="Microsoft JhengHei"/>
              <a:cs typeface="Arial"/>
              <a:sym typeface="Arial"/>
            </a:endParaRPr>
          </a:p>
          <a:p>
            <a:pPr marL="180975" indent="-180975">
              <a:lnSpc>
                <a:spcPts val="2300"/>
              </a:lnSpc>
              <a:spcBef>
                <a:spcPts val="6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2 x U.2 port</a:t>
            </a:r>
            <a:r>
              <a:rPr lang="zh-TW" alt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(</a:t>
            </a:r>
            <a:r>
              <a:rPr lang="en-US" altLang="zh-TW" err="1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NVMe</a:t>
            </a: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 Gen3 x4/ SATA 6Gb/s) </a:t>
            </a:r>
            <a:endParaRPr lang="en-US" altLang="zh-CN">
              <a:solidFill>
                <a:srgbClr val="000000"/>
              </a:solidFill>
              <a:latin typeface="Oswald Light" pitchFamily="2" charset="0"/>
              <a:ea typeface="Microsoft JhengHei"/>
              <a:cs typeface="Arial"/>
              <a:sym typeface="Arial"/>
            </a:endParaRPr>
          </a:p>
          <a:p>
            <a:pPr marL="180975" indent="-180975">
              <a:lnSpc>
                <a:spcPts val="2300"/>
              </a:lnSpc>
              <a:spcBef>
                <a:spcPts val="6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2 x M.2 port</a:t>
            </a:r>
            <a:r>
              <a:rPr lang="en-US" altLang="zh-CN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(</a:t>
            </a:r>
            <a:r>
              <a:rPr lang="en-US" altLang="zh-CN" err="1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NVMe</a:t>
            </a:r>
            <a:r>
              <a:rPr lang="en-US" altLang="zh-CN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Gen3 x2)</a:t>
            </a:r>
            <a:endParaRPr lang="en-US">
              <a:solidFill>
                <a:srgbClr val="000000"/>
              </a:solidFill>
              <a:latin typeface="Oswald Light" pitchFamily="2" charset="0"/>
              <a:ea typeface="Microsoft JhengHei"/>
              <a:cs typeface="Arial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347ED637-E041-4B1C-B5AB-18B926985C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059" y="6462902"/>
            <a:ext cx="4683043" cy="339358"/>
          </a:xfrm>
          <a:prstGeom prst="rect">
            <a:avLst/>
          </a:prstGeom>
        </p:spPr>
      </p:pic>
      <p:sp>
        <p:nvSpPr>
          <p:cNvPr id="31" name="Shape 131">
            <a:extLst>
              <a:ext uri="{FF2B5EF4-FFF2-40B4-BE49-F238E27FC236}">
                <a16:creationId xmlns:a16="http://schemas.microsoft.com/office/drawing/2014/main" id="{316D28BD-6D6C-46FA-957F-50D21D48E48F}"/>
              </a:ext>
            </a:extLst>
          </p:cNvPr>
          <p:cNvSpPr/>
          <p:nvPr/>
        </p:nvSpPr>
        <p:spPr>
          <a:xfrm>
            <a:off x="6436594" y="2460691"/>
            <a:ext cx="5340392" cy="23122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ts val="2300"/>
              </a:lnSpc>
              <a:spcBef>
                <a:spcPts val="6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Intel</a:t>
            </a:r>
            <a:r>
              <a:rPr lang="en-US" altLang="zh-TW" baseline="30000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®</a:t>
            </a: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en-US" altLang="zh-TW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Xeon</a:t>
            </a:r>
            <a:r>
              <a:rPr lang="en-US" altLang="zh-TW" baseline="30000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®</a:t>
            </a:r>
            <a:r>
              <a:rPr lang="en-US" altLang="zh-TW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 E-2236 6-core</a:t>
            </a:r>
            <a:r>
              <a:rPr lang="zh-TW" altLang="en-US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en-US" altLang="zh-TW">
                <a:latin typeface="Oswald Light" pitchFamily="2" charset="0"/>
                <a:ea typeface="Microsoft JhengHei"/>
                <a:cs typeface="Arial"/>
              </a:rPr>
              <a:t>/</a:t>
            </a:r>
            <a:br>
              <a:rPr lang="en-US" altLang="zh-TW">
                <a:latin typeface="Oswald Light" pitchFamily="2" charset="0"/>
                <a:ea typeface="Microsoft JhengHei"/>
                <a:cs typeface="Arial"/>
              </a:rPr>
            </a:br>
            <a:r>
              <a:rPr lang="en-US" altLang="zh-TW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12-thread</a:t>
            </a:r>
            <a:r>
              <a:rPr lang="zh-CN" altLang="en-US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</a:rPr>
              <a:t> </a:t>
            </a:r>
            <a:r>
              <a:rPr lang="en-US" altLang="zh-CN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3.4</a:t>
            </a: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 GHz processor, </a:t>
            </a: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Calibri"/>
              </a:rPr>
              <a:t>Max. turbo boost to</a:t>
            </a:r>
            <a:r>
              <a:rPr lang="zh-TW" altLang="en-US">
                <a:solidFill>
                  <a:srgbClr val="000000"/>
                </a:solidFill>
                <a:latin typeface="Oswald Light" pitchFamily="2" charset="0"/>
                <a:ea typeface="Microsoft JhengHei"/>
              </a:rPr>
              <a:t> </a:t>
            </a:r>
            <a:r>
              <a:rPr lang="en-US" altLang="zh-TW">
                <a:solidFill>
                  <a:srgbClr val="FF0000"/>
                </a:solidFill>
                <a:latin typeface="Oswald Light" pitchFamily="2" charset="0"/>
                <a:ea typeface="Microsoft JhengHei"/>
              </a:rPr>
              <a:t>4.8 GHz</a:t>
            </a:r>
            <a:endParaRPr lang="en-US" altLang="zh-TW">
              <a:solidFill>
                <a:srgbClr val="FF0000"/>
              </a:solidFill>
              <a:latin typeface="Oswald Light" pitchFamily="2" charset="0"/>
              <a:ea typeface="Microsoft JhengHei"/>
              <a:cs typeface="Arial"/>
              <a:sym typeface="Arial"/>
            </a:endParaRPr>
          </a:p>
          <a:p>
            <a:pPr marL="180975" indent="-180975">
              <a:lnSpc>
                <a:spcPts val="2300"/>
              </a:lnSpc>
              <a:spcBef>
                <a:spcPts val="6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16GB DDR4</a:t>
            </a:r>
            <a:r>
              <a:rPr lang="en-US" altLang="zh-TW">
                <a:solidFill>
                  <a:schemeClr val="accent1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</a:t>
            </a:r>
            <a:r>
              <a:rPr lang="en-US" altLang="zh-TW">
                <a:solidFill>
                  <a:srgbClr val="0E0EB2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ECC</a:t>
            </a:r>
            <a:r>
              <a:rPr lang="en-US" altLang="zh-TW">
                <a:solidFill>
                  <a:schemeClr val="accent1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</a:t>
            </a: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RAM (2 x 8GB) </a:t>
            </a:r>
          </a:p>
          <a:p>
            <a:pPr marL="180975" indent="-180975">
              <a:lnSpc>
                <a:spcPts val="2300"/>
              </a:lnSpc>
              <a:spcBef>
                <a:spcPts val="6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2 x 10GbE SFP+ and</a:t>
            </a:r>
            <a:r>
              <a:rPr lang="en-US" altLang="zh-CN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2 x 2.5GbE</a:t>
            </a:r>
            <a:r>
              <a:rPr lang="zh-TW" alt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</a:t>
            </a: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LAN port</a:t>
            </a:r>
            <a:r>
              <a:rPr lang="en-US" altLang="zh-CN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</a:t>
            </a:r>
          </a:p>
          <a:p>
            <a:pPr marL="180975" indent="-180975">
              <a:lnSpc>
                <a:spcPts val="2300"/>
              </a:lnSpc>
              <a:spcBef>
                <a:spcPts val="6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2 x U.2 port</a:t>
            </a:r>
            <a:r>
              <a:rPr lang="zh-TW" altLang="en-US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(</a:t>
            </a:r>
            <a:r>
              <a:rPr lang="en-US" altLang="zh-TW" err="1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NVMe</a:t>
            </a: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</a:rPr>
              <a:t> Gen3 x4/ SATA 6Gb/s) </a:t>
            </a:r>
            <a:endParaRPr lang="en-US" altLang="zh-CN">
              <a:solidFill>
                <a:srgbClr val="000000"/>
              </a:solidFill>
              <a:latin typeface="Oswald Light" pitchFamily="2" charset="0"/>
              <a:ea typeface="Microsoft JhengHei"/>
              <a:cs typeface="Arial"/>
              <a:sym typeface="Arial"/>
            </a:endParaRPr>
          </a:p>
          <a:p>
            <a:pPr marL="180975" indent="-180975">
              <a:lnSpc>
                <a:spcPts val="2300"/>
              </a:lnSpc>
              <a:spcBef>
                <a:spcPts val="6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2 x M.2 port</a:t>
            </a:r>
            <a:r>
              <a:rPr lang="en-US" altLang="zh-CN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(</a:t>
            </a:r>
            <a:r>
              <a:rPr lang="en-US" altLang="zh-CN" err="1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NVMe</a:t>
            </a:r>
            <a:r>
              <a:rPr lang="en-US" altLang="zh-CN">
                <a:solidFill>
                  <a:srgbClr val="000000"/>
                </a:solidFill>
                <a:latin typeface="Oswald Light" pitchFamily="2" charset="0"/>
                <a:ea typeface="Microsoft JhengHei"/>
                <a:cs typeface="Arial"/>
                <a:sym typeface="Arial"/>
              </a:rPr>
              <a:t> Gen3 x2)</a:t>
            </a:r>
            <a:endParaRPr lang="en-US" altLang="zh-TW">
              <a:solidFill>
                <a:srgbClr val="000000"/>
              </a:solidFill>
              <a:latin typeface="Oswald Light" pitchFamily="2" charset="0"/>
              <a:ea typeface="Microsoft JhengHei"/>
              <a:cs typeface="Arial"/>
            </a:endParaRPr>
          </a:p>
          <a:p>
            <a:pPr marL="180975" indent="-180975">
              <a:lnSpc>
                <a:spcPts val="23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endParaRPr lang="en-US" altLang="zh-TW">
              <a:solidFill>
                <a:srgbClr val="000000"/>
              </a:solidFill>
              <a:latin typeface="Microsoft JhengHei"/>
              <a:ea typeface="Microsoft JhengHei"/>
              <a:cs typeface="Arial"/>
            </a:endParaRPr>
          </a:p>
        </p:txBody>
      </p:sp>
      <p:pic>
        <p:nvPicPr>
          <p:cNvPr id="6" name="圖片 5" descr="一張含有 電子用品, 電腦 的圖片&#10;&#10;自動產生的描述">
            <a:extLst>
              <a:ext uri="{FF2B5EF4-FFF2-40B4-BE49-F238E27FC236}">
                <a16:creationId xmlns:a16="http://schemas.microsoft.com/office/drawing/2014/main" id="{005023C9-AAB9-5B4E-9513-EFFFD5B6E2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852" y="3760750"/>
            <a:ext cx="5146781" cy="3216166"/>
          </a:xfrm>
          <a:prstGeom prst="rect">
            <a:avLst/>
          </a:prstGeom>
        </p:spPr>
      </p:pic>
      <p:sp>
        <p:nvSpPr>
          <p:cNvPr id="33" name="矩形 34">
            <a:extLst>
              <a:ext uri="{FF2B5EF4-FFF2-40B4-BE49-F238E27FC236}">
                <a16:creationId xmlns:a16="http://schemas.microsoft.com/office/drawing/2014/main" id="{E210E2C6-50BE-4FA0-98F6-D8D2AA27A2F6}"/>
              </a:ext>
            </a:extLst>
          </p:cNvPr>
          <p:cNvSpPr/>
          <p:nvPr/>
        </p:nvSpPr>
        <p:spPr>
          <a:xfrm>
            <a:off x="610493" y="1653269"/>
            <a:ext cx="53403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000" b="1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TNS-h1083X-</a:t>
            </a:r>
            <a:r>
              <a:rPr lang="en-US" altLang="zh-TW" sz="3000" b="1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E2234</a:t>
            </a:r>
            <a:r>
              <a:rPr lang="en-US" altLang="zh-TW" sz="3000" b="1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lang="en-US" altLang="zh-TW" sz="3000" b="1">
                <a:solidFill>
                  <a:srgbClr val="3166E0"/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8G</a:t>
            </a:r>
          </a:p>
        </p:txBody>
      </p:sp>
      <p:sp>
        <p:nvSpPr>
          <p:cNvPr id="34" name="矩形 34">
            <a:extLst>
              <a:ext uri="{FF2B5EF4-FFF2-40B4-BE49-F238E27FC236}">
                <a16:creationId xmlns:a16="http://schemas.microsoft.com/office/drawing/2014/main" id="{266A9E7C-D1AE-44B5-AFEA-D8F1FDFB02CD}"/>
              </a:ext>
            </a:extLst>
          </p:cNvPr>
          <p:cNvSpPr/>
          <p:nvPr/>
        </p:nvSpPr>
        <p:spPr>
          <a:xfrm>
            <a:off x="6203573" y="1666886"/>
            <a:ext cx="5298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000" b="1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TNS-h1083X-</a:t>
            </a:r>
            <a:r>
              <a:rPr lang="en-US" altLang="zh-TW" sz="3000" b="1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E2236</a:t>
            </a:r>
            <a:r>
              <a:rPr lang="en-US" altLang="zh-TW" sz="3000" b="1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lang="en-US" altLang="zh-TW" sz="3000" b="1">
                <a:solidFill>
                  <a:srgbClr val="3166E0"/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16G</a:t>
            </a:r>
          </a:p>
        </p:txBody>
      </p:sp>
    </p:spTree>
    <p:extLst>
      <p:ext uri="{BB962C8B-B14F-4D97-AF65-F5344CB8AC3E}">
        <p14:creationId xmlns:p14="http://schemas.microsoft.com/office/powerpoint/2010/main" val="310156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950C8C26-ACDD-4C47-9854-CDD989735514}"/>
              </a:ext>
            </a:extLst>
          </p:cNvPr>
          <p:cNvGrpSpPr/>
          <p:nvPr/>
        </p:nvGrpSpPr>
        <p:grpSpPr>
          <a:xfrm>
            <a:off x="5322918" y="4103695"/>
            <a:ext cx="5815446" cy="1873802"/>
            <a:chOff x="5281398" y="2130931"/>
            <a:chExt cx="5815446" cy="1873802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03330A31-A95A-462B-84A4-89CDDF0028A2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Oswald Light" pitchFamily="2" charset="0"/>
              </a:endParaRPr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2131AF02-E89A-4E55-91C2-DAE4A40B7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D8C6E041-5F54-4B48-A3A8-8B9F350DB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B462296-C639-4A6A-BDD1-5ED5FFF62A38}"/>
              </a:ext>
            </a:extLst>
          </p:cNvPr>
          <p:cNvGrpSpPr/>
          <p:nvPr/>
        </p:nvGrpSpPr>
        <p:grpSpPr>
          <a:xfrm>
            <a:off x="5306798" y="2054731"/>
            <a:ext cx="5815446" cy="1873802"/>
            <a:chOff x="5281398" y="2130931"/>
            <a:chExt cx="5815446" cy="1873802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D0ED10A6-D89F-440B-AE20-8BC53458D3AD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Oswald Light" pitchFamily="2" charset="0"/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3C3CC5FD-5873-49B6-BF7B-964D7629D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1E56B2B3-EBF6-4633-BAEE-9030BAAEAB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7A04887-2CB1-6942-8A23-25CEF73B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5000">
                <a:latin typeface="Oswald" pitchFamily="2" charset="0"/>
              </a:rPr>
              <a:t>Intel Xeon D Enterprise Processor</a:t>
            </a:r>
            <a:endParaRPr kumimoji="1" lang="zh-TW" altLang="en-US" sz="5000">
              <a:latin typeface="Oswald" pitchFamily="2" charset="0"/>
            </a:endParaRPr>
          </a:p>
        </p:txBody>
      </p:sp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7FA0B0A4-6ADD-BC48-A986-4409E2AB1A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322" y="2130932"/>
            <a:ext cx="3798895" cy="3798895"/>
          </a:xfrm>
          <a:prstGeom prst="rect">
            <a:avLst/>
          </a:prstGeom>
          <a:effectLst>
            <a:outerShdw blurRad="190500" dist="355600" dir="5400000" sx="93000" sy="93000" rotWithShape="0">
              <a:prstClr val="black">
                <a:alpha val="64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7B0A241-BE3E-3648-AC53-431DA923ACAE}"/>
              </a:ext>
            </a:extLst>
          </p:cNvPr>
          <p:cNvSpPr/>
          <p:nvPr/>
        </p:nvSpPr>
        <p:spPr>
          <a:xfrm>
            <a:off x="6121219" y="2222189"/>
            <a:ext cx="5190755" cy="153888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  <a:buSzPct val="100000"/>
              <a:tabLst>
                <a:tab pos="180975" algn="l"/>
              </a:tabLst>
            </a:pPr>
            <a:r>
              <a:rPr lang="en-US" altLang="zh-TW" sz="2800">
                <a:latin typeface="Oswald Light" pitchFamily="2" charset="0"/>
                <a:ea typeface="Microsoft JhengHei"/>
                <a:cs typeface="Arial"/>
              </a:rPr>
              <a:t>Intel</a:t>
            </a:r>
            <a:r>
              <a:rPr lang="en-US" altLang="zh-TW" sz="2800" baseline="30000">
                <a:latin typeface="Oswald Light" pitchFamily="2" charset="0"/>
                <a:ea typeface="Microsoft JhengHei"/>
                <a:cs typeface="Arial"/>
              </a:rPr>
              <a:t>®</a:t>
            </a:r>
            <a:r>
              <a:rPr lang="en-US" altLang="zh-TW" sz="2800"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en-US" altLang="zh-TW" sz="2800" b="1">
                <a:solidFill>
                  <a:srgbClr val="3166E0"/>
                </a:solidFill>
                <a:latin typeface="Oswald Light" pitchFamily="2" charset="0"/>
                <a:ea typeface="Microsoft JhengHei"/>
                <a:cs typeface="Arial"/>
              </a:rPr>
              <a:t>Xeon</a:t>
            </a:r>
            <a:r>
              <a:rPr lang="en-US" altLang="zh-TW" sz="2800" b="1" baseline="30000">
                <a:solidFill>
                  <a:srgbClr val="3166E0"/>
                </a:solidFill>
                <a:latin typeface="Oswald Light" pitchFamily="2" charset="0"/>
                <a:ea typeface="Microsoft JhengHei"/>
                <a:cs typeface="Arial"/>
              </a:rPr>
              <a:t>®</a:t>
            </a:r>
            <a:r>
              <a:rPr lang="en-US" altLang="zh-TW" sz="2800" b="1">
                <a:solidFill>
                  <a:srgbClr val="3166E0"/>
                </a:solidFill>
                <a:latin typeface="Oswald Light" pitchFamily="2" charset="0"/>
                <a:ea typeface="Microsoft JhengHei"/>
                <a:cs typeface="Arial"/>
              </a:rPr>
              <a:t> E-2236 </a:t>
            </a:r>
          </a:p>
          <a:p>
            <a:pPr lvl="1" indent="-457200">
              <a:spcBef>
                <a:spcPts val="600"/>
              </a:spcBef>
              <a:buClr>
                <a:srgbClr val="FF0000"/>
              </a:buClr>
              <a:buSzPct val="100000"/>
              <a:tabLst>
                <a:tab pos="0" algn="l"/>
              </a:tabLst>
            </a:pPr>
            <a:r>
              <a:rPr lang="en-US" altLang="zh-TW" sz="2800" b="1">
                <a:solidFill>
                  <a:srgbClr val="3166E0"/>
                </a:solidFill>
                <a:latin typeface="Oswald Light" pitchFamily="2" charset="0"/>
                <a:ea typeface="Microsoft JhengHei"/>
                <a:cs typeface="Arial"/>
              </a:rPr>
              <a:t>6-core</a:t>
            </a:r>
            <a:r>
              <a:rPr lang="zh-TW" altLang="en-US" sz="2800">
                <a:solidFill>
                  <a:srgbClr val="3166E0"/>
                </a:solidFill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en-US" altLang="zh-TW" sz="2800" b="1">
                <a:solidFill>
                  <a:srgbClr val="3166E0"/>
                </a:solidFill>
                <a:latin typeface="Oswald Light" pitchFamily="2" charset="0"/>
                <a:ea typeface="Microsoft JhengHei"/>
                <a:cs typeface="Arial"/>
              </a:rPr>
              <a:t>/ 12 </a:t>
            </a:r>
            <a:r>
              <a:rPr lang="en-US" altLang="zh-CN" sz="2800">
                <a:solidFill>
                  <a:srgbClr val="3166E0"/>
                </a:solidFill>
                <a:latin typeface="Oswald Light" pitchFamily="2" charset="0"/>
                <a:ea typeface="Microsoft JhengHei"/>
                <a:cs typeface="Arial"/>
              </a:rPr>
              <a:t>thread </a:t>
            </a:r>
            <a:r>
              <a:rPr lang="en-US" altLang="zh-TW" sz="2800">
                <a:latin typeface="Oswald Light" pitchFamily="2" charset="0"/>
                <a:ea typeface="Microsoft JhengHei"/>
                <a:cs typeface="Arial"/>
              </a:rPr>
              <a:t>processor</a:t>
            </a:r>
            <a:endParaRPr lang="en-US" altLang="zh-CN" sz="2800">
              <a:latin typeface="Oswald Light" pitchFamily="2" charset="0"/>
              <a:ea typeface="Microsoft JhengHei"/>
              <a:cs typeface="Arial"/>
            </a:endParaRPr>
          </a:p>
          <a:p>
            <a:pPr lvl="1" indent="-457200">
              <a:spcBef>
                <a:spcPts val="600"/>
              </a:spcBef>
              <a:buClr>
                <a:srgbClr val="FF0000"/>
              </a:buClr>
              <a:buSzPct val="100000"/>
              <a:tabLst>
                <a:tab pos="0" algn="l"/>
              </a:tabLst>
            </a:pPr>
            <a:r>
              <a:rPr lang="en-US" altLang="zh-TW" sz="2800" b="1">
                <a:latin typeface="Oswald Light" pitchFamily="2" charset="0"/>
                <a:ea typeface="Microsoft JhengHei"/>
                <a:cs typeface="Arial"/>
              </a:rPr>
              <a:t>3.4 GHz, </a:t>
            </a:r>
            <a:r>
              <a:rPr lang="en-US" altLang="zh-TW" sz="2800">
                <a:latin typeface="Oswald Light" pitchFamily="2" charset="0"/>
                <a:ea typeface="Microsoft JhengHei"/>
                <a:cs typeface="Calibri"/>
              </a:rPr>
              <a:t>max. boost to</a:t>
            </a:r>
            <a:r>
              <a:rPr lang="zh-TW" altLang="en-US" sz="2800">
                <a:latin typeface="Oswald Light" pitchFamily="2" charset="0"/>
                <a:ea typeface="Microsoft JhengHei"/>
              </a:rPr>
              <a:t> </a:t>
            </a:r>
            <a:r>
              <a:rPr lang="en-US" altLang="zh-TW" sz="2800" b="1">
                <a:latin typeface="Oswald Light" pitchFamily="2" charset="0"/>
                <a:ea typeface="Microsoft JhengHei"/>
              </a:rPr>
              <a:t>4.8 GHz  </a:t>
            </a:r>
            <a:r>
              <a:rPr lang="en-US" altLang="zh-TW" sz="2800">
                <a:latin typeface="Oswald Light" pitchFamily="2" charset="0"/>
                <a:ea typeface="Microsoft JhengHei"/>
                <a:cs typeface="Arial"/>
              </a:rPr>
              <a:t> 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1CB9DAC-E319-9F4E-84B7-7CC9D81F8EE8}"/>
              </a:ext>
            </a:extLst>
          </p:cNvPr>
          <p:cNvSpPr/>
          <p:nvPr/>
        </p:nvSpPr>
        <p:spPr>
          <a:xfrm>
            <a:off x="6163732" y="4291904"/>
            <a:ext cx="5477809" cy="153888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  <a:buSzPct val="100000"/>
              <a:tabLst>
                <a:tab pos="180975" algn="l"/>
              </a:tabLst>
            </a:pPr>
            <a:r>
              <a:rPr lang="en-US" altLang="zh-TW" sz="2800">
                <a:latin typeface="Oswald Light" pitchFamily="2" charset="0"/>
                <a:ea typeface="Microsoft JhengHei"/>
                <a:cs typeface="Arial"/>
              </a:rPr>
              <a:t>Intel</a:t>
            </a:r>
            <a:r>
              <a:rPr lang="en-US" altLang="zh-TW" sz="2800" baseline="30000">
                <a:latin typeface="Oswald Light" pitchFamily="2" charset="0"/>
                <a:ea typeface="Microsoft JhengHei"/>
                <a:cs typeface="Arial"/>
              </a:rPr>
              <a:t>®</a:t>
            </a:r>
            <a:r>
              <a:rPr lang="en-US" altLang="zh-TW" sz="2800"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en-US" altLang="zh-TW" sz="2800" b="1">
                <a:solidFill>
                  <a:srgbClr val="3166E0"/>
                </a:solidFill>
                <a:latin typeface="Oswald Light" pitchFamily="2" charset="0"/>
                <a:ea typeface="Microsoft JhengHei"/>
                <a:cs typeface="Arial"/>
              </a:rPr>
              <a:t>Xeon</a:t>
            </a:r>
            <a:r>
              <a:rPr lang="en-US" altLang="zh-TW" sz="2800" b="1" baseline="30000">
                <a:solidFill>
                  <a:srgbClr val="3166E0"/>
                </a:solidFill>
                <a:latin typeface="Oswald Light" pitchFamily="2" charset="0"/>
                <a:ea typeface="Microsoft JhengHei"/>
                <a:cs typeface="Arial"/>
              </a:rPr>
              <a:t>®</a:t>
            </a:r>
            <a:r>
              <a:rPr lang="en-US" altLang="zh-TW" sz="2800" b="1">
                <a:solidFill>
                  <a:srgbClr val="3166E0"/>
                </a:solidFill>
                <a:latin typeface="Oswald Light" pitchFamily="2" charset="0"/>
                <a:ea typeface="Microsoft JhengHei"/>
                <a:cs typeface="Arial"/>
              </a:rPr>
              <a:t> E-2234 </a:t>
            </a:r>
          </a:p>
          <a:p>
            <a:pPr lvl="1" indent="-457200">
              <a:spcBef>
                <a:spcPts val="600"/>
              </a:spcBef>
              <a:buClr>
                <a:srgbClr val="FF0000"/>
              </a:buClr>
              <a:buSzPct val="100000"/>
              <a:tabLst>
                <a:tab pos="180975" algn="l"/>
              </a:tabLst>
            </a:pPr>
            <a:r>
              <a:rPr lang="en-US" altLang="zh-TW" sz="2800" b="1">
                <a:solidFill>
                  <a:srgbClr val="3166E0"/>
                </a:solidFill>
                <a:latin typeface="Oswald Light" pitchFamily="2" charset="0"/>
                <a:ea typeface="Microsoft JhengHei"/>
                <a:cs typeface="Arial"/>
              </a:rPr>
              <a:t>4-core</a:t>
            </a:r>
            <a:r>
              <a:rPr lang="zh-TW" altLang="en-US" sz="2800" b="1"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en-US" altLang="zh-TW" sz="2800" b="1">
                <a:latin typeface="Oswald Light" pitchFamily="2" charset="0"/>
                <a:ea typeface="Microsoft JhengHei"/>
                <a:cs typeface="Arial"/>
              </a:rPr>
              <a:t>/</a:t>
            </a:r>
            <a:r>
              <a:rPr lang="zh-TW" altLang="en-US" sz="2800" b="1">
                <a:latin typeface="Oswald Light" pitchFamily="2" charset="0"/>
                <a:ea typeface="Microsoft JhengHei"/>
                <a:cs typeface="Arial"/>
              </a:rPr>
              <a:t> </a:t>
            </a:r>
            <a:r>
              <a:rPr lang="en-US" altLang="zh-TW" sz="2800" b="1">
                <a:solidFill>
                  <a:srgbClr val="3166E0"/>
                </a:solidFill>
                <a:latin typeface="Oswald Light" pitchFamily="2" charset="0"/>
                <a:ea typeface="Microsoft JhengHei"/>
                <a:cs typeface="Arial"/>
              </a:rPr>
              <a:t>8 </a:t>
            </a:r>
            <a:r>
              <a:rPr lang="en-US" altLang="zh-CN" sz="2800">
                <a:solidFill>
                  <a:srgbClr val="3166E0"/>
                </a:solidFill>
                <a:latin typeface="Oswald Light" pitchFamily="2" charset="0"/>
                <a:ea typeface="Microsoft JhengHei"/>
                <a:cs typeface="Arial"/>
              </a:rPr>
              <a:t>thread </a:t>
            </a:r>
            <a:r>
              <a:rPr lang="en-US" altLang="zh-CN" sz="2800">
                <a:latin typeface="Oswald Light" pitchFamily="2" charset="0"/>
                <a:ea typeface="Microsoft JhengHei"/>
                <a:cs typeface="Arial"/>
              </a:rPr>
              <a:t>processor</a:t>
            </a:r>
            <a:r>
              <a:rPr lang="zh-CN" altLang="en-US" sz="2800">
                <a:latin typeface="Oswald Light" pitchFamily="2" charset="0"/>
                <a:ea typeface="Microsoft JhengHei"/>
                <a:cs typeface="Arial"/>
              </a:rPr>
              <a:t> </a:t>
            </a:r>
            <a:endParaRPr lang="en-US" altLang="zh-CN" sz="2800">
              <a:latin typeface="Oswald Light" pitchFamily="2" charset="0"/>
              <a:ea typeface="Microsoft JhengHei"/>
              <a:cs typeface="Arial"/>
            </a:endParaRPr>
          </a:p>
          <a:p>
            <a:pPr lvl="1" indent="-457200">
              <a:spcBef>
                <a:spcPts val="600"/>
              </a:spcBef>
              <a:buClr>
                <a:srgbClr val="FF0000"/>
              </a:buClr>
              <a:buSzPct val="100000"/>
              <a:tabLst>
                <a:tab pos="180975" algn="l"/>
              </a:tabLst>
            </a:pPr>
            <a:r>
              <a:rPr lang="en-US" altLang="zh-TW" sz="2800" b="1">
                <a:latin typeface="Oswald Light" pitchFamily="2" charset="0"/>
                <a:ea typeface="Microsoft JhengHei"/>
                <a:cs typeface="Arial"/>
              </a:rPr>
              <a:t>3.6 GHz, max. boost to</a:t>
            </a:r>
            <a:r>
              <a:rPr lang="zh-TW" altLang="en-US" sz="2800">
                <a:latin typeface="Oswald Light" pitchFamily="2" charset="0"/>
                <a:ea typeface="Microsoft JhengHei"/>
              </a:rPr>
              <a:t> </a:t>
            </a:r>
            <a:r>
              <a:rPr lang="en-US" altLang="zh-TW" sz="2800" b="1">
                <a:latin typeface="Oswald Light" pitchFamily="2" charset="0"/>
                <a:ea typeface="Microsoft JhengHei"/>
              </a:rPr>
              <a:t>4.8 GHz  </a:t>
            </a:r>
            <a:r>
              <a:rPr lang="en-US" altLang="zh-TW" sz="2500" b="1">
                <a:latin typeface="Oswald Light" pitchFamily="2" charset="0"/>
                <a:ea typeface="Microsoft JhengHei"/>
                <a:cs typeface="Arial"/>
              </a:rPr>
              <a:t>  </a:t>
            </a:r>
            <a:endParaRPr lang="en-US" altLang="zh-CN" sz="2500" b="1">
              <a:latin typeface="Oswald Light" pitchFamily="2" charset="0"/>
              <a:ea typeface="Microsoft JhengHe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752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DFE0B-9FBB-A440-8A76-B990F35B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147" y="32885"/>
            <a:ext cx="11598442" cy="1400037"/>
          </a:xfrm>
        </p:spPr>
        <p:txBody>
          <a:bodyPr>
            <a:normAutofit/>
          </a:bodyPr>
          <a:lstStyle/>
          <a:p>
            <a:r>
              <a:rPr lang="en-US" altLang="zh-CN" sz="5600" dirty="0">
                <a:latin typeface="Oswald" pitchFamily="2" charset="0"/>
                <a:ea typeface="Microsoft JhengHei"/>
                <a:cs typeface="Arial" panose="020B0604020202020204" pitchFamily="34" charset="0"/>
              </a:rPr>
              <a:t>Support ECC</a:t>
            </a:r>
            <a:r>
              <a:rPr lang="en-US" altLang="zh-TW" sz="5600" dirty="0">
                <a:latin typeface="Oswald" pitchFamily="2" charset="0"/>
                <a:ea typeface="Microsoft JhengHei"/>
                <a:cs typeface="Arial" panose="020B0604020202020204" pitchFamily="34" charset="0"/>
              </a:rPr>
              <a:t> Memory </a:t>
            </a:r>
            <a:r>
              <a:rPr lang="en-US" sz="4200" b="0" dirty="0">
                <a:latin typeface="Oswald Light" pitchFamily="2" charset="0"/>
                <a:cs typeface="Arial" panose="020B0604020202020204" pitchFamily="34" charset="0"/>
              </a:rPr>
              <a:t>(Error Correcting Code)</a:t>
            </a:r>
            <a:endParaRPr lang="en-US" sz="4200" b="0" dirty="0">
              <a:latin typeface="Oswald Light" pitchFamily="2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178C103-F231-0A41-B15E-FDB8A082C715}"/>
              </a:ext>
            </a:extLst>
          </p:cNvPr>
          <p:cNvSpPr txBox="1"/>
          <p:nvPr/>
        </p:nvSpPr>
        <p:spPr>
          <a:xfrm>
            <a:off x="3689406" y="314871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2400">
              <a:latin typeface="Oswald Light" pitchFamily="2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114B311F-3664-8A4D-86A4-665DE940E7B1}"/>
              </a:ext>
            </a:extLst>
          </p:cNvPr>
          <p:cNvSpPr txBox="1"/>
          <p:nvPr/>
        </p:nvSpPr>
        <p:spPr>
          <a:xfrm>
            <a:off x="6424845" y="3934514"/>
            <a:ext cx="5267179" cy="20614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altLang="zh-TW" sz="2800">
                <a:solidFill>
                  <a:schemeClr val="bg1"/>
                </a:solidFill>
                <a:latin typeface="Oswald Light" pitchFamily="2" charset="0"/>
                <a:ea typeface="微軟正黑體"/>
              </a:rPr>
              <a:t>Intel Xeon processors </a:t>
            </a:r>
            <a:r>
              <a:rPr lang="en-US" altLang="zh-CN" sz="2800">
                <a:solidFill>
                  <a:schemeClr val="bg1"/>
                </a:solidFill>
                <a:latin typeface="Oswald Light" pitchFamily="2" charset="0"/>
                <a:ea typeface="微軟正黑體"/>
              </a:rPr>
              <a:t>support ECC which </a:t>
            </a:r>
            <a:r>
              <a:rPr lang="en-US" altLang="zh-CN" sz="2800">
                <a:solidFill>
                  <a:srgbClr val="FFFF00"/>
                </a:solidFill>
                <a:latin typeface="Oswald Light" pitchFamily="2" charset="0"/>
                <a:ea typeface="微軟正黑體"/>
              </a:rPr>
              <a:t>automatically detects</a:t>
            </a:r>
            <a:r>
              <a:rPr lang="en-US" altLang="zh-CN" sz="2800">
                <a:solidFill>
                  <a:schemeClr val="bg1"/>
                </a:solidFill>
                <a:latin typeface="Oswald Light" pitchFamily="2" charset="0"/>
                <a:ea typeface="微軟正黑體"/>
              </a:rPr>
              <a:t> and </a:t>
            </a:r>
            <a:r>
              <a:rPr lang="en-US" altLang="zh-CN" sz="2800">
                <a:solidFill>
                  <a:srgbClr val="FFFF00"/>
                </a:solidFill>
                <a:latin typeface="Oswald Light" pitchFamily="2" charset="0"/>
                <a:ea typeface="微軟正黑體"/>
              </a:rPr>
              <a:t>repairs single-bit error on-the-fly. </a:t>
            </a:r>
            <a:endParaRPr lang="en-US" altLang="zh-TW" sz="2800">
              <a:solidFill>
                <a:srgbClr val="FFFF00"/>
              </a:solidFill>
              <a:latin typeface="Oswald Light" pitchFamily="2" charset="0"/>
              <a:ea typeface="微軟正黑體" panose="020B0604030504040204" pitchFamily="34" charset="-120"/>
            </a:endParaRPr>
          </a:p>
          <a:p>
            <a:pPr marL="177800" indent="-177800">
              <a:lnSpc>
                <a:spcPts val="3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bg1"/>
                </a:solidFill>
                <a:latin typeface="Oswald Light" pitchFamily="2" charset="0"/>
                <a:ea typeface="微軟正黑體"/>
              </a:rPr>
              <a:t>Supports up to </a:t>
            </a:r>
            <a:r>
              <a:rPr lang="en-US" altLang="zh-CN" sz="2800">
                <a:solidFill>
                  <a:srgbClr val="FFFF00"/>
                </a:solidFill>
                <a:latin typeface="Oswald Light" pitchFamily="2" charset="0"/>
                <a:ea typeface="微軟正黑體"/>
              </a:rPr>
              <a:t>128GB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2AC2BA56-A223-4FBE-8012-58CD1D44D170}"/>
              </a:ext>
            </a:extLst>
          </p:cNvPr>
          <p:cNvGrpSpPr/>
          <p:nvPr/>
        </p:nvGrpSpPr>
        <p:grpSpPr>
          <a:xfrm>
            <a:off x="5689600" y="1709431"/>
            <a:ext cx="6203703" cy="1873802"/>
            <a:chOff x="5281398" y="2130931"/>
            <a:chExt cx="5815446" cy="1873802"/>
          </a:xfrm>
        </p:grpSpPr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83603654-5CCB-4749-9A6A-EFFF45D28239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D6359CAD-5C5B-4298-8481-E5B22DDAC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68AAA16F-151C-4C89-BDC6-5D83607DC6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圖形 3">
            <a:extLst>
              <a:ext uri="{FF2B5EF4-FFF2-40B4-BE49-F238E27FC236}">
                <a16:creationId xmlns:a16="http://schemas.microsoft.com/office/drawing/2014/main" id="{212E89E2-EE25-465F-89BA-F518E54FAF5B}"/>
              </a:ext>
            </a:extLst>
          </p:cNvPr>
          <p:cNvGrpSpPr/>
          <p:nvPr/>
        </p:nvGrpSpPr>
        <p:grpSpPr>
          <a:xfrm>
            <a:off x="10070272" y="2136914"/>
            <a:ext cx="1385706" cy="1018834"/>
            <a:chOff x="9976242" y="2387086"/>
            <a:chExt cx="1385706" cy="1018834"/>
          </a:xfrm>
        </p:grpSpPr>
        <p:grpSp>
          <p:nvGrpSpPr>
            <p:cNvPr id="16" name="圖形 3">
              <a:extLst>
                <a:ext uri="{FF2B5EF4-FFF2-40B4-BE49-F238E27FC236}">
                  <a16:creationId xmlns:a16="http://schemas.microsoft.com/office/drawing/2014/main" id="{645CC298-2543-4EEE-9670-F6C13568C1F7}"/>
                </a:ext>
              </a:extLst>
            </p:cNvPr>
            <p:cNvGrpSpPr/>
            <p:nvPr/>
          </p:nvGrpSpPr>
          <p:grpSpPr>
            <a:xfrm>
              <a:off x="9976242" y="2953862"/>
              <a:ext cx="1385706" cy="452058"/>
              <a:chOff x="9976242" y="2953862"/>
              <a:chExt cx="1385706" cy="452058"/>
            </a:xfrm>
          </p:grpSpPr>
          <p:sp>
            <p:nvSpPr>
              <p:cNvPr id="21" name="手繪多邊形: 圖案 20">
                <a:extLst>
                  <a:ext uri="{FF2B5EF4-FFF2-40B4-BE49-F238E27FC236}">
                    <a16:creationId xmlns:a16="http://schemas.microsoft.com/office/drawing/2014/main" id="{7FFDF1D0-EEDC-46B0-8711-3DA4C85D1E06}"/>
                  </a:ext>
                </a:extLst>
              </p:cNvPr>
              <p:cNvSpPr/>
              <p:nvPr/>
            </p:nvSpPr>
            <p:spPr>
              <a:xfrm>
                <a:off x="9976242" y="2953862"/>
                <a:ext cx="1385706" cy="452058"/>
              </a:xfrm>
              <a:custGeom>
                <a:avLst/>
                <a:gdLst>
                  <a:gd name="connsiteX0" fmla="*/ 1370941 w 1385706"/>
                  <a:gd name="connsiteY0" fmla="*/ 168102 h 452058"/>
                  <a:gd name="connsiteX1" fmla="*/ 1326643 w 1385706"/>
                  <a:gd name="connsiteY1" fmla="*/ 123805 h 452058"/>
                  <a:gd name="connsiteX2" fmla="*/ 1370941 w 1385706"/>
                  <a:gd name="connsiteY2" fmla="*/ 79508 h 452058"/>
                  <a:gd name="connsiteX3" fmla="*/ 1384571 w 1385706"/>
                  <a:gd name="connsiteY3" fmla="*/ 79508 h 452058"/>
                  <a:gd name="connsiteX4" fmla="*/ 1384571 w 1385706"/>
                  <a:gd name="connsiteY4" fmla="*/ 0 h 452058"/>
                  <a:gd name="connsiteX5" fmla="*/ 0 w 1385706"/>
                  <a:gd name="connsiteY5" fmla="*/ 0 h 452058"/>
                  <a:gd name="connsiteX6" fmla="*/ 0 w 1385706"/>
                  <a:gd name="connsiteY6" fmla="*/ 79508 h 452058"/>
                  <a:gd name="connsiteX7" fmla="*/ 13630 w 1385706"/>
                  <a:gd name="connsiteY7" fmla="*/ 79508 h 452058"/>
                  <a:gd name="connsiteX8" fmla="*/ 57927 w 1385706"/>
                  <a:gd name="connsiteY8" fmla="*/ 123805 h 452058"/>
                  <a:gd name="connsiteX9" fmla="*/ 13630 w 1385706"/>
                  <a:gd name="connsiteY9" fmla="*/ 168102 h 452058"/>
                  <a:gd name="connsiteX10" fmla="*/ 0 w 1385706"/>
                  <a:gd name="connsiteY10" fmla="*/ 168102 h 452058"/>
                  <a:gd name="connsiteX11" fmla="*/ 0 w 1385706"/>
                  <a:gd name="connsiteY11" fmla="*/ 452058 h 452058"/>
                  <a:gd name="connsiteX12" fmla="*/ 389588 w 1385706"/>
                  <a:gd name="connsiteY12" fmla="*/ 452058 h 452058"/>
                  <a:gd name="connsiteX13" fmla="*/ 389588 w 1385706"/>
                  <a:gd name="connsiteY13" fmla="*/ 431614 h 452058"/>
                  <a:gd name="connsiteX14" fmla="*/ 433885 w 1385706"/>
                  <a:gd name="connsiteY14" fmla="*/ 387316 h 452058"/>
                  <a:gd name="connsiteX15" fmla="*/ 433885 w 1385706"/>
                  <a:gd name="connsiteY15" fmla="*/ 387316 h 452058"/>
                  <a:gd name="connsiteX16" fmla="*/ 478182 w 1385706"/>
                  <a:gd name="connsiteY16" fmla="*/ 431614 h 452058"/>
                  <a:gd name="connsiteX17" fmla="*/ 478182 w 1385706"/>
                  <a:gd name="connsiteY17" fmla="*/ 452058 h 452058"/>
                  <a:gd name="connsiteX18" fmla="*/ 1385706 w 1385706"/>
                  <a:gd name="connsiteY18" fmla="*/ 452058 h 452058"/>
                  <a:gd name="connsiteX19" fmla="*/ 1385706 w 1385706"/>
                  <a:gd name="connsiteY19" fmla="*/ 168102 h 452058"/>
                  <a:gd name="connsiteX20" fmla="*/ 1370941 w 1385706"/>
                  <a:gd name="connsiteY20" fmla="*/ 168102 h 452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85706" h="452058">
                    <a:moveTo>
                      <a:pt x="1370941" y="168102"/>
                    </a:moveTo>
                    <a:cubicBezTo>
                      <a:pt x="1347088" y="168102"/>
                      <a:pt x="1326643" y="148793"/>
                      <a:pt x="1326643" y="123805"/>
                    </a:cubicBezTo>
                    <a:cubicBezTo>
                      <a:pt x="1326643" y="99953"/>
                      <a:pt x="1345952" y="79508"/>
                      <a:pt x="1370941" y="79508"/>
                    </a:cubicBezTo>
                    <a:lnTo>
                      <a:pt x="1384571" y="79508"/>
                    </a:lnTo>
                    <a:lnTo>
                      <a:pt x="1384571" y="0"/>
                    </a:lnTo>
                    <a:lnTo>
                      <a:pt x="0" y="0"/>
                    </a:lnTo>
                    <a:lnTo>
                      <a:pt x="0" y="79508"/>
                    </a:lnTo>
                    <a:lnTo>
                      <a:pt x="13630" y="79508"/>
                    </a:lnTo>
                    <a:cubicBezTo>
                      <a:pt x="37482" y="79508"/>
                      <a:pt x="57927" y="98817"/>
                      <a:pt x="57927" y="123805"/>
                    </a:cubicBezTo>
                    <a:cubicBezTo>
                      <a:pt x="57927" y="147657"/>
                      <a:pt x="38618" y="168102"/>
                      <a:pt x="13630" y="168102"/>
                    </a:cubicBezTo>
                    <a:lnTo>
                      <a:pt x="0" y="168102"/>
                    </a:lnTo>
                    <a:lnTo>
                      <a:pt x="0" y="452058"/>
                    </a:lnTo>
                    <a:lnTo>
                      <a:pt x="389588" y="452058"/>
                    </a:lnTo>
                    <a:lnTo>
                      <a:pt x="389588" y="431614"/>
                    </a:lnTo>
                    <a:cubicBezTo>
                      <a:pt x="389588" y="407761"/>
                      <a:pt x="408897" y="387316"/>
                      <a:pt x="433885" y="387316"/>
                    </a:cubicBezTo>
                    <a:lnTo>
                      <a:pt x="433885" y="387316"/>
                    </a:lnTo>
                    <a:cubicBezTo>
                      <a:pt x="457737" y="387316"/>
                      <a:pt x="478182" y="406625"/>
                      <a:pt x="478182" y="431614"/>
                    </a:cubicBezTo>
                    <a:lnTo>
                      <a:pt x="478182" y="452058"/>
                    </a:lnTo>
                    <a:lnTo>
                      <a:pt x="1385706" y="452058"/>
                    </a:lnTo>
                    <a:lnTo>
                      <a:pt x="1385706" y="168102"/>
                    </a:lnTo>
                    <a:lnTo>
                      <a:pt x="1370941" y="168102"/>
                    </a:lnTo>
                    <a:close/>
                  </a:path>
                </a:pathLst>
              </a:custGeom>
              <a:noFill/>
              <a:ln w="32183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6F374169-3348-4836-84D8-598DD87E6EE1}"/>
                  </a:ext>
                </a:extLst>
              </p:cNvPr>
              <p:cNvSpPr/>
              <p:nvPr/>
            </p:nvSpPr>
            <p:spPr>
              <a:xfrm>
                <a:off x="10051206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6D0CB8D4-0080-4971-863C-8E191C88C80D}"/>
                  </a:ext>
                </a:extLst>
              </p:cNvPr>
              <p:cNvSpPr/>
              <p:nvPr/>
            </p:nvSpPr>
            <p:spPr>
              <a:xfrm>
                <a:off x="10120492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76495D27-EA0C-461D-BC96-9ED3592AA656}"/>
                  </a:ext>
                </a:extLst>
              </p:cNvPr>
              <p:cNvSpPr/>
              <p:nvPr/>
            </p:nvSpPr>
            <p:spPr>
              <a:xfrm>
                <a:off x="10189777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0B25F733-EFA7-4670-95E1-78867288FDE5}"/>
                  </a:ext>
                </a:extLst>
              </p:cNvPr>
              <p:cNvSpPr/>
              <p:nvPr/>
            </p:nvSpPr>
            <p:spPr>
              <a:xfrm>
                <a:off x="10259062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6" name="手繪多邊形: 圖案 25">
                <a:extLst>
                  <a:ext uri="{FF2B5EF4-FFF2-40B4-BE49-F238E27FC236}">
                    <a16:creationId xmlns:a16="http://schemas.microsoft.com/office/drawing/2014/main" id="{282554C6-D2DD-4F2E-984D-A728E3021D1F}"/>
                  </a:ext>
                </a:extLst>
              </p:cNvPr>
              <p:cNvSpPr/>
              <p:nvPr/>
            </p:nvSpPr>
            <p:spPr>
              <a:xfrm>
                <a:off x="10506672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7" name="手繪多邊形: 圖案 26">
                <a:extLst>
                  <a:ext uri="{FF2B5EF4-FFF2-40B4-BE49-F238E27FC236}">
                    <a16:creationId xmlns:a16="http://schemas.microsoft.com/office/drawing/2014/main" id="{4C11B771-4703-4744-AA64-5CD911FF9798}"/>
                  </a:ext>
                </a:extLst>
              </p:cNvPr>
              <p:cNvSpPr/>
              <p:nvPr/>
            </p:nvSpPr>
            <p:spPr>
              <a:xfrm>
                <a:off x="10575958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8" name="手繪多邊形: 圖案 27">
                <a:extLst>
                  <a:ext uri="{FF2B5EF4-FFF2-40B4-BE49-F238E27FC236}">
                    <a16:creationId xmlns:a16="http://schemas.microsoft.com/office/drawing/2014/main" id="{C51FE7C9-D607-4BCB-9874-F271544BEA73}"/>
                  </a:ext>
                </a:extLst>
              </p:cNvPr>
              <p:cNvSpPr/>
              <p:nvPr/>
            </p:nvSpPr>
            <p:spPr>
              <a:xfrm>
                <a:off x="10645243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D5B1ACFB-33BE-4D42-9BCF-8B9D5CB2874E}"/>
                  </a:ext>
                </a:extLst>
              </p:cNvPr>
              <p:cNvSpPr/>
              <p:nvPr/>
            </p:nvSpPr>
            <p:spPr>
              <a:xfrm>
                <a:off x="10714528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1C66E828-833F-4C23-BA8E-1F1FF36A003E}"/>
                  </a:ext>
                </a:extLst>
              </p:cNvPr>
              <p:cNvSpPr/>
              <p:nvPr/>
            </p:nvSpPr>
            <p:spPr>
              <a:xfrm>
                <a:off x="10783813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1" name="手繪多邊形: 圖案 30">
                <a:extLst>
                  <a:ext uri="{FF2B5EF4-FFF2-40B4-BE49-F238E27FC236}">
                    <a16:creationId xmlns:a16="http://schemas.microsoft.com/office/drawing/2014/main" id="{7C3FCB1E-5EA6-4CFC-9E52-04788A2A5700}"/>
                  </a:ext>
                </a:extLst>
              </p:cNvPr>
              <p:cNvSpPr/>
              <p:nvPr/>
            </p:nvSpPr>
            <p:spPr>
              <a:xfrm>
                <a:off x="10853099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2" name="手繪多邊形: 圖案 31">
                <a:extLst>
                  <a:ext uri="{FF2B5EF4-FFF2-40B4-BE49-F238E27FC236}">
                    <a16:creationId xmlns:a16="http://schemas.microsoft.com/office/drawing/2014/main" id="{73B27DFC-7BA9-442E-B7E7-79376B3C7EDF}"/>
                  </a:ext>
                </a:extLst>
              </p:cNvPr>
              <p:cNvSpPr/>
              <p:nvPr/>
            </p:nvSpPr>
            <p:spPr>
              <a:xfrm>
                <a:off x="10922384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3" name="手繪多邊形: 圖案 32">
                <a:extLst>
                  <a:ext uri="{FF2B5EF4-FFF2-40B4-BE49-F238E27FC236}">
                    <a16:creationId xmlns:a16="http://schemas.microsoft.com/office/drawing/2014/main" id="{1CC72E63-25C6-47A6-BB60-513282422BE6}"/>
                  </a:ext>
                </a:extLst>
              </p:cNvPr>
              <p:cNvSpPr/>
              <p:nvPr/>
            </p:nvSpPr>
            <p:spPr>
              <a:xfrm>
                <a:off x="10991669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4" name="手繪多邊形: 圖案 33">
                <a:extLst>
                  <a:ext uri="{FF2B5EF4-FFF2-40B4-BE49-F238E27FC236}">
                    <a16:creationId xmlns:a16="http://schemas.microsoft.com/office/drawing/2014/main" id="{F9FF02C8-C683-4643-AB77-4DD9E0560F5F}"/>
                  </a:ext>
                </a:extLst>
              </p:cNvPr>
              <p:cNvSpPr/>
              <p:nvPr/>
            </p:nvSpPr>
            <p:spPr>
              <a:xfrm>
                <a:off x="11060955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5" name="手繪多邊形: 圖案 34">
                <a:extLst>
                  <a:ext uri="{FF2B5EF4-FFF2-40B4-BE49-F238E27FC236}">
                    <a16:creationId xmlns:a16="http://schemas.microsoft.com/office/drawing/2014/main" id="{482F1E66-F506-422B-9B30-62EE9F3F3A36}"/>
                  </a:ext>
                </a:extLst>
              </p:cNvPr>
              <p:cNvSpPr/>
              <p:nvPr/>
            </p:nvSpPr>
            <p:spPr>
              <a:xfrm>
                <a:off x="11130240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6" name="手繪多邊形: 圖案 35">
                <a:extLst>
                  <a:ext uri="{FF2B5EF4-FFF2-40B4-BE49-F238E27FC236}">
                    <a16:creationId xmlns:a16="http://schemas.microsoft.com/office/drawing/2014/main" id="{C94DB590-780C-4DF4-8676-C42038C857F1}"/>
                  </a:ext>
                </a:extLst>
              </p:cNvPr>
              <p:cNvSpPr/>
              <p:nvPr/>
            </p:nvSpPr>
            <p:spPr>
              <a:xfrm>
                <a:off x="11199525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7" name="手繪多邊形: 圖案 36">
                <a:extLst>
                  <a:ext uri="{FF2B5EF4-FFF2-40B4-BE49-F238E27FC236}">
                    <a16:creationId xmlns:a16="http://schemas.microsoft.com/office/drawing/2014/main" id="{1AEAF926-573F-41A7-BC22-5D939C1DF12C}"/>
                  </a:ext>
                </a:extLst>
              </p:cNvPr>
              <p:cNvSpPr/>
              <p:nvPr/>
            </p:nvSpPr>
            <p:spPr>
              <a:xfrm>
                <a:off x="11268811" y="3318462"/>
                <a:ext cx="30667" cy="87458"/>
              </a:xfrm>
              <a:custGeom>
                <a:avLst/>
                <a:gdLst>
                  <a:gd name="connsiteX0" fmla="*/ 0 w 30667"/>
                  <a:gd name="connsiteY0" fmla="*/ 0 h 87458"/>
                  <a:gd name="connsiteX1" fmla="*/ 30667 w 30667"/>
                  <a:gd name="connsiteY1" fmla="*/ 0 h 87458"/>
                  <a:gd name="connsiteX2" fmla="*/ 30667 w 30667"/>
                  <a:gd name="connsiteY2" fmla="*/ 87459 h 87458"/>
                  <a:gd name="connsiteX3" fmla="*/ 0 w 30667"/>
                  <a:gd name="connsiteY3" fmla="*/ 87459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67" h="87458">
                    <a:moveTo>
                      <a:pt x="0" y="0"/>
                    </a:moveTo>
                    <a:lnTo>
                      <a:pt x="30667" y="0"/>
                    </a:lnTo>
                    <a:lnTo>
                      <a:pt x="30667" y="87459"/>
                    </a:lnTo>
                    <a:lnTo>
                      <a:pt x="0" y="8745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8" name="手繪多邊形: 圖案 37">
                <a:extLst>
                  <a:ext uri="{FF2B5EF4-FFF2-40B4-BE49-F238E27FC236}">
                    <a16:creationId xmlns:a16="http://schemas.microsoft.com/office/drawing/2014/main" id="{226D1EB0-A050-415A-BD65-F15BD2C67EEF}"/>
                  </a:ext>
                </a:extLst>
              </p:cNvPr>
              <p:cNvSpPr/>
              <p:nvPr/>
            </p:nvSpPr>
            <p:spPr>
              <a:xfrm>
                <a:off x="10135258" y="3035642"/>
                <a:ext cx="197633" cy="197633"/>
              </a:xfrm>
              <a:custGeom>
                <a:avLst/>
                <a:gdLst>
                  <a:gd name="connsiteX0" fmla="*/ 171510 w 197633"/>
                  <a:gd name="connsiteY0" fmla="*/ 197634 h 197633"/>
                  <a:gd name="connsiteX1" fmla="*/ 26124 w 197633"/>
                  <a:gd name="connsiteY1" fmla="*/ 197634 h 197633"/>
                  <a:gd name="connsiteX2" fmla="*/ 0 w 197633"/>
                  <a:gd name="connsiteY2" fmla="*/ 171510 h 197633"/>
                  <a:gd name="connsiteX3" fmla="*/ 0 w 197633"/>
                  <a:gd name="connsiteY3" fmla="*/ 26124 h 197633"/>
                  <a:gd name="connsiteX4" fmla="*/ 26124 w 197633"/>
                  <a:gd name="connsiteY4" fmla="*/ 0 h 197633"/>
                  <a:gd name="connsiteX5" fmla="*/ 171510 w 197633"/>
                  <a:gd name="connsiteY5" fmla="*/ 0 h 197633"/>
                  <a:gd name="connsiteX6" fmla="*/ 197634 w 197633"/>
                  <a:gd name="connsiteY6" fmla="*/ 26124 h 197633"/>
                  <a:gd name="connsiteX7" fmla="*/ 197634 w 197633"/>
                  <a:gd name="connsiteY7" fmla="*/ 171510 h 197633"/>
                  <a:gd name="connsiteX8" fmla="*/ 171510 w 197633"/>
                  <a:gd name="connsiteY8" fmla="*/ 197634 h 19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633" h="197633">
                    <a:moveTo>
                      <a:pt x="171510" y="197634"/>
                    </a:moveTo>
                    <a:lnTo>
                      <a:pt x="26124" y="197634"/>
                    </a:lnTo>
                    <a:cubicBezTo>
                      <a:pt x="12494" y="197634"/>
                      <a:pt x="0" y="186275"/>
                      <a:pt x="0" y="171510"/>
                    </a:cubicBezTo>
                    <a:lnTo>
                      <a:pt x="0" y="26124"/>
                    </a:lnTo>
                    <a:cubicBezTo>
                      <a:pt x="0" y="12494"/>
                      <a:pt x="11358" y="0"/>
                      <a:pt x="26124" y="0"/>
                    </a:cubicBezTo>
                    <a:lnTo>
                      <a:pt x="171510" y="0"/>
                    </a:lnTo>
                    <a:cubicBezTo>
                      <a:pt x="185139" y="0"/>
                      <a:pt x="197634" y="11358"/>
                      <a:pt x="197634" y="26124"/>
                    </a:cubicBezTo>
                    <a:lnTo>
                      <a:pt x="197634" y="171510"/>
                    </a:lnTo>
                    <a:cubicBezTo>
                      <a:pt x="197634" y="186275"/>
                      <a:pt x="185139" y="197634"/>
                      <a:pt x="171510" y="197634"/>
                    </a:cubicBezTo>
                    <a:close/>
                  </a:path>
                </a:pathLst>
              </a:custGeom>
              <a:noFill/>
              <a:ln w="11354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9" name="手繪多邊形: 圖案 38">
                <a:extLst>
                  <a:ext uri="{FF2B5EF4-FFF2-40B4-BE49-F238E27FC236}">
                    <a16:creationId xmlns:a16="http://schemas.microsoft.com/office/drawing/2014/main" id="{0FFB9FC3-925A-427E-8504-C5C6D0BD7DA3}"/>
                  </a:ext>
                </a:extLst>
              </p:cNvPr>
              <p:cNvSpPr/>
              <p:nvPr/>
            </p:nvSpPr>
            <p:spPr>
              <a:xfrm>
                <a:off x="10411263" y="3035642"/>
                <a:ext cx="197633" cy="197633"/>
              </a:xfrm>
              <a:custGeom>
                <a:avLst/>
                <a:gdLst>
                  <a:gd name="connsiteX0" fmla="*/ 171510 w 197633"/>
                  <a:gd name="connsiteY0" fmla="*/ 197634 h 197633"/>
                  <a:gd name="connsiteX1" fmla="*/ 26124 w 197633"/>
                  <a:gd name="connsiteY1" fmla="*/ 197634 h 197633"/>
                  <a:gd name="connsiteX2" fmla="*/ 0 w 197633"/>
                  <a:gd name="connsiteY2" fmla="*/ 171510 h 197633"/>
                  <a:gd name="connsiteX3" fmla="*/ 0 w 197633"/>
                  <a:gd name="connsiteY3" fmla="*/ 26124 h 197633"/>
                  <a:gd name="connsiteX4" fmla="*/ 26124 w 197633"/>
                  <a:gd name="connsiteY4" fmla="*/ 0 h 197633"/>
                  <a:gd name="connsiteX5" fmla="*/ 171510 w 197633"/>
                  <a:gd name="connsiteY5" fmla="*/ 0 h 197633"/>
                  <a:gd name="connsiteX6" fmla="*/ 197633 w 197633"/>
                  <a:gd name="connsiteY6" fmla="*/ 26124 h 197633"/>
                  <a:gd name="connsiteX7" fmla="*/ 197633 w 197633"/>
                  <a:gd name="connsiteY7" fmla="*/ 171510 h 197633"/>
                  <a:gd name="connsiteX8" fmla="*/ 171510 w 197633"/>
                  <a:gd name="connsiteY8" fmla="*/ 197634 h 19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633" h="197633">
                    <a:moveTo>
                      <a:pt x="171510" y="197634"/>
                    </a:moveTo>
                    <a:lnTo>
                      <a:pt x="26124" y="197634"/>
                    </a:lnTo>
                    <a:cubicBezTo>
                      <a:pt x="12494" y="197634"/>
                      <a:pt x="0" y="186275"/>
                      <a:pt x="0" y="171510"/>
                    </a:cubicBezTo>
                    <a:lnTo>
                      <a:pt x="0" y="26124"/>
                    </a:lnTo>
                    <a:cubicBezTo>
                      <a:pt x="0" y="12494"/>
                      <a:pt x="11358" y="0"/>
                      <a:pt x="26124" y="0"/>
                    </a:cubicBezTo>
                    <a:lnTo>
                      <a:pt x="171510" y="0"/>
                    </a:lnTo>
                    <a:cubicBezTo>
                      <a:pt x="185139" y="0"/>
                      <a:pt x="197633" y="11358"/>
                      <a:pt x="197633" y="26124"/>
                    </a:cubicBezTo>
                    <a:lnTo>
                      <a:pt x="197633" y="171510"/>
                    </a:lnTo>
                    <a:cubicBezTo>
                      <a:pt x="197633" y="186275"/>
                      <a:pt x="186275" y="197634"/>
                      <a:pt x="171510" y="197634"/>
                    </a:cubicBezTo>
                    <a:close/>
                  </a:path>
                </a:pathLst>
              </a:custGeom>
              <a:noFill/>
              <a:ln w="11354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0" name="手繪多邊形: 圖案 39">
                <a:extLst>
                  <a:ext uri="{FF2B5EF4-FFF2-40B4-BE49-F238E27FC236}">
                    <a16:creationId xmlns:a16="http://schemas.microsoft.com/office/drawing/2014/main" id="{34BB7323-7FD0-4C9E-B8F2-D52FD6D9987C}"/>
                  </a:ext>
                </a:extLst>
              </p:cNvPr>
              <p:cNvSpPr/>
              <p:nvPr/>
            </p:nvSpPr>
            <p:spPr>
              <a:xfrm>
                <a:off x="10688404" y="3035642"/>
                <a:ext cx="197633" cy="197633"/>
              </a:xfrm>
              <a:custGeom>
                <a:avLst/>
                <a:gdLst>
                  <a:gd name="connsiteX0" fmla="*/ 170374 w 197633"/>
                  <a:gd name="connsiteY0" fmla="*/ 197634 h 197633"/>
                  <a:gd name="connsiteX1" fmla="*/ 26124 w 197633"/>
                  <a:gd name="connsiteY1" fmla="*/ 197634 h 197633"/>
                  <a:gd name="connsiteX2" fmla="*/ 0 w 197633"/>
                  <a:gd name="connsiteY2" fmla="*/ 171510 h 197633"/>
                  <a:gd name="connsiteX3" fmla="*/ 0 w 197633"/>
                  <a:gd name="connsiteY3" fmla="*/ 26124 h 197633"/>
                  <a:gd name="connsiteX4" fmla="*/ 26124 w 197633"/>
                  <a:gd name="connsiteY4" fmla="*/ 0 h 197633"/>
                  <a:gd name="connsiteX5" fmla="*/ 171510 w 197633"/>
                  <a:gd name="connsiteY5" fmla="*/ 0 h 197633"/>
                  <a:gd name="connsiteX6" fmla="*/ 197634 w 197633"/>
                  <a:gd name="connsiteY6" fmla="*/ 26124 h 197633"/>
                  <a:gd name="connsiteX7" fmla="*/ 197634 w 197633"/>
                  <a:gd name="connsiteY7" fmla="*/ 171510 h 197633"/>
                  <a:gd name="connsiteX8" fmla="*/ 170374 w 197633"/>
                  <a:gd name="connsiteY8" fmla="*/ 197634 h 19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633" h="197633">
                    <a:moveTo>
                      <a:pt x="170374" y="197634"/>
                    </a:moveTo>
                    <a:lnTo>
                      <a:pt x="26124" y="197634"/>
                    </a:lnTo>
                    <a:cubicBezTo>
                      <a:pt x="12494" y="197634"/>
                      <a:pt x="0" y="186275"/>
                      <a:pt x="0" y="171510"/>
                    </a:cubicBezTo>
                    <a:lnTo>
                      <a:pt x="0" y="26124"/>
                    </a:lnTo>
                    <a:cubicBezTo>
                      <a:pt x="0" y="12494"/>
                      <a:pt x="11358" y="0"/>
                      <a:pt x="26124" y="0"/>
                    </a:cubicBezTo>
                    <a:lnTo>
                      <a:pt x="171510" y="0"/>
                    </a:lnTo>
                    <a:cubicBezTo>
                      <a:pt x="185139" y="0"/>
                      <a:pt x="197634" y="11358"/>
                      <a:pt x="197634" y="26124"/>
                    </a:cubicBezTo>
                    <a:lnTo>
                      <a:pt x="197634" y="171510"/>
                    </a:lnTo>
                    <a:cubicBezTo>
                      <a:pt x="196498" y="186275"/>
                      <a:pt x="185139" y="197634"/>
                      <a:pt x="170374" y="197634"/>
                    </a:cubicBezTo>
                    <a:close/>
                  </a:path>
                </a:pathLst>
              </a:custGeom>
              <a:noFill/>
              <a:ln w="11354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1" name="手繪多邊形: 圖案 40">
                <a:extLst>
                  <a:ext uri="{FF2B5EF4-FFF2-40B4-BE49-F238E27FC236}">
                    <a16:creationId xmlns:a16="http://schemas.microsoft.com/office/drawing/2014/main" id="{6328C20F-06EC-4622-AF95-EC53CC39459A}"/>
                  </a:ext>
                </a:extLst>
              </p:cNvPr>
              <p:cNvSpPr/>
              <p:nvPr/>
            </p:nvSpPr>
            <p:spPr>
              <a:xfrm>
                <a:off x="10964410" y="3035642"/>
                <a:ext cx="197633" cy="197633"/>
              </a:xfrm>
              <a:custGeom>
                <a:avLst/>
                <a:gdLst>
                  <a:gd name="connsiteX0" fmla="*/ 171510 w 197633"/>
                  <a:gd name="connsiteY0" fmla="*/ 197634 h 197633"/>
                  <a:gd name="connsiteX1" fmla="*/ 26124 w 197633"/>
                  <a:gd name="connsiteY1" fmla="*/ 197634 h 197633"/>
                  <a:gd name="connsiteX2" fmla="*/ 0 w 197633"/>
                  <a:gd name="connsiteY2" fmla="*/ 171510 h 197633"/>
                  <a:gd name="connsiteX3" fmla="*/ 0 w 197633"/>
                  <a:gd name="connsiteY3" fmla="*/ 26124 h 197633"/>
                  <a:gd name="connsiteX4" fmla="*/ 26124 w 197633"/>
                  <a:gd name="connsiteY4" fmla="*/ 0 h 197633"/>
                  <a:gd name="connsiteX5" fmla="*/ 171510 w 197633"/>
                  <a:gd name="connsiteY5" fmla="*/ 0 h 197633"/>
                  <a:gd name="connsiteX6" fmla="*/ 197634 w 197633"/>
                  <a:gd name="connsiteY6" fmla="*/ 26124 h 197633"/>
                  <a:gd name="connsiteX7" fmla="*/ 197634 w 197633"/>
                  <a:gd name="connsiteY7" fmla="*/ 171510 h 197633"/>
                  <a:gd name="connsiteX8" fmla="*/ 171510 w 197633"/>
                  <a:gd name="connsiteY8" fmla="*/ 197634 h 19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633" h="197633">
                    <a:moveTo>
                      <a:pt x="171510" y="197634"/>
                    </a:moveTo>
                    <a:lnTo>
                      <a:pt x="26124" y="197634"/>
                    </a:lnTo>
                    <a:cubicBezTo>
                      <a:pt x="12494" y="197634"/>
                      <a:pt x="0" y="186275"/>
                      <a:pt x="0" y="171510"/>
                    </a:cubicBezTo>
                    <a:lnTo>
                      <a:pt x="0" y="26124"/>
                    </a:lnTo>
                    <a:cubicBezTo>
                      <a:pt x="0" y="12494"/>
                      <a:pt x="11358" y="0"/>
                      <a:pt x="26124" y="0"/>
                    </a:cubicBezTo>
                    <a:lnTo>
                      <a:pt x="171510" y="0"/>
                    </a:lnTo>
                    <a:cubicBezTo>
                      <a:pt x="185139" y="0"/>
                      <a:pt x="197634" y="11358"/>
                      <a:pt x="197634" y="26124"/>
                    </a:cubicBezTo>
                    <a:lnTo>
                      <a:pt x="197634" y="171510"/>
                    </a:lnTo>
                    <a:cubicBezTo>
                      <a:pt x="196498" y="186275"/>
                      <a:pt x="185139" y="197634"/>
                      <a:pt x="171510" y="197634"/>
                    </a:cubicBezTo>
                    <a:close/>
                  </a:path>
                </a:pathLst>
              </a:custGeom>
              <a:noFill/>
              <a:ln w="11354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17" name="圖形 3">
              <a:extLst>
                <a:ext uri="{FF2B5EF4-FFF2-40B4-BE49-F238E27FC236}">
                  <a16:creationId xmlns:a16="http://schemas.microsoft.com/office/drawing/2014/main" id="{D441E3F4-B6C1-4D9E-A186-713DFB12510B}"/>
                </a:ext>
              </a:extLst>
            </p:cNvPr>
            <p:cNvGrpSpPr/>
            <p:nvPr/>
          </p:nvGrpSpPr>
          <p:grpSpPr>
            <a:xfrm>
              <a:off x="10022811" y="2387086"/>
              <a:ext cx="1319843" cy="471367"/>
              <a:chOff x="10022811" y="2387086"/>
              <a:chExt cx="1319843" cy="471367"/>
            </a:xfrm>
            <a:solidFill>
              <a:srgbClr val="FFFFFF"/>
            </a:solidFill>
          </p:grpSpPr>
          <p:sp>
            <p:nvSpPr>
              <p:cNvPr id="18" name="手繪多邊形: 圖案 17">
                <a:extLst>
                  <a:ext uri="{FF2B5EF4-FFF2-40B4-BE49-F238E27FC236}">
                    <a16:creationId xmlns:a16="http://schemas.microsoft.com/office/drawing/2014/main" id="{123E0F7A-AA38-4B7D-8076-AB2DBE09B39C}"/>
                  </a:ext>
                </a:extLst>
              </p:cNvPr>
              <p:cNvSpPr/>
              <p:nvPr/>
            </p:nvSpPr>
            <p:spPr>
              <a:xfrm>
                <a:off x="10022811" y="2395036"/>
                <a:ext cx="423662" cy="454330"/>
              </a:xfrm>
              <a:custGeom>
                <a:avLst/>
                <a:gdLst>
                  <a:gd name="connsiteX0" fmla="*/ 357785 w 423662"/>
                  <a:gd name="connsiteY0" fmla="*/ 268055 h 454330"/>
                  <a:gd name="connsiteX1" fmla="*/ 161287 w 423662"/>
                  <a:gd name="connsiteY1" fmla="*/ 268055 h 454330"/>
                  <a:gd name="connsiteX2" fmla="*/ 141978 w 423662"/>
                  <a:gd name="connsiteY2" fmla="*/ 360057 h 454330"/>
                  <a:gd name="connsiteX3" fmla="*/ 366871 w 423662"/>
                  <a:gd name="connsiteY3" fmla="*/ 360057 h 454330"/>
                  <a:gd name="connsiteX4" fmla="*/ 332797 w 423662"/>
                  <a:gd name="connsiteY4" fmla="*/ 454330 h 454330"/>
                  <a:gd name="connsiteX5" fmla="*/ 0 w 423662"/>
                  <a:gd name="connsiteY5" fmla="*/ 454330 h 454330"/>
                  <a:gd name="connsiteX6" fmla="*/ 96545 w 423662"/>
                  <a:gd name="connsiteY6" fmla="*/ 0 h 454330"/>
                  <a:gd name="connsiteX7" fmla="*/ 423663 w 423662"/>
                  <a:gd name="connsiteY7" fmla="*/ 0 h 454330"/>
                  <a:gd name="connsiteX8" fmla="*/ 403218 w 423662"/>
                  <a:gd name="connsiteY8" fmla="*/ 94274 h 454330"/>
                  <a:gd name="connsiteX9" fmla="*/ 198769 w 423662"/>
                  <a:gd name="connsiteY9" fmla="*/ 94274 h 454330"/>
                  <a:gd name="connsiteX10" fmla="*/ 181732 w 423662"/>
                  <a:gd name="connsiteY10" fmla="*/ 173781 h 454330"/>
                  <a:gd name="connsiteX11" fmla="*/ 378230 w 423662"/>
                  <a:gd name="connsiteY11" fmla="*/ 173781 h 454330"/>
                  <a:gd name="connsiteX12" fmla="*/ 357785 w 423662"/>
                  <a:gd name="connsiteY12" fmla="*/ 268055 h 45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23662" h="454330">
                    <a:moveTo>
                      <a:pt x="357785" y="268055"/>
                    </a:moveTo>
                    <a:lnTo>
                      <a:pt x="161287" y="268055"/>
                    </a:lnTo>
                    <a:lnTo>
                      <a:pt x="141978" y="360057"/>
                    </a:lnTo>
                    <a:lnTo>
                      <a:pt x="366871" y="360057"/>
                    </a:lnTo>
                    <a:lnTo>
                      <a:pt x="332797" y="454330"/>
                    </a:lnTo>
                    <a:lnTo>
                      <a:pt x="0" y="454330"/>
                    </a:lnTo>
                    <a:lnTo>
                      <a:pt x="96545" y="0"/>
                    </a:lnTo>
                    <a:lnTo>
                      <a:pt x="423663" y="0"/>
                    </a:lnTo>
                    <a:lnTo>
                      <a:pt x="403218" y="94274"/>
                    </a:lnTo>
                    <a:lnTo>
                      <a:pt x="198769" y="94274"/>
                    </a:lnTo>
                    <a:lnTo>
                      <a:pt x="181732" y="173781"/>
                    </a:lnTo>
                    <a:lnTo>
                      <a:pt x="378230" y="173781"/>
                    </a:lnTo>
                    <a:lnTo>
                      <a:pt x="357785" y="268055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9" name="手繪多邊形: 圖案 18">
                <a:extLst>
                  <a:ext uri="{FF2B5EF4-FFF2-40B4-BE49-F238E27FC236}">
                    <a16:creationId xmlns:a16="http://schemas.microsoft.com/office/drawing/2014/main" id="{9E1829FC-E4BB-4C3D-A29D-94934EA394E4}"/>
                  </a:ext>
                </a:extLst>
              </p:cNvPr>
              <p:cNvSpPr/>
              <p:nvPr/>
            </p:nvSpPr>
            <p:spPr>
              <a:xfrm>
                <a:off x="10452153" y="2387086"/>
                <a:ext cx="431628" cy="470231"/>
              </a:xfrm>
              <a:custGeom>
                <a:avLst/>
                <a:gdLst>
                  <a:gd name="connsiteX0" fmla="*/ 402082 w 431628"/>
                  <a:gd name="connsiteY0" fmla="*/ 311216 h 470231"/>
                  <a:gd name="connsiteX1" fmla="*/ 180596 w 431628"/>
                  <a:gd name="connsiteY1" fmla="*/ 470232 h 470231"/>
                  <a:gd name="connsiteX2" fmla="*/ 0 w 431628"/>
                  <a:gd name="connsiteY2" fmla="*/ 283956 h 470231"/>
                  <a:gd name="connsiteX3" fmla="*/ 253289 w 431628"/>
                  <a:gd name="connsiteY3" fmla="*/ 0 h 470231"/>
                  <a:gd name="connsiteX4" fmla="*/ 431613 w 431628"/>
                  <a:gd name="connsiteY4" fmla="*/ 159016 h 470231"/>
                  <a:gd name="connsiteX5" fmla="*/ 303265 w 431628"/>
                  <a:gd name="connsiteY5" fmla="*/ 159016 h 470231"/>
                  <a:gd name="connsiteX6" fmla="*/ 243066 w 431628"/>
                  <a:gd name="connsiteY6" fmla="*/ 92002 h 470231"/>
                  <a:gd name="connsiteX7" fmla="*/ 132892 w 431628"/>
                  <a:gd name="connsiteY7" fmla="*/ 290771 h 470231"/>
                  <a:gd name="connsiteX8" fmla="*/ 194226 w 431628"/>
                  <a:gd name="connsiteY8" fmla="*/ 378230 h 470231"/>
                  <a:gd name="connsiteX9" fmla="*/ 274870 w 431628"/>
                  <a:gd name="connsiteY9" fmla="*/ 311216 h 470231"/>
                  <a:gd name="connsiteX10" fmla="*/ 402082 w 431628"/>
                  <a:gd name="connsiteY10" fmla="*/ 311216 h 47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1628" h="470231">
                    <a:moveTo>
                      <a:pt x="402082" y="311216"/>
                    </a:moveTo>
                    <a:cubicBezTo>
                      <a:pt x="370279" y="420255"/>
                      <a:pt x="291907" y="470232"/>
                      <a:pt x="180596" y="470232"/>
                    </a:cubicBezTo>
                    <a:cubicBezTo>
                      <a:pt x="60199" y="470232"/>
                      <a:pt x="0" y="398675"/>
                      <a:pt x="0" y="283956"/>
                    </a:cubicBezTo>
                    <a:cubicBezTo>
                      <a:pt x="0" y="163559"/>
                      <a:pt x="68149" y="0"/>
                      <a:pt x="253289" y="0"/>
                    </a:cubicBezTo>
                    <a:cubicBezTo>
                      <a:pt x="370279" y="0"/>
                      <a:pt x="432749" y="62470"/>
                      <a:pt x="431613" y="159016"/>
                    </a:cubicBezTo>
                    <a:lnTo>
                      <a:pt x="303265" y="159016"/>
                    </a:lnTo>
                    <a:cubicBezTo>
                      <a:pt x="303265" y="124941"/>
                      <a:pt x="293043" y="92002"/>
                      <a:pt x="243066" y="92002"/>
                    </a:cubicBezTo>
                    <a:cubicBezTo>
                      <a:pt x="166966" y="92002"/>
                      <a:pt x="132892" y="213535"/>
                      <a:pt x="132892" y="290771"/>
                    </a:cubicBezTo>
                    <a:cubicBezTo>
                      <a:pt x="132892" y="339612"/>
                      <a:pt x="147657" y="378230"/>
                      <a:pt x="194226" y="378230"/>
                    </a:cubicBezTo>
                    <a:cubicBezTo>
                      <a:pt x="239659" y="378230"/>
                      <a:pt x="260104" y="348698"/>
                      <a:pt x="274870" y="311216"/>
                    </a:cubicBezTo>
                    <a:lnTo>
                      <a:pt x="402082" y="311216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0" name="手繪多邊形: 圖案 19">
                <a:extLst>
                  <a:ext uri="{FF2B5EF4-FFF2-40B4-BE49-F238E27FC236}">
                    <a16:creationId xmlns:a16="http://schemas.microsoft.com/office/drawing/2014/main" id="{8AD55C36-3CC6-4AEE-A7C2-76BF75492800}"/>
                  </a:ext>
                </a:extLst>
              </p:cNvPr>
              <p:cNvSpPr/>
              <p:nvPr/>
            </p:nvSpPr>
            <p:spPr>
              <a:xfrm>
                <a:off x="10911026" y="2387086"/>
                <a:ext cx="431628" cy="471367"/>
              </a:xfrm>
              <a:custGeom>
                <a:avLst/>
                <a:gdLst>
                  <a:gd name="connsiteX0" fmla="*/ 403218 w 431628"/>
                  <a:gd name="connsiteY0" fmla="*/ 311216 h 471367"/>
                  <a:gd name="connsiteX1" fmla="*/ 180596 w 431628"/>
                  <a:gd name="connsiteY1" fmla="*/ 471368 h 471367"/>
                  <a:gd name="connsiteX2" fmla="*/ 0 w 431628"/>
                  <a:gd name="connsiteY2" fmla="*/ 283956 h 471367"/>
                  <a:gd name="connsiteX3" fmla="*/ 253289 w 431628"/>
                  <a:gd name="connsiteY3" fmla="*/ 0 h 471367"/>
                  <a:gd name="connsiteX4" fmla="*/ 431613 w 431628"/>
                  <a:gd name="connsiteY4" fmla="*/ 159016 h 471367"/>
                  <a:gd name="connsiteX5" fmla="*/ 303265 w 431628"/>
                  <a:gd name="connsiteY5" fmla="*/ 159016 h 471367"/>
                  <a:gd name="connsiteX6" fmla="*/ 243067 w 431628"/>
                  <a:gd name="connsiteY6" fmla="*/ 92002 h 471367"/>
                  <a:gd name="connsiteX7" fmla="*/ 132892 w 431628"/>
                  <a:gd name="connsiteY7" fmla="*/ 290771 h 471367"/>
                  <a:gd name="connsiteX8" fmla="*/ 194226 w 431628"/>
                  <a:gd name="connsiteY8" fmla="*/ 378230 h 471367"/>
                  <a:gd name="connsiteX9" fmla="*/ 274870 w 431628"/>
                  <a:gd name="connsiteY9" fmla="*/ 311216 h 471367"/>
                  <a:gd name="connsiteX10" fmla="*/ 403218 w 431628"/>
                  <a:gd name="connsiteY10" fmla="*/ 311216 h 471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1628" h="471367">
                    <a:moveTo>
                      <a:pt x="403218" y="311216"/>
                    </a:moveTo>
                    <a:cubicBezTo>
                      <a:pt x="371415" y="420255"/>
                      <a:pt x="293043" y="471368"/>
                      <a:pt x="180596" y="471368"/>
                    </a:cubicBezTo>
                    <a:cubicBezTo>
                      <a:pt x="60199" y="470232"/>
                      <a:pt x="0" y="398675"/>
                      <a:pt x="0" y="283956"/>
                    </a:cubicBezTo>
                    <a:cubicBezTo>
                      <a:pt x="0" y="163559"/>
                      <a:pt x="68149" y="0"/>
                      <a:pt x="253289" y="0"/>
                    </a:cubicBezTo>
                    <a:cubicBezTo>
                      <a:pt x="370279" y="0"/>
                      <a:pt x="432749" y="62470"/>
                      <a:pt x="431613" y="159016"/>
                    </a:cubicBezTo>
                    <a:lnTo>
                      <a:pt x="303265" y="159016"/>
                    </a:lnTo>
                    <a:cubicBezTo>
                      <a:pt x="303265" y="124941"/>
                      <a:pt x="293043" y="92002"/>
                      <a:pt x="243067" y="92002"/>
                    </a:cubicBezTo>
                    <a:cubicBezTo>
                      <a:pt x="166966" y="92002"/>
                      <a:pt x="132892" y="213535"/>
                      <a:pt x="132892" y="290771"/>
                    </a:cubicBezTo>
                    <a:cubicBezTo>
                      <a:pt x="132892" y="339612"/>
                      <a:pt x="147657" y="378230"/>
                      <a:pt x="194226" y="378230"/>
                    </a:cubicBezTo>
                    <a:cubicBezTo>
                      <a:pt x="239659" y="378230"/>
                      <a:pt x="260104" y="348698"/>
                      <a:pt x="274870" y="311216"/>
                    </a:cubicBezTo>
                    <a:lnTo>
                      <a:pt x="403218" y="311216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1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4EBBA0-5975-6746-94AE-CB555557579C}"/>
              </a:ext>
            </a:extLst>
          </p:cNvPr>
          <p:cNvSpPr txBox="1"/>
          <p:nvPr/>
        </p:nvSpPr>
        <p:spPr>
          <a:xfrm>
            <a:off x="6092584" y="2090145"/>
            <a:ext cx="4073716" cy="11593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4300"/>
              </a:lnSpc>
            </a:pPr>
            <a:r>
              <a:rPr lang="en-US" altLang="zh-CN" sz="3200">
                <a:latin typeface="Oswald" pitchFamily="2" charset="0"/>
                <a:ea typeface="微軟正黑體" panose="020B0604030504040204" pitchFamily="34" charset="-120"/>
              </a:rPr>
              <a:t>Running reliably without data corruption</a:t>
            </a:r>
            <a:endParaRPr lang="en-US" sz="3200">
              <a:latin typeface="Oswald" pitchFamily="2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5063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一張含有 電子用品, 電腦 的圖片&#10;&#10;自動產生的描述">
            <a:extLst>
              <a:ext uri="{FF2B5EF4-FFF2-40B4-BE49-F238E27FC236}">
                <a16:creationId xmlns:a16="http://schemas.microsoft.com/office/drawing/2014/main" id="{5A28DA49-767A-8840-8AB7-6C4578237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86" y="878457"/>
            <a:ext cx="7151949" cy="4469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37AE537-2B18-0440-9604-E99DB43DB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83" y="33869"/>
            <a:ext cx="11598442" cy="1303786"/>
          </a:xfrm>
        </p:spPr>
        <p:txBody>
          <a:bodyPr>
            <a:normAutofit/>
          </a:bodyPr>
          <a:lstStyle/>
          <a:p>
            <a:r>
              <a:rPr kumimoji="1" lang="en-US" altLang="zh-TW" sz="5000" dirty="0">
                <a:latin typeface="Oswald" pitchFamily="2" charset="0"/>
              </a:rPr>
              <a:t>TNS-h1083X NAS Node Rear View</a:t>
            </a:r>
            <a:endParaRPr kumimoji="1" lang="zh-TW" altLang="en-US" sz="5000" dirty="0">
              <a:latin typeface="Oswald" pitchFamily="2" charset="0"/>
            </a:endParaRPr>
          </a:p>
        </p:txBody>
      </p:sp>
      <p:sp>
        <p:nvSpPr>
          <p:cNvPr id="5" name="Shape 183">
            <a:extLst>
              <a:ext uri="{FF2B5EF4-FFF2-40B4-BE49-F238E27FC236}">
                <a16:creationId xmlns:a16="http://schemas.microsoft.com/office/drawing/2014/main" id="{D38E14AD-D929-2E43-9149-FE1D5321DFA1}"/>
              </a:ext>
            </a:extLst>
          </p:cNvPr>
          <p:cNvSpPr txBox="1"/>
          <p:nvPr/>
        </p:nvSpPr>
        <p:spPr>
          <a:xfrm flipH="1">
            <a:off x="7948139" y="1811239"/>
            <a:ext cx="4847303" cy="79047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ts val="3000"/>
              </a:lnSpc>
              <a:buClr>
                <a:srgbClr val="595959"/>
              </a:buClr>
              <a:buSzPct val="25000"/>
            </a:pPr>
            <a:r>
              <a:rPr lang="en-US" altLang="zh-TW" sz="2400">
                <a:latin typeface="Oswald Light" pitchFamily="2" charset="0"/>
                <a:ea typeface="微軟正黑體" pitchFamily="34" charset="-120"/>
                <a:cs typeface="Arial" pitchFamily="34" charset="0"/>
              </a:rPr>
              <a:t>2 x U.2 port</a:t>
            </a:r>
            <a:endParaRPr lang="en-US" altLang="zh-CN" sz="2400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  <a:p>
            <a:pPr>
              <a:lnSpc>
                <a:spcPts val="3000"/>
              </a:lnSpc>
              <a:buClr>
                <a:srgbClr val="595959"/>
              </a:buClr>
              <a:buSzPct val="25000"/>
            </a:pPr>
            <a:r>
              <a:rPr lang="en-US" altLang="zh-CN" sz="2000">
                <a:latin typeface="Oswald Light" pitchFamily="2" charset="0"/>
                <a:ea typeface="微軟正黑體" pitchFamily="34" charset="-120"/>
                <a:cs typeface="Arial" pitchFamily="34" charset="0"/>
              </a:rPr>
              <a:t>- Supports</a:t>
            </a:r>
            <a:r>
              <a:rPr lang="zh-CN" altLang="en-US" sz="2000">
                <a:latin typeface="Oswald Light" pitchFamily="2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CN" sz="2000" err="1">
                <a:latin typeface="Oswald Light" pitchFamily="2" charset="0"/>
                <a:ea typeface="微軟正黑體" pitchFamily="34" charset="-120"/>
                <a:cs typeface="Arial" pitchFamily="34" charset="0"/>
              </a:rPr>
              <a:t>NVMe</a:t>
            </a:r>
            <a:r>
              <a:rPr lang="en-US" altLang="zh-CN" sz="2000">
                <a:latin typeface="Oswald Light" pitchFamily="2" charset="0"/>
                <a:ea typeface="微軟正黑體" pitchFamily="34" charset="-120"/>
                <a:cs typeface="Arial" pitchFamily="34" charset="0"/>
              </a:rPr>
              <a:t> Gen3 x4 / SATA 6Gb/s SSD</a:t>
            </a:r>
            <a:endParaRPr lang="zh-TW" altLang="en-US" sz="2000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4" name="Shape 183">
            <a:extLst>
              <a:ext uri="{FF2B5EF4-FFF2-40B4-BE49-F238E27FC236}">
                <a16:creationId xmlns:a16="http://schemas.microsoft.com/office/drawing/2014/main" id="{CFDC2FE5-0912-4645-8969-8A72C41194AF}"/>
              </a:ext>
            </a:extLst>
          </p:cNvPr>
          <p:cNvSpPr txBox="1"/>
          <p:nvPr/>
        </p:nvSpPr>
        <p:spPr>
          <a:xfrm flipH="1">
            <a:off x="7889858" y="3839655"/>
            <a:ext cx="4287213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tx1"/>
              </a:buClr>
              <a:buSzPct val="25000"/>
            </a:pPr>
            <a:r>
              <a:rPr lang="en-US" altLang="zh-TW" sz="2400">
                <a:latin typeface="Oswald Light" pitchFamily="2" charset="0"/>
                <a:ea typeface="微軟正黑體" pitchFamily="34" charset="-120"/>
                <a:cs typeface="Arial" pitchFamily="34" charset="0"/>
              </a:rPr>
              <a:t>2 x 10GbE SFP+ LAN port</a:t>
            </a:r>
            <a:endParaRPr lang="zh-TW" altLang="en-US" sz="2400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8" name="Shape 183">
            <a:extLst>
              <a:ext uri="{FF2B5EF4-FFF2-40B4-BE49-F238E27FC236}">
                <a16:creationId xmlns:a16="http://schemas.microsoft.com/office/drawing/2014/main" id="{A7824CAA-3EEA-C845-B4C8-4A661598DF6D}"/>
              </a:ext>
            </a:extLst>
          </p:cNvPr>
          <p:cNvSpPr txBox="1"/>
          <p:nvPr/>
        </p:nvSpPr>
        <p:spPr>
          <a:xfrm flipH="1">
            <a:off x="7884254" y="4539333"/>
            <a:ext cx="4145971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tx1"/>
              </a:buClr>
              <a:buSzPct val="25000"/>
            </a:pPr>
            <a:r>
              <a:rPr lang="en-US" altLang="zh-TW" sz="2400">
                <a:latin typeface="Oswald Light" pitchFamily="2" charset="0"/>
                <a:ea typeface="微軟正黑體" pitchFamily="34" charset="-120"/>
                <a:cs typeface="Arial" pitchFamily="34" charset="0"/>
              </a:rPr>
              <a:t>Console port</a:t>
            </a:r>
            <a:endParaRPr lang="zh-TW" altLang="en-US" sz="2400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9" name="Shape 183">
            <a:extLst>
              <a:ext uri="{FF2B5EF4-FFF2-40B4-BE49-F238E27FC236}">
                <a16:creationId xmlns:a16="http://schemas.microsoft.com/office/drawing/2014/main" id="{CBD835BE-9C8C-AD4C-AABD-A6044194E7D4}"/>
              </a:ext>
            </a:extLst>
          </p:cNvPr>
          <p:cNvSpPr txBox="1"/>
          <p:nvPr/>
        </p:nvSpPr>
        <p:spPr>
          <a:xfrm flipH="1">
            <a:off x="7884254" y="5011351"/>
            <a:ext cx="4145971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tx1"/>
              </a:buClr>
              <a:buSzPct val="25000"/>
            </a:pPr>
            <a:r>
              <a:rPr lang="en-US" altLang="zh-TW" sz="2400">
                <a:latin typeface="Oswald Light" pitchFamily="2" charset="0"/>
                <a:ea typeface="微軟正黑體" pitchFamily="34" charset="-120"/>
                <a:cs typeface="Arial" pitchFamily="34" charset="0"/>
              </a:rPr>
              <a:t>Power button</a:t>
            </a:r>
            <a:endParaRPr lang="zh-TW" altLang="en-US" sz="2400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0" name="Shape 183">
            <a:extLst>
              <a:ext uri="{FF2B5EF4-FFF2-40B4-BE49-F238E27FC236}">
                <a16:creationId xmlns:a16="http://schemas.microsoft.com/office/drawing/2014/main" id="{10F4A844-F692-D44A-9592-20BA06909B36}"/>
              </a:ext>
            </a:extLst>
          </p:cNvPr>
          <p:cNvSpPr txBox="1"/>
          <p:nvPr/>
        </p:nvSpPr>
        <p:spPr>
          <a:xfrm flipH="1">
            <a:off x="765127" y="5306605"/>
            <a:ext cx="4076766" cy="13037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ts val="3000"/>
              </a:lnSpc>
              <a:buClr>
                <a:schemeClr val="tx1"/>
              </a:buClr>
              <a:buSzPct val="25000"/>
            </a:pPr>
            <a:r>
              <a:rPr lang="en-US" altLang="zh-TW" sz="2400">
                <a:latin typeface="Oswald Light" pitchFamily="2" charset="0"/>
                <a:ea typeface="微軟正黑體" pitchFamily="34" charset="-120"/>
                <a:cs typeface="Arial" pitchFamily="34" charset="0"/>
              </a:rPr>
              <a:t>2 x PCIe slot</a:t>
            </a:r>
            <a:endParaRPr lang="en-US" altLang="zh-CN" sz="2400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  <a:p>
            <a:pPr>
              <a:lnSpc>
                <a:spcPts val="3000"/>
              </a:lnSpc>
              <a:buClr>
                <a:schemeClr val="tx1"/>
              </a:buClr>
              <a:buSzPct val="25000"/>
            </a:pPr>
            <a:r>
              <a:rPr lang="en-US" altLang="zh-TW" sz="1900">
                <a:latin typeface="Oswald Light" pitchFamily="2" charset="0"/>
                <a:ea typeface="微軟正黑體" pitchFamily="34" charset="-120"/>
                <a:cs typeface="Arial" pitchFamily="34" charset="0"/>
              </a:rPr>
              <a:t>- PCIe #1: PCIe Gen3 x8 (CPU)</a:t>
            </a:r>
          </a:p>
          <a:p>
            <a:pPr>
              <a:lnSpc>
                <a:spcPts val="3000"/>
              </a:lnSpc>
              <a:buClr>
                <a:schemeClr val="tx1"/>
              </a:buClr>
              <a:buSzPct val="25000"/>
            </a:pPr>
            <a:r>
              <a:rPr lang="en-US" altLang="zh-TW" sz="1900">
                <a:latin typeface="Oswald Light" pitchFamily="2" charset="0"/>
                <a:ea typeface="微軟正黑體" pitchFamily="34" charset="-120"/>
                <a:cs typeface="Arial" pitchFamily="34" charset="0"/>
              </a:rPr>
              <a:t>- PCIe #2: PCIe Gen3 x4 (PCH)</a:t>
            </a:r>
          </a:p>
        </p:txBody>
      </p:sp>
      <p:sp>
        <p:nvSpPr>
          <p:cNvPr id="21" name="Shape 183">
            <a:extLst>
              <a:ext uri="{FF2B5EF4-FFF2-40B4-BE49-F238E27FC236}">
                <a16:creationId xmlns:a16="http://schemas.microsoft.com/office/drawing/2014/main" id="{06B8D007-5202-5442-998A-C97D4EC1A047}"/>
              </a:ext>
            </a:extLst>
          </p:cNvPr>
          <p:cNvSpPr txBox="1"/>
          <p:nvPr/>
        </p:nvSpPr>
        <p:spPr>
          <a:xfrm flipH="1">
            <a:off x="3712073" y="5299678"/>
            <a:ext cx="4145971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tx1"/>
              </a:buClr>
              <a:buSzPct val="25000"/>
            </a:pPr>
            <a:r>
              <a:rPr lang="en-US" altLang="zh-TW" sz="2400">
                <a:latin typeface="Oswald Light" pitchFamily="2" charset="0"/>
                <a:ea typeface="微軟正黑體" pitchFamily="34" charset="-120"/>
                <a:cs typeface="Arial" pitchFamily="34" charset="0"/>
              </a:rPr>
              <a:t>4 x USB 3.2 Gen 2</a:t>
            </a:r>
          </a:p>
          <a:p>
            <a:pPr>
              <a:buClr>
                <a:schemeClr val="tx1"/>
              </a:buClr>
              <a:buSzPct val="25000"/>
            </a:pPr>
            <a:r>
              <a:rPr lang="en-US" altLang="zh-TW" sz="2200">
                <a:latin typeface="Oswald Light" pitchFamily="2" charset="0"/>
                <a:ea typeface="微軟正黑體" pitchFamily="34" charset="-120"/>
                <a:cs typeface="Arial" pitchFamily="34" charset="0"/>
              </a:rPr>
              <a:t>(Type-A)</a:t>
            </a:r>
            <a:endParaRPr lang="zh-TW" altLang="en-US" sz="2200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2" name="Shape 183">
            <a:extLst>
              <a:ext uri="{FF2B5EF4-FFF2-40B4-BE49-F238E27FC236}">
                <a16:creationId xmlns:a16="http://schemas.microsoft.com/office/drawing/2014/main" id="{FC539E21-8BFC-2542-8236-1597F29B726C}"/>
              </a:ext>
            </a:extLst>
          </p:cNvPr>
          <p:cNvSpPr txBox="1"/>
          <p:nvPr/>
        </p:nvSpPr>
        <p:spPr>
          <a:xfrm flipH="1">
            <a:off x="7884254" y="3291614"/>
            <a:ext cx="4145971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tx1"/>
              </a:buClr>
              <a:buSzPct val="25000"/>
            </a:pPr>
            <a:r>
              <a:rPr lang="en-US" altLang="zh-TW" sz="2400">
                <a:latin typeface="Oswald Light" pitchFamily="2" charset="0"/>
                <a:ea typeface="微軟正黑體" pitchFamily="34" charset="-120"/>
                <a:cs typeface="Arial" pitchFamily="34" charset="0"/>
              </a:rPr>
              <a:t>2 x 2.5 </a:t>
            </a:r>
            <a:r>
              <a:rPr lang="en-US" altLang="zh-TW" sz="2400" err="1">
                <a:latin typeface="Oswald Light" pitchFamily="2" charset="0"/>
                <a:ea typeface="微軟正黑體" pitchFamily="34" charset="-120"/>
                <a:cs typeface="Arial" pitchFamily="34" charset="0"/>
              </a:rPr>
              <a:t>GbE</a:t>
            </a:r>
            <a:r>
              <a:rPr lang="en-US" altLang="zh-TW" sz="2400">
                <a:latin typeface="Oswald Light" pitchFamily="2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CN" sz="2400">
                <a:latin typeface="Oswald Light" pitchFamily="2" charset="0"/>
                <a:ea typeface="微軟正黑體" pitchFamily="34" charset="-120"/>
                <a:cs typeface="Arial" pitchFamily="34" charset="0"/>
              </a:rPr>
              <a:t>LAN port</a:t>
            </a:r>
            <a:endParaRPr lang="zh-TW" altLang="en-US" sz="2400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F7D37D9-A67D-455E-A629-F9F2FA1D61B4}"/>
              </a:ext>
            </a:extLst>
          </p:cNvPr>
          <p:cNvSpPr/>
          <p:nvPr/>
        </p:nvSpPr>
        <p:spPr>
          <a:xfrm rot="10800000">
            <a:off x="2808382" y="2923327"/>
            <a:ext cx="821232" cy="157066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>
              <a:latin typeface="Oswald Light" pitchFamily="2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905EA6C-B92F-46C9-BFEC-FB76C5736321}"/>
              </a:ext>
            </a:extLst>
          </p:cNvPr>
          <p:cNvSpPr/>
          <p:nvPr/>
        </p:nvSpPr>
        <p:spPr>
          <a:xfrm rot="10800000">
            <a:off x="3968468" y="2806849"/>
            <a:ext cx="3373104" cy="562580"/>
          </a:xfrm>
          <a:custGeom>
            <a:avLst/>
            <a:gdLst>
              <a:gd name="connsiteX0" fmla="*/ 0 w 3380854"/>
              <a:gd name="connsiteY0" fmla="*/ 0 h 500586"/>
              <a:gd name="connsiteX1" fmla="*/ 3380854 w 3380854"/>
              <a:gd name="connsiteY1" fmla="*/ 0 h 500586"/>
              <a:gd name="connsiteX2" fmla="*/ 3380854 w 3380854"/>
              <a:gd name="connsiteY2" fmla="*/ 500586 h 500586"/>
              <a:gd name="connsiteX3" fmla="*/ 0 w 3380854"/>
              <a:gd name="connsiteY3" fmla="*/ 500586 h 500586"/>
              <a:gd name="connsiteX4" fmla="*/ 0 w 3380854"/>
              <a:gd name="connsiteY4" fmla="*/ 0 h 500586"/>
              <a:gd name="connsiteX0" fmla="*/ 0 w 3380854"/>
              <a:gd name="connsiteY0" fmla="*/ 0 h 554830"/>
              <a:gd name="connsiteX1" fmla="*/ 3380854 w 3380854"/>
              <a:gd name="connsiteY1" fmla="*/ 0 h 554830"/>
              <a:gd name="connsiteX2" fmla="*/ 3380854 w 3380854"/>
              <a:gd name="connsiteY2" fmla="*/ 500586 h 554830"/>
              <a:gd name="connsiteX3" fmla="*/ 23248 w 3380854"/>
              <a:gd name="connsiteY3" fmla="*/ 554830 h 554830"/>
              <a:gd name="connsiteX4" fmla="*/ 0 w 3380854"/>
              <a:gd name="connsiteY4" fmla="*/ 0 h 554830"/>
              <a:gd name="connsiteX0" fmla="*/ 0 w 3380854"/>
              <a:gd name="connsiteY0" fmla="*/ 92990 h 554830"/>
              <a:gd name="connsiteX1" fmla="*/ 3380854 w 3380854"/>
              <a:gd name="connsiteY1" fmla="*/ 0 h 554830"/>
              <a:gd name="connsiteX2" fmla="*/ 3380854 w 3380854"/>
              <a:gd name="connsiteY2" fmla="*/ 500586 h 554830"/>
              <a:gd name="connsiteX3" fmla="*/ 23248 w 3380854"/>
              <a:gd name="connsiteY3" fmla="*/ 554830 h 554830"/>
              <a:gd name="connsiteX4" fmla="*/ 0 w 3380854"/>
              <a:gd name="connsiteY4" fmla="*/ 92990 h 554830"/>
              <a:gd name="connsiteX0" fmla="*/ 0 w 3380854"/>
              <a:gd name="connsiteY0" fmla="*/ 100740 h 562580"/>
              <a:gd name="connsiteX1" fmla="*/ 3380854 w 3380854"/>
              <a:gd name="connsiteY1" fmla="*/ 0 h 562580"/>
              <a:gd name="connsiteX2" fmla="*/ 3380854 w 3380854"/>
              <a:gd name="connsiteY2" fmla="*/ 508336 h 562580"/>
              <a:gd name="connsiteX3" fmla="*/ 23248 w 3380854"/>
              <a:gd name="connsiteY3" fmla="*/ 562580 h 562580"/>
              <a:gd name="connsiteX4" fmla="*/ 0 w 3380854"/>
              <a:gd name="connsiteY4" fmla="*/ 100740 h 562580"/>
              <a:gd name="connsiteX0" fmla="*/ 0 w 3396352"/>
              <a:gd name="connsiteY0" fmla="*/ 100740 h 562580"/>
              <a:gd name="connsiteX1" fmla="*/ 3380854 w 3396352"/>
              <a:gd name="connsiteY1" fmla="*/ 0 h 562580"/>
              <a:gd name="connsiteX2" fmla="*/ 3396352 w 3396352"/>
              <a:gd name="connsiteY2" fmla="*/ 477340 h 562580"/>
              <a:gd name="connsiteX3" fmla="*/ 23248 w 3396352"/>
              <a:gd name="connsiteY3" fmla="*/ 562580 h 562580"/>
              <a:gd name="connsiteX4" fmla="*/ 0 w 3396352"/>
              <a:gd name="connsiteY4" fmla="*/ 100740 h 562580"/>
              <a:gd name="connsiteX0" fmla="*/ 15498 w 3373104"/>
              <a:gd name="connsiteY0" fmla="*/ 108489 h 562580"/>
              <a:gd name="connsiteX1" fmla="*/ 3357606 w 3373104"/>
              <a:gd name="connsiteY1" fmla="*/ 0 h 562580"/>
              <a:gd name="connsiteX2" fmla="*/ 3373104 w 3373104"/>
              <a:gd name="connsiteY2" fmla="*/ 477340 h 562580"/>
              <a:gd name="connsiteX3" fmla="*/ 0 w 3373104"/>
              <a:gd name="connsiteY3" fmla="*/ 562580 h 562580"/>
              <a:gd name="connsiteX4" fmla="*/ 15498 w 3373104"/>
              <a:gd name="connsiteY4" fmla="*/ 108489 h 56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3104" h="562580">
                <a:moveTo>
                  <a:pt x="15498" y="108489"/>
                </a:moveTo>
                <a:lnTo>
                  <a:pt x="3357606" y="0"/>
                </a:lnTo>
                <a:lnTo>
                  <a:pt x="3373104" y="477340"/>
                </a:lnTo>
                <a:lnTo>
                  <a:pt x="0" y="562580"/>
                </a:lnTo>
                <a:lnTo>
                  <a:pt x="15498" y="108489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>
              <a:latin typeface="Oswald Light" pitchFamily="2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FB08E43-1894-4B13-9B56-FEE3C02DEB32}"/>
              </a:ext>
            </a:extLst>
          </p:cNvPr>
          <p:cNvSpPr/>
          <p:nvPr/>
        </p:nvSpPr>
        <p:spPr>
          <a:xfrm rot="10800000">
            <a:off x="6532921" y="3697345"/>
            <a:ext cx="465026" cy="754952"/>
          </a:xfrm>
          <a:custGeom>
            <a:avLst/>
            <a:gdLst>
              <a:gd name="connsiteX0" fmla="*/ 0 w 449528"/>
              <a:gd name="connsiteY0" fmla="*/ 0 h 723955"/>
              <a:gd name="connsiteX1" fmla="*/ 449528 w 449528"/>
              <a:gd name="connsiteY1" fmla="*/ 0 h 723955"/>
              <a:gd name="connsiteX2" fmla="*/ 449528 w 449528"/>
              <a:gd name="connsiteY2" fmla="*/ 723955 h 723955"/>
              <a:gd name="connsiteX3" fmla="*/ 0 w 449528"/>
              <a:gd name="connsiteY3" fmla="*/ 723955 h 723955"/>
              <a:gd name="connsiteX4" fmla="*/ 0 w 449528"/>
              <a:gd name="connsiteY4" fmla="*/ 0 h 723955"/>
              <a:gd name="connsiteX0" fmla="*/ 0 w 449528"/>
              <a:gd name="connsiteY0" fmla="*/ 0 h 723955"/>
              <a:gd name="connsiteX1" fmla="*/ 449528 w 449528"/>
              <a:gd name="connsiteY1" fmla="*/ 0 h 723955"/>
              <a:gd name="connsiteX2" fmla="*/ 441779 w 449528"/>
              <a:gd name="connsiteY2" fmla="*/ 685209 h 723955"/>
              <a:gd name="connsiteX3" fmla="*/ 0 w 449528"/>
              <a:gd name="connsiteY3" fmla="*/ 723955 h 723955"/>
              <a:gd name="connsiteX4" fmla="*/ 0 w 449528"/>
              <a:gd name="connsiteY4" fmla="*/ 0 h 723955"/>
              <a:gd name="connsiteX0" fmla="*/ 7749 w 449528"/>
              <a:gd name="connsiteY0" fmla="*/ 61993 h 723955"/>
              <a:gd name="connsiteX1" fmla="*/ 449528 w 449528"/>
              <a:gd name="connsiteY1" fmla="*/ 0 h 723955"/>
              <a:gd name="connsiteX2" fmla="*/ 441779 w 449528"/>
              <a:gd name="connsiteY2" fmla="*/ 685209 h 723955"/>
              <a:gd name="connsiteX3" fmla="*/ 0 w 449528"/>
              <a:gd name="connsiteY3" fmla="*/ 723955 h 723955"/>
              <a:gd name="connsiteX4" fmla="*/ 7749 w 449528"/>
              <a:gd name="connsiteY4" fmla="*/ 61993 h 723955"/>
              <a:gd name="connsiteX0" fmla="*/ 7749 w 449528"/>
              <a:gd name="connsiteY0" fmla="*/ 0 h 731704"/>
              <a:gd name="connsiteX1" fmla="*/ 449528 w 449528"/>
              <a:gd name="connsiteY1" fmla="*/ 7749 h 731704"/>
              <a:gd name="connsiteX2" fmla="*/ 441779 w 449528"/>
              <a:gd name="connsiteY2" fmla="*/ 692958 h 731704"/>
              <a:gd name="connsiteX3" fmla="*/ 0 w 449528"/>
              <a:gd name="connsiteY3" fmla="*/ 731704 h 731704"/>
              <a:gd name="connsiteX4" fmla="*/ 7749 w 449528"/>
              <a:gd name="connsiteY4" fmla="*/ 0 h 731704"/>
              <a:gd name="connsiteX0" fmla="*/ 0 w 457277"/>
              <a:gd name="connsiteY0" fmla="*/ 46495 h 723955"/>
              <a:gd name="connsiteX1" fmla="*/ 457277 w 457277"/>
              <a:gd name="connsiteY1" fmla="*/ 0 h 723955"/>
              <a:gd name="connsiteX2" fmla="*/ 449528 w 457277"/>
              <a:gd name="connsiteY2" fmla="*/ 685209 h 723955"/>
              <a:gd name="connsiteX3" fmla="*/ 7749 w 457277"/>
              <a:gd name="connsiteY3" fmla="*/ 723955 h 723955"/>
              <a:gd name="connsiteX4" fmla="*/ 0 w 457277"/>
              <a:gd name="connsiteY4" fmla="*/ 46495 h 723955"/>
              <a:gd name="connsiteX0" fmla="*/ 23248 w 449528"/>
              <a:gd name="connsiteY0" fmla="*/ 38746 h 723955"/>
              <a:gd name="connsiteX1" fmla="*/ 449528 w 449528"/>
              <a:gd name="connsiteY1" fmla="*/ 0 h 723955"/>
              <a:gd name="connsiteX2" fmla="*/ 441779 w 449528"/>
              <a:gd name="connsiteY2" fmla="*/ 685209 h 723955"/>
              <a:gd name="connsiteX3" fmla="*/ 0 w 449528"/>
              <a:gd name="connsiteY3" fmla="*/ 723955 h 723955"/>
              <a:gd name="connsiteX4" fmla="*/ 23248 w 449528"/>
              <a:gd name="connsiteY4" fmla="*/ 38746 h 723955"/>
              <a:gd name="connsiteX0" fmla="*/ 30997 w 457277"/>
              <a:gd name="connsiteY0" fmla="*/ 38746 h 716206"/>
              <a:gd name="connsiteX1" fmla="*/ 457277 w 457277"/>
              <a:gd name="connsiteY1" fmla="*/ 0 h 716206"/>
              <a:gd name="connsiteX2" fmla="*/ 449528 w 457277"/>
              <a:gd name="connsiteY2" fmla="*/ 685209 h 716206"/>
              <a:gd name="connsiteX3" fmla="*/ 0 w 457277"/>
              <a:gd name="connsiteY3" fmla="*/ 716206 h 716206"/>
              <a:gd name="connsiteX4" fmla="*/ 30997 w 457277"/>
              <a:gd name="connsiteY4" fmla="*/ 38746 h 716206"/>
              <a:gd name="connsiteX0" fmla="*/ 30997 w 457277"/>
              <a:gd name="connsiteY0" fmla="*/ 7750 h 716206"/>
              <a:gd name="connsiteX1" fmla="*/ 457277 w 457277"/>
              <a:gd name="connsiteY1" fmla="*/ 0 h 716206"/>
              <a:gd name="connsiteX2" fmla="*/ 449528 w 457277"/>
              <a:gd name="connsiteY2" fmla="*/ 685209 h 716206"/>
              <a:gd name="connsiteX3" fmla="*/ 0 w 457277"/>
              <a:gd name="connsiteY3" fmla="*/ 716206 h 716206"/>
              <a:gd name="connsiteX4" fmla="*/ 30997 w 457277"/>
              <a:gd name="connsiteY4" fmla="*/ 7750 h 716206"/>
              <a:gd name="connsiteX0" fmla="*/ 30997 w 465026"/>
              <a:gd name="connsiteY0" fmla="*/ 46496 h 754952"/>
              <a:gd name="connsiteX1" fmla="*/ 465026 w 465026"/>
              <a:gd name="connsiteY1" fmla="*/ 0 h 754952"/>
              <a:gd name="connsiteX2" fmla="*/ 449528 w 465026"/>
              <a:gd name="connsiteY2" fmla="*/ 723955 h 754952"/>
              <a:gd name="connsiteX3" fmla="*/ 0 w 465026"/>
              <a:gd name="connsiteY3" fmla="*/ 754952 h 754952"/>
              <a:gd name="connsiteX4" fmla="*/ 30997 w 465026"/>
              <a:gd name="connsiteY4" fmla="*/ 46496 h 754952"/>
              <a:gd name="connsiteX0" fmla="*/ 15498 w 465026"/>
              <a:gd name="connsiteY0" fmla="*/ 15499 h 754952"/>
              <a:gd name="connsiteX1" fmla="*/ 465026 w 465026"/>
              <a:gd name="connsiteY1" fmla="*/ 0 h 754952"/>
              <a:gd name="connsiteX2" fmla="*/ 449528 w 465026"/>
              <a:gd name="connsiteY2" fmla="*/ 723955 h 754952"/>
              <a:gd name="connsiteX3" fmla="*/ 0 w 465026"/>
              <a:gd name="connsiteY3" fmla="*/ 754952 h 754952"/>
              <a:gd name="connsiteX4" fmla="*/ 15498 w 465026"/>
              <a:gd name="connsiteY4" fmla="*/ 15499 h 75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026" h="754952">
                <a:moveTo>
                  <a:pt x="15498" y="15499"/>
                </a:moveTo>
                <a:lnTo>
                  <a:pt x="465026" y="0"/>
                </a:lnTo>
                <a:lnTo>
                  <a:pt x="449528" y="723955"/>
                </a:lnTo>
                <a:lnTo>
                  <a:pt x="0" y="754952"/>
                </a:lnTo>
                <a:lnTo>
                  <a:pt x="15498" y="15499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>
              <a:latin typeface="Oswald Light" pitchFamily="2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291170C-65C1-4EE7-8DB0-703B65E393F0}"/>
              </a:ext>
            </a:extLst>
          </p:cNvPr>
          <p:cNvSpPr/>
          <p:nvPr/>
        </p:nvSpPr>
        <p:spPr>
          <a:xfrm rot="10800000">
            <a:off x="5862395" y="4121717"/>
            <a:ext cx="441779" cy="387358"/>
          </a:xfrm>
          <a:custGeom>
            <a:avLst/>
            <a:gdLst>
              <a:gd name="connsiteX0" fmla="*/ 0 w 449528"/>
              <a:gd name="connsiteY0" fmla="*/ 0 h 418356"/>
              <a:gd name="connsiteX1" fmla="*/ 449528 w 449528"/>
              <a:gd name="connsiteY1" fmla="*/ 0 h 418356"/>
              <a:gd name="connsiteX2" fmla="*/ 449528 w 449528"/>
              <a:gd name="connsiteY2" fmla="*/ 418356 h 418356"/>
              <a:gd name="connsiteX3" fmla="*/ 0 w 449528"/>
              <a:gd name="connsiteY3" fmla="*/ 418356 h 418356"/>
              <a:gd name="connsiteX4" fmla="*/ 0 w 449528"/>
              <a:gd name="connsiteY4" fmla="*/ 0 h 418356"/>
              <a:gd name="connsiteX0" fmla="*/ 0 w 449528"/>
              <a:gd name="connsiteY0" fmla="*/ 0 h 488098"/>
              <a:gd name="connsiteX1" fmla="*/ 449528 w 449528"/>
              <a:gd name="connsiteY1" fmla="*/ 0 h 488098"/>
              <a:gd name="connsiteX2" fmla="*/ 449528 w 449528"/>
              <a:gd name="connsiteY2" fmla="*/ 418356 h 488098"/>
              <a:gd name="connsiteX3" fmla="*/ 0 w 449528"/>
              <a:gd name="connsiteY3" fmla="*/ 488098 h 488098"/>
              <a:gd name="connsiteX4" fmla="*/ 0 w 449528"/>
              <a:gd name="connsiteY4" fmla="*/ 0 h 488098"/>
              <a:gd name="connsiteX0" fmla="*/ 15498 w 449528"/>
              <a:gd name="connsiteY0" fmla="*/ 54244 h 488098"/>
              <a:gd name="connsiteX1" fmla="*/ 449528 w 449528"/>
              <a:gd name="connsiteY1" fmla="*/ 0 h 488098"/>
              <a:gd name="connsiteX2" fmla="*/ 449528 w 449528"/>
              <a:gd name="connsiteY2" fmla="*/ 418356 h 488098"/>
              <a:gd name="connsiteX3" fmla="*/ 0 w 449528"/>
              <a:gd name="connsiteY3" fmla="*/ 488098 h 488098"/>
              <a:gd name="connsiteX4" fmla="*/ 15498 w 449528"/>
              <a:gd name="connsiteY4" fmla="*/ 54244 h 488098"/>
              <a:gd name="connsiteX0" fmla="*/ 7749 w 441779"/>
              <a:gd name="connsiteY0" fmla="*/ 54244 h 426104"/>
              <a:gd name="connsiteX1" fmla="*/ 441779 w 441779"/>
              <a:gd name="connsiteY1" fmla="*/ 0 h 426104"/>
              <a:gd name="connsiteX2" fmla="*/ 441779 w 441779"/>
              <a:gd name="connsiteY2" fmla="*/ 418356 h 426104"/>
              <a:gd name="connsiteX3" fmla="*/ 0 w 441779"/>
              <a:gd name="connsiteY3" fmla="*/ 426104 h 426104"/>
              <a:gd name="connsiteX4" fmla="*/ 7749 w 441779"/>
              <a:gd name="connsiteY4" fmla="*/ 54244 h 426104"/>
              <a:gd name="connsiteX0" fmla="*/ 7749 w 441779"/>
              <a:gd name="connsiteY0" fmla="*/ 0 h 426104"/>
              <a:gd name="connsiteX1" fmla="*/ 441779 w 441779"/>
              <a:gd name="connsiteY1" fmla="*/ 0 h 426104"/>
              <a:gd name="connsiteX2" fmla="*/ 441779 w 441779"/>
              <a:gd name="connsiteY2" fmla="*/ 418356 h 426104"/>
              <a:gd name="connsiteX3" fmla="*/ 0 w 441779"/>
              <a:gd name="connsiteY3" fmla="*/ 426104 h 426104"/>
              <a:gd name="connsiteX4" fmla="*/ 7749 w 441779"/>
              <a:gd name="connsiteY4" fmla="*/ 0 h 426104"/>
              <a:gd name="connsiteX0" fmla="*/ 7749 w 441779"/>
              <a:gd name="connsiteY0" fmla="*/ 15498 h 426104"/>
              <a:gd name="connsiteX1" fmla="*/ 441779 w 441779"/>
              <a:gd name="connsiteY1" fmla="*/ 0 h 426104"/>
              <a:gd name="connsiteX2" fmla="*/ 441779 w 441779"/>
              <a:gd name="connsiteY2" fmla="*/ 418356 h 426104"/>
              <a:gd name="connsiteX3" fmla="*/ 0 w 441779"/>
              <a:gd name="connsiteY3" fmla="*/ 426104 h 426104"/>
              <a:gd name="connsiteX4" fmla="*/ 7749 w 441779"/>
              <a:gd name="connsiteY4" fmla="*/ 15498 h 426104"/>
              <a:gd name="connsiteX0" fmla="*/ 7749 w 441779"/>
              <a:gd name="connsiteY0" fmla="*/ 15498 h 426104"/>
              <a:gd name="connsiteX1" fmla="*/ 441779 w 441779"/>
              <a:gd name="connsiteY1" fmla="*/ 0 h 426104"/>
              <a:gd name="connsiteX2" fmla="*/ 441779 w 441779"/>
              <a:gd name="connsiteY2" fmla="*/ 379610 h 426104"/>
              <a:gd name="connsiteX3" fmla="*/ 0 w 441779"/>
              <a:gd name="connsiteY3" fmla="*/ 426104 h 426104"/>
              <a:gd name="connsiteX4" fmla="*/ 7749 w 441779"/>
              <a:gd name="connsiteY4" fmla="*/ 15498 h 426104"/>
              <a:gd name="connsiteX0" fmla="*/ 7749 w 441779"/>
              <a:gd name="connsiteY0" fmla="*/ 15498 h 387358"/>
              <a:gd name="connsiteX1" fmla="*/ 441779 w 441779"/>
              <a:gd name="connsiteY1" fmla="*/ 0 h 387358"/>
              <a:gd name="connsiteX2" fmla="*/ 441779 w 441779"/>
              <a:gd name="connsiteY2" fmla="*/ 379610 h 387358"/>
              <a:gd name="connsiteX3" fmla="*/ 0 w 441779"/>
              <a:gd name="connsiteY3" fmla="*/ 387358 h 387358"/>
              <a:gd name="connsiteX4" fmla="*/ 7749 w 441779"/>
              <a:gd name="connsiteY4" fmla="*/ 15498 h 38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779" h="387358">
                <a:moveTo>
                  <a:pt x="7749" y="15498"/>
                </a:moveTo>
                <a:lnTo>
                  <a:pt x="441779" y="0"/>
                </a:lnTo>
                <a:lnTo>
                  <a:pt x="441779" y="379610"/>
                </a:lnTo>
                <a:lnTo>
                  <a:pt x="0" y="387358"/>
                </a:lnTo>
                <a:lnTo>
                  <a:pt x="7749" y="15498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>
              <a:latin typeface="Oswald Light" pitchFamily="2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8AE22F9-254F-4EC5-9C07-BA3BA4B7E6D8}"/>
              </a:ext>
            </a:extLst>
          </p:cNvPr>
          <p:cNvSpPr/>
          <p:nvPr/>
        </p:nvSpPr>
        <p:spPr>
          <a:xfrm rot="10800000">
            <a:off x="3968426" y="3653504"/>
            <a:ext cx="1089419" cy="447622"/>
          </a:xfrm>
          <a:custGeom>
            <a:avLst/>
            <a:gdLst>
              <a:gd name="connsiteX0" fmla="*/ 0 w 1066172"/>
              <a:gd name="connsiteY0" fmla="*/ 0 h 418356"/>
              <a:gd name="connsiteX1" fmla="*/ 1066172 w 1066172"/>
              <a:gd name="connsiteY1" fmla="*/ 0 h 418356"/>
              <a:gd name="connsiteX2" fmla="*/ 1066172 w 1066172"/>
              <a:gd name="connsiteY2" fmla="*/ 418356 h 418356"/>
              <a:gd name="connsiteX3" fmla="*/ 0 w 1066172"/>
              <a:gd name="connsiteY3" fmla="*/ 418356 h 418356"/>
              <a:gd name="connsiteX4" fmla="*/ 0 w 1066172"/>
              <a:gd name="connsiteY4" fmla="*/ 0 h 418356"/>
              <a:gd name="connsiteX0" fmla="*/ 15498 w 1081670"/>
              <a:gd name="connsiteY0" fmla="*/ 0 h 495847"/>
              <a:gd name="connsiteX1" fmla="*/ 1081670 w 1081670"/>
              <a:gd name="connsiteY1" fmla="*/ 0 h 495847"/>
              <a:gd name="connsiteX2" fmla="*/ 1081670 w 1081670"/>
              <a:gd name="connsiteY2" fmla="*/ 418356 h 495847"/>
              <a:gd name="connsiteX3" fmla="*/ 0 w 1081670"/>
              <a:gd name="connsiteY3" fmla="*/ 495847 h 495847"/>
              <a:gd name="connsiteX4" fmla="*/ 15498 w 1081670"/>
              <a:gd name="connsiteY4" fmla="*/ 0 h 495847"/>
              <a:gd name="connsiteX0" fmla="*/ 15498 w 1081670"/>
              <a:gd name="connsiteY0" fmla="*/ 69742 h 495847"/>
              <a:gd name="connsiteX1" fmla="*/ 1081670 w 1081670"/>
              <a:gd name="connsiteY1" fmla="*/ 0 h 495847"/>
              <a:gd name="connsiteX2" fmla="*/ 1081670 w 1081670"/>
              <a:gd name="connsiteY2" fmla="*/ 418356 h 495847"/>
              <a:gd name="connsiteX3" fmla="*/ 0 w 1081670"/>
              <a:gd name="connsiteY3" fmla="*/ 495847 h 495847"/>
              <a:gd name="connsiteX4" fmla="*/ 15498 w 1081670"/>
              <a:gd name="connsiteY4" fmla="*/ 69742 h 495847"/>
              <a:gd name="connsiteX0" fmla="*/ 15498 w 1089419"/>
              <a:gd name="connsiteY0" fmla="*/ 69742 h 495847"/>
              <a:gd name="connsiteX1" fmla="*/ 1081670 w 1089419"/>
              <a:gd name="connsiteY1" fmla="*/ 0 h 495847"/>
              <a:gd name="connsiteX2" fmla="*/ 1089419 w 1089419"/>
              <a:gd name="connsiteY2" fmla="*/ 441604 h 495847"/>
              <a:gd name="connsiteX3" fmla="*/ 0 w 1089419"/>
              <a:gd name="connsiteY3" fmla="*/ 495847 h 495847"/>
              <a:gd name="connsiteX4" fmla="*/ 15498 w 1089419"/>
              <a:gd name="connsiteY4" fmla="*/ 69742 h 49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9419" h="495847">
                <a:moveTo>
                  <a:pt x="15498" y="69742"/>
                </a:moveTo>
                <a:lnTo>
                  <a:pt x="1081670" y="0"/>
                </a:lnTo>
                <a:lnTo>
                  <a:pt x="1089419" y="441604"/>
                </a:lnTo>
                <a:lnTo>
                  <a:pt x="0" y="495847"/>
                </a:lnTo>
                <a:lnTo>
                  <a:pt x="15498" y="69742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>
              <a:latin typeface="Oswald Light" pitchFamily="2" charset="0"/>
            </a:endParaRPr>
          </a:p>
        </p:txBody>
      </p:sp>
      <p:sp>
        <p:nvSpPr>
          <p:cNvPr id="43" name="矩形 37">
            <a:extLst>
              <a:ext uri="{FF2B5EF4-FFF2-40B4-BE49-F238E27FC236}">
                <a16:creationId xmlns:a16="http://schemas.microsoft.com/office/drawing/2014/main" id="{3D257019-A3C6-4A29-B816-CD5B386428DB}"/>
              </a:ext>
            </a:extLst>
          </p:cNvPr>
          <p:cNvSpPr/>
          <p:nvPr/>
        </p:nvSpPr>
        <p:spPr>
          <a:xfrm rot="10800000">
            <a:off x="5337375" y="4129001"/>
            <a:ext cx="441779" cy="387358"/>
          </a:xfrm>
          <a:custGeom>
            <a:avLst/>
            <a:gdLst>
              <a:gd name="connsiteX0" fmla="*/ 0 w 449528"/>
              <a:gd name="connsiteY0" fmla="*/ 0 h 418356"/>
              <a:gd name="connsiteX1" fmla="*/ 449528 w 449528"/>
              <a:gd name="connsiteY1" fmla="*/ 0 h 418356"/>
              <a:gd name="connsiteX2" fmla="*/ 449528 w 449528"/>
              <a:gd name="connsiteY2" fmla="*/ 418356 h 418356"/>
              <a:gd name="connsiteX3" fmla="*/ 0 w 449528"/>
              <a:gd name="connsiteY3" fmla="*/ 418356 h 418356"/>
              <a:gd name="connsiteX4" fmla="*/ 0 w 449528"/>
              <a:gd name="connsiteY4" fmla="*/ 0 h 418356"/>
              <a:gd name="connsiteX0" fmla="*/ 0 w 449528"/>
              <a:gd name="connsiteY0" fmla="*/ 0 h 488098"/>
              <a:gd name="connsiteX1" fmla="*/ 449528 w 449528"/>
              <a:gd name="connsiteY1" fmla="*/ 0 h 488098"/>
              <a:gd name="connsiteX2" fmla="*/ 449528 w 449528"/>
              <a:gd name="connsiteY2" fmla="*/ 418356 h 488098"/>
              <a:gd name="connsiteX3" fmla="*/ 0 w 449528"/>
              <a:gd name="connsiteY3" fmla="*/ 488098 h 488098"/>
              <a:gd name="connsiteX4" fmla="*/ 0 w 449528"/>
              <a:gd name="connsiteY4" fmla="*/ 0 h 488098"/>
              <a:gd name="connsiteX0" fmla="*/ 15498 w 449528"/>
              <a:gd name="connsiteY0" fmla="*/ 54244 h 488098"/>
              <a:gd name="connsiteX1" fmla="*/ 449528 w 449528"/>
              <a:gd name="connsiteY1" fmla="*/ 0 h 488098"/>
              <a:gd name="connsiteX2" fmla="*/ 449528 w 449528"/>
              <a:gd name="connsiteY2" fmla="*/ 418356 h 488098"/>
              <a:gd name="connsiteX3" fmla="*/ 0 w 449528"/>
              <a:gd name="connsiteY3" fmla="*/ 488098 h 488098"/>
              <a:gd name="connsiteX4" fmla="*/ 15498 w 449528"/>
              <a:gd name="connsiteY4" fmla="*/ 54244 h 488098"/>
              <a:gd name="connsiteX0" fmla="*/ 7749 w 441779"/>
              <a:gd name="connsiteY0" fmla="*/ 54244 h 426104"/>
              <a:gd name="connsiteX1" fmla="*/ 441779 w 441779"/>
              <a:gd name="connsiteY1" fmla="*/ 0 h 426104"/>
              <a:gd name="connsiteX2" fmla="*/ 441779 w 441779"/>
              <a:gd name="connsiteY2" fmla="*/ 418356 h 426104"/>
              <a:gd name="connsiteX3" fmla="*/ 0 w 441779"/>
              <a:gd name="connsiteY3" fmla="*/ 426104 h 426104"/>
              <a:gd name="connsiteX4" fmla="*/ 7749 w 441779"/>
              <a:gd name="connsiteY4" fmla="*/ 54244 h 426104"/>
              <a:gd name="connsiteX0" fmla="*/ 7749 w 441779"/>
              <a:gd name="connsiteY0" fmla="*/ 0 h 426104"/>
              <a:gd name="connsiteX1" fmla="*/ 441779 w 441779"/>
              <a:gd name="connsiteY1" fmla="*/ 0 h 426104"/>
              <a:gd name="connsiteX2" fmla="*/ 441779 w 441779"/>
              <a:gd name="connsiteY2" fmla="*/ 418356 h 426104"/>
              <a:gd name="connsiteX3" fmla="*/ 0 w 441779"/>
              <a:gd name="connsiteY3" fmla="*/ 426104 h 426104"/>
              <a:gd name="connsiteX4" fmla="*/ 7749 w 441779"/>
              <a:gd name="connsiteY4" fmla="*/ 0 h 426104"/>
              <a:gd name="connsiteX0" fmla="*/ 7749 w 441779"/>
              <a:gd name="connsiteY0" fmla="*/ 15498 h 426104"/>
              <a:gd name="connsiteX1" fmla="*/ 441779 w 441779"/>
              <a:gd name="connsiteY1" fmla="*/ 0 h 426104"/>
              <a:gd name="connsiteX2" fmla="*/ 441779 w 441779"/>
              <a:gd name="connsiteY2" fmla="*/ 418356 h 426104"/>
              <a:gd name="connsiteX3" fmla="*/ 0 w 441779"/>
              <a:gd name="connsiteY3" fmla="*/ 426104 h 426104"/>
              <a:gd name="connsiteX4" fmla="*/ 7749 w 441779"/>
              <a:gd name="connsiteY4" fmla="*/ 15498 h 426104"/>
              <a:gd name="connsiteX0" fmla="*/ 7749 w 441779"/>
              <a:gd name="connsiteY0" fmla="*/ 15498 h 426104"/>
              <a:gd name="connsiteX1" fmla="*/ 441779 w 441779"/>
              <a:gd name="connsiteY1" fmla="*/ 0 h 426104"/>
              <a:gd name="connsiteX2" fmla="*/ 441779 w 441779"/>
              <a:gd name="connsiteY2" fmla="*/ 379610 h 426104"/>
              <a:gd name="connsiteX3" fmla="*/ 0 w 441779"/>
              <a:gd name="connsiteY3" fmla="*/ 426104 h 426104"/>
              <a:gd name="connsiteX4" fmla="*/ 7749 w 441779"/>
              <a:gd name="connsiteY4" fmla="*/ 15498 h 426104"/>
              <a:gd name="connsiteX0" fmla="*/ 7749 w 441779"/>
              <a:gd name="connsiteY0" fmla="*/ 15498 h 387358"/>
              <a:gd name="connsiteX1" fmla="*/ 441779 w 441779"/>
              <a:gd name="connsiteY1" fmla="*/ 0 h 387358"/>
              <a:gd name="connsiteX2" fmla="*/ 441779 w 441779"/>
              <a:gd name="connsiteY2" fmla="*/ 379610 h 387358"/>
              <a:gd name="connsiteX3" fmla="*/ 0 w 441779"/>
              <a:gd name="connsiteY3" fmla="*/ 387358 h 387358"/>
              <a:gd name="connsiteX4" fmla="*/ 7749 w 441779"/>
              <a:gd name="connsiteY4" fmla="*/ 15498 h 38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779" h="387358">
                <a:moveTo>
                  <a:pt x="7749" y="15498"/>
                </a:moveTo>
                <a:lnTo>
                  <a:pt x="441779" y="0"/>
                </a:lnTo>
                <a:lnTo>
                  <a:pt x="441779" y="379610"/>
                </a:lnTo>
                <a:lnTo>
                  <a:pt x="0" y="387358"/>
                </a:lnTo>
                <a:lnTo>
                  <a:pt x="7749" y="15498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>
              <a:latin typeface="Oswald Light" pitchFamily="2" charset="0"/>
            </a:endParaRPr>
          </a:p>
        </p:txBody>
      </p:sp>
      <p:cxnSp>
        <p:nvCxnSpPr>
          <p:cNvPr id="46" name="接點: 肘形 45">
            <a:extLst>
              <a:ext uri="{FF2B5EF4-FFF2-40B4-BE49-F238E27FC236}">
                <a16:creationId xmlns:a16="http://schemas.microsoft.com/office/drawing/2014/main" id="{683B5A1D-9175-4E1F-8B8D-82EA8696735A}"/>
              </a:ext>
            </a:extLst>
          </p:cNvPr>
          <p:cNvCxnSpPr>
            <a:cxnSpLocks/>
          </p:cNvCxnSpPr>
          <p:nvPr/>
        </p:nvCxnSpPr>
        <p:spPr>
          <a:xfrm rot="5400000">
            <a:off x="1471102" y="3895677"/>
            <a:ext cx="1568470" cy="1093108"/>
          </a:xfrm>
          <a:prstGeom prst="bentConnector3">
            <a:avLst>
              <a:gd name="adj1" fmla="val 594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8" name="矩形 38">
            <a:extLst>
              <a:ext uri="{FF2B5EF4-FFF2-40B4-BE49-F238E27FC236}">
                <a16:creationId xmlns:a16="http://schemas.microsoft.com/office/drawing/2014/main" id="{329FEA43-5D4F-4686-8C93-10159BD36F3B}"/>
              </a:ext>
            </a:extLst>
          </p:cNvPr>
          <p:cNvSpPr/>
          <p:nvPr/>
        </p:nvSpPr>
        <p:spPr>
          <a:xfrm rot="10800000">
            <a:off x="3971921" y="4101127"/>
            <a:ext cx="1089419" cy="438205"/>
          </a:xfrm>
          <a:custGeom>
            <a:avLst/>
            <a:gdLst>
              <a:gd name="connsiteX0" fmla="*/ 0 w 1066172"/>
              <a:gd name="connsiteY0" fmla="*/ 0 h 418356"/>
              <a:gd name="connsiteX1" fmla="*/ 1066172 w 1066172"/>
              <a:gd name="connsiteY1" fmla="*/ 0 h 418356"/>
              <a:gd name="connsiteX2" fmla="*/ 1066172 w 1066172"/>
              <a:gd name="connsiteY2" fmla="*/ 418356 h 418356"/>
              <a:gd name="connsiteX3" fmla="*/ 0 w 1066172"/>
              <a:gd name="connsiteY3" fmla="*/ 418356 h 418356"/>
              <a:gd name="connsiteX4" fmla="*/ 0 w 1066172"/>
              <a:gd name="connsiteY4" fmla="*/ 0 h 418356"/>
              <a:gd name="connsiteX0" fmla="*/ 15498 w 1081670"/>
              <a:gd name="connsiteY0" fmla="*/ 0 h 495847"/>
              <a:gd name="connsiteX1" fmla="*/ 1081670 w 1081670"/>
              <a:gd name="connsiteY1" fmla="*/ 0 h 495847"/>
              <a:gd name="connsiteX2" fmla="*/ 1081670 w 1081670"/>
              <a:gd name="connsiteY2" fmla="*/ 418356 h 495847"/>
              <a:gd name="connsiteX3" fmla="*/ 0 w 1081670"/>
              <a:gd name="connsiteY3" fmla="*/ 495847 h 495847"/>
              <a:gd name="connsiteX4" fmla="*/ 15498 w 1081670"/>
              <a:gd name="connsiteY4" fmla="*/ 0 h 495847"/>
              <a:gd name="connsiteX0" fmla="*/ 15498 w 1081670"/>
              <a:gd name="connsiteY0" fmla="*/ 69742 h 495847"/>
              <a:gd name="connsiteX1" fmla="*/ 1081670 w 1081670"/>
              <a:gd name="connsiteY1" fmla="*/ 0 h 495847"/>
              <a:gd name="connsiteX2" fmla="*/ 1081670 w 1081670"/>
              <a:gd name="connsiteY2" fmla="*/ 418356 h 495847"/>
              <a:gd name="connsiteX3" fmla="*/ 0 w 1081670"/>
              <a:gd name="connsiteY3" fmla="*/ 495847 h 495847"/>
              <a:gd name="connsiteX4" fmla="*/ 15498 w 1081670"/>
              <a:gd name="connsiteY4" fmla="*/ 69742 h 495847"/>
              <a:gd name="connsiteX0" fmla="*/ 15498 w 1089419"/>
              <a:gd name="connsiteY0" fmla="*/ 69742 h 495847"/>
              <a:gd name="connsiteX1" fmla="*/ 1081670 w 1089419"/>
              <a:gd name="connsiteY1" fmla="*/ 0 h 495847"/>
              <a:gd name="connsiteX2" fmla="*/ 1089419 w 1089419"/>
              <a:gd name="connsiteY2" fmla="*/ 441604 h 495847"/>
              <a:gd name="connsiteX3" fmla="*/ 0 w 1089419"/>
              <a:gd name="connsiteY3" fmla="*/ 495847 h 495847"/>
              <a:gd name="connsiteX4" fmla="*/ 15498 w 1089419"/>
              <a:gd name="connsiteY4" fmla="*/ 69742 h 495847"/>
              <a:gd name="connsiteX0" fmla="*/ 15498 w 1089419"/>
              <a:gd name="connsiteY0" fmla="*/ 69742 h 495847"/>
              <a:gd name="connsiteX1" fmla="*/ 1081670 w 1089419"/>
              <a:gd name="connsiteY1" fmla="*/ 0 h 495847"/>
              <a:gd name="connsiteX2" fmla="*/ 1089419 w 1089419"/>
              <a:gd name="connsiteY2" fmla="*/ 392006 h 495847"/>
              <a:gd name="connsiteX3" fmla="*/ 0 w 1089419"/>
              <a:gd name="connsiteY3" fmla="*/ 495847 h 495847"/>
              <a:gd name="connsiteX4" fmla="*/ 15498 w 1089419"/>
              <a:gd name="connsiteY4" fmla="*/ 69742 h 495847"/>
              <a:gd name="connsiteX0" fmla="*/ 15498 w 1089419"/>
              <a:gd name="connsiteY0" fmla="*/ 69742 h 495847"/>
              <a:gd name="connsiteX1" fmla="*/ 1081670 w 1089419"/>
              <a:gd name="connsiteY1" fmla="*/ 0 h 495847"/>
              <a:gd name="connsiteX2" fmla="*/ 1089419 w 1089419"/>
              <a:gd name="connsiteY2" fmla="*/ 413413 h 495847"/>
              <a:gd name="connsiteX3" fmla="*/ 0 w 1089419"/>
              <a:gd name="connsiteY3" fmla="*/ 495847 h 495847"/>
              <a:gd name="connsiteX4" fmla="*/ 15498 w 1089419"/>
              <a:gd name="connsiteY4" fmla="*/ 69742 h 49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9419" h="495847">
                <a:moveTo>
                  <a:pt x="15498" y="69742"/>
                </a:moveTo>
                <a:lnTo>
                  <a:pt x="1081670" y="0"/>
                </a:lnTo>
                <a:lnTo>
                  <a:pt x="1089419" y="413413"/>
                </a:lnTo>
                <a:lnTo>
                  <a:pt x="0" y="495847"/>
                </a:lnTo>
                <a:lnTo>
                  <a:pt x="15498" y="69742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>
              <a:latin typeface="Oswald Light" pitchFamily="2" charset="0"/>
            </a:endParaRPr>
          </a:p>
        </p:txBody>
      </p:sp>
      <p:cxnSp>
        <p:nvCxnSpPr>
          <p:cNvPr id="45" name="接點: 肘形 12">
            <a:extLst>
              <a:ext uri="{FF2B5EF4-FFF2-40B4-BE49-F238E27FC236}">
                <a16:creationId xmlns:a16="http://schemas.microsoft.com/office/drawing/2014/main" id="{9CEB38D1-8E82-4FE9-A1BF-BB9782B70A3E}"/>
              </a:ext>
            </a:extLst>
          </p:cNvPr>
          <p:cNvCxnSpPr>
            <a:cxnSpLocks/>
          </p:cNvCxnSpPr>
          <p:nvPr/>
        </p:nvCxnSpPr>
        <p:spPr>
          <a:xfrm flipV="1">
            <a:off x="4559630" y="4516360"/>
            <a:ext cx="0" cy="73247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接點: 肘形 48">
            <a:extLst>
              <a:ext uri="{FF2B5EF4-FFF2-40B4-BE49-F238E27FC236}">
                <a16:creationId xmlns:a16="http://schemas.microsoft.com/office/drawing/2014/main" id="{6E34DB70-81E2-43AA-B1AA-54DAD4CE516A}"/>
              </a:ext>
            </a:extLst>
          </p:cNvPr>
          <p:cNvCxnSpPr>
            <a:cxnSpLocks/>
          </p:cNvCxnSpPr>
          <p:nvPr/>
        </p:nvCxnSpPr>
        <p:spPr>
          <a:xfrm flipV="1">
            <a:off x="5651242" y="2023531"/>
            <a:ext cx="2189676" cy="832836"/>
          </a:xfrm>
          <a:prstGeom prst="bentConnector3">
            <a:avLst>
              <a:gd name="adj1" fmla="val -253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接點: 肘形 50">
            <a:extLst>
              <a:ext uri="{FF2B5EF4-FFF2-40B4-BE49-F238E27FC236}">
                <a16:creationId xmlns:a16="http://schemas.microsoft.com/office/drawing/2014/main" id="{250E85DC-F111-4DEB-A815-520493313501}"/>
              </a:ext>
            </a:extLst>
          </p:cNvPr>
          <p:cNvCxnSpPr>
            <a:cxnSpLocks/>
          </p:cNvCxnSpPr>
          <p:nvPr/>
        </p:nvCxnSpPr>
        <p:spPr>
          <a:xfrm>
            <a:off x="5590831" y="4517983"/>
            <a:ext cx="2250087" cy="708483"/>
          </a:xfrm>
          <a:prstGeom prst="bentConnector3">
            <a:avLst>
              <a:gd name="adj1" fmla="val 63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" name="接點: 肘形 51">
            <a:extLst>
              <a:ext uri="{FF2B5EF4-FFF2-40B4-BE49-F238E27FC236}">
                <a16:creationId xmlns:a16="http://schemas.microsoft.com/office/drawing/2014/main" id="{3B030A1B-74AB-4E37-B78D-7E3A991D044B}"/>
              </a:ext>
            </a:extLst>
          </p:cNvPr>
          <p:cNvCxnSpPr>
            <a:cxnSpLocks/>
          </p:cNvCxnSpPr>
          <p:nvPr/>
        </p:nvCxnSpPr>
        <p:spPr>
          <a:xfrm>
            <a:off x="6092541" y="4515777"/>
            <a:ext cx="1748377" cy="264435"/>
          </a:xfrm>
          <a:prstGeom prst="bentConnector3">
            <a:avLst>
              <a:gd name="adj1" fmla="val -84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" name="接點: 肘形 59">
            <a:extLst>
              <a:ext uri="{FF2B5EF4-FFF2-40B4-BE49-F238E27FC236}">
                <a16:creationId xmlns:a16="http://schemas.microsoft.com/office/drawing/2014/main" id="{EBB85DCC-2119-4D4D-971E-E3FB7B476DE5}"/>
              </a:ext>
            </a:extLst>
          </p:cNvPr>
          <p:cNvCxnSpPr>
            <a:cxnSpLocks/>
          </p:cNvCxnSpPr>
          <p:nvPr/>
        </p:nvCxnSpPr>
        <p:spPr>
          <a:xfrm flipV="1">
            <a:off x="4566159" y="3528759"/>
            <a:ext cx="3274759" cy="122122"/>
          </a:xfrm>
          <a:prstGeom prst="bentConnector3">
            <a:avLst>
              <a:gd name="adj1" fmla="val 307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接點: 肘形 12">
            <a:extLst>
              <a:ext uri="{FF2B5EF4-FFF2-40B4-BE49-F238E27FC236}">
                <a16:creationId xmlns:a16="http://schemas.microsoft.com/office/drawing/2014/main" id="{366D59E9-5127-439B-A8C0-E84F6B14DB88}"/>
              </a:ext>
            </a:extLst>
          </p:cNvPr>
          <p:cNvCxnSpPr>
            <a:cxnSpLocks/>
          </p:cNvCxnSpPr>
          <p:nvPr/>
        </p:nvCxnSpPr>
        <p:spPr>
          <a:xfrm flipH="1">
            <a:off x="7011354" y="4052575"/>
            <a:ext cx="837313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093896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7AE537-2B18-0440-9604-E99DB43DB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238" y="22281"/>
            <a:ext cx="11598442" cy="1303786"/>
          </a:xfrm>
        </p:spPr>
        <p:txBody>
          <a:bodyPr>
            <a:normAutofit/>
          </a:bodyPr>
          <a:lstStyle/>
          <a:p>
            <a:r>
              <a:rPr kumimoji="1" lang="en-US" altLang="zh-TW" sz="5000">
                <a:latin typeface="Oswald" pitchFamily="2" charset="0"/>
              </a:rPr>
              <a:t>TNS-h1083X NAS Node Internal Design</a:t>
            </a:r>
            <a:endParaRPr kumimoji="1" lang="zh-TW" altLang="en-US" sz="5000">
              <a:latin typeface="Oswald" pitchFamily="2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97B8354-8F05-E14D-BD50-6A87BEA6EE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515" y="1317950"/>
            <a:ext cx="4722799" cy="5492093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BAA5CC8A-AFDC-4DC9-B1A2-1BCCC727F52A}"/>
              </a:ext>
            </a:extLst>
          </p:cNvPr>
          <p:cNvGrpSpPr/>
          <p:nvPr/>
        </p:nvGrpSpPr>
        <p:grpSpPr>
          <a:xfrm>
            <a:off x="4688744" y="2052728"/>
            <a:ext cx="3844395" cy="2600747"/>
            <a:chOff x="4316261" y="2052727"/>
            <a:chExt cx="3844395" cy="2600747"/>
          </a:xfrm>
          <a:effectLst>
            <a:glow rad="38100">
              <a:srgbClr val="24B8EC">
                <a:alpha val="80000"/>
              </a:srgbClr>
            </a:glow>
          </a:effectLst>
        </p:grpSpPr>
        <p:sp>
          <p:nvSpPr>
            <p:cNvPr id="4" name="矩形: 圓角 23">
              <a:extLst>
                <a:ext uri="{FF2B5EF4-FFF2-40B4-BE49-F238E27FC236}">
                  <a16:creationId xmlns:a16="http://schemas.microsoft.com/office/drawing/2014/main" id="{A329EA14-9026-7D44-940E-85B031ECC47C}"/>
                </a:ext>
              </a:extLst>
            </p:cNvPr>
            <p:cNvSpPr/>
            <p:nvPr/>
          </p:nvSpPr>
          <p:spPr>
            <a:xfrm rot="7466101">
              <a:off x="6613650" y="1136970"/>
              <a:ext cx="631249" cy="2462763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Oswald Light" pitchFamily="2" charset="0"/>
              </a:endParaRPr>
            </a:p>
          </p:txBody>
        </p:sp>
        <p:sp>
          <p:nvSpPr>
            <p:cNvPr id="6" name="矩形: 圓角 23">
              <a:extLst>
                <a:ext uri="{FF2B5EF4-FFF2-40B4-BE49-F238E27FC236}">
                  <a16:creationId xmlns:a16="http://schemas.microsoft.com/office/drawing/2014/main" id="{CF8BC30A-8717-B342-A1A1-3B6FB1BD676A}"/>
                </a:ext>
              </a:extLst>
            </p:cNvPr>
            <p:cNvSpPr/>
            <p:nvPr/>
          </p:nvSpPr>
          <p:spPr>
            <a:xfrm rot="2177107">
              <a:off x="6940250" y="3341075"/>
              <a:ext cx="374366" cy="1312399"/>
            </a:xfrm>
            <a:custGeom>
              <a:avLst/>
              <a:gdLst>
                <a:gd name="connsiteX0" fmla="*/ 0 w 374366"/>
                <a:gd name="connsiteY0" fmla="*/ 0 h 1363753"/>
                <a:gd name="connsiteX1" fmla="*/ 0 w 374366"/>
                <a:gd name="connsiteY1" fmla="*/ 0 h 1363753"/>
                <a:gd name="connsiteX2" fmla="*/ 374366 w 374366"/>
                <a:gd name="connsiteY2" fmla="*/ 0 h 1363753"/>
                <a:gd name="connsiteX3" fmla="*/ 374366 w 374366"/>
                <a:gd name="connsiteY3" fmla="*/ 0 h 1363753"/>
                <a:gd name="connsiteX4" fmla="*/ 374366 w 374366"/>
                <a:gd name="connsiteY4" fmla="*/ 1363753 h 1363753"/>
                <a:gd name="connsiteX5" fmla="*/ 374366 w 374366"/>
                <a:gd name="connsiteY5" fmla="*/ 1363753 h 1363753"/>
                <a:gd name="connsiteX6" fmla="*/ 0 w 374366"/>
                <a:gd name="connsiteY6" fmla="*/ 1363753 h 1363753"/>
                <a:gd name="connsiteX7" fmla="*/ 0 w 374366"/>
                <a:gd name="connsiteY7" fmla="*/ 1363753 h 1363753"/>
                <a:gd name="connsiteX8" fmla="*/ 0 w 374366"/>
                <a:gd name="connsiteY8" fmla="*/ 0 h 1363753"/>
                <a:gd name="connsiteX0" fmla="*/ 0 w 374366"/>
                <a:gd name="connsiteY0" fmla="*/ 0 h 1370395"/>
                <a:gd name="connsiteX1" fmla="*/ 0 w 374366"/>
                <a:gd name="connsiteY1" fmla="*/ 0 h 1370395"/>
                <a:gd name="connsiteX2" fmla="*/ 374366 w 374366"/>
                <a:gd name="connsiteY2" fmla="*/ 0 h 1370395"/>
                <a:gd name="connsiteX3" fmla="*/ 374366 w 374366"/>
                <a:gd name="connsiteY3" fmla="*/ 0 h 1370395"/>
                <a:gd name="connsiteX4" fmla="*/ 374366 w 374366"/>
                <a:gd name="connsiteY4" fmla="*/ 1363753 h 1370395"/>
                <a:gd name="connsiteX5" fmla="*/ 374366 w 374366"/>
                <a:gd name="connsiteY5" fmla="*/ 1363753 h 1370395"/>
                <a:gd name="connsiteX6" fmla="*/ 0 w 374366"/>
                <a:gd name="connsiteY6" fmla="*/ 1363753 h 1370395"/>
                <a:gd name="connsiteX7" fmla="*/ 43331 w 374366"/>
                <a:gd name="connsiteY7" fmla="*/ 1370395 h 1370395"/>
                <a:gd name="connsiteX8" fmla="*/ 0 w 374366"/>
                <a:gd name="connsiteY8" fmla="*/ 0 h 137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4366" h="1370395">
                  <a:moveTo>
                    <a:pt x="0" y="0"/>
                  </a:moveTo>
                  <a:lnTo>
                    <a:pt x="0" y="0"/>
                  </a:lnTo>
                  <a:lnTo>
                    <a:pt x="374366" y="0"/>
                  </a:lnTo>
                  <a:lnTo>
                    <a:pt x="374366" y="0"/>
                  </a:lnTo>
                  <a:lnTo>
                    <a:pt x="374366" y="1363753"/>
                  </a:lnTo>
                  <a:lnTo>
                    <a:pt x="374366" y="1363753"/>
                  </a:lnTo>
                  <a:lnTo>
                    <a:pt x="0" y="1363753"/>
                  </a:lnTo>
                  <a:lnTo>
                    <a:pt x="43331" y="137039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Oswald Light" pitchFamily="2" charset="0"/>
              </a:endParaRPr>
            </a:p>
          </p:txBody>
        </p:sp>
        <p:sp>
          <p:nvSpPr>
            <p:cNvPr id="8" name="矩形: 圓角 23">
              <a:extLst>
                <a:ext uri="{FF2B5EF4-FFF2-40B4-BE49-F238E27FC236}">
                  <a16:creationId xmlns:a16="http://schemas.microsoft.com/office/drawing/2014/main" id="{D589BEBE-4D62-704C-8107-BBBB9B564D5B}"/>
                </a:ext>
              </a:extLst>
            </p:cNvPr>
            <p:cNvSpPr/>
            <p:nvPr/>
          </p:nvSpPr>
          <p:spPr>
            <a:xfrm rot="2182530">
              <a:off x="4316261" y="3262871"/>
              <a:ext cx="654040" cy="134487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Oswald Light" pitchFamily="2" charset="0"/>
              </a:endParaRPr>
            </a:p>
          </p:txBody>
        </p:sp>
        <p:sp>
          <p:nvSpPr>
            <p:cNvPr id="9" name="矩形: 圓角 23">
              <a:extLst>
                <a:ext uri="{FF2B5EF4-FFF2-40B4-BE49-F238E27FC236}">
                  <a16:creationId xmlns:a16="http://schemas.microsoft.com/office/drawing/2014/main" id="{6EBB24F4-34DA-9A45-A1D1-2593630262ED}"/>
                </a:ext>
              </a:extLst>
            </p:cNvPr>
            <p:cNvSpPr/>
            <p:nvPr/>
          </p:nvSpPr>
          <p:spPr>
            <a:xfrm rot="2193587">
              <a:off x="5478195" y="2299108"/>
              <a:ext cx="547024" cy="942943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Oswald Light" pitchFamily="2" charset="0"/>
              </a:endParaRPr>
            </a:p>
          </p:txBody>
        </p:sp>
        <p:sp>
          <p:nvSpPr>
            <p:cNvPr id="10" name="矩形: 圓角 23">
              <a:extLst>
                <a:ext uri="{FF2B5EF4-FFF2-40B4-BE49-F238E27FC236}">
                  <a16:creationId xmlns:a16="http://schemas.microsoft.com/office/drawing/2014/main" id="{3E17015F-CFD7-8B4D-BDF5-B9BC237BDBE0}"/>
                </a:ext>
              </a:extLst>
            </p:cNvPr>
            <p:cNvSpPr/>
            <p:nvPr/>
          </p:nvSpPr>
          <p:spPr>
            <a:xfrm rot="2058923">
              <a:off x="5851560" y="2975158"/>
              <a:ext cx="1149085" cy="1202927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Oswald Light" pitchFamily="2" charset="0"/>
              </a:endParaRPr>
            </a:p>
          </p:txBody>
        </p:sp>
      </p:grpSp>
      <p:sp>
        <p:nvSpPr>
          <p:cNvPr id="11" name="Shape 183">
            <a:extLst>
              <a:ext uri="{FF2B5EF4-FFF2-40B4-BE49-F238E27FC236}">
                <a16:creationId xmlns:a16="http://schemas.microsoft.com/office/drawing/2014/main" id="{5C43E9D6-62CC-8541-A8F7-08E639248FB6}"/>
              </a:ext>
            </a:extLst>
          </p:cNvPr>
          <p:cNvSpPr txBox="1"/>
          <p:nvPr/>
        </p:nvSpPr>
        <p:spPr>
          <a:xfrm flipH="1">
            <a:off x="9109556" y="3815351"/>
            <a:ext cx="2872888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200">
                <a:latin typeface="Oswald Light" pitchFamily="2" charset="0"/>
                <a:ea typeface="微軟正黑體" pitchFamily="34" charset="-120"/>
                <a:cs typeface="Arial" pitchFamily="34" charset="0"/>
              </a:rPr>
              <a:t>4 x DDR4 long-DIMM</a:t>
            </a:r>
            <a:endParaRPr lang="zh-TW" altLang="en-US" sz="2200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2" name="Shape 183">
            <a:extLst>
              <a:ext uri="{FF2B5EF4-FFF2-40B4-BE49-F238E27FC236}">
                <a16:creationId xmlns:a16="http://schemas.microsoft.com/office/drawing/2014/main" id="{74971C82-68D8-F742-89CF-88BBC21F229E}"/>
              </a:ext>
            </a:extLst>
          </p:cNvPr>
          <p:cNvSpPr txBox="1"/>
          <p:nvPr/>
        </p:nvSpPr>
        <p:spPr>
          <a:xfrm flipH="1">
            <a:off x="564938" y="3828030"/>
            <a:ext cx="2872888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chemeClr val="tx1"/>
              </a:buClr>
              <a:buSzPct val="25000"/>
            </a:pPr>
            <a:r>
              <a:rPr lang="en-US" altLang="zh-TW" sz="2200">
                <a:latin typeface="Oswald Light" pitchFamily="2" charset="0"/>
                <a:ea typeface="微軟正黑體" pitchFamily="34" charset="-120"/>
                <a:cs typeface="Arial" pitchFamily="34" charset="0"/>
              </a:rPr>
              <a:t>2 x PCIe slot</a:t>
            </a:r>
            <a:endParaRPr lang="en-US" altLang="zh-CN" sz="2200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  <a:p>
            <a:pPr algn="r">
              <a:buClr>
                <a:schemeClr val="tx1"/>
              </a:buClr>
              <a:buSzPct val="25000"/>
            </a:pPr>
            <a:endParaRPr lang="zh-TW" altLang="en-US" sz="2200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3" name="Shape 183">
            <a:extLst>
              <a:ext uri="{FF2B5EF4-FFF2-40B4-BE49-F238E27FC236}">
                <a16:creationId xmlns:a16="http://schemas.microsoft.com/office/drawing/2014/main" id="{54AB6A29-E5D3-984C-8E1D-46B5BA06E713}"/>
              </a:ext>
            </a:extLst>
          </p:cNvPr>
          <p:cNvSpPr txBox="1"/>
          <p:nvPr/>
        </p:nvSpPr>
        <p:spPr>
          <a:xfrm flipH="1">
            <a:off x="564938" y="2514194"/>
            <a:ext cx="2872888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chemeClr val="tx1"/>
              </a:buClr>
              <a:buSzPct val="25000"/>
            </a:pPr>
            <a:r>
              <a:rPr lang="en-US" altLang="zh-TW" sz="2200">
                <a:latin typeface="Oswald Light" pitchFamily="2" charset="0"/>
                <a:ea typeface="微軟正黑體" pitchFamily="34" charset="-120"/>
                <a:cs typeface="Arial" pitchFamily="34" charset="0"/>
              </a:rPr>
              <a:t>2 x 2280 M.2 </a:t>
            </a:r>
            <a:r>
              <a:rPr lang="en-US" altLang="zh-TW" sz="2200" err="1">
                <a:latin typeface="Oswald Light" pitchFamily="2" charset="0"/>
                <a:ea typeface="微軟正黑體" pitchFamily="34" charset="-120"/>
                <a:cs typeface="Arial" pitchFamily="34" charset="0"/>
              </a:rPr>
              <a:t>NVMe</a:t>
            </a:r>
            <a:r>
              <a:rPr lang="en-US" altLang="zh-TW" sz="2200">
                <a:latin typeface="Oswald Light" pitchFamily="2" charset="0"/>
                <a:ea typeface="微軟正黑體" pitchFamily="34" charset="-120"/>
                <a:cs typeface="Arial" pitchFamily="34" charset="0"/>
              </a:rPr>
              <a:t> Gen3 x2 port </a:t>
            </a:r>
            <a:endParaRPr lang="en-US" altLang="zh-CN" sz="2200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  <a:p>
            <a:pPr algn="r">
              <a:buClr>
                <a:schemeClr val="tx1"/>
              </a:buClr>
              <a:buSzPct val="25000"/>
            </a:pPr>
            <a:endParaRPr lang="zh-TW" altLang="en-US" sz="2200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4" name="Shape 183">
            <a:extLst>
              <a:ext uri="{FF2B5EF4-FFF2-40B4-BE49-F238E27FC236}">
                <a16:creationId xmlns:a16="http://schemas.microsoft.com/office/drawing/2014/main" id="{CFDC2FE5-0912-4645-8969-8A72C41194AF}"/>
              </a:ext>
            </a:extLst>
          </p:cNvPr>
          <p:cNvSpPr txBox="1"/>
          <p:nvPr/>
        </p:nvSpPr>
        <p:spPr>
          <a:xfrm flipH="1">
            <a:off x="8780561" y="3122029"/>
            <a:ext cx="2872888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indent="-342900">
              <a:buClr>
                <a:schemeClr val="tx1"/>
              </a:buClr>
              <a:buSzPct val="25000"/>
              <a:buFont typeface="Arial" panose="020B0604020202020204" pitchFamily="34" charset="0"/>
              <a:buChar char="•"/>
            </a:pPr>
            <a:r>
              <a:rPr lang="en-US" altLang="zh-TW" sz="2200">
                <a:latin typeface="Oswald Light" pitchFamily="2" charset="0"/>
                <a:ea typeface="微軟正黑體" pitchFamily="34" charset="-120"/>
                <a:cs typeface="Arial" pitchFamily="34" charset="0"/>
              </a:rPr>
              <a:t>Intel Xeon CPU</a:t>
            </a:r>
            <a:endParaRPr lang="zh-TW" altLang="en-US" sz="2200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5" name="Shape 183">
            <a:extLst>
              <a:ext uri="{FF2B5EF4-FFF2-40B4-BE49-F238E27FC236}">
                <a16:creationId xmlns:a16="http://schemas.microsoft.com/office/drawing/2014/main" id="{71188C91-4932-BB48-88C2-D99695D090C0}"/>
              </a:ext>
            </a:extLst>
          </p:cNvPr>
          <p:cNvSpPr txBox="1"/>
          <p:nvPr/>
        </p:nvSpPr>
        <p:spPr>
          <a:xfrm flipH="1">
            <a:off x="564938" y="1765680"/>
            <a:ext cx="2872888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chemeClr val="tx1"/>
              </a:buClr>
              <a:buSzPct val="25000"/>
            </a:pPr>
            <a:r>
              <a:rPr lang="en-US" altLang="zh-TW" sz="2200">
                <a:latin typeface="Oswald Light" pitchFamily="2" charset="0"/>
                <a:ea typeface="微軟正黑體" pitchFamily="34" charset="-120"/>
                <a:cs typeface="Arial" pitchFamily="34" charset="0"/>
              </a:rPr>
              <a:t>3 x 6cm system cooling fan</a:t>
            </a:r>
            <a:endParaRPr lang="zh-TW" altLang="en-US" sz="2200">
              <a:latin typeface="Oswald Light" pitchFamily="2" charset="0"/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38" name="接點: 肘形 37">
            <a:extLst>
              <a:ext uri="{FF2B5EF4-FFF2-40B4-BE49-F238E27FC236}">
                <a16:creationId xmlns:a16="http://schemas.microsoft.com/office/drawing/2014/main" id="{2BB51A98-B215-424F-8B41-42E685BD2E5B}"/>
              </a:ext>
            </a:extLst>
          </p:cNvPr>
          <p:cNvCxnSpPr>
            <a:cxnSpLocks/>
          </p:cNvCxnSpPr>
          <p:nvPr/>
        </p:nvCxnSpPr>
        <p:spPr>
          <a:xfrm flipV="1">
            <a:off x="3513242" y="2642462"/>
            <a:ext cx="2423133" cy="268733"/>
          </a:xfrm>
          <a:prstGeom prst="bentConnector3">
            <a:avLst>
              <a:gd name="adj1" fmla="val 27934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8" name="接點: 肘形 12">
            <a:extLst>
              <a:ext uri="{FF2B5EF4-FFF2-40B4-BE49-F238E27FC236}">
                <a16:creationId xmlns:a16="http://schemas.microsoft.com/office/drawing/2014/main" id="{23D75C57-D32B-41B4-8FB1-E82850F37C71}"/>
              </a:ext>
            </a:extLst>
          </p:cNvPr>
          <p:cNvCxnSpPr>
            <a:cxnSpLocks/>
          </p:cNvCxnSpPr>
          <p:nvPr/>
        </p:nvCxnSpPr>
        <p:spPr>
          <a:xfrm flipH="1">
            <a:off x="3513242" y="2001848"/>
            <a:ext cx="2655607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1" name="接點: 肘形 12">
            <a:extLst>
              <a:ext uri="{FF2B5EF4-FFF2-40B4-BE49-F238E27FC236}">
                <a16:creationId xmlns:a16="http://schemas.microsoft.com/office/drawing/2014/main" id="{AB4098C2-1D2F-497A-B1F6-2E8E6CB8E002}"/>
              </a:ext>
            </a:extLst>
          </p:cNvPr>
          <p:cNvCxnSpPr>
            <a:cxnSpLocks/>
          </p:cNvCxnSpPr>
          <p:nvPr/>
        </p:nvCxnSpPr>
        <p:spPr>
          <a:xfrm flipH="1">
            <a:off x="3513243" y="4009954"/>
            <a:ext cx="1028284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接點: 肘形 12">
            <a:extLst>
              <a:ext uri="{FF2B5EF4-FFF2-40B4-BE49-F238E27FC236}">
                <a16:creationId xmlns:a16="http://schemas.microsoft.com/office/drawing/2014/main" id="{9D31664A-50EA-4BB3-8858-34E490B83F00}"/>
              </a:ext>
            </a:extLst>
          </p:cNvPr>
          <p:cNvCxnSpPr>
            <a:cxnSpLocks/>
          </p:cNvCxnSpPr>
          <p:nvPr/>
        </p:nvCxnSpPr>
        <p:spPr>
          <a:xfrm flipH="1">
            <a:off x="7692621" y="4025470"/>
            <a:ext cx="1343491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7" name="接點: 肘形 76">
            <a:extLst>
              <a:ext uri="{FF2B5EF4-FFF2-40B4-BE49-F238E27FC236}">
                <a16:creationId xmlns:a16="http://schemas.microsoft.com/office/drawing/2014/main" id="{B78F84EB-9C08-49AA-A650-5123F575B493}"/>
              </a:ext>
            </a:extLst>
          </p:cNvPr>
          <p:cNvCxnSpPr>
            <a:cxnSpLocks/>
          </p:cNvCxnSpPr>
          <p:nvPr/>
        </p:nvCxnSpPr>
        <p:spPr>
          <a:xfrm flipV="1">
            <a:off x="6887261" y="3347358"/>
            <a:ext cx="2148851" cy="164199"/>
          </a:xfrm>
          <a:prstGeom prst="bentConnector3">
            <a:avLst>
              <a:gd name="adj1" fmla="val 235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0" name="接點: 肘形 12">
            <a:extLst>
              <a:ext uri="{FF2B5EF4-FFF2-40B4-BE49-F238E27FC236}">
                <a16:creationId xmlns:a16="http://schemas.microsoft.com/office/drawing/2014/main" id="{0A9CF570-5371-42B3-89AF-8D99A49B5AA4}"/>
              </a:ext>
            </a:extLst>
          </p:cNvPr>
          <p:cNvCxnSpPr>
            <a:cxnSpLocks/>
          </p:cNvCxnSpPr>
          <p:nvPr/>
        </p:nvCxnSpPr>
        <p:spPr>
          <a:xfrm flipH="1">
            <a:off x="3513242" y="5675593"/>
            <a:ext cx="1028284" cy="0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Shape 183">
            <a:extLst>
              <a:ext uri="{FF2B5EF4-FFF2-40B4-BE49-F238E27FC236}">
                <a16:creationId xmlns:a16="http://schemas.microsoft.com/office/drawing/2014/main" id="{30C752C1-C24F-7D40-B836-DC33FD71CF10}"/>
              </a:ext>
            </a:extLst>
          </p:cNvPr>
          <p:cNvSpPr txBox="1"/>
          <p:nvPr/>
        </p:nvSpPr>
        <p:spPr>
          <a:xfrm flipH="1">
            <a:off x="-1409477" y="5479608"/>
            <a:ext cx="4847303" cy="79047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algn="r">
              <a:buClr>
                <a:schemeClr val="tx1"/>
              </a:buClr>
              <a:buSzPct val="25000"/>
              <a:defRPr sz="2000">
                <a:latin typeface="Oswald Light" pitchFamily="2" charset="0"/>
                <a:ea typeface="微軟正黑體" pitchFamily="34" charset="-120"/>
                <a:cs typeface="Arial" pitchFamily="34" charset="0"/>
              </a:defRPr>
            </a:lvl1pPr>
          </a:lstStyle>
          <a:p>
            <a:r>
              <a:rPr lang="en-US" altLang="zh-TW" sz="2200"/>
              <a:t>2 x U.2 drive carrier</a:t>
            </a:r>
            <a:endParaRPr lang="zh-TW" altLang="en-US" sz="2200"/>
          </a:p>
        </p:txBody>
      </p:sp>
    </p:spTree>
    <p:extLst>
      <p:ext uri="{BB962C8B-B14F-4D97-AF65-F5344CB8AC3E}">
        <p14:creationId xmlns:p14="http://schemas.microsoft.com/office/powerpoint/2010/main" val="961525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0599B14-88A8-41FB-AE02-630322B45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634571"/>
          </a:xfrm>
          <a:prstGeom prst="rect">
            <a:avLst/>
          </a:prstGeom>
          <a:effectLst>
            <a:outerShdw blurRad="342900" dist="38100" dir="2700000" algn="tl" rotWithShape="0">
              <a:prstClr val="black">
                <a:alpha val="34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70A5040-0F49-4B72-B625-159B006E0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30" y="182326"/>
            <a:ext cx="12202290" cy="130378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5000"/>
              </a:lnSpc>
            </a:pPr>
            <a:r>
              <a:rPr lang="en-US" sz="3600">
                <a:latin typeface="Oswald" pitchFamily="2" charset="0"/>
                <a:ea typeface="微軟正黑體"/>
              </a:rPr>
              <a:t>The 3rd </a:t>
            </a:r>
            <a:r>
              <a:rPr lang="en-US" sz="3600" err="1">
                <a:latin typeface="Oswald" pitchFamily="2" charset="0"/>
                <a:ea typeface="微軟正黑體"/>
              </a:rPr>
              <a:t>QuTS</a:t>
            </a:r>
            <a:r>
              <a:rPr lang="en-US" sz="3600">
                <a:latin typeface="Oswald" pitchFamily="2" charset="0"/>
                <a:ea typeface="微軟正黑體"/>
              </a:rPr>
              <a:t> hero dedicated machine launched by </a:t>
            </a:r>
            <a:r>
              <a:rPr lang="en-US" altLang="zh-TW" sz="3600">
                <a:latin typeface="Oswald" pitchFamily="2" charset="0"/>
                <a:ea typeface="微軟正黑體"/>
              </a:rPr>
              <a:t>QNAP: </a:t>
            </a:r>
            <a:br>
              <a:rPr lang="en-US" altLang="zh-TW" sz="3400" b="1">
                <a:latin typeface="Oswald" pitchFamily="2" charset="0"/>
                <a:ea typeface="微軟正黑體"/>
              </a:rPr>
            </a:br>
            <a:r>
              <a:rPr lang="en-US" altLang="zh-TW" sz="3400">
                <a:latin typeface="Oswald Light" pitchFamily="2" charset="0"/>
                <a:ea typeface="微軟正黑體"/>
              </a:rPr>
              <a:t>Why we </a:t>
            </a:r>
            <a:r>
              <a:rPr lang="en-US" sz="3400">
                <a:latin typeface="Oswald Light" pitchFamily="2" charset="0"/>
                <a:ea typeface="Microsoft JhengHei"/>
              </a:rPr>
              <a:t>choose ZFS file system for </a:t>
            </a:r>
            <a:r>
              <a:rPr lang="en-US" altLang="zh-TW" sz="3400">
                <a:latin typeface="Oswald Light" pitchFamily="2" charset="0"/>
                <a:ea typeface="微軟正黑體"/>
              </a:rPr>
              <a:t>our enterprise NAS</a:t>
            </a:r>
            <a:endParaRPr lang="zh-TW" altLang="en-US" sz="3400">
              <a:latin typeface="Oswald Light" pitchFamily="2" charset="0"/>
              <a:ea typeface="微軟正黑體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D77EA6-C8B3-4EBF-B7A9-825421858AD7}"/>
              </a:ext>
            </a:extLst>
          </p:cNvPr>
          <p:cNvSpPr/>
          <p:nvPr/>
        </p:nvSpPr>
        <p:spPr>
          <a:xfrm>
            <a:off x="726455" y="2288558"/>
            <a:ext cx="8654419" cy="765124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latin typeface="Oswald"/>
                <a:ea typeface="+mn-lt"/>
                <a:cs typeface="+mn-lt"/>
                <a:sym typeface="Arial" panose="020B0604020202020204" pitchFamily="34" charset="0"/>
              </a:rPr>
              <a:t>Because we know that enterprises all value these </a:t>
            </a:r>
            <a:r>
              <a:rPr lang="en-US" sz="3200" dirty="0">
                <a:latin typeface="Oswald"/>
                <a:ea typeface="+mn-lt"/>
                <a:cs typeface="+mn-lt"/>
                <a:sym typeface="Arial" panose="020B0604020202020204" pitchFamily="34" charset="0"/>
              </a:rPr>
              <a:t>...</a:t>
            </a:r>
            <a:endParaRPr lang="zh-TW" dirty="0">
              <a:latin typeface="Oswald"/>
              <a:ea typeface="+mn-lt"/>
              <a:cs typeface="+mn-lt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9316F7D7-DF8E-4BBA-8AA2-F6B09E306F10}"/>
              </a:ext>
            </a:extLst>
          </p:cNvPr>
          <p:cNvGrpSpPr/>
          <p:nvPr/>
        </p:nvGrpSpPr>
        <p:grpSpPr>
          <a:xfrm>
            <a:off x="514350" y="3551642"/>
            <a:ext cx="5358867" cy="1406473"/>
            <a:chOff x="5281398" y="1828118"/>
            <a:chExt cx="5862633" cy="2176615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44FF33F3-34BB-492C-98BF-F274DEB7672C}"/>
                </a:ext>
              </a:extLst>
            </p:cNvPr>
            <p:cNvSpPr/>
            <p:nvPr/>
          </p:nvSpPr>
          <p:spPr>
            <a:xfrm>
              <a:off x="5481985" y="1828118"/>
              <a:ext cx="5514566" cy="2176615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sz="2200">
                  <a:solidFill>
                    <a:schemeClr val="tx1"/>
                  </a:solidFill>
                  <a:latin typeface="Oswald Light" pitchFamily="2" charset="0"/>
                  <a:ea typeface="+mn-lt"/>
                  <a:cs typeface="+mn-lt"/>
                </a:rPr>
                <a:t>Enterprises have u</a:t>
              </a:r>
              <a:r>
                <a:rPr lang="en-US" altLang="zh-TW" sz="2200">
                  <a:solidFill>
                    <a:schemeClr val="tx1"/>
                  </a:solidFill>
                  <a:latin typeface="Oswald Light" pitchFamily="2" charset="0"/>
                  <a:ea typeface="+mn-lt"/>
                  <a:cs typeface="+mn-lt"/>
                </a:rPr>
                <a:t>sed a lot </a:t>
              </a:r>
              <a:r>
                <a:rPr lang="zh-TW" sz="2200">
                  <a:solidFill>
                    <a:schemeClr val="tx1"/>
                  </a:solidFill>
                  <a:latin typeface="Oswald Light" pitchFamily="2" charset="0"/>
                  <a:ea typeface="+mn-lt"/>
                  <a:cs typeface="+mn-lt"/>
                </a:rPr>
                <a:t>of All Flash solutions, and SSD consumption has become the key to IT cost structure</a:t>
              </a:r>
              <a:endParaRPr lang="zh-TW" altLang="en-US" sz="2200" b="1">
                <a:solidFill>
                  <a:schemeClr val="tx1"/>
                </a:solidFill>
                <a:latin typeface="Oswald Light" pitchFamily="2" charset="0"/>
                <a:ea typeface="新細明體"/>
                <a:cs typeface="Calibri"/>
              </a:endParaRPr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98ED7110-489F-4951-918B-A50BC8D28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1828118"/>
              <a:ext cx="232044" cy="21766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720D6CCF-0373-4299-B6DB-BA497CEC6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1828118"/>
              <a:ext cx="247774" cy="21766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86801044-D99B-42F1-96F7-93BDD189B2F9}"/>
              </a:ext>
            </a:extLst>
          </p:cNvPr>
          <p:cNvGrpSpPr/>
          <p:nvPr/>
        </p:nvGrpSpPr>
        <p:grpSpPr>
          <a:xfrm>
            <a:off x="514350" y="5182445"/>
            <a:ext cx="5315735" cy="1402922"/>
            <a:chOff x="5281398" y="2130931"/>
            <a:chExt cx="5815446" cy="1873802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6C21DA27-72F8-4A36-A376-A836E345EE46}"/>
                </a:ext>
              </a:extLst>
            </p:cNvPr>
            <p:cNvSpPr/>
            <p:nvPr/>
          </p:nvSpPr>
          <p:spPr>
            <a:xfrm>
              <a:off x="5481985" y="2130931"/>
              <a:ext cx="5514566" cy="1873802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>
                  <a:solidFill>
                    <a:schemeClr val="tx1"/>
                  </a:solidFill>
                  <a:latin typeface="Oswald Light" pitchFamily="2" charset="0"/>
                  <a:ea typeface="+mn-lt"/>
                  <a:cs typeface="+mn-lt"/>
                </a:rPr>
                <a:t>Corporation data cannot allow unintentional error; it is essential to ensure data integrity.</a:t>
              </a:r>
              <a:endParaRPr lang="zh-TW" altLang="en-US" sz="2200">
                <a:solidFill>
                  <a:schemeClr val="tx1"/>
                </a:solidFill>
                <a:latin typeface="Oswald Light" pitchFamily="2" charset="0"/>
                <a:ea typeface="+mn-lt"/>
                <a:cs typeface="+mn-lt"/>
              </a:endParaRPr>
            </a:p>
          </p:txBody>
        </p:sp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E3F885F9-0EBB-4219-8250-ADF142FFE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A28FF9E3-EA16-41B7-8DCC-F8CAAEF1D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ACD93830-3EAE-4436-B76A-104805296362}"/>
              </a:ext>
            </a:extLst>
          </p:cNvPr>
          <p:cNvGrpSpPr/>
          <p:nvPr/>
        </p:nvGrpSpPr>
        <p:grpSpPr>
          <a:xfrm>
            <a:off x="6203786" y="5182445"/>
            <a:ext cx="5424619" cy="1424845"/>
            <a:chOff x="5281398" y="2130931"/>
            <a:chExt cx="5815446" cy="1873802"/>
          </a:xfrm>
        </p:grpSpPr>
        <p:sp>
          <p:nvSpPr>
            <p:cNvPr id="31" name="矩形: 圓角 30">
              <a:extLst>
                <a:ext uri="{FF2B5EF4-FFF2-40B4-BE49-F238E27FC236}">
                  <a16:creationId xmlns:a16="http://schemas.microsoft.com/office/drawing/2014/main" id="{F6DFB341-A6A3-473F-97B5-1B998220651E}"/>
                </a:ext>
              </a:extLst>
            </p:cNvPr>
            <p:cNvSpPr/>
            <p:nvPr/>
          </p:nvSpPr>
          <p:spPr>
            <a:xfrm>
              <a:off x="5481985" y="2130931"/>
              <a:ext cx="5514566" cy="1873802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200">
                  <a:solidFill>
                    <a:schemeClr val="tx1"/>
                  </a:solidFill>
                  <a:latin typeface="Oswald Light" pitchFamily="2" charset="0"/>
                  <a:ea typeface="+mn-lt"/>
                  <a:cs typeface="+mn-lt"/>
                </a:rPr>
                <a:t>Instant disaster recovery capability &amp; complete data backup protection are the competitiveness indexes of an enterprise</a:t>
              </a:r>
              <a:endParaRPr lang="zh-TW" altLang="en-US" sz="2200">
                <a:solidFill>
                  <a:schemeClr val="tx1"/>
                </a:solidFill>
                <a:latin typeface="Oswald Light" pitchFamily="2" charset="0"/>
                <a:ea typeface="+mn-lt"/>
                <a:cs typeface="+mn-lt"/>
              </a:endParaRP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C3935DC7-8EA3-404E-A251-EC14ABEDD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CC33AD27-4D9F-4833-93D3-04A8D67CF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434B16EC-9A81-4A7F-881E-94F2BC2767F4}"/>
              </a:ext>
            </a:extLst>
          </p:cNvPr>
          <p:cNvGrpSpPr/>
          <p:nvPr/>
        </p:nvGrpSpPr>
        <p:grpSpPr>
          <a:xfrm>
            <a:off x="9906538" y="250710"/>
            <a:ext cx="1721865" cy="3298808"/>
            <a:chOff x="9832220" y="332590"/>
            <a:chExt cx="1721865" cy="3298808"/>
          </a:xfrm>
        </p:grpSpPr>
        <p:pic>
          <p:nvPicPr>
            <p:cNvPr id="34" name="圖片 33" descr="一張含有 時鐘 的圖片&#10;&#10;自動產生的描述">
              <a:extLst>
                <a:ext uri="{FF2B5EF4-FFF2-40B4-BE49-F238E27FC236}">
                  <a16:creationId xmlns:a16="http://schemas.microsoft.com/office/drawing/2014/main" id="{27A83859-7D02-495C-AD6F-64AF50C57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9832220" y="332590"/>
              <a:ext cx="1721865" cy="3298808"/>
            </a:xfrm>
            <a:prstGeom prst="rect">
              <a:avLst/>
            </a:prstGeom>
          </p:spPr>
        </p:pic>
        <p:pic>
          <p:nvPicPr>
            <p:cNvPr id="35" name="圖片 34" descr="一張含有 電子用品, 監視器, 螢幕 的圖片&#10;&#10;自動產生的描述">
              <a:extLst>
                <a:ext uri="{FF2B5EF4-FFF2-40B4-BE49-F238E27FC236}">
                  <a16:creationId xmlns:a16="http://schemas.microsoft.com/office/drawing/2014/main" id="{7E22D0EC-4C9A-427A-A4B0-1850690C5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66930" y="511200"/>
              <a:ext cx="785123" cy="1387450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0BB0DF7-A781-4604-B5AB-B6E613EF90FF}"/>
              </a:ext>
            </a:extLst>
          </p:cNvPr>
          <p:cNvGrpSpPr/>
          <p:nvPr/>
        </p:nvGrpSpPr>
        <p:grpSpPr>
          <a:xfrm>
            <a:off x="6203785" y="3532584"/>
            <a:ext cx="5424618" cy="1419094"/>
            <a:chOff x="5281398" y="1791627"/>
            <a:chExt cx="6221958" cy="2196143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EFD01B84-C0E7-472D-BA57-DF8B39283645}"/>
                </a:ext>
              </a:extLst>
            </p:cNvPr>
            <p:cNvSpPr/>
            <p:nvPr/>
          </p:nvSpPr>
          <p:spPr>
            <a:xfrm>
              <a:off x="5451497" y="1791628"/>
              <a:ext cx="5870264" cy="2196142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152400" sx="102000" sy="102000" algn="c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200">
                  <a:solidFill>
                    <a:schemeClr val="tx1"/>
                  </a:solidFill>
                  <a:latin typeface="Oswald Light" pitchFamily="2" charset="0"/>
                  <a:ea typeface="+mn-lt"/>
                  <a:cs typeface="+mn-lt"/>
                </a:rPr>
                <a:t>Digital transformation relies on massive data analysis and requires PB-level storage space</a:t>
              </a:r>
              <a:endParaRPr lang="zh-TW" altLang="en-US" sz="2200">
                <a:solidFill>
                  <a:schemeClr val="tx1"/>
                </a:solidFill>
                <a:latin typeface="Oswald Light" pitchFamily="2" charset="0"/>
                <a:ea typeface="+mn-lt"/>
                <a:cs typeface="+mn-lt"/>
              </a:endParaRPr>
            </a:p>
          </p:txBody>
        </p:sp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C524B31E-45E4-4AD7-ACAA-CA099A5D8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1808593"/>
              <a:ext cx="231075" cy="21791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A949C725-D838-4AB1-A778-283900816D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1292607" y="1791627"/>
              <a:ext cx="210749" cy="21961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67604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EB78E9EF-2EA8-4E0D-A0A5-649C7179FF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5630"/>
          <a:stretch/>
        </p:blipFill>
        <p:spPr>
          <a:xfrm>
            <a:off x="0" y="1837733"/>
            <a:ext cx="11982450" cy="3928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58" y="36656"/>
            <a:ext cx="11598442" cy="1400037"/>
          </a:xfrm>
        </p:spPr>
        <p:txBody>
          <a:bodyPr>
            <a:normAutofit/>
          </a:bodyPr>
          <a:lstStyle/>
          <a:p>
            <a:r>
              <a:rPr lang="en-US" altLang="zh-TW" sz="5000">
                <a:latin typeface="Oswald" pitchFamily="2" charset="0"/>
              </a:rPr>
              <a:t>Ordering Information</a:t>
            </a:r>
            <a:endParaRPr lang="zh-TW" altLang="en-US" sz="5000">
              <a:latin typeface="Oswald" pitchFamily="2" charset="0"/>
            </a:endParaRPr>
          </a:p>
        </p:txBody>
      </p:sp>
      <p:graphicFrame>
        <p:nvGraphicFramePr>
          <p:cNvPr id="14" name="Table 3">
            <a:extLst>
              <a:ext uri="{FF2B5EF4-FFF2-40B4-BE49-F238E27FC236}">
                <a16:creationId xmlns:a16="http://schemas.microsoft.com/office/drawing/2014/main" id="{5D025973-DA65-3443-B4AC-D264E56BF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06250"/>
              </p:ext>
            </p:extLst>
          </p:nvPr>
        </p:nvGraphicFramePr>
        <p:xfrm>
          <a:off x="268318" y="4840656"/>
          <a:ext cx="10241590" cy="14898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{D113A9D2-9D6B-4929-AA2D-F23B5EE8CBE7}</a:tableStyleId>
              </a:tblPr>
              <a:tblGrid>
                <a:gridCol w="1106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9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9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5519">
                  <a:extLst>
                    <a:ext uri="{9D8B030D-6E8A-4147-A177-3AD203B41FA5}">
                      <a16:colId xmlns:a16="http://schemas.microsoft.com/office/drawing/2014/main" val="2652771354"/>
                    </a:ext>
                  </a:extLst>
                </a:gridCol>
                <a:gridCol w="1970287">
                  <a:extLst>
                    <a:ext uri="{9D8B030D-6E8A-4147-A177-3AD203B41FA5}">
                      <a16:colId xmlns:a16="http://schemas.microsoft.com/office/drawing/2014/main" val="3714552216"/>
                    </a:ext>
                  </a:extLst>
                </a:gridCol>
              </a:tblGrid>
              <a:tr h="591719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b="0">
                          <a:latin typeface="Oswald" pitchFamily="2" charset="0"/>
                        </a:rPr>
                        <a:t>SKUs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29323F"/>
                        </a:gs>
                        <a:gs pos="100000">
                          <a:schemeClr val="accent1">
                            <a:lumMod val="99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b="0">
                          <a:latin typeface="Oswald" pitchFamily="2" charset="0"/>
                        </a:rPr>
                        <a:t>Enclosure</a:t>
                      </a:r>
                      <a:endParaRPr lang="en-US" sz="2000" b="0">
                        <a:latin typeface="Oswal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29323F"/>
                        </a:gs>
                        <a:gs pos="100000">
                          <a:schemeClr val="accent1">
                            <a:lumMod val="99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b="0">
                          <a:latin typeface="Oswald" pitchFamily="2" charset="0"/>
                        </a:rPr>
                        <a:t>NAS node</a:t>
                      </a:r>
                      <a:endParaRPr lang="en-US" sz="2000" b="0">
                        <a:latin typeface="Oswal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29323F"/>
                        </a:gs>
                        <a:gs pos="100000">
                          <a:schemeClr val="accent1">
                            <a:lumMod val="99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latin typeface="Oswald" pitchFamily="2" charset="0"/>
                        </a:rPr>
                        <a:t>CPU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29323F"/>
                        </a:gs>
                        <a:gs pos="100000">
                          <a:schemeClr val="accent1">
                            <a:lumMod val="99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b="0">
                          <a:latin typeface="Oswald" pitchFamily="2" charset="0"/>
                        </a:rPr>
                        <a:t>Memory</a:t>
                      </a:r>
                      <a:endParaRPr lang="en-US" sz="2000" b="0">
                        <a:latin typeface="Oswal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29323F"/>
                        </a:gs>
                        <a:gs pos="100000">
                          <a:schemeClr val="accent1">
                            <a:lumMod val="99000"/>
                          </a:schemeClr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058">
                <a:tc>
                  <a:txBody>
                    <a:bodyPr/>
                    <a:lstStyle/>
                    <a:p>
                      <a:pPr marL="0" indent="93345" algn="just">
                        <a:spcAft>
                          <a:spcPts val="0"/>
                        </a:spcAft>
                      </a:pPr>
                      <a:r>
                        <a:rPr lang="en-US" altLang="zh-TW" sz="20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/>
                        </a:rPr>
                        <a:t>GM-1001</a:t>
                      </a:r>
                      <a:endParaRPr lang="en-US" sz="2000" b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Oswald Light"/>
                        <a:ea typeface="Times New Roman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altLang="zh-TW" sz="20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/>
                          <a:ea typeface="+mn-ea"/>
                          <a:cs typeface="+mn-cs"/>
                        </a:rPr>
                        <a:t>1 x TEC-2N16-770W</a:t>
                      </a:r>
                      <a:endParaRPr lang="zh-TW" altLang="en-US" sz="20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Oswald Ligh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7F1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/>
                          <a:ea typeface="+mn-ea"/>
                          <a:cs typeface="+mn-cs"/>
                        </a:rPr>
                        <a:t>2 x TNS-h1083X-E2234-8G</a:t>
                      </a:r>
                      <a:endParaRPr lang="zh-TW" altLang="en-US" sz="20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Oswald Ligh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/>
                        </a:rPr>
                        <a:t>Intel Xeon E-2234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/>
                        </a:rPr>
                        <a:t>8 GB (2 x 4GB)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1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058">
                <a:tc>
                  <a:txBody>
                    <a:bodyPr/>
                    <a:lstStyle/>
                    <a:p>
                      <a:pPr marL="0" marR="0" lvl="0" indent="9334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/>
                        </a:rPr>
                        <a:t>GM-1002</a:t>
                      </a:r>
                    </a:p>
                  </a:txBody>
                  <a:tcPr marL="9525" marR="9525" marT="9525" marB="95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4EBF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Oswald Light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4EB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/>
                          <a:ea typeface="+mn-ea"/>
                          <a:cs typeface="+mn-cs"/>
                        </a:rPr>
                        <a:t>2 x TNS-h1083X-E2236-16G</a:t>
                      </a:r>
                      <a:endParaRPr lang="zh-TW" altLang="en-US" sz="20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Oswald Ligh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4EB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/>
                        </a:rPr>
                        <a:t>Intel Xeon E-2236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4EB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swald Light"/>
                        </a:rPr>
                        <a:t>16 GB (2 x 8GB)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4E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5EF6A3D0-9315-BA48-A35A-99528B0C3A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4642" y="2435690"/>
            <a:ext cx="5928943" cy="2201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1244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C23CD75B-8698-4F16-981A-A4D066387E2B}"/>
              </a:ext>
            </a:extLst>
          </p:cNvPr>
          <p:cNvCxnSpPr>
            <a:cxnSpLocks/>
          </p:cNvCxnSpPr>
          <p:nvPr/>
        </p:nvCxnSpPr>
        <p:spPr>
          <a:xfrm>
            <a:off x="4545984" y="2045773"/>
            <a:ext cx="29814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B571258A-658E-43A6-89E0-E63DFA19A3E9}"/>
              </a:ext>
            </a:extLst>
          </p:cNvPr>
          <p:cNvSpPr txBox="1"/>
          <p:nvPr/>
        </p:nvSpPr>
        <p:spPr>
          <a:xfrm>
            <a:off x="1982958" y="575493"/>
            <a:ext cx="783661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8000" dirty="0">
                <a:latin typeface="Oswald" pitchFamily="2" charset="0"/>
                <a:ea typeface="微軟正黑體" panose="020B0604030504040204" pitchFamily="34" charset="-120"/>
              </a:rPr>
              <a:t>GM-1000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1CBF2D7-551B-4D39-857C-AFEA5D1D8585}"/>
              </a:ext>
            </a:extLst>
          </p:cNvPr>
          <p:cNvSpPr txBox="1"/>
          <p:nvPr/>
        </p:nvSpPr>
        <p:spPr>
          <a:xfrm>
            <a:off x="2707772" y="2237851"/>
            <a:ext cx="6624054" cy="11695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7000">
                <a:latin typeface="Oswald Light" pitchFamily="2" charset="0"/>
                <a:ea typeface="微軟正黑體" panose="020B0604030504040204" pitchFamily="34" charset="-120"/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2177849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A78CBD-A72E-8C40-9472-2E04C9574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89" y="45539"/>
            <a:ext cx="11598442" cy="1303786"/>
          </a:xfrm>
        </p:spPr>
        <p:txBody>
          <a:bodyPr>
            <a:normAutofit/>
          </a:bodyPr>
          <a:lstStyle/>
          <a:p>
            <a:r>
              <a:rPr kumimoji="1" lang="en-US" altLang="zh-TW" sz="5000">
                <a:latin typeface="Oswald" pitchFamily="2" charset="0"/>
              </a:rPr>
              <a:t>Hardware Requirement for </a:t>
            </a:r>
            <a:r>
              <a:rPr kumimoji="1" lang="en-US" altLang="zh-TW" sz="5000" err="1">
                <a:latin typeface="Oswald" pitchFamily="2" charset="0"/>
              </a:rPr>
              <a:t>HybridMount</a:t>
            </a:r>
            <a:r>
              <a:rPr kumimoji="1" lang="en-US" altLang="zh-TW" sz="5000">
                <a:latin typeface="Oswald" pitchFamily="2" charset="0"/>
              </a:rPr>
              <a:t> </a:t>
            </a:r>
            <a:endParaRPr kumimoji="1" lang="zh-TW" altLang="en-US" sz="5000">
              <a:latin typeface="Oswald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49A3F6F-A160-1F43-AABA-2C8C4E375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4768" y="1748410"/>
            <a:ext cx="6971698" cy="46075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9697E3E-73FD-42BC-A85B-6622B889B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34" y="2265128"/>
            <a:ext cx="5209284" cy="159483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BC8609E-DA34-4FCF-A34F-7FDF376E3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34" y="3586760"/>
            <a:ext cx="5209284" cy="159483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CC6E823-29D6-A247-A4DD-5BE8CCF200D4}"/>
              </a:ext>
            </a:extLst>
          </p:cNvPr>
          <p:cNvSpPr txBox="1"/>
          <p:nvPr/>
        </p:nvSpPr>
        <p:spPr>
          <a:xfrm>
            <a:off x="137885" y="2502075"/>
            <a:ext cx="4944533" cy="93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fontAlgn="base">
              <a:lnSpc>
                <a:spcPts val="3300"/>
              </a:lnSpc>
              <a:spcBef>
                <a:spcPts val="300"/>
              </a:spcBef>
            </a:pPr>
            <a:r>
              <a:rPr lang="en-US" altLang="zh-CN" sz="2800" err="1">
                <a:latin typeface="Oswald Light" pitchFamily="2" charset="0"/>
                <a:ea typeface="微軟正黑體" panose="020B0604030504040204" pitchFamily="34" charset="-120"/>
              </a:rPr>
              <a:t>HybridMount</a:t>
            </a:r>
            <a:r>
              <a:rPr lang="en-US" altLang="zh-CN" sz="2800">
                <a:latin typeface="Oswald Light" pitchFamily="2" charset="0"/>
                <a:ea typeface="微軟正黑體" panose="020B0604030504040204" pitchFamily="34" charset="-120"/>
              </a:rPr>
              <a:t> consume CPU resources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1BF596A-9DFF-4282-A38D-1F6256C264EA}"/>
              </a:ext>
            </a:extLst>
          </p:cNvPr>
          <p:cNvSpPr txBox="1"/>
          <p:nvPr/>
        </p:nvSpPr>
        <p:spPr>
          <a:xfrm>
            <a:off x="137885" y="3824348"/>
            <a:ext cx="4622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fontAlgn="base">
              <a:lnSpc>
                <a:spcPts val="3300"/>
              </a:lnSpc>
              <a:spcBef>
                <a:spcPts val="300"/>
              </a:spcBef>
            </a:pPr>
            <a:r>
              <a:rPr lang="en-US" altLang="zh-TW" sz="2800">
                <a:latin typeface="Oswald Light" pitchFamily="2" charset="0"/>
                <a:ea typeface="微軟正黑體" panose="020B0604030504040204" pitchFamily="34" charset="-120"/>
              </a:rPr>
              <a:t>CPU computing power and cores are the key factors</a:t>
            </a:r>
            <a:endParaRPr lang="zh-TW" altLang="en-US" sz="28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13" name="Google Shape;1466;p83">
            <a:extLst>
              <a:ext uri="{FF2B5EF4-FFF2-40B4-BE49-F238E27FC236}">
                <a16:creationId xmlns:a16="http://schemas.microsoft.com/office/drawing/2014/main" id="{13C33CA0-83BA-47C5-8AB4-80FB83AD2F94}"/>
              </a:ext>
            </a:extLst>
          </p:cNvPr>
          <p:cNvSpPr/>
          <p:nvPr/>
        </p:nvSpPr>
        <p:spPr>
          <a:xfrm>
            <a:off x="4962463" y="1731523"/>
            <a:ext cx="3634690" cy="533605"/>
          </a:xfrm>
          <a:prstGeom prst="round2DiagRect">
            <a:avLst>
              <a:gd name="adj1" fmla="val 12572"/>
              <a:gd name="adj2" fmla="val 0"/>
            </a:avLst>
          </a:prstGeom>
          <a:solidFill>
            <a:srgbClr val="0FF3F9"/>
          </a:soli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200">
                <a:latin typeface="Oswald" pitchFamily="2" charset="0"/>
              </a:rPr>
              <a:t>CPU Loading when operation</a:t>
            </a:r>
          </a:p>
        </p:txBody>
      </p:sp>
    </p:spTree>
    <p:extLst>
      <p:ext uri="{BB962C8B-B14F-4D97-AF65-F5344CB8AC3E}">
        <p14:creationId xmlns:p14="http://schemas.microsoft.com/office/powerpoint/2010/main" val="2176527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9E5BD9B-ACE5-485E-9DB6-F688CE38C41A}"/>
              </a:ext>
            </a:extLst>
          </p:cNvPr>
          <p:cNvSpPr/>
          <p:nvPr/>
        </p:nvSpPr>
        <p:spPr>
          <a:xfrm>
            <a:off x="21904" y="1545827"/>
            <a:ext cx="12148191" cy="3546718"/>
          </a:xfrm>
          <a:prstGeom prst="rect">
            <a:avLst/>
          </a:prstGeom>
          <a:solidFill>
            <a:srgbClr val="033176">
              <a:alpha val="56000"/>
            </a:srgbClr>
          </a:solidFill>
          <a:ln>
            <a:noFill/>
          </a:ln>
          <a:effectLst>
            <a:softEdge rad="596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83" name="接點: 肘形 282">
            <a:extLst>
              <a:ext uri="{FF2B5EF4-FFF2-40B4-BE49-F238E27FC236}">
                <a16:creationId xmlns:a16="http://schemas.microsoft.com/office/drawing/2014/main" id="{496A9FBF-166A-4A67-BAA0-60C098E93B74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20780" y="4879800"/>
            <a:ext cx="1013801" cy="746124"/>
          </a:xfrm>
          <a:prstGeom prst="bentConnector2">
            <a:avLst/>
          </a:prstGeom>
          <a:ln w="25400" cap="rnd">
            <a:gradFill>
              <a:gsLst>
                <a:gs pos="0">
                  <a:srgbClr val="29FFFF"/>
                </a:gs>
                <a:gs pos="100000">
                  <a:srgbClr val="27FFFF"/>
                </a:gs>
              </a:gsLst>
              <a:lin ang="5400000" scaled="1"/>
            </a:gradFill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接點: 肘形 283">
            <a:extLst>
              <a:ext uri="{FF2B5EF4-FFF2-40B4-BE49-F238E27FC236}">
                <a16:creationId xmlns:a16="http://schemas.microsoft.com/office/drawing/2014/main" id="{7D4F40B3-677D-43F3-8BD0-BE61D0A2A297}"/>
              </a:ext>
            </a:extLst>
          </p:cNvPr>
          <p:cNvCxnSpPr>
            <a:cxnSpLocks/>
            <a:endCxn id="54" idx="0"/>
          </p:cNvCxnSpPr>
          <p:nvPr/>
        </p:nvCxnSpPr>
        <p:spPr>
          <a:xfrm>
            <a:off x="7037182" y="4874939"/>
            <a:ext cx="944609" cy="701375"/>
          </a:xfrm>
          <a:prstGeom prst="bentConnector2">
            <a:avLst/>
          </a:prstGeom>
          <a:ln w="25400" cap="rnd">
            <a:gradFill>
              <a:gsLst>
                <a:gs pos="0">
                  <a:srgbClr val="29FFFF"/>
                </a:gs>
                <a:gs pos="100000">
                  <a:srgbClr val="27FFFF"/>
                </a:gs>
              </a:gsLst>
              <a:lin ang="5400000" scaled="1"/>
            </a:gradFill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直線接點 200">
            <a:extLst>
              <a:ext uri="{FF2B5EF4-FFF2-40B4-BE49-F238E27FC236}">
                <a16:creationId xmlns:a16="http://schemas.microsoft.com/office/drawing/2014/main" id="{CFB48740-9366-42E5-91BB-5ACB2C2186A2}"/>
              </a:ext>
            </a:extLst>
          </p:cNvPr>
          <p:cNvCxnSpPr>
            <a:cxnSpLocks/>
          </p:cNvCxnSpPr>
          <p:nvPr/>
        </p:nvCxnSpPr>
        <p:spPr>
          <a:xfrm>
            <a:off x="5859150" y="3902886"/>
            <a:ext cx="0" cy="1733198"/>
          </a:xfrm>
          <a:prstGeom prst="line">
            <a:avLst/>
          </a:prstGeom>
          <a:ln w="25400">
            <a:gradFill>
              <a:gsLst>
                <a:gs pos="0">
                  <a:srgbClr val="24B8EC"/>
                </a:gs>
                <a:gs pos="100000">
                  <a:srgbClr val="29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直線接點 201">
            <a:extLst>
              <a:ext uri="{FF2B5EF4-FFF2-40B4-BE49-F238E27FC236}">
                <a16:creationId xmlns:a16="http://schemas.microsoft.com/office/drawing/2014/main" id="{A90B2D35-596F-4383-BDDA-1F005BAE5183}"/>
              </a:ext>
            </a:extLst>
          </p:cNvPr>
          <p:cNvCxnSpPr>
            <a:cxnSpLocks/>
          </p:cNvCxnSpPr>
          <p:nvPr/>
        </p:nvCxnSpPr>
        <p:spPr>
          <a:xfrm>
            <a:off x="6591561" y="3939426"/>
            <a:ext cx="0" cy="1741854"/>
          </a:xfrm>
          <a:prstGeom prst="line">
            <a:avLst/>
          </a:prstGeom>
          <a:ln w="25400">
            <a:gradFill>
              <a:gsLst>
                <a:gs pos="0">
                  <a:srgbClr val="24B8EC"/>
                </a:gs>
                <a:gs pos="100000">
                  <a:srgbClr val="29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877A7FA-B938-4EB1-BF71-36C8E59FAD6A}"/>
              </a:ext>
            </a:extLst>
          </p:cNvPr>
          <p:cNvCxnSpPr/>
          <p:nvPr/>
        </p:nvCxnSpPr>
        <p:spPr>
          <a:xfrm>
            <a:off x="3152984" y="3607810"/>
            <a:ext cx="1510570" cy="0"/>
          </a:xfrm>
          <a:prstGeom prst="line">
            <a:avLst/>
          </a:prstGeom>
          <a:ln w="25400">
            <a:gradFill>
              <a:gsLst>
                <a:gs pos="0">
                  <a:srgbClr val="24B8EC"/>
                </a:gs>
                <a:gs pos="100000">
                  <a:srgbClr val="29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直線接點 187">
            <a:extLst>
              <a:ext uri="{FF2B5EF4-FFF2-40B4-BE49-F238E27FC236}">
                <a16:creationId xmlns:a16="http://schemas.microsoft.com/office/drawing/2014/main" id="{45FA2D1E-1200-4DE5-B290-E902C0667FFC}"/>
              </a:ext>
            </a:extLst>
          </p:cNvPr>
          <p:cNvCxnSpPr/>
          <p:nvPr/>
        </p:nvCxnSpPr>
        <p:spPr>
          <a:xfrm>
            <a:off x="8028433" y="3607810"/>
            <a:ext cx="1510570" cy="0"/>
          </a:xfrm>
          <a:prstGeom prst="line">
            <a:avLst/>
          </a:prstGeom>
          <a:ln w="25400">
            <a:gradFill>
              <a:gsLst>
                <a:gs pos="0">
                  <a:srgbClr val="24B8EC"/>
                </a:gs>
                <a:gs pos="100000">
                  <a:srgbClr val="29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A7CBCA6E-DE39-BC49-AD7C-861603A23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58" y="14056"/>
            <a:ext cx="11598442" cy="1303786"/>
          </a:xfrm>
        </p:spPr>
        <p:txBody>
          <a:bodyPr>
            <a:normAutofit/>
          </a:bodyPr>
          <a:lstStyle/>
          <a:p>
            <a:r>
              <a:rPr kumimoji="1" lang="en-US" altLang="zh-CN" sz="5000">
                <a:latin typeface="Oswald" pitchFamily="2" charset="0"/>
              </a:rPr>
              <a:t>The Best NAS for QNAP </a:t>
            </a:r>
            <a:r>
              <a:rPr kumimoji="1" lang="en-US" altLang="zh-CN" sz="5000" err="1">
                <a:latin typeface="Oswald" pitchFamily="2" charset="0"/>
              </a:rPr>
              <a:t>HybridMount</a:t>
            </a:r>
            <a:endParaRPr kumimoji="1" lang="zh-TW" altLang="en-US" sz="5000">
              <a:latin typeface="Oswald" pitchFamily="2" charset="0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028859FB-96AE-C846-8B79-BFD8A5CC56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9152" y="4204306"/>
            <a:ext cx="1980395" cy="1237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5FCB31AA-E6BF-8748-9A71-F62A497BDA42}"/>
              </a:ext>
            </a:extLst>
          </p:cNvPr>
          <p:cNvSpPr txBox="1"/>
          <p:nvPr/>
        </p:nvSpPr>
        <p:spPr>
          <a:xfrm>
            <a:off x="7112608" y="4497909"/>
            <a:ext cx="1135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>
                <a:solidFill>
                  <a:schemeClr val="bg1"/>
                </a:solidFill>
                <a:latin typeface="Oswald Light" pitchFamily="2" charset="0"/>
              </a:rPr>
              <a:t>10GbE </a:t>
            </a:r>
            <a:r>
              <a:rPr kumimoji="1" lang="en-US" altLang="zh-CN" sz="1600">
                <a:solidFill>
                  <a:schemeClr val="bg1"/>
                </a:solidFill>
                <a:latin typeface="Oswald Light" pitchFamily="2" charset="0"/>
              </a:rPr>
              <a:t>switch</a:t>
            </a:r>
            <a:endParaRPr kumimoji="1" lang="zh-TW" altLang="en-US" sz="1600">
              <a:solidFill>
                <a:schemeClr val="bg1"/>
              </a:solidFill>
              <a:latin typeface="Oswald Light" pitchFamily="2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899FD650-F24B-2640-9F9C-ED1666FCEED4}"/>
              </a:ext>
            </a:extLst>
          </p:cNvPr>
          <p:cNvSpPr txBox="1"/>
          <p:nvPr/>
        </p:nvSpPr>
        <p:spPr>
          <a:xfrm>
            <a:off x="2833953" y="5987613"/>
            <a:ext cx="1472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>
                <a:solidFill>
                  <a:schemeClr val="bg1"/>
                </a:solidFill>
                <a:latin typeface="Oswald Light" pitchFamily="2" charset="0"/>
              </a:rPr>
              <a:t>PC/ notebook</a:t>
            </a:r>
            <a:endParaRPr kumimoji="1" lang="zh-TW" altLang="en-US" sz="1600">
              <a:solidFill>
                <a:schemeClr val="bg1"/>
              </a:solidFill>
              <a:latin typeface="Oswald Light" pitchFamily="2" charset="0"/>
            </a:endParaRPr>
          </a:p>
        </p:txBody>
      </p:sp>
      <p:sp>
        <p:nvSpPr>
          <p:cNvPr id="54" name="橢圓 53">
            <a:extLst>
              <a:ext uri="{FF2B5EF4-FFF2-40B4-BE49-F238E27FC236}">
                <a16:creationId xmlns:a16="http://schemas.microsoft.com/office/drawing/2014/main" id="{3F8A1D87-C0D3-D740-BC1F-F48D20AA3DA4}"/>
              </a:ext>
            </a:extLst>
          </p:cNvPr>
          <p:cNvSpPr/>
          <p:nvPr/>
        </p:nvSpPr>
        <p:spPr>
          <a:xfrm>
            <a:off x="7460597" y="5576314"/>
            <a:ext cx="1042387" cy="1058883"/>
          </a:xfrm>
          <a:prstGeom prst="ellipse">
            <a:avLst/>
          </a:prstGeom>
          <a:noFill/>
          <a:ln w="38100">
            <a:gradFill>
              <a:gsLst>
                <a:gs pos="0">
                  <a:srgbClr val="29FFFF"/>
                </a:gs>
                <a:gs pos="57000">
                  <a:srgbClr val="0DB3FD"/>
                </a:gs>
                <a:gs pos="100000">
                  <a:srgbClr val="0185C6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06" name="橢圓 105">
            <a:extLst>
              <a:ext uri="{FF2B5EF4-FFF2-40B4-BE49-F238E27FC236}">
                <a16:creationId xmlns:a16="http://schemas.microsoft.com/office/drawing/2014/main" id="{E31A01CE-4256-DB45-8730-3F9044837115}"/>
              </a:ext>
            </a:extLst>
          </p:cNvPr>
          <p:cNvSpPr/>
          <p:nvPr/>
        </p:nvSpPr>
        <p:spPr>
          <a:xfrm>
            <a:off x="3999585" y="5631004"/>
            <a:ext cx="1042387" cy="1058883"/>
          </a:xfrm>
          <a:prstGeom prst="ellipse">
            <a:avLst/>
          </a:prstGeom>
          <a:noFill/>
          <a:ln w="38100">
            <a:gradFill>
              <a:gsLst>
                <a:gs pos="0">
                  <a:srgbClr val="29FFFF"/>
                </a:gs>
                <a:gs pos="57000">
                  <a:srgbClr val="0DB3FD"/>
                </a:gs>
                <a:gs pos="100000">
                  <a:srgbClr val="0185C6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grpSp>
        <p:nvGrpSpPr>
          <p:cNvPr id="107" name="群組 106">
            <a:extLst>
              <a:ext uri="{FF2B5EF4-FFF2-40B4-BE49-F238E27FC236}">
                <a16:creationId xmlns:a16="http://schemas.microsoft.com/office/drawing/2014/main" id="{7080F890-DA79-DE4D-BBDC-F38074922881}"/>
              </a:ext>
            </a:extLst>
          </p:cNvPr>
          <p:cNvGrpSpPr/>
          <p:nvPr/>
        </p:nvGrpSpPr>
        <p:grpSpPr>
          <a:xfrm flipH="1">
            <a:off x="4189718" y="5867965"/>
            <a:ext cx="700737" cy="536759"/>
            <a:chOff x="13318847" y="8893093"/>
            <a:chExt cx="1455133" cy="1114619"/>
          </a:xfrm>
        </p:grpSpPr>
        <p:sp>
          <p:nvSpPr>
            <p:cNvPr id="117" name="手繪多邊形: 圖案 155">
              <a:extLst>
                <a:ext uri="{FF2B5EF4-FFF2-40B4-BE49-F238E27FC236}">
                  <a16:creationId xmlns:a16="http://schemas.microsoft.com/office/drawing/2014/main" id="{A76F9682-D067-A841-A698-145830A3D8D9}"/>
                </a:ext>
              </a:extLst>
            </p:cNvPr>
            <p:cNvSpPr/>
            <p:nvPr/>
          </p:nvSpPr>
          <p:spPr>
            <a:xfrm>
              <a:off x="13318847" y="8893093"/>
              <a:ext cx="1455133" cy="957323"/>
            </a:xfrm>
            <a:custGeom>
              <a:avLst/>
              <a:gdLst>
                <a:gd name="connsiteX0" fmla="*/ 1312938 w 1455132"/>
                <a:gd name="connsiteY0" fmla="*/ 961281 h 957324"/>
                <a:gd name="connsiteX1" fmla="*/ 145513 w 1455132"/>
                <a:gd name="connsiteY1" fmla="*/ 961281 h 957324"/>
                <a:gd name="connsiteX2" fmla="*/ 0 w 1455132"/>
                <a:gd name="connsiteY2" fmla="*/ 815768 h 957324"/>
                <a:gd name="connsiteX3" fmla="*/ 0 w 1455132"/>
                <a:gd name="connsiteY3" fmla="*/ 145513 h 957324"/>
                <a:gd name="connsiteX4" fmla="*/ 145513 w 1455132"/>
                <a:gd name="connsiteY4" fmla="*/ 0 h 957324"/>
                <a:gd name="connsiteX5" fmla="*/ 1312938 w 1455132"/>
                <a:gd name="connsiteY5" fmla="*/ 0 h 957324"/>
                <a:gd name="connsiteX6" fmla="*/ 1458452 w 1455132"/>
                <a:gd name="connsiteY6" fmla="*/ 145513 h 957324"/>
                <a:gd name="connsiteX7" fmla="*/ 1458452 w 1455132"/>
                <a:gd name="connsiteY7" fmla="*/ 815768 h 957324"/>
                <a:gd name="connsiteX8" fmla="*/ 1312938 w 1455132"/>
                <a:gd name="connsiteY8" fmla="*/ 961281 h 95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957324">
                  <a:moveTo>
                    <a:pt x="1312938" y="961281"/>
                  </a:moveTo>
                  <a:lnTo>
                    <a:pt x="145513" y="961281"/>
                  </a:lnTo>
                  <a:cubicBezTo>
                    <a:pt x="65226" y="961281"/>
                    <a:pt x="0" y="896183"/>
                    <a:pt x="0" y="815768"/>
                  </a:cubicBezTo>
                  <a:lnTo>
                    <a:pt x="0" y="145513"/>
                  </a:lnTo>
                  <a:cubicBezTo>
                    <a:pt x="0" y="65226"/>
                    <a:pt x="65098" y="0"/>
                    <a:pt x="145513" y="0"/>
                  </a:cubicBezTo>
                  <a:lnTo>
                    <a:pt x="1312938" y="0"/>
                  </a:lnTo>
                  <a:cubicBezTo>
                    <a:pt x="1393226" y="0"/>
                    <a:pt x="1458452" y="65098"/>
                    <a:pt x="1458452" y="145513"/>
                  </a:cubicBezTo>
                  <a:lnTo>
                    <a:pt x="1458452" y="815768"/>
                  </a:lnTo>
                  <a:cubicBezTo>
                    <a:pt x="1458452" y="896055"/>
                    <a:pt x="1393226" y="961281"/>
                    <a:pt x="1312938" y="961281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18" name="手繪多邊形: 圖案 156">
              <a:extLst>
                <a:ext uri="{FF2B5EF4-FFF2-40B4-BE49-F238E27FC236}">
                  <a16:creationId xmlns:a16="http://schemas.microsoft.com/office/drawing/2014/main" id="{30550E85-819E-0B46-90EB-FE817A06CC2D}"/>
                </a:ext>
              </a:extLst>
            </p:cNvPr>
            <p:cNvSpPr/>
            <p:nvPr/>
          </p:nvSpPr>
          <p:spPr>
            <a:xfrm>
              <a:off x="13429252" y="9001598"/>
              <a:ext cx="1225375" cy="753096"/>
            </a:xfrm>
            <a:custGeom>
              <a:avLst/>
              <a:gdLst>
                <a:gd name="connsiteX0" fmla="*/ 0 w 1225374"/>
                <a:gd name="connsiteY0" fmla="*/ 0 h 753095"/>
                <a:gd name="connsiteX1" fmla="*/ 1237501 w 1225374"/>
                <a:gd name="connsiteY1" fmla="*/ 0 h 753095"/>
                <a:gd name="connsiteX2" fmla="*/ 1237501 w 1225374"/>
                <a:gd name="connsiteY2" fmla="*/ 757180 h 753095"/>
                <a:gd name="connsiteX3" fmla="*/ 0 w 1225374"/>
                <a:gd name="connsiteY3" fmla="*/ 757180 h 75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374" h="753095">
                  <a:moveTo>
                    <a:pt x="0" y="0"/>
                  </a:moveTo>
                  <a:lnTo>
                    <a:pt x="1237501" y="0"/>
                  </a:lnTo>
                  <a:lnTo>
                    <a:pt x="1237501" y="757180"/>
                  </a:lnTo>
                  <a:lnTo>
                    <a:pt x="0" y="757180"/>
                  </a:lnTo>
                  <a:close/>
                </a:path>
              </a:pathLst>
            </a:custGeom>
            <a:solidFill>
              <a:schemeClr val="bg1"/>
            </a:solidFill>
            <a:ln w="6350" cap="rnd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19" name="手繪多邊形: 圖案 157">
              <a:extLst>
                <a:ext uri="{FF2B5EF4-FFF2-40B4-BE49-F238E27FC236}">
                  <a16:creationId xmlns:a16="http://schemas.microsoft.com/office/drawing/2014/main" id="{CC2FD8A4-184F-5E4C-857B-5224E5AD926B}"/>
                </a:ext>
              </a:extLst>
            </p:cNvPr>
            <p:cNvSpPr/>
            <p:nvPr/>
          </p:nvSpPr>
          <p:spPr>
            <a:xfrm>
              <a:off x="13318847" y="9863790"/>
              <a:ext cx="1455133" cy="143922"/>
            </a:xfrm>
            <a:custGeom>
              <a:avLst/>
              <a:gdLst>
                <a:gd name="connsiteX0" fmla="*/ 1403437 w 1455132"/>
                <a:gd name="connsiteY0" fmla="*/ 136834 h 127643"/>
                <a:gd name="connsiteX1" fmla="*/ 54887 w 1455132"/>
                <a:gd name="connsiteY1" fmla="*/ 136834 h 127643"/>
                <a:gd name="connsiteX2" fmla="*/ 0 w 1455132"/>
                <a:gd name="connsiteY2" fmla="*/ 81947 h 127643"/>
                <a:gd name="connsiteX3" fmla="*/ 0 w 1455132"/>
                <a:gd name="connsiteY3" fmla="*/ 54886 h 127643"/>
                <a:gd name="connsiteX4" fmla="*/ 54887 w 1455132"/>
                <a:gd name="connsiteY4" fmla="*/ 0 h 127643"/>
                <a:gd name="connsiteX5" fmla="*/ 1403437 w 1455132"/>
                <a:gd name="connsiteY5" fmla="*/ 0 h 127643"/>
                <a:gd name="connsiteX6" fmla="*/ 1458324 w 1455132"/>
                <a:gd name="connsiteY6" fmla="*/ 54886 h 127643"/>
                <a:gd name="connsiteX7" fmla="*/ 1458324 w 1455132"/>
                <a:gd name="connsiteY7" fmla="*/ 81947 h 127643"/>
                <a:gd name="connsiteX8" fmla="*/ 1403437 w 1455132"/>
                <a:gd name="connsiteY8" fmla="*/ 136834 h 12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127643">
                  <a:moveTo>
                    <a:pt x="1403437" y="136834"/>
                  </a:moveTo>
                  <a:lnTo>
                    <a:pt x="54887" y="136834"/>
                  </a:lnTo>
                  <a:cubicBezTo>
                    <a:pt x="24508" y="136834"/>
                    <a:pt x="0" y="112198"/>
                    <a:pt x="0" y="81947"/>
                  </a:cubicBezTo>
                  <a:lnTo>
                    <a:pt x="0" y="54886"/>
                  </a:lnTo>
                  <a:cubicBezTo>
                    <a:pt x="0" y="24507"/>
                    <a:pt x="24635" y="0"/>
                    <a:pt x="54887" y="0"/>
                  </a:cubicBezTo>
                  <a:lnTo>
                    <a:pt x="1403437" y="0"/>
                  </a:lnTo>
                  <a:cubicBezTo>
                    <a:pt x="1433816" y="0"/>
                    <a:pt x="1458324" y="24635"/>
                    <a:pt x="1458324" y="54886"/>
                  </a:cubicBezTo>
                  <a:lnTo>
                    <a:pt x="1458324" y="81947"/>
                  </a:lnTo>
                  <a:cubicBezTo>
                    <a:pt x="1458452" y="112198"/>
                    <a:pt x="1433816" y="136834"/>
                    <a:pt x="1403437" y="136834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20" name="手繪多邊形: 圖案 158">
              <a:extLst>
                <a:ext uri="{FF2B5EF4-FFF2-40B4-BE49-F238E27FC236}">
                  <a16:creationId xmlns:a16="http://schemas.microsoft.com/office/drawing/2014/main" id="{36CA455C-B300-004C-B1EC-8DED4B4D7850}"/>
                </a:ext>
              </a:extLst>
            </p:cNvPr>
            <p:cNvSpPr/>
            <p:nvPr/>
          </p:nvSpPr>
          <p:spPr>
            <a:xfrm>
              <a:off x="13950039" y="9910749"/>
              <a:ext cx="191464" cy="38292"/>
            </a:xfrm>
            <a:custGeom>
              <a:avLst/>
              <a:gdLst>
                <a:gd name="connsiteX0" fmla="*/ 174105 w 191464"/>
                <a:gd name="connsiteY0" fmla="*/ 43654 h 38292"/>
                <a:gd name="connsiteX1" fmla="*/ 21827 w 191464"/>
                <a:gd name="connsiteY1" fmla="*/ 43654 h 38292"/>
                <a:gd name="connsiteX2" fmla="*/ 0 w 191464"/>
                <a:gd name="connsiteY2" fmla="*/ 21827 h 38292"/>
                <a:gd name="connsiteX3" fmla="*/ 0 w 191464"/>
                <a:gd name="connsiteY3" fmla="*/ 21827 h 38292"/>
                <a:gd name="connsiteX4" fmla="*/ 21827 w 191464"/>
                <a:gd name="connsiteY4" fmla="*/ 0 h 38292"/>
                <a:gd name="connsiteX5" fmla="*/ 174105 w 191464"/>
                <a:gd name="connsiteY5" fmla="*/ 0 h 38292"/>
                <a:gd name="connsiteX6" fmla="*/ 195932 w 191464"/>
                <a:gd name="connsiteY6" fmla="*/ 21827 h 38292"/>
                <a:gd name="connsiteX7" fmla="*/ 195932 w 191464"/>
                <a:gd name="connsiteY7" fmla="*/ 21827 h 38292"/>
                <a:gd name="connsiteX8" fmla="*/ 174105 w 191464"/>
                <a:gd name="connsiteY8" fmla="*/ 43654 h 3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64" h="38292">
                  <a:moveTo>
                    <a:pt x="174105" y="43654"/>
                  </a:moveTo>
                  <a:lnTo>
                    <a:pt x="21827" y="43654"/>
                  </a:lnTo>
                  <a:cubicBezTo>
                    <a:pt x="9701" y="43654"/>
                    <a:pt x="0" y="33825"/>
                    <a:pt x="0" y="21827"/>
                  </a:cubicBezTo>
                  <a:lnTo>
                    <a:pt x="0" y="21827"/>
                  </a:lnTo>
                  <a:cubicBezTo>
                    <a:pt x="0" y="9701"/>
                    <a:pt x="9829" y="0"/>
                    <a:pt x="21827" y="0"/>
                  </a:cubicBezTo>
                  <a:lnTo>
                    <a:pt x="174105" y="0"/>
                  </a:lnTo>
                  <a:cubicBezTo>
                    <a:pt x="186232" y="0"/>
                    <a:pt x="195932" y="9828"/>
                    <a:pt x="195932" y="21827"/>
                  </a:cubicBezTo>
                  <a:lnTo>
                    <a:pt x="195932" y="21827"/>
                  </a:lnTo>
                  <a:cubicBezTo>
                    <a:pt x="195932" y="33825"/>
                    <a:pt x="186232" y="43654"/>
                    <a:pt x="174105" y="43654"/>
                  </a:cubicBez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21" name="手繪多邊形: 圖案 159">
              <a:extLst>
                <a:ext uri="{FF2B5EF4-FFF2-40B4-BE49-F238E27FC236}">
                  <a16:creationId xmlns:a16="http://schemas.microsoft.com/office/drawing/2014/main" id="{41FF841C-DC61-8F44-908C-D9EC62D7F366}"/>
                </a:ext>
              </a:extLst>
            </p:cNvPr>
            <p:cNvSpPr/>
            <p:nvPr/>
          </p:nvSpPr>
          <p:spPr>
            <a:xfrm>
              <a:off x="13588683" y="9103444"/>
              <a:ext cx="510574" cy="510573"/>
            </a:xfrm>
            <a:custGeom>
              <a:avLst/>
              <a:gdLst>
                <a:gd name="connsiteX0" fmla="*/ 0 w 510572"/>
                <a:gd name="connsiteY0" fmla="*/ 0 h 510572"/>
                <a:gd name="connsiteX1" fmla="*/ 514785 w 510572"/>
                <a:gd name="connsiteY1" fmla="*/ 0 h 510572"/>
                <a:gd name="connsiteX2" fmla="*/ 514785 w 510572"/>
                <a:gd name="connsiteY2" fmla="*/ 520784 h 510572"/>
                <a:gd name="connsiteX3" fmla="*/ 0 w 510572"/>
                <a:gd name="connsiteY3" fmla="*/ 520784 h 51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572" h="510572">
                  <a:moveTo>
                    <a:pt x="0" y="0"/>
                  </a:moveTo>
                  <a:lnTo>
                    <a:pt x="514785" y="0"/>
                  </a:lnTo>
                  <a:lnTo>
                    <a:pt x="514785" y="520784"/>
                  </a:lnTo>
                  <a:lnTo>
                    <a:pt x="0" y="520784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22" name="手繪多邊形: 圖案 160">
              <a:extLst>
                <a:ext uri="{FF2B5EF4-FFF2-40B4-BE49-F238E27FC236}">
                  <a16:creationId xmlns:a16="http://schemas.microsoft.com/office/drawing/2014/main" id="{8E847CB7-0F57-F74B-85EA-E60DB48360D5}"/>
                </a:ext>
              </a:extLst>
            </p:cNvPr>
            <p:cNvSpPr/>
            <p:nvPr/>
          </p:nvSpPr>
          <p:spPr>
            <a:xfrm>
              <a:off x="13974675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23" name="手繪多邊形: 圖案 161">
              <a:extLst>
                <a:ext uri="{FF2B5EF4-FFF2-40B4-BE49-F238E27FC236}">
                  <a16:creationId xmlns:a16="http://schemas.microsoft.com/office/drawing/2014/main" id="{D6D77D91-5B16-134F-9D4D-E0FF073D6921}"/>
                </a:ext>
              </a:extLst>
            </p:cNvPr>
            <p:cNvSpPr/>
            <p:nvPr/>
          </p:nvSpPr>
          <p:spPr>
            <a:xfrm>
              <a:off x="14013606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24" name="手繪多邊形: 圖案 162">
              <a:extLst>
                <a:ext uri="{FF2B5EF4-FFF2-40B4-BE49-F238E27FC236}">
                  <a16:creationId xmlns:a16="http://schemas.microsoft.com/office/drawing/2014/main" id="{FED6147D-758A-654E-9538-C106A0B866B7}"/>
                </a:ext>
              </a:extLst>
            </p:cNvPr>
            <p:cNvSpPr/>
            <p:nvPr/>
          </p:nvSpPr>
          <p:spPr>
            <a:xfrm>
              <a:off x="14052537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25" name="手繪多邊形: 圖案 163">
              <a:extLst>
                <a:ext uri="{FF2B5EF4-FFF2-40B4-BE49-F238E27FC236}">
                  <a16:creationId xmlns:a16="http://schemas.microsoft.com/office/drawing/2014/main" id="{7A6CE785-FC2A-2044-9ABF-DAFC29CED9EE}"/>
                </a:ext>
              </a:extLst>
            </p:cNvPr>
            <p:cNvSpPr/>
            <p:nvPr/>
          </p:nvSpPr>
          <p:spPr>
            <a:xfrm>
              <a:off x="13591617" y="9161396"/>
              <a:ext cx="510573" cy="12764"/>
            </a:xfrm>
            <a:custGeom>
              <a:avLst/>
              <a:gdLst>
                <a:gd name="connsiteX0" fmla="*/ 0 w 510572"/>
                <a:gd name="connsiteY0" fmla="*/ 0 h 0"/>
                <a:gd name="connsiteX1" fmla="*/ 510828 w 51057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0572">
                  <a:moveTo>
                    <a:pt x="0" y="0"/>
                  </a:moveTo>
                  <a:lnTo>
                    <a:pt x="510828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26" name="手繪多邊形: 圖案 164">
              <a:extLst>
                <a:ext uri="{FF2B5EF4-FFF2-40B4-BE49-F238E27FC236}">
                  <a16:creationId xmlns:a16="http://schemas.microsoft.com/office/drawing/2014/main" id="{3E22FAB5-9636-F245-A472-EB436C8D5ED5}"/>
                </a:ext>
              </a:extLst>
            </p:cNvPr>
            <p:cNvSpPr/>
            <p:nvPr/>
          </p:nvSpPr>
          <p:spPr>
            <a:xfrm>
              <a:off x="13630548" y="9208241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27" name="手繪多邊形: 圖案 165">
              <a:extLst>
                <a:ext uri="{FF2B5EF4-FFF2-40B4-BE49-F238E27FC236}">
                  <a16:creationId xmlns:a16="http://schemas.microsoft.com/office/drawing/2014/main" id="{FF6DBEB6-038C-9648-8F3C-350F46EFA390}"/>
                </a:ext>
              </a:extLst>
            </p:cNvPr>
            <p:cNvSpPr/>
            <p:nvPr/>
          </p:nvSpPr>
          <p:spPr>
            <a:xfrm>
              <a:off x="13630548" y="9244108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28" name="手繪多邊形: 圖案 166">
              <a:extLst>
                <a:ext uri="{FF2B5EF4-FFF2-40B4-BE49-F238E27FC236}">
                  <a16:creationId xmlns:a16="http://schemas.microsoft.com/office/drawing/2014/main" id="{1ED20400-F5D3-9547-9A9A-F6C54881D220}"/>
                </a:ext>
              </a:extLst>
            </p:cNvPr>
            <p:cNvSpPr/>
            <p:nvPr/>
          </p:nvSpPr>
          <p:spPr>
            <a:xfrm>
              <a:off x="13630548" y="9280104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29" name="手繪多邊形: 圖案 167">
              <a:extLst>
                <a:ext uri="{FF2B5EF4-FFF2-40B4-BE49-F238E27FC236}">
                  <a16:creationId xmlns:a16="http://schemas.microsoft.com/office/drawing/2014/main" id="{DDF030A3-D332-C84D-BDA6-1A8FB68DA599}"/>
                </a:ext>
              </a:extLst>
            </p:cNvPr>
            <p:cNvSpPr/>
            <p:nvPr/>
          </p:nvSpPr>
          <p:spPr>
            <a:xfrm>
              <a:off x="13630548" y="9315972"/>
              <a:ext cx="165936" cy="12764"/>
            </a:xfrm>
            <a:custGeom>
              <a:avLst/>
              <a:gdLst>
                <a:gd name="connsiteX0" fmla="*/ 0 w 165936"/>
                <a:gd name="connsiteY0" fmla="*/ 0 h 0"/>
                <a:gd name="connsiteX1" fmla="*/ 175892 w 16593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936">
                  <a:moveTo>
                    <a:pt x="0" y="0"/>
                  </a:moveTo>
                  <a:lnTo>
                    <a:pt x="175892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  <p:grpSp>
        <p:nvGrpSpPr>
          <p:cNvPr id="108" name="群組 107">
            <a:extLst>
              <a:ext uri="{FF2B5EF4-FFF2-40B4-BE49-F238E27FC236}">
                <a16:creationId xmlns:a16="http://schemas.microsoft.com/office/drawing/2014/main" id="{FEA39B2D-02F7-F548-9D67-1F61A76C5FBA}"/>
              </a:ext>
            </a:extLst>
          </p:cNvPr>
          <p:cNvGrpSpPr/>
          <p:nvPr/>
        </p:nvGrpSpPr>
        <p:grpSpPr>
          <a:xfrm flipH="1">
            <a:off x="4173943" y="6071092"/>
            <a:ext cx="213640" cy="384929"/>
            <a:chOff x="17449374" y="9433621"/>
            <a:chExt cx="536130" cy="906266"/>
          </a:xfrm>
        </p:grpSpPr>
        <p:sp>
          <p:nvSpPr>
            <p:cNvPr id="109" name="手繪多邊形: 圖案 249">
              <a:extLst>
                <a:ext uri="{FF2B5EF4-FFF2-40B4-BE49-F238E27FC236}">
                  <a16:creationId xmlns:a16="http://schemas.microsoft.com/office/drawing/2014/main" id="{AEF3EBCF-94F9-0345-BB99-580189234A34}"/>
                </a:ext>
              </a:extLst>
            </p:cNvPr>
            <p:cNvSpPr/>
            <p:nvPr/>
          </p:nvSpPr>
          <p:spPr>
            <a:xfrm>
              <a:off x="17449374" y="9433621"/>
              <a:ext cx="536102" cy="906266"/>
            </a:xfrm>
            <a:custGeom>
              <a:avLst/>
              <a:gdLst>
                <a:gd name="connsiteX0" fmla="*/ 453006 w 536101"/>
                <a:gd name="connsiteY0" fmla="*/ 916989 h 906266"/>
                <a:gd name="connsiteX1" fmla="*/ 89222 w 536101"/>
                <a:gd name="connsiteY1" fmla="*/ 916989 h 906266"/>
                <a:gd name="connsiteX2" fmla="*/ 0 w 536101"/>
                <a:gd name="connsiteY2" fmla="*/ 827766 h 906266"/>
                <a:gd name="connsiteX3" fmla="*/ 0 w 536101"/>
                <a:gd name="connsiteY3" fmla="*/ 89223 h 906266"/>
                <a:gd name="connsiteX4" fmla="*/ 89222 w 536101"/>
                <a:gd name="connsiteY4" fmla="*/ 0 h 906266"/>
                <a:gd name="connsiteX5" fmla="*/ 453006 w 536101"/>
                <a:gd name="connsiteY5" fmla="*/ 0 h 906266"/>
                <a:gd name="connsiteX6" fmla="*/ 542228 w 536101"/>
                <a:gd name="connsiteY6" fmla="*/ 89223 h 906266"/>
                <a:gd name="connsiteX7" fmla="*/ 542228 w 536101"/>
                <a:gd name="connsiteY7" fmla="*/ 827766 h 906266"/>
                <a:gd name="connsiteX8" fmla="*/ 453006 w 536101"/>
                <a:gd name="connsiteY8" fmla="*/ 916989 h 90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101" h="906266">
                  <a:moveTo>
                    <a:pt x="453006" y="916989"/>
                  </a:moveTo>
                  <a:lnTo>
                    <a:pt x="89222" y="916989"/>
                  </a:lnTo>
                  <a:cubicBezTo>
                    <a:pt x="39952" y="916989"/>
                    <a:pt x="0" y="877037"/>
                    <a:pt x="0" y="827766"/>
                  </a:cubicBezTo>
                  <a:lnTo>
                    <a:pt x="0" y="89223"/>
                  </a:lnTo>
                  <a:cubicBezTo>
                    <a:pt x="0" y="39952"/>
                    <a:pt x="39952" y="0"/>
                    <a:pt x="89222" y="0"/>
                  </a:cubicBezTo>
                  <a:lnTo>
                    <a:pt x="453006" y="0"/>
                  </a:lnTo>
                  <a:cubicBezTo>
                    <a:pt x="502276" y="0"/>
                    <a:pt x="542228" y="39952"/>
                    <a:pt x="542228" y="89223"/>
                  </a:cubicBezTo>
                  <a:lnTo>
                    <a:pt x="542228" y="827766"/>
                  </a:lnTo>
                  <a:cubicBezTo>
                    <a:pt x="542356" y="877037"/>
                    <a:pt x="502404" y="916989"/>
                    <a:pt x="453006" y="916989"/>
                  </a:cubicBezTo>
                  <a:close/>
                </a:path>
              </a:pathLst>
            </a:custGeom>
            <a:solidFill>
              <a:srgbClr val="091350"/>
            </a:solidFill>
            <a:ln w="19050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10" name="手繪多邊形: 圖案 250">
              <a:extLst>
                <a:ext uri="{FF2B5EF4-FFF2-40B4-BE49-F238E27FC236}">
                  <a16:creationId xmlns:a16="http://schemas.microsoft.com/office/drawing/2014/main" id="{313A46D6-B537-DD41-910F-8304E74248DF}"/>
                </a:ext>
              </a:extLst>
            </p:cNvPr>
            <p:cNvSpPr/>
            <p:nvPr/>
          </p:nvSpPr>
          <p:spPr>
            <a:xfrm>
              <a:off x="17449402" y="9524507"/>
              <a:ext cx="536102" cy="702038"/>
            </a:xfrm>
            <a:custGeom>
              <a:avLst/>
              <a:gdLst>
                <a:gd name="connsiteX0" fmla="*/ 0 w 536101"/>
                <a:gd name="connsiteY0" fmla="*/ 0 h 702037"/>
                <a:gd name="connsiteX1" fmla="*/ 542356 w 536101"/>
                <a:gd name="connsiteY1" fmla="*/ 0 h 702037"/>
                <a:gd name="connsiteX2" fmla="*/ 542356 w 536101"/>
                <a:gd name="connsiteY2" fmla="*/ 703186 h 702037"/>
                <a:gd name="connsiteX3" fmla="*/ 0 w 536101"/>
                <a:gd name="connsiteY3" fmla="*/ 703186 h 70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101" h="702037">
                  <a:moveTo>
                    <a:pt x="0" y="0"/>
                  </a:moveTo>
                  <a:lnTo>
                    <a:pt x="542356" y="0"/>
                  </a:lnTo>
                  <a:lnTo>
                    <a:pt x="542356" y="703186"/>
                  </a:lnTo>
                  <a:lnTo>
                    <a:pt x="0" y="703186"/>
                  </a:lnTo>
                  <a:close/>
                </a:path>
              </a:pathLst>
            </a:custGeom>
            <a:solidFill>
              <a:srgbClr val="091350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11" name="手繪多邊形: 圖案 251">
              <a:extLst>
                <a:ext uri="{FF2B5EF4-FFF2-40B4-BE49-F238E27FC236}">
                  <a16:creationId xmlns:a16="http://schemas.microsoft.com/office/drawing/2014/main" id="{5B2DE7D3-660A-3141-AF7E-0C79B16A3AB8}"/>
                </a:ext>
              </a:extLst>
            </p:cNvPr>
            <p:cNvSpPr/>
            <p:nvPr/>
          </p:nvSpPr>
          <p:spPr>
            <a:xfrm>
              <a:off x="17690624" y="10258588"/>
              <a:ext cx="51057" cy="51057"/>
            </a:xfrm>
            <a:custGeom>
              <a:avLst/>
              <a:gdLst>
                <a:gd name="connsiteX0" fmla="*/ 59992 w 51057"/>
                <a:gd name="connsiteY0" fmla="*/ 29996 h 51057"/>
                <a:gd name="connsiteX1" fmla="*/ 29996 w 51057"/>
                <a:gd name="connsiteY1" fmla="*/ 59992 h 51057"/>
                <a:gd name="connsiteX2" fmla="*/ 0 w 51057"/>
                <a:gd name="connsiteY2" fmla="*/ 29996 h 51057"/>
                <a:gd name="connsiteX3" fmla="*/ 29996 w 51057"/>
                <a:gd name="connsiteY3" fmla="*/ 0 h 51057"/>
                <a:gd name="connsiteX4" fmla="*/ 59992 w 51057"/>
                <a:gd name="connsiteY4" fmla="*/ 29996 h 5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57" h="51057">
                  <a:moveTo>
                    <a:pt x="59992" y="29996"/>
                  </a:moveTo>
                  <a:cubicBezTo>
                    <a:pt x="59992" y="46562"/>
                    <a:pt x="46563" y="59992"/>
                    <a:pt x="29996" y="59992"/>
                  </a:cubicBezTo>
                  <a:cubicBezTo>
                    <a:pt x="13430" y="59992"/>
                    <a:pt x="0" y="46562"/>
                    <a:pt x="0" y="29996"/>
                  </a:cubicBezTo>
                  <a:cubicBezTo>
                    <a:pt x="0" y="13430"/>
                    <a:pt x="13430" y="0"/>
                    <a:pt x="29996" y="0"/>
                  </a:cubicBezTo>
                  <a:cubicBezTo>
                    <a:pt x="46563" y="0"/>
                    <a:pt x="59992" y="13430"/>
                    <a:pt x="59992" y="299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12" name="手繪多邊形: 圖案 252">
              <a:extLst>
                <a:ext uri="{FF2B5EF4-FFF2-40B4-BE49-F238E27FC236}">
                  <a16:creationId xmlns:a16="http://schemas.microsoft.com/office/drawing/2014/main" id="{CBA8E397-C4F1-7E47-A00C-3E5BFFC1E811}"/>
                </a:ext>
              </a:extLst>
            </p:cNvPr>
            <p:cNvSpPr/>
            <p:nvPr/>
          </p:nvSpPr>
          <p:spPr>
            <a:xfrm>
              <a:off x="17677350" y="9482517"/>
              <a:ext cx="76586" cy="12764"/>
            </a:xfrm>
            <a:custGeom>
              <a:avLst/>
              <a:gdLst>
                <a:gd name="connsiteX0" fmla="*/ 0 w 76585"/>
                <a:gd name="connsiteY0" fmla="*/ 0 h 0"/>
                <a:gd name="connsiteX1" fmla="*/ 86415 w 765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85">
                  <a:moveTo>
                    <a:pt x="0" y="0"/>
                  </a:moveTo>
                  <a:lnTo>
                    <a:pt x="86415" y="0"/>
                  </a:lnTo>
                </a:path>
              </a:pathLst>
            </a:custGeom>
            <a:ln w="6350" cap="flat">
              <a:solidFill>
                <a:srgbClr val="00000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14" name="手繪多邊形: 圖案 254">
              <a:extLst>
                <a:ext uri="{FF2B5EF4-FFF2-40B4-BE49-F238E27FC236}">
                  <a16:creationId xmlns:a16="http://schemas.microsoft.com/office/drawing/2014/main" id="{7EFAB42A-04C2-774E-BACF-FA21FE58F003}"/>
                </a:ext>
              </a:extLst>
            </p:cNvPr>
            <p:cNvSpPr/>
            <p:nvPr/>
          </p:nvSpPr>
          <p:spPr>
            <a:xfrm>
              <a:off x="17589297" y="9913322"/>
              <a:ext cx="236610" cy="236612"/>
            </a:xfrm>
            <a:custGeom>
              <a:avLst/>
              <a:gdLst>
                <a:gd name="connsiteX0" fmla="*/ 1659 w 153171"/>
                <a:gd name="connsiteY0" fmla="*/ 34496 h 153171"/>
                <a:gd name="connsiteX1" fmla="*/ 15700 w 153171"/>
                <a:gd name="connsiteY1" fmla="*/ 2968 h 153171"/>
                <a:gd name="connsiteX2" fmla="*/ 30379 w 153171"/>
                <a:gd name="connsiteY2" fmla="*/ 2968 h 153171"/>
                <a:gd name="connsiteX3" fmla="*/ 53227 w 153171"/>
                <a:gd name="connsiteY3" fmla="*/ 27731 h 153171"/>
                <a:gd name="connsiteX4" fmla="*/ 52334 w 153171"/>
                <a:gd name="connsiteY4" fmla="*/ 41771 h 153171"/>
                <a:gd name="connsiteX5" fmla="*/ 51696 w 153171"/>
                <a:gd name="connsiteY5" fmla="*/ 42792 h 153171"/>
                <a:gd name="connsiteX6" fmla="*/ 45058 w 153171"/>
                <a:gd name="connsiteY6" fmla="*/ 54919 h 153171"/>
                <a:gd name="connsiteX7" fmla="*/ 54631 w 153171"/>
                <a:gd name="connsiteY7" fmla="*/ 71512 h 153171"/>
                <a:gd name="connsiteX8" fmla="*/ 81819 w 153171"/>
                <a:gd name="connsiteY8" fmla="*/ 100998 h 153171"/>
                <a:gd name="connsiteX9" fmla="*/ 97264 w 153171"/>
                <a:gd name="connsiteY9" fmla="*/ 113507 h 153171"/>
                <a:gd name="connsiteX10" fmla="*/ 103647 w 153171"/>
                <a:gd name="connsiteY10" fmla="*/ 113890 h 153171"/>
                <a:gd name="connsiteX11" fmla="*/ 114624 w 153171"/>
                <a:gd name="connsiteY11" fmla="*/ 106742 h 153171"/>
                <a:gd name="connsiteX12" fmla="*/ 127260 w 153171"/>
                <a:gd name="connsiteY12" fmla="*/ 107252 h 153171"/>
                <a:gd name="connsiteX13" fmla="*/ 151513 w 153171"/>
                <a:gd name="connsiteY13" fmla="*/ 133036 h 153171"/>
                <a:gd name="connsiteX14" fmla="*/ 148577 w 153171"/>
                <a:gd name="connsiteY14" fmla="*/ 147460 h 153171"/>
                <a:gd name="connsiteX15" fmla="*/ 117049 w 153171"/>
                <a:gd name="connsiteY15" fmla="*/ 160096 h 153171"/>
                <a:gd name="connsiteX16" fmla="*/ 87946 w 153171"/>
                <a:gd name="connsiteY16" fmla="*/ 148864 h 153171"/>
                <a:gd name="connsiteX17" fmla="*/ 50674 w 153171"/>
                <a:gd name="connsiteY17" fmla="*/ 119123 h 153171"/>
                <a:gd name="connsiteX18" fmla="*/ 22210 w 153171"/>
                <a:gd name="connsiteY18" fmla="*/ 84787 h 153171"/>
                <a:gd name="connsiteX19" fmla="*/ 7659 w 153171"/>
                <a:gd name="connsiteY19" fmla="*/ 59258 h 153171"/>
                <a:gd name="connsiteX20" fmla="*/ 0 w 153171"/>
                <a:gd name="connsiteY20" fmla="*/ 34751 h 153171"/>
                <a:gd name="connsiteX21" fmla="*/ 1659 w 153171"/>
                <a:gd name="connsiteY21" fmla="*/ 34496 h 1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3171" h="153171">
                  <a:moveTo>
                    <a:pt x="1659" y="34496"/>
                  </a:moveTo>
                  <a:cubicBezTo>
                    <a:pt x="-127" y="21093"/>
                    <a:pt x="6893" y="11392"/>
                    <a:pt x="15700" y="2968"/>
                  </a:cubicBezTo>
                  <a:cubicBezTo>
                    <a:pt x="19785" y="-989"/>
                    <a:pt x="26295" y="-989"/>
                    <a:pt x="30379" y="2968"/>
                  </a:cubicBezTo>
                  <a:cubicBezTo>
                    <a:pt x="38549" y="10754"/>
                    <a:pt x="45696" y="19433"/>
                    <a:pt x="53227" y="27731"/>
                  </a:cubicBezTo>
                  <a:cubicBezTo>
                    <a:pt x="57695" y="32708"/>
                    <a:pt x="53355" y="37176"/>
                    <a:pt x="52334" y="41771"/>
                  </a:cubicBezTo>
                  <a:cubicBezTo>
                    <a:pt x="52206" y="42154"/>
                    <a:pt x="51824" y="42537"/>
                    <a:pt x="51696" y="42792"/>
                  </a:cubicBezTo>
                  <a:cubicBezTo>
                    <a:pt x="49270" y="46877"/>
                    <a:pt x="44292" y="51472"/>
                    <a:pt x="45058" y="54919"/>
                  </a:cubicBezTo>
                  <a:cubicBezTo>
                    <a:pt x="46335" y="60917"/>
                    <a:pt x="50419" y="66662"/>
                    <a:pt x="54631" y="71512"/>
                  </a:cubicBezTo>
                  <a:cubicBezTo>
                    <a:pt x="63311" y="81723"/>
                    <a:pt x="72502" y="91424"/>
                    <a:pt x="81819" y="100998"/>
                  </a:cubicBezTo>
                  <a:cubicBezTo>
                    <a:pt x="86415" y="105720"/>
                    <a:pt x="91776" y="109677"/>
                    <a:pt x="97264" y="113507"/>
                  </a:cubicBezTo>
                  <a:cubicBezTo>
                    <a:pt x="98796" y="114528"/>
                    <a:pt x="101987" y="114783"/>
                    <a:pt x="103647" y="113890"/>
                  </a:cubicBezTo>
                  <a:cubicBezTo>
                    <a:pt x="107476" y="111975"/>
                    <a:pt x="111050" y="109294"/>
                    <a:pt x="114624" y="106742"/>
                  </a:cubicBezTo>
                  <a:cubicBezTo>
                    <a:pt x="119091" y="103551"/>
                    <a:pt x="123431" y="103551"/>
                    <a:pt x="127260" y="107252"/>
                  </a:cubicBezTo>
                  <a:cubicBezTo>
                    <a:pt x="135557" y="115676"/>
                    <a:pt x="144109" y="123846"/>
                    <a:pt x="151513" y="133036"/>
                  </a:cubicBezTo>
                  <a:cubicBezTo>
                    <a:pt x="155087" y="137503"/>
                    <a:pt x="153810" y="143375"/>
                    <a:pt x="148577" y="147460"/>
                  </a:cubicBezTo>
                  <a:cubicBezTo>
                    <a:pt x="139131" y="154735"/>
                    <a:pt x="129558" y="162649"/>
                    <a:pt x="117049" y="160096"/>
                  </a:cubicBezTo>
                  <a:cubicBezTo>
                    <a:pt x="106965" y="158054"/>
                    <a:pt x="96499" y="154480"/>
                    <a:pt x="87946" y="148864"/>
                  </a:cubicBezTo>
                  <a:cubicBezTo>
                    <a:pt x="74671" y="140184"/>
                    <a:pt x="62035" y="130100"/>
                    <a:pt x="50674" y="119123"/>
                  </a:cubicBezTo>
                  <a:cubicBezTo>
                    <a:pt x="40080" y="108784"/>
                    <a:pt x="31018" y="96786"/>
                    <a:pt x="22210" y="84787"/>
                  </a:cubicBezTo>
                  <a:cubicBezTo>
                    <a:pt x="16466" y="77001"/>
                    <a:pt x="11616" y="68193"/>
                    <a:pt x="7659" y="59258"/>
                  </a:cubicBezTo>
                  <a:cubicBezTo>
                    <a:pt x="4212" y="51472"/>
                    <a:pt x="2553" y="42920"/>
                    <a:pt x="0" y="34751"/>
                  </a:cubicBezTo>
                  <a:cubicBezTo>
                    <a:pt x="511" y="34751"/>
                    <a:pt x="1021" y="34623"/>
                    <a:pt x="1659" y="344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16" name="手繪多邊形: 圖案 256">
              <a:extLst>
                <a:ext uri="{FF2B5EF4-FFF2-40B4-BE49-F238E27FC236}">
                  <a16:creationId xmlns:a16="http://schemas.microsoft.com/office/drawing/2014/main" id="{C4153EE2-4059-3B47-9EAC-60A5F1FFCD4C}"/>
                </a:ext>
              </a:extLst>
            </p:cNvPr>
            <p:cNvSpPr/>
            <p:nvPr/>
          </p:nvSpPr>
          <p:spPr>
            <a:xfrm>
              <a:off x="17702126" y="10018863"/>
              <a:ext cx="12764" cy="12764"/>
            </a:xfrm>
            <a:custGeom>
              <a:avLst/>
              <a:gdLst>
                <a:gd name="connsiteX0" fmla="*/ 19261 w 12764"/>
                <a:gd name="connsiteY0" fmla="*/ 1543 h 0"/>
                <a:gd name="connsiteX1" fmla="*/ 11985 w 12764"/>
                <a:gd name="connsiteY1" fmla="*/ 8946 h 0"/>
                <a:gd name="connsiteX2" fmla="*/ 10836 w 12764"/>
                <a:gd name="connsiteY2" fmla="*/ 9584 h 0"/>
                <a:gd name="connsiteX3" fmla="*/ 625 w 12764"/>
                <a:gd name="connsiteY3" fmla="*/ 7797 h 0"/>
                <a:gd name="connsiteX4" fmla="*/ 370 w 12764"/>
                <a:gd name="connsiteY4" fmla="*/ 2819 h 0"/>
                <a:gd name="connsiteX5" fmla="*/ 9560 w 12764"/>
                <a:gd name="connsiteY5" fmla="*/ 11 h 0"/>
                <a:gd name="connsiteX6" fmla="*/ 19261 w 12764"/>
                <a:gd name="connsiteY6" fmla="*/ 154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64">
                  <a:moveTo>
                    <a:pt x="19261" y="1543"/>
                  </a:moveTo>
                  <a:cubicBezTo>
                    <a:pt x="16836" y="3968"/>
                    <a:pt x="14410" y="6521"/>
                    <a:pt x="11985" y="8946"/>
                  </a:cubicBezTo>
                  <a:cubicBezTo>
                    <a:pt x="11602" y="9201"/>
                    <a:pt x="11219" y="9584"/>
                    <a:pt x="10836" y="9584"/>
                  </a:cubicBezTo>
                  <a:cubicBezTo>
                    <a:pt x="7390" y="9073"/>
                    <a:pt x="3944" y="8818"/>
                    <a:pt x="625" y="7797"/>
                  </a:cubicBezTo>
                  <a:cubicBezTo>
                    <a:pt x="-13" y="7670"/>
                    <a:pt x="-268" y="3202"/>
                    <a:pt x="370" y="2819"/>
                  </a:cubicBezTo>
                  <a:cubicBezTo>
                    <a:pt x="3178" y="1415"/>
                    <a:pt x="6369" y="139"/>
                    <a:pt x="9560" y="11"/>
                  </a:cubicBezTo>
                  <a:cubicBezTo>
                    <a:pt x="12751" y="-117"/>
                    <a:pt x="15942" y="905"/>
                    <a:pt x="19261" y="1543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  <p:sp>
        <p:nvSpPr>
          <p:cNvPr id="131" name="橢圓 130">
            <a:extLst>
              <a:ext uri="{FF2B5EF4-FFF2-40B4-BE49-F238E27FC236}">
                <a16:creationId xmlns:a16="http://schemas.microsoft.com/office/drawing/2014/main" id="{056279A2-3A98-4746-9F8D-D14441F2DB59}"/>
              </a:ext>
            </a:extLst>
          </p:cNvPr>
          <p:cNvSpPr/>
          <p:nvPr/>
        </p:nvSpPr>
        <p:spPr>
          <a:xfrm>
            <a:off x="5173079" y="5613895"/>
            <a:ext cx="1042387" cy="1058883"/>
          </a:xfrm>
          <a:prstGeom prst="ellipse">
            <a:avLst/>
          </a:prstGeom>
          <a:noFill/>
          <a:ln w="38100">
            <a:gradFill>
              <a:gsLst>
                <a:gs pos="0">
                  <a:srgbClr val="29FFFF"/>
                </a:gs>
                <a:gs pos="57000">
                  <a:srgbClr val="0DB3FD"/>
                </a:gs>
                <a:gs pos="100000">
                  <a:srgbClr val="0185C6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56" name="橢圓 155">
            <a:extLst>
              <a:ext uri="{FF2B5EF4-FFF2-40B4-BE49-F238E27FC236}">
                <a16:creationId xmlns:a16="http://schemas.microsoft.com/office/drawing/2014/main" id="{6309BCFC-019C-D845-9D69-E31731B43CCA}"/>
              </a:ext>
            </a:extLst>
          </p:cNvPr>
          <p:cNvSpPr/>
          <p:nvPr/>
        </p:nvSpPr>
        <p:spPr>
          <a:xfrm>
            <a:off x="6344667" y="5610408"/>
            <a:ext cx="1042387" cy="1058883"/>
          </a:xfrm>
          <a:prstGeom prst="ellipse">
            <a:avLst/>
          </a:prstGeom>
          <a:noFill/>
          <a:ln w="38100">
            <a:gradFill>
              <a:gsLst>
                <a:gs pos="0">
                  <a:srgbClr val="29FFFF"/>
                </a:gs>
                <a:gs pos="57000">
                  <a:srgbClr val="0DB3FD"/>
                </a:gs>
                <a:gs pos="100000">
                  <a:srgbClr val="0185C6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80" name="文字方塊 179">
            <a:extLst>
              <a:ext uri="{FF2B5EF4-FFF2-40B4-BE49-F238E27FC236}">
                <a16:creationId xmlns:a16="http://schemas.microsoft.com/office/drawing/2014/main" id="{C5F91C7B-0D8C-9A41-A24C-B9CE57104655}"/>
              </a:ext>
            </a:extLst>
          </p:cNvPr>
          <p:cNvSpPr txBox="1"/>
          <p:nvPr/>
        </p:nvSpPr>
        <p:spPr>
          <a:xfrm>
            <a:off x="669308" y="1447602"/>
            <a:ext cx="10720933" cy="105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lnSpc>
                <a:spcPts val="3800"/>
              </a:lnSpc>
              <a:spcBef>
                <a:spcPts val="200"/>
              </a:spcBef>
              <a:buSzPct val="80000"/>
              <a:buFont typeface="Arial" panose="020B0604020202020204" pitchFamily="34" charset="0"/>
              <a:buChar char="•"/>
            </a:pPr>
            <a:r>
              <a:rPr kumimoji="1" lang="en-US" altLang="zh-TW" sz="3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Two NAS double up the computing power</a:t>
            </a:r>
          </a:p>
          <a:p>
            <a:pPr marL="355600" indent="-355600">
              <a:lnSpc>
                <a:spcPts val="3800"/>
              </a:lnSpc>
              <a:spcBef>
                <a:spcPts val="200"/>
              </a:spcBef>
              <a:buSzPct val="80000"/>
              <a:buFont typeface="Arial" panose="020B0604020202020204" pitchFamily="34" charset="0"/>
              <a:buChar char="•"/>
            </a:pPr>
            <a:r>
              <a:rPr kumimoji="1" lang="en-US" altLang="zh-TW" sz="3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Each NAS provides different cloud gateway services</a:t>
            </a:r>
          </a:p>
        </p:txBody>
      </p:sp>
      <p:pic>
        <p:nvPicPr>
          <p:cNvPr id="57" name="Picture 3" descr="https://lh3.googleusercontent.com/sKcvTrNGNgGX4oKe4F6jFRMvr0LOJjF7t1rRtVb7J1vKEC0qGZhtl_gfEnDYaPnBvbqRouvayN7ZYTzU-rUvSmt27SzhXhGaDqt7f4H9dHMJvJdjhk5C1HwnAiRx3ZUabNn8eyMlfuo">
            <a:extLst>
              <a:ext uri="{FF2B5EF4-FFF2-40B4-BE49-F238E27FC236}">
                <a16:creationId xmlns:a16="http://schemas.microsoft.com/office/drawing/2014/main" id="{BD93EE14-EC63-294D-8C22-9D392DF74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759" y="2230342"/>
            <a:ext cx="3251162" cy="2673869"/>
          </a:xfrm>
          <a:prstGeom prst="rect">
            <a:avLst/>
          </a:prstGeom>
          <a:noFill/>
          <a:effectLst>
            <a:outerShdw blurRad="228600" dist="38100" dir="18900000" sx="105000" sy="105000" algn="bl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" descr="https://lh3.googleusercontent.com/sKcvTrNGNgGX4oKe4F6jFRMvr0LOJjF7t1rRtVb7J1vKEC0qGZhtl_gfEnDYaPnBvbqRouvayN7ZYTzU-rUvSmt27SzhXhGaDqt7f4H9dHMJvJdjhk5C1HwnAiRx3ZUabNn8eyMlfuo">
            <a:extLst>
              <a:ext uri="{FF2B5EF4-FFF2-40B4-BE49-F238E27FC236}">
                <a16:creationId xmlns:a16="http://schemas.microsoft.com/office/drawing/2014/main" id="{826935AC-C847-FC41-85DF-173036954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3762" y="2311848"/>
            <a:ext cx="3279164" cy="2448573"/>
          </a:xfrm>
          <a:prstGeom prst="rect">
            <a:avLst/>
          </a:prstGeom>
          <a:noFill/>
          <a:effectLst>
            <a:outerShdw blurRad="228600" dist="38100" dir="18900000" sx="105000" sy="105000" algn="bl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群組 23">
            <a:extLst>
              <a:ext uri="{FF2B5EF4-FFF2-40B4-BE49-F238E27FC236}">
                <a16:creationId xmlns:a16="http://schemas.microsoft.com/office/drawing/2014/main" id="{C6B92121-6B7A-A145-9341-60F9B439F34A}"/>
              </a:ext>
            </a:extLst>
          </p:cNvPr>
          <p:cNvGrpSpPr/>
          <p:nvPr/>
        </p:nvGrpSpPr>
        <p:grpSpPr>
          <a:xfrm>
            <a:off x="9402069" y="3333719"/>
            <a:ext cx="1745608" cy="703340"/>
            <a:chOff x="1500761" y="1789946"/>
            <a:chExt cx="1691816" cy="6816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1" name="Picture 4" descr="https://lh4.googleusercontent.com/K9V2IiA9lNjQ1bEivo1ZgqjOHErvSxm5mVIOkLfvS4AV_fruAS_ZGl8d77W240EC3k6e504hgmF0cHbqKzwGjNf5PitpvqSoTAJTXYJRjml246jnOQT5Pi8XFvCM9bHK5-as3-f__KM">
              <a:extLst>
                <a:ext uri="{FF2B5EF4-FFF2-40B4-BE49-F238E27FC236}">
                  <a16:creationId xmlns:a16="http://schemas.microsoft.com/office/drawing/2014/main" id="{94795245-135C-C649-8972-F517E0730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21112" y="178994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62" name="Picture 7" descr="https://lh6.googleusercontent.com/SA4uCyR_L2jYMxGHC8JcQTlO_Fi9fvJ01WwSys_hjF9oiyvEopa8yurvBgrShk7u3W0l2n2QRfE8VniYiUpT9MM2LO5_H_HvyxoJmc3E-O73Jp3siIe-6VnvGCawf8RH_MkgmPsSCCc">
              <a:extLst>
                <a:ext uri="{FF2B5EF4-FFF2-40B4-BE49-F238E27FC236}">
                  <a16:creationId xmlns:a16="http://schemas.microsoft.com/office/drawing/2014/main" id="{E3049CDC-D6A7-6D49-97ED-4F4A25375D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73219" y="2170064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64" name="Picture 8" descr="https://lh5.googleusercontent.com/b23u0ELh4hL_awB9Ww8vAh7Zb4GFaTyM9JSXkjRp0Op_jSl8QgyYQgVBe80qtGNDzwNoQ_JvJG05J8wcqXnnj88_y22ro12VeuppteRlA4uAOloCT_8w_iXv6JburYdSsGUPeN8tvh0">
              <a:extLst>
                <a:ext uri="{FF2B5EF4-FFF2-40B4-BE49-F238E27FC236}">
                  <a16:creationId xmlns:a16="http://schemas.microsoft.com/office/drawing/2014/main" id="{B7C2CA98-CB53-DC40-8303-5A7588D95A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63422" y="217073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65" name="Picture 10" descr="https://lh5.googleusercontent.com/yDLc8xkAuuVx7crlIE2KNk0ewYBuVYjSKxQ5-0kgPW8S4En-3J4DTgJmPELmxQwN8JbJhTMB-lKlBnEcEA2ejrh6oEbgoTK2g0aeYzDlI4TflzYSmKvfwz4Q5HPlbLA48sdewMmt2yE">
              <a:extLst>
                <a:ext uri="{FF2B5EF4-FFF2-40B4-BE49-F238E27FC236}">
                  <a16:creationId xmlns:a16="http://schemas.microsoft.com/office/drawing/2014/main" id="{6C9DBF74-10ED-3345-A741-3E004811E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00761" y="1791040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66" name="Picture 12" descr="https://lh6.googleusercontent.com/2xwQyO-ybTkAAlCBIc-utXfwa8yEQQSBOAN-mgL1KmFDhzHTcwDZurEnS8G2FhqCXXCnpOPtRB_CV8CWFBHxHvni3DZq0v5Sk5cCLBPtfAkLh-dgfn7WvbsGNgqzb29qmdTvvAUQc_E">
              <a:extLst>
                <a:ext uri="{FF2B5EF4-FFF2-40B4-BE49-F238E27FC236}">
                  <a16:creationId xmlns:a16="http://schemas.microsoft.com/office/drawing/2014/main" id="{DA322D23-4533-4249-B89F-E1ECAA25F1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92375" y="178994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67" name="Picture 2" descr="https://lh3.googleusercontent.com/tt_AoumHnwvy4yDK_XqLGyDQRXd4qwpAD7lhoInKWc-stRPWnIZWWSYYLae7i3UfSpefEhRxYlb5d03ZVA71X7QTHmkwEUknw0I9qEGn5XeMBDgWDCSXJFpOO_4jxFHFhk5qQNgB238">
              <a:extLst>
                <a:ext uri="{FF2B5EF4-FFF2-40B4-BE49-F238E27FC236}">
                  <a16:creationId xmlns:a16="http://schemas.microsoft.com/office/drawing/2014/main" id="{35C95E27-7C9A-D641-9E98-C2E2401CB8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955787" y="1789947"/>
              <a:ext cx="300202" cy="300200"/>
            </a:xfrm>
            <a:prstGeom prst="rect">
              <a:avLst/>
            </a:prstGeom>
            <a:noFill/>
          </p:spPr>
        </p:pic>
        <p:pic>
          <p:nvPicPr>
            <p:cNvPr id="68" name="Picture 25" descr="C:\Users\Josh Chen\Desktop\OneDrive.png">
              <a:extLst>
                <a:ext uri="{FF2B5EF4-FFF2-40B4-BE49-F238E27FC236}">
                  <a16:creationId xmlns:a16="http://schemas.microsoft.com/office/drawing/2014/main" id="{EB896249-0906-1740-8F51-B5D4EC2F79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468" y="2170453"/>
              <a:ext cx="301158" cy="301158"/>
            </a:xfrm>
            <a:prstGeom prst="rect">
              <a:avLst/>
            </a:prstGeom>
            <a:noFill/>
          </p:spPr>
        </p:pic>
      </p:grp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2A92C594-1522-AA44-B709-E3385A2C18EE}"/>
              </a:ext>
            </a:extLst>
          </p:cNvPr>
          <p:cNvGrpSpPr/>
          <p:nvPr/>
        </p:nvGrpSpPr>
        <p:grpSpPr>
          <a:xfrm>
            <a:off x="490570" y="3333719"/>
            <a:ext cx="2812252" cy="746310"/>
            <a:chOff x="881513" y="4149933"/>
            <a:chExt cx="2812252" cy="746310"/>
          </a:xfrm>
        </p:grpSpPr>
        <p:pic>
          <p:nvPicPr>
            <p:cNvPr id="70" name="Picture 6" descr="https://lh4.googleusercontent.com/JLwINZBR99tkGPRx3FA7rWHaz4lrB4beEXvVDTvYNOP5IjDY41yBYtDUGLBFNzd38AYzYdEORsJ-Hu3sSmrbpf6Ffqy12-Oo0oN_j-ZoxY98DIhex5SxovJCSE67G7Vulk2lJvUhbwo">
              <a:extLst>
                <a:ext uri="{FF2B5EF4-FFF2-40B4-BE49-F238E27FC236}">
                  <a16:creationId xmlns:a16="http://schemas.microsoft.com/office/drawing/2014/main" id="{1E2A7CAE-271E-FA44-A28F-EF5EE6E89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914072" y="4585817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1" name="Picture 8" descr="https://lh3.googleusercontent.com/hnn68hOWXAfi-2buhync8Ho5N6Mh1Cia1p0BYKEFmgSCSweBZZvfugkqQyrghaN8zyIsBFAl27eld7JprW8x9O13h7UnOZtO0T-xd_Tym8bWTlhrMjby8MzOdHSSIAxcK-61egURb-U">
              <a:extLst>
                <a:ext uri="{FF2B5EF4-FFF2-40B4-BE49-F238E27FC236}">
                  <a16:creationId xmlns:a16="http://schemas.microsoft.com/office/drawing/2014/main" id="{09817D34-8E6B-6B49-941B-ACA4C6AD28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17713" y="4164954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2" name="Picture 11" descr="https://lh4.googleusercontent.com/mK6k9HxxlQ3iieT8IW0gEWxdyKJgYfYBWwdBvN0lRLu8_cGB7X1lN2KOXLFP9TXD-UMxtXANPXor198AJF-FyeUM35snyzMMvdZbcQ_OmxIfdMdUejC5Cy8R8FjD2RfZBKEHA0hMPus">
              <a:extLst>
                <a:ext uri="{FF2B5EF4-FFF2-40B4-BE49-F238E27FC236}">
                  <a16:creationId xmlns:a16="http://schemas.microsoft.com/office/drawing/2014/main" id="{3025EBC7-0643-6C43-8102-85C8D0DDC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405796" y="4586465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3" name="Picture 14" descr="https://lh5.googleusercontent.com/c-VuMbfcURQcWQtCVz--q6LxBcxY3slbhaPIm-dpbfmvPNMaYWQ0ipmkTPMv3hgaGWf0TANE0FBtUZDit-HSbunIQrWF1jmbyek1KF3PBDz6g-NiamNTqP8O87dLx0eyXxwaNQ9vD-Y">
              <a:extLst>
                <a:ext uri="{FF2B5EF4-FFF2-40B4-BE49-F238E27FC236}">
                  <a16:creationId xmlns:a16="http://schemas.microsoft.com/office/drawing/2014/main" id="{1F847ACB-4347-4246-99C6-4AE900BA9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082770" y="4165768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4" name="Picture 15" descr="https://lh4.googleusercontent.com/jAQgNPnfGRQtJiItDhMyoQENWRIQueXO-SLCN41rfXwPvMZuHJtzjbth4T8SNT5oRKkLFgmEAadaVDCJB13v1Az3VFJT2I3_g54luBgTg4dwUO_hTpbJCci5nMf47m0hNNun4ZJmKe8">
              <a:extLst>
                <a:ext uri="{FF2B5EF4-FFF2-40B4-BE49-F238E27FC236}">
                  <a16:creationId xmlns:a16="http://schemas.microsoft.com/office/drawing/2014/main" id="{DA82B144-A42E-C043-9292-613CC11565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425022" y="4585817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5" name="Picture 16" descr="https://lh3.googleusercontent.com/6NBXHIDeSHzKas-KeL_-8NU77BUwwUodC8lXj_BGNUvuNeIFJ8y0d_XVUE3GGZkgdaAi7g31BOFz7W1nsfAWuDXt_ZNuak58YvwKvtxkNI4xEIRA9sr0IOjH5_EX8BEtt9F1XtuwGe4">
              <a:extLst>
                <a:ext uri="{FF2B5EF4-FFF2-40B4-BE49-F238E27FC236}">
                  <a16:creationId xmlns:a16="http://schemas.microsoft.com/office/drawing/2014/main" id="{91055F64-711F-0641-8719-D6B985524A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586894" y="4164954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Picture 17" descr="https://lh5.googleusercontent.com/C8QzIakFcFWiw6MJ3mPEyu4TKurUeb60BiG6wDhqfyOBNvUzPhk8fpG1lpEDSsKBCcuqpuH6rj2PFlRi0SPcQAvS-8RgaQm8Xqw9Gqs6GtdCOCGwoRa_L_cpxFOIQmIEnwV5SWCLxcM">
              <a:extLst>
                <a:ext uri="{FF2B5EF4-FFF2-40B4-BE49-F238E27FC236}">
                  <a16:creationId xmlns:a16="http://schemas.microsoft.com/office/drawing/2014/main" id="{9360C4EC-8431-4948-91B9-DB522D621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611981" y="4153674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7" name="Picture 18" descr="https://lh6.googleusercontent.com/1Fw3w_v3U-JCXnaUH8XlVuQyMkyy_8VgeJh6BG0241g0x8Qug7joSVqEqrkf7KpGjCj2Gqadcur-sVBW0hsMJcZlMz6ZadniH0IO-8I6aEw5qfIPXR9HtNX2-SkhY3vz4vyaUqDOMlo">
              <a:extLst>
                <a:ext uri="{FF2B5EF4-FFF2-40B4-BE49-F238E27FC236}">
                  <a16:creationId xmlns:a16="http://schemas.microsoft.com/office/drawing/2014/main" id="{527E0C46-CF90-F64E-942A-E58D0CDCC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384127" y="4585278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8" name="Picture 20" descr="Image result for è¯çºé²">
              <a:extLst>
                <a:ext uri="{FF2B5EF4-FFF2-40B4-BE49-F238E27FC236}">
                  <a16:creationId xmlns:a16="http://schemas.microsoft.com/office/drawing/2014/main" id="{E358F933-5990-0942-ACA5-6B6AF2CF1B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299" t="2107" r="32593" b="45223"/>
            <a:stretch>
              <a:fillRect/>
            </a:stretch>
          </p:blipFill>
          <p:spPr bwMode="auto">
            <a:xfrm>
              <a:off x="1908782" y="4585278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9" name="Google Shape;106;p17">
              <a:extLst>
                <a:ext uri="{FF2B5EF4-FFF2-40B4-BE49-F238E27FC236}">
                  <a16:creationId xmlns:a16="http://schemas.microsoft.com/office/drawing/2014/main" id="{17E4E300-8983-9944-BADE-59B81D167E7B}"/>
                </a:ext>
              </a:extLst>
            </p:cNvPr>
            <p:cNvPicPr preferRelativeResize="0"/>
            <p:nvPr/>
          </p:nvPicPr>
          <p:blipFill>
            <a:blip r:embed="rId22"/>
            <a:stretch>
              <a:fillRect/>
            </a:stretch>
          </p:blipFill>
          <p:spPr>
            <a:xfrm>
              <a:off x="881513" y="4574397"/>
              <a:ext cx="321846" cy="321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80" name="Group 26">
              <a:extLst>
                <a:ext uri="{FF2B5EF4-FFF2-40B4-BE49-F238E27FC236}">
                  <a16:creationId xmlns:a16="http://schemas.microsoft.com/office/drawing/2014/main" id="{9B8E8873-100D-5044-BC01-DCBEDA583CE6}"/>
                </a:ext>
              </a:extLst>
            </p:cNvPr>
            <p:cNvGrpSpPr/>
            <p:nvPr/>
          </p:nvGrpSpPr>
          <p:grpSpPr>
            <a:xfrm>
              <a:off x="1104302" y="4149933"/>
              <a:ext cx="309638" cy="309638"/>
              <a:chOff x="7573530" y="4461400"/>
              <a:chExt cx="288006" cy="2880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1" name="Rounded Rectangle 27">
                <a:extLst>
                  <a:ext uri="{FF2B5EF4-FFF2-40B4-BE49-F238E27FC236}">
                    <a16:creationId xmlns:a16="http://schemas.microsoft.com/office/drawing/2014/main" id="{D68C3AEB-B769-9D43-88E4-D19BF4F5571A}"/>
                  </a:ext>
                </a:extLst>
              </p:cNvPr>
              <p:cNvSpPr/>
              <p:nvPr/>
            </p:nvSpPr>
            <p:spPr>
              <a:xfrm>
                <a:off x="7573530" y="4461400"/>
                <a:ext cx="288006" cy="288006"/>
              </a:xfrm>
              <a:prstGeom prst="roundRect">
                <a:avLst>
                  <a:gd name="adj" fmla="val 21761"/>
                </a:avLst>
              </a:prstGeom>
              <a:solidFill>
                <a:schemeClr val="bg1"/>
              </a:solidFill>
              <a:ln w="635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2" name="Picture 28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7362DB7E-1DAC-2543-8D8E-79CD661141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97739" y="4629853"/>
                <a:ext cx="234737" cy="87848"/>
              </a:xfrm>
              <a:prstGeom prst="rect">
                <a:avLst/>
              </a:prstGeom>
            </p:spPr>
          </p:pic>
          <p:pic>
            <p:nvPicPr>
              <p:cNvPr id="83" name="Picture 29">
                <a:extLst>
                  <a:ext uri="{FF2B5EF4-FFF2-40B4-BE49-F238E27FC236}">
                    <a16:creationId xmlns:a16="http://schemas.microsoft.com/office/drawing/2014/main" id="{39F5A280-E183-A94C-BCD0-9A7742DBC2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73530" y="4472717"/>
                <a:ext cx="288006" cy="182410"/>
              </a:xfrm>
              <a:prstGeom prst="rect">
                <a:avLst/>
              </a:prstGeom>
            </p:spPr>
          </p:pic>
        </p:grp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89B4380B-B50B-4797-9B8E-0F1AD25F543A}"/>
              </a:ext>
            </a:extLst>
          </p:cNvPr>
          <p:cNvGrpSpPr/>
          <p:nvPr/>
        </p:nvGrpSpPr>
        <p:grpSpPr>
          <a:xfrm>
            <a:off x="4041739" y="2593971"/>
            <a:ext cx="4130197" cy="1705997"/>
            <a:chOff x="4041739" y="2593971"/>
            <a:chExt cx="4130197" cy="1705997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BF6C94CA-0A56-4140-9165-7DB89985C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649" b="13262"/>
            <a:stretch/>
          </p:blipFill>
          <p:spPr>
            <a:xfrm>
              <a:off x="4041739" y="2593971"/>
              <a:ext cx="4130197" cy="1705997"/>
            </a:xfrm>
            <a:prstGeom prst="rect">
              <a:avLst/>
            </a:prstGeom>
          </p:spPr>
        </p:pic>
        <p:sp>
          <p:nvSpPr>
            <p:cNvPr id="193" name="矩形 192">
              <a:extLst>
                <a:ext uri="{FF2B5EF4-FFF2-40B4-BE49-F238E27FC236}">
                  <a16:creationId xmlns:a16="http://schemas.microsoft.com/office/drawing/2014/main" id="{B2A50D42-5BEA-4AFA-9405-1B24421BFEA1}"/>
                </a:ext>
              </a:extLst>
            </p:cNvPr>
            <p:cNvSpPr/>
            <p:nvPr/>
          </p:nvSpPr>
          <p:spPr>
            <a:xfrm>
              <a:off x="4356547" y="3124827"/>
              <a:ext cx="1713968" cy="928604"/>
            </a:xfrm>
            <a:prstGeom prst="rect">
              <a:avLst/>
            </a:prstGeom>
            <a:solidFill>
              <a:srgbClr val="FF0000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94" name="矩形 193">
              <a:extLst>
                <a:ext uri="{FF2B5EF4-FFF2-40B4-BE49-F238E27FC236}">
                  <a16:creationId xmlns:a16="http://schemas.microsoft.com/office/drawing/2014/main" id="{41F67454-3AE5-4D7F-A1CA-059511BBE628}"/>
                </a:ext>
              </a:extLst>
            </p:cNvPr>
            <p:cNvSpPr/>
            <p:nvPr/>
          </p:nvSpPr>
          <p:spPr>
            <a:xfrm>
              <a:off x="6117311" y="3097919"/>
              <a:ext cx="1713968" cy="925669"/>
            </a:xfrm>
            <a:prstGeom prst="rect">
              <a:avLst/>
            </a:prstGeom>
            <a:solidFill>
              <a:srgbClr val="0070C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18" name="群組 217">
            <a:extLst>
              <a:ext uri="{FF2B5EF4-FFF2-40B4-BE49-F238E27FC236}">
                <a16:creationId xmlns:a16="http://schemas.microsoft.com/office/drawing/2014/main" id="{C81F256D-B2FD-411C-9DDE-C00CA2FB00BE}"/>
              </a:ext>
            </a:extLst>
          </p:cNvPr>
          <p:cNvGrpSpPr/>
          <p:nvPr/>
        </p:nvGrpSpPr>
        <p:grpSpPr>
          <a:xfrm flipH="1">
            <a:off x="5363846" y="5867965"/>
            <a:ext cx="700737" cy="536759"/>
            <a:chOff x="13318847" y="8893093"/>
            <a:chExt cx="1455133" cy="1114619"/>
          </a:xfrm>
        </p:grpSpPr>
        <p:sp>
          <p:nvSpPr>
            <p:cNvPr id="219" name="手繪多邊形: 圖案 155">
              <a:extLst>
                <a:ext uri="{FF2B5EF4-FFF2-40B4-BE49-F238E27FC236}">
                  <a16:creationId xmlns:a16="http://schemas.microsoft.com/office/drawing/2014/main" id="{0D6F19B1-1500-4E13-9E8C-E16FC542549E}"/>
                </a:ext>
              </a:extLst>
            </p:cNvPr>
            <p:cNvSpPr/>
            <p:nvPr/>
          </p:nvSpPr>
          <p:spPr>
            <a:xfrm>
              <a:off x="13318847" y="8893093"/>
              <a:ext cx="1455133" cy="957323"/>
            </a:xfrm>
            <a:custGeom>
              <a:avLst/>
              <a:gdLst>
                <a:gd name="connsiteX0" fmla="*/ 1312938 w 1455132"/>
                <a:gd name="connsiteY0" fmla="*/ 961281 h 957324"/>
                <a:gd name="connsiteX1" fmla="*/ 145513 w 1455132"/>
                <a:gd name="connsiteY1" fmla="*/ 961281 h 957324"/>
                <a:gd name="connsiteX2" fmla="*/ 0 w 1455132"/>
                <a:gd name="connsiteY2" fmla="*/ 815768 h 957324"/>
                <a:gd name="connsiteX3" fmla="*/ 0 w 1455132"/>
                <a:gd name="connsiteY3" fmla="*/ 145513 h 957324"/>
                <a:gd name="connsiteX4" fmla="*/ 145513 w 1455132"/>
                <a:gd name="connsiteY4" fmla="*/ 0 h 957324"/>
                <a:gd name="connsiteX5" fmla="*/ 1312938 w 1455132"/>
                <a:gd name="connsiteY5" fmla="*/ 0 h 957324"/>
                <a:gd name="connsiteX6" fmla="*/ 1458452 w 1455132"/>
                <a:gd name="connsiteY6" fmla="*/ 145513 h 957324"/>
                <a:gd name="connsiteX7" fmla="*/ 1458452 w 1455132"/>
                <a:gd name="connsiteY7" fmla="*/ 815768 h 957324"/>
                <a:gd name="connsiteX8" fmla="*/ 1312938 w 1455132"/>
                <a:gd name="connsiteY8" fmla="*/ 961281 h 95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957324">
                  <a:moveTo>
                    <a:pt x="1312938" y="961281"/>
                  </a:moveTo>
                  <a:lnTo>
                    <a:pt x="145513" y="961281"/>
                  </a:lnTo>
                  <a:cubicBezTo>
                    <a:pt x="65226" y="961281"/>
                    <a:pt x="0" y="896183"/>
                    <a:pt x="0" y="815768"/>
                  </a:cubicBezTo>
                  <a:lnTo>
                    <a:pt x="0" y="145513"/>
                  </a:lnTo>
                  <a:cubicBezTo>
                    <a:pt x="0" y="65226"/>
                    <a:pt x="65098" y="0"/>
                    <a:pt x="145513" y="0"/>
                  </a:cubicBezTo>
                  <a:lnTo>
                    <a:pt x="1312938" y="0"/>
                  </a:lnTo>
                  <a:cubicBezTo>
                    <a:pt x="1393226" y="0"/>
                    <a:pt x="1458452" y="65098"/>
                    <a:pt x="1458452" y="145513"/>
                  </a:cubicBezTo>
                  <a:lnTo>
                    <a:pt x="1458452" y="815768"/>
                  </a:lnTo>
                  <a:cubicBezTo>
                    <a:pt x="1458452" y="896055"/>
                    <a:pt x="1393226" y="961281"/>
                    <a:pt x="1312938" y="961281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20" name="手繪多邊形: 圖案 156">
              <a:extLst>
                <a:ext uri="{FF2B5EF4-FFF2-40B4-BE49-F238E27FC236}">
                  <a16:creationId xmlns:a16="http://schemas.microsoft.com/office/drawing/2014/main" id="{DA8B4DEC-A956-418D-BF1A-3196C07221B0}"/>
                </a:ext>
              </a:extLst>
            </p:cNvPr>
            <p:cNvSpPr/>
            <p:nvPr/>
          </p:nvSpPr>
          <p:spPr>
            <a:xfrm>
              <a:off x="13429252" y="9001598"/>
              <a:ext cx="1225375" cy="753096"/>
            </a:xfrm>
            <a:custGeom>
              <a:avLst/>
              <a:gdLst>
                <a:gd name="connsiteX0" fmla="*/ 0 w 1225374"/>
                <a:gd name="connsiteY0" fmla="*/ 0 h 753095"/>
                <a:gd name="connsiteX1" fmla="*/ 1237501 w 1225374"/>
                <a:gd name="connsiteY1" fmla="*/ 0 h 753095"/>
                <a:gd name="connsiteX2" fmla="*/ 1237501 w 1225374"/>
                <a:gd name="connsiteY2" fmla="*/ 757180 h 753095"/>
                <a:gd name="connsiteX3" fmla="*/ 0 w 1225374"/>
                <a:gd name="connsiteY3" fmla="*/ 757180 h 75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374" h="753095">
                  <a:moveTo>
                    <a:pt x="0" y="0"/>
                  </a:moveTo>
                  <a:lnTo>
                    <a:pt x="1237501" y="0"/>
                  </a:lnTo>
                  <a:lnTo>
                    <a:pt x="1237501" y="757180"/>
                  </a:lnTo>
                  <a:lnTo>
                    <a:pt x="0" y="757180"/>
                  </a:lnTo>
                  <a:close/>
                </a:path>
              </a:pathLst>
            </a:custGeom>
            <a:solidFill>
              <a:schemeClr val="bg1"/>
            </a:solidFill>
            <a:ln w="6350" cap="rnd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21" name="手繪多邊形: 圖案 157">
              <a:extLst>
                <a:ext uri="{FF2B5EF4-FFF2-40B4-BE49-F238E27FC236}">
                  <a16:creationId xmlns:a16="http://schemas.microsoft.com/office/drawing/2014/main" id="{86408C9B-BD2E-439F-BB2D-9DB4EC8797F1}"/>
                </a:ext>
              </a:extLst>
            </p:cNvPr>
            <p:cNvSpPr/>
            <p:nvPr/>
          </p:nvSpPr>
          <p:spPr>
            <a:xfrm>
              <a:off x="13318847" y="9863790"/>
              <a:ext cx="1455133" cy="143922"/>
            </a:xfrm>
            <a:custGeom>
              <a:avLst/>
              <a:gdLst>
                <a:gd name="connsiteX0" fmla="*/ 1403437 w 1455132"/>
                <a:gd name="connsiteY0" fmla="*/ 136834 h 127643"/>
                <a:gd name="connsiteX1" fmla="*/ 54887 w 1455132"/>
                <a:gd name="connsiteY1" fmla="*/ 136834 h 127643"/>
                <a:gd name="connsiteX2" fmla="*/ 0 w 1455132"/>
                <a:gd name="connsiteY2" fmla="*/ 81947 h 127643"/>
                <a:gd name="connsiteX3" fmla="*/ 0 w 1455132"/>
                <a:gd name="connsiteY3" fmla="*/ 54886 h 127643"/>
                <a:gd name="connsiteX4" fmla="*/ 54887 w 1455132"/>
                <a:gd name="connsiteY4" fmla="*/ 0 h 127643"/>
                <a:gd name="connsiteX5" fmla="*/ 1403437 w 1455132"/>
                <a:gd name="connsiteY5" fmla="*/ 0 h 127643"/>
                <a:gd name="connsiteX6" fmla="*/ 1458324 w 1455132"/>
                <a:gd name="connsiteY6" fmla="*/ 54886 h 127643"/>
                <a:gd name="connsiteX7" fmla="*/ 1458324 w 1455132"/>
                <a:gd name="connsiteY7" fmla="*/ 81947 h 127643"/>
                <a:gd name="connsiteX8" fmla="*/ 1403437 w 1455132"/>
                <a:gd name="connsiteY8" fmla="*/ 136834 h 12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127643">
                  <a:moveTo>
                    <a:pt x="1403437" y="136834"/>
                  </a:moveTo>
                  <a:lnTo>
                    <a:pt x="54887" y="136834"/>
                  </a:lnTo>
                  <a:cubicBezTo>
                    <a:pt x="24508" y="136834"/>
                    <a:pt x="0" y="112198"/>
                    <a:pt x="0" y="81947"/>
                  </a:cubicBezTo>
                  <a:lnTo>
                    <a:pt x="0" y="54886"/>
                  </a:lnTo>
                  <a:cubicBezTo>
                    <a:pt x="0" y="24507"/>
                    <a:pt x="24635" y="0"/>
                    <a:pt x="54887" y="0"/>
                  </a:cubicBezTo>
                  <a:lnTo>
                    <a:pt x="1403437" y="0"/>
                  </a:lnTo>
                  <a:cubicBezTo>
                    <a:pt x="1433816" y="0"/>
                    <a:pt x="1458324" y="24635"/>
                    <a:pt x="1458324" y="54886"/>
                  </a:cubicBezTo>
                  <a:lnTo>
                    <a:pt x="1458324" y="81947"/>
                  </a:lnTo>
                  <a:cubicBezTo>
                    <a:pt x="1458452" y="112198"/>
                    <a:pt x="1433816" y="136834"/>
                    <a:pt x="1403437" y="136834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22" name="手繪多邊形: 圖案 158">
              <a:extLst>
                <a:ext uri="{FF2B5EF4-FFF2-40B4-BE49-F238E27FC236}">
                  <a16:creationId xmlns:a16="http://schemas.microsoft.com/office/drawing/2014/main" id="{0B112F81-95E1-42FF-9CC5-6DEA3458FD34}"/>
                </a:ext>
              </a:extLst>
            </p:cNvPr>
            <p:cNvSpPr/>
            <p:nvPr/>
          </p:nvSpPr>
          <p:spPr>
            <a:xfrm>
              <a:off x="13950039" y="9910749"/>
              <a:ext cx="191464" cy="38292"/>
            </a:xfrm>
            <a:custGeom>
              <a:avLst/>
              <a:gdLst>
                <a:gd name="connsiteX0" fmla="*/ 174105 w 191464"/>
                <a:gd name="connsiteY0" fmla="*/ 43654 h 38292"/>
                <a:gd name="connsiteX1" fmla="*/ 21827 w 191464"/>
                <a:gd name="connsiteY1" fmla="*/ 43654 h 38292"/>
                <a:gd name="connsiteX2" fmla="*/ 0 w 191464"/>
                <a:gd name="connsiteY2" fmla="*/ 21827 h 38292"/>
                <a:gd name="connsiteX3" fmla="*/ 0 w 191464"/>
                <a:gd name="connsiteY3" fmla="*/ 21827 h 38292"/>
                <a:gd name="connsiteX4" fmla="*/ 21827 w 191464"/>
                <a:gd name="connsiteY4" fmla="*/ 0 h 38292"/>
                <a:gd name="connsiteX5" fmla="*/ 174105 w 191464"/>
                <a:gd name="connsiteY5" fmla="*/ 0 h 38292"/>
                <a:gd name="connsiteX6" fmla="*/ 195932 w 191464"/>
                <a:gd name="connsiteY6" fmla="*/ 21827 h 38292"/>
                <a:gd name="connsiteX7" fmla="*/ 195932 w 191464"/>
                <a:gd name="connsiteY7" fmla="*/ 21827 h 38292"/>
                <a:gd name="connsiteX8" fmla="*/ 174105 w 191464"/>
                <a:gd name="connsiteY8" fmla="*/ 43654 h 3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64" h="38292">
                  <a:moveTo>
                    <a:pt x="174105" y="43654"/>
                  </a:moveTo>
                  <a:lnTo>
                    <a:pt x="21827" y="43654"/>
                  </a:lnTo>
                  <a:cubicBezTo>
                    <a:pt x="9701" y="43654"/>
                    <a:pt x="0" y="33825"/>
                    <a:pt x="0" y="21827"/>
                  </a:cubicBezTo>
                  <a:lnTo>
                    <a:pt x="0" y="21827"/>
                  </a:lnTo>
                  <a:cubicBezTo>
                    <a:pt x="0" y="9701"/>
                    <a:pt x="9829" y="0"/>
                    <a:pt x="21827" y="0"/>
                  </a:cubicBezTo>
                  <a:lnTo>
                    <a:pt x="174105" y="0"/>
                  </a:lnTo>
                  <a:cubicBezTo>
                    <a:pt x="186232" y="0"/>
                    <a:pt x="195932" y="9828"/>
                    <a:pt x="195932" y="21827"/>
                  </a:cubicBezTo>
                  <a:lnTo>
                    <a:pt x="195932" y="21827"/>
                  </a:lnTo>
                  <a:cubicBezTo>
                    <a:pt x="195932" y="33825"/>
                    <a:pt x="186232" y="43654"/>
                    <a:pt x="174105" y="43654"/>
                  </a:cubicBez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23" name="手繪多邊形: 圖案 159">
              <a:extLst>
                <a:ext uri="{FF2B5EF4-FFF2-40B4-BE49-F238E27FC236}">
                  <a16:creationId xmlns:a16="http://schemas.microsoft.com/office/drawing/2014/main" id="{2736A306-6BC8-49A2-A198-10308D2C2D70}"/>
                </a:ext>
              </a:extLst>
            </p:cNvPr>
            <p:cNvSpPr/>
            <p:nvPr/>
          </p:nvSpPr>
          <p:spPr>
            <a:xfrm>
              <a:off x="13588683" y="9103444"/>
              <a:ext cx="510574" cy="510573"/>
            </a:xfrm>
            <a:custGeom>
              <a:avLst/>
              <a:gdLst>
                <a:gd name="connsiteX0" fmla="*/ 0 w 510572"/>
                <a:gd name="connsiteY0" fmla="*/ 0 h 510572"/>
                <a:gd name="connsiteX1" fmla="*/ 514785 w 510572"/>
                <a:gd name="connsiteY1" fmla="*/ 0 h 510572"/>
                <a:gd name="connsiteX2" fmla="*/ 514785 w 510572"/>
                <a:gd name="connsiteY2" fmla="*/ 520784 h 510572"/>
                <a:gd name="connsiteX3" fmla="*/ 0 w 510572"/>
                <a:gd name="connsiteY3" fmla="*/ 520784 h 51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572" h="510572">
                  <a:moveTo>
                    <a:pt x="0" y="0"/>
                  </a:moveTo>
                  <a:lnTo>
                    <a:pt x="514785" y="0"/>
                  </a:lnTo>
                  <a:lnTo>
                    <a:pt x="514785" y="520784"/>
                  </a:lnTo>
                  <a:lnTo>
                    <a:pt x="0" y="520784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24" name="手繪多邊形: 圖案 160">
              <a:extLst>
                <a:ext uri="{FF2B5EF4-FFF2-40B4-BE49-F238E27FC236}">
                  <a16:creationId xmlns:a16="http://schemas.microsoft.com/office/drawing/2014/main" id="{DD42601C-B339-4073-AB7D-C7108CBE9E24}"/>
                </a:ext>
              </a:extLst>
            </p:cNvPr>
            <p:cNvSpPr/>
            <p:nvPr/>
          </p:nvSpPr>
          <p:spPr>
            <a:xfrm>
              <a:off x="13974675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25" name="手繪多邊形: 圖案 161">
              <a:extLst>
                <a:ext uri="{FF2B5EF4-FFF2-40B4-BE49-F238E27FC236}">
                  <a16:creationId xmlns:a16="http://schemas.microsoft.com/office/drawing/2014/main" id="{36A09665-DA2B-4686-8A5C-DD05F11E08A0}"/>
                </a:ext>
              </a:extLst>
            </p:cNvPr>
            <p:cNvSpPr/>
            <p:nvPr/>
          </p:nvSpPr>
          <p:spPr>
            <a:xfrm>
              <a:off x="14013606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26" name="手繪多邊形: 圖案 162">
              <a:extLst>
                <a:ext uri="{FF2B5EF4-FFF2-40B4-BE49-F238E27FC236}">
                  <a16:creationId xmlns:a16="http://schemas.microsoft.com/office/drawing/2014/main" id="{8A1EE2C2-747A-4E39-AE43-4FBE1393CDE3}"/>
                </a:ext>
              </a:extLst>
            </p:cNvPr>
            <p:cNvSpPr/>
            <p:nvPr/>
          </p:nvSpPr>
          <p:spPr>
            <a:xfrm>
              <a:off x="14052537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27" name="手繪多邊形: 圖案 163">
              <a:extLst>
                <a:ext uri="{FF2B5EF4-FFF2-40B4-BE49-F238E27FC236}">
                  <a16:creationId xmlns:a16="http://schemas.microsoft.com/office/drawing/2014/main" id="{3C2AB29A-F580-4836-AFCC-7A7D0976F448}"/>
                </a:ext>
              </a:extLst>
            </p:cNvPr>
            <p:cNvSpPr/>
            <p:nvPr/>
          </p:nvSpPr>
          <p:spPr>
            <a:xfrm>
              <a:off x="13591617" y="9161396"/>
              <a:ext cx="510573" cy="12764"/>
            </a:xfrm>
            <a:custGeom>
              <a:avLst/>
              <a:gdLst>
                <a:gd name="connsiteX0" fmla="*/ 0 w 510572"/>
                <a:gd name="connsiteY0" fmla="*/ 0 h 0"/>
                <a:gd name="connsiteX1" fmla="*/ 510828 w 51057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0572">
                  <a:moveTo>
                    <a:pt x="0" y="0"/>
                  </a:moveTo>
                  <a:lnTo>
                    <a:pt x="510828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28" name="手繪多邊形: 圖案 164">
              <a:extLst>
                <a:ext uri="{FF2B5EF4-FFF2-40B4-BE49-F238E27FC236}">
                  <a16:creationId xmlns:a16="http://schemas.microsoft.com/office/drawing/2014/main" id="{57DA4221-2C57-493D-ABB7-3ECE471334CE}"/>
                </a:ext>
              </a:extLst>
            </p:cNvPr>
            <p:cNvSpPr/>
            <p:nvPr/>
          </p:nvSpPr>
          <p:spPr>
            <a:xfrm>
              <a:off x="13630548" y="9208241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29" name="手繪多邊形: 圖案 165">
              <a:extLst>
                <a:ext uri="{FF2B5EF4-FFF2-40B4-BE49-F238E27FC236}">
                  <a16:creationId xmlns:a16="http://schemas.microsoft.com/office/drawing/2014/main" id="{A1E73EA8-EE67-48DA-9427-40AE828B185D}"/>
                </a:ext>
              </a:extLst>
            </p:cNvPr>
            <p:cNvSpPr/>
            <p:nvPr/>
          </p:nvSpPr>
          <p:spPr>
            <a:xfrm>
              <a:off x="13630548" y="9244108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30" name="手繪多邊形: 圖案 166">
              <a:extLst>
                <a:ext uri="{FF2B5EF4-FFF2-40B4-BE49-F238E27FC236}">
                  <a16:creationId xmlns:a16="http://schemas.microsoft.com/office/drawing/2014/main" id="{FCEDD671-29B7-459A-A5E7-385221846CEE}"/>
                </a:ext>
              </a:extLst>
            </p:cNvPr>
            <p:cNvSpPr/>
            <p:nvPr/>
          </p:nvSpPr>
          <p:spPr>
            <a:xfrm>
              <a:off x="13630548" y="9280104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31" name="手繪多邊形: 圖案 167">
              <a:extLst>
                <a:ext uri="{FF2B5EF4-FFF2-40B4-BE49-F238E27FC236}">
                  <a16:creationId xmlns:a16="http://schemas.microsoft.com/office/drawing/2014/main" id="{4801D68C-940E-4EC6-B068-A3578A470D55}"/>
                </a:ext>
              </a:extLst>
            </p:cNvPr>
            <p:cNvSpPr/>
            <p:nvPr/>
          </p:nvSpPr>
          <p:spPr>
            <a:xfrm>
              <a:off x="13630548" y="9315972"/>
              <a:ext cx="165936" cy="12764"/>
            </a:xfrm>
            <a:custGeom>
              <a:avLst/>
              <a:gdLst>
                <a:gd name="connsiteX0" fmla="*/ 0 w 165936"/>
                <a:gd name="connsiteY0" fmla="*/ 0 h 0"/>
                <a:gd name="connsiteX1" fmla="*/ 175892 w 16593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936">
                  <a:moveTo>
                    <a:pt x="0" y="0"/>
                  </a:moveTo>
                  <a:lnTo>
                    <a:pt x="175892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  <p:grpSp>
        <p:nvGrpSpPr>
          <p:cNvPr id="232" name="群組 231">
            <a:extLst>
              <a:ext uri="{FF2B5EF4-FFF2-40B4-BE49-F238E27FC236}">
                <a16:creationId xmlns:a16="http://schemas.microsoft.com/office/drawing/2014/main" id="{59E9B32E-B65A-49B6-8D81-F090772CFD0F}"/>
              </a:ext>
            </a:extLst>
          </p:cNvPr>
          <p:cNvGrpSpPr/>
          <p:nvPr/>
        </p:nvGrpSpPr>
        <p:grpSpPr>
          <a:xfrm flipH="1">
            <a:off x="5348071" y="6071092"/>
            <a:ext cx="213640" cy="384929"/>
            <a:chOff x="17449374" y="9433621"/>
            <a:chExt cx="536130" cy="906266"/>
          </a:xfrm>
        </p:grpSpPr>
        <p:sp>
          <p:nvSpPr>
            <p:cNvPr id="233" name="手繪多邊形: 圖案 249">
              <a:extLst>
                <a:ext uri="{FF2B5EF4-FFF2-40B4-BE49-F238E27FC236}">
                  <a16:creationId xmlns:a16="http://schemas.microsoft.com/office/drawing/2014/main" id="{11668222-3EDA-4F67-ACD6-D471878EA443}"/>
                </a:ext>
              </a:extLst>
            </p:cNvPr>
            <p:cNvSpPr/>
            <p:nvPr/>
          </p:nvSpPr>
          <p:spPr>
            <a:xfrm>
              <a:off x="17449374" y="9433621"/>
              <a:ext cx="536102" cy="906266"/>
            </a:xfrm>
            <a:custGeom>
              <a:avLst/>
              <a:gdLst>
                <a:gd name="connsiteX0" fmla="*/ 453006 w 536101"/>
                <a:gd name="connsiteY0" fmla="*/ 916989 h 906266"/>
                <a:gd name="connsiteX1" fmla="*/ 89222 w 536101"/>
                <a:gd name="connsiteY1" fmla="*/ 916989 h 906266"/>
                <a:gd name="connsiteX2" fmla="*/ 0 w 536101"/>
                <a:gd name="connsiteY2" fmla="*/ 827766 h 906266"/>
                <a:gd name="connsiteX3" fmla="*/ 0 w 536101"/>
                <a:gd name="connsiteY3" fmla="*/ 89223 h 906266"/>
                <a:gd name="connsiteX4" fmla="*/ 89222 w 536101"/>
                <a:gd name="connsiteY4" fmla="*/ 0 h 906266"/>
                <a:gd name="connsiteX5" fmla="*/ 453006 w 536101"/>
                <a:gd name="connsiteY5" fmla="*/ 0 h 906266"/>
                <a:gd name="connsiteX6" fmla="*/ 542228 w 536101"/>
                <a:gd name="connsiteY6" fmla="*/ 89223 h 906266"/>
                <a:gd name="connsiteX7" fmla="*/ 542228 w 536101"/>
                <a:gd name="connsiteY7" fmla="*/ 827766 h 906266"/>
                <a:gd name="connsiteX8" fmla="*/ 453006 w 536101"/>
                <a:gd name="connsiteY8" fmla="*/ 916989 h 90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101" h="906266">
                  <a:moveTo>
                    <a:pt x="453006" y="916989"/>
                  </a:moveTo>
                  <a:lnTo>
                    <a:pt x="89222" y="916989"/>
                  </a:lnTo>
                  <a:cubicBezTo>
                    <a:pt x="39952" y="916989"/>
                    <a:pt x="0" y="877037"/>
                    <a:pt x="0" y="827766"/>
                  </a:cubicBezTo>
                  <a:lnTo>
                    <a:pt x="0" y="89223"/>
                  </a:lnTo>
                  <a:cubicBezTo>
                    <a:pt x="0" y="39952"/>
                    <a:pt x="39952" y="0"/>
                    <a:pt x="89222" y="0"/>
                  </a:cubicBezTo>
                  <a:lnTo>
                    <a:pt x="453006" y="0"/>
                  </a:lnTo>
                  <a:cubicBezTo>
                    <a:pt x="502276" y="0"/>
                    <a:pt x="542228" y="39952"/>
                    <a:pt x="542228" y="89223"/>
                  </a:cubicBezTo>
                  <a:lnTo>
                    <a:pt x="542228" y="827766"/>
                  </a:lnTo>
                  <a:cubicBezTo>
                    <a:pt x="542356" y="877037"/>
                    <a:pt x="502404" y="916989"/>
                    <a:pt x="453006" y="916989"/>
                  </a:cubicBezTo>
                  <a:close/>
                </a:path>
              </a:pathLst>
            </a:custGeom>
            <a:solidFill>
              <a:srgbClr val="091350"/>
            </a:solidFill>
            <a:ln w="19050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34" name="手繪多邊形: 圖案 250">
              <a:extLst>
                <a:ext uri="{FF2B5EF4-FFF2-40B4-BE49-F238E27FC236}">
                  <a16:creationId xmlns:a16="http://schemas.microsoft.com/office/drawing/2014/main" id="{F5ABA606-1FAB-4AFB-A20A-83CACB6C0A65}"/>
                </a:ext>
              </a:extLst>
            </p:cNvPr>
            <p:cNvSpPr/>
            <p:nvPr/>
          </p:nvSpPr>
          <p:spPr>
            <a:xfrm>
              <a:off x="17449402" y="9524507"/>
              <a:ext cx="536102" cy="702038"/>
            </a:xfrm>
            <a:custGeom>
              <a:avLst/>
              <a:gdLst>
                <a:gd name="connsiteX0" fmla="*/ 0 w 536101"/>
                <a:gd name="connsiteY0" fmla="*/ 0 h 702037"/>
                <a:gd name="connsiteX1" fmla="*/ 542356 w 536101"/>
                <a:gd name="connsiteY1" fmla="*/ 0 h 702037"/>
                <a:gd name="connsiteX2" fmla="*/ 542356 w 536101"/>
                <a:gd name="connsiteY2" fmla="*/ 703186 h 702037"/>
                <a:gd name="connsiteX3" fmla="*/ 0 w 536101"/>
                <a:gd name="connsiteY3" fmla="*/ 703186 h 70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101" h="702037">
                  <a:moveTo>
                    <a:pt x="0" y="0"/>
                  </a:moveTo>
                  <a:lnTo>
                    <a:pt x="542356" y="0"/>
                  </a:lnTo>
                  <a:lnTo>
                    <a:pt x="542356" y="703186"/>
                  </a:lnTo>
                  <a:lnTo>
                    <a:pt x="0" y="703186"/>
                  </a:lnTo>
                  <a:close/>
                </a:path>
              </a:pathLst>
            </a:custGeom>
            <a:solidFill>
              <a:srgbClr val="091350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35" name="手繪多邊形: 圖案 251">
              <a:extLst>
                <a:ext uri="{FF2B5EF4-FFF2-40B4-BE49-F238E27FC236}">
                  <a16:creationId xmlns:a16="http://schemas.microsoft.com/office/drawing/2014/main" id="{8C701BE1-5833-4E62-9C3D-EE3F59D96121}"/>
                </a:ext>
              </a:extLst>
            </p:cNvPr>
            <p:cNvSpPr/>
            <p:nvPr/>
          </p:nvSpPr>
          <p:spPr>
            <a:xfrm>
              <a:off x="17690624" y="10258588"/>
              <a:ext cx="51057" cy="51057"/>
            </a:xfrm>
            <a:custGeom>
              <a:avLst/>
              <a:gdLst>
                <a:gd name="connsiteX0" fmla="*/ 59992 w 51057"/>
                <a:gd name="connsiteY0" fmla="*/ 29996 h 51057"/>
                <a:gd name="connsiteX1" fmla="*/ 29996 w 51057"/>
                <a:gd name="connsiteY1" fmla="*/ 59992 h 51057"/>
                <a:gd name="connsiteX2" fmla="*/ 0 w 51057"/>
                <a:gd name="connsiteY2" fmla="*/ 29996 h 51057"/>
                <a:gd name="connsiteX3" fmla="*/ 29996 w 51057"/>
                <a:gd name="connsiteY3" fmla="*/ 0 h 51057"/>
                <a:gd name="connsiteX4" fmla="*/ 59992 w 51057"/>
                <a:gd name="connsiteY4" fmla="*/ 29996 h 5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57" h="51057">
                  <a:moveTo>
                    <a:pt x="59992" y="29996"/>
                  </a:moveTo>
                  <a:cubicBezTo>
                    <a:pt x="59992" y="46562"/>
                    <a:pt x="46563" y="59992"/>
                    <a:pt x="29996" y="59992"/>
                  </a:cubicBezTo>
                  <a:cubicBezTo>
                    <a:pt x="13430" y="59992"/>
                    <a:pt x="0" y="46562"/>
                    <a:pt x="0" y="29996"/>
                  </a:cubicBezTo>
                  <a:cubicBezTo>
                    <a:pt x="0" y="13430"/>
                    <a:pt x="13430" y="0"/>
                    <a:pt x="29996" y="0"/>
                  </a:cubicBezTo>
                  <a:cubicBezTo>
                    <a:pt x="46563" y="0"/>
                    <a:pt x="59992" y="13430"/>
                    <a:pt x="59992" y="299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36" name="手繪多邊形: 圖案 252">
              <a:extLst>
                <a:ext uri="{FF2B5EF4-FFF2-40B4-BE49-F238E27FC236}">
                  <a16:creationId xmlns:a16="http://schemas.microsoft.com/office/drawing/2014/main" id="{81E67FCC-2AF7-44F5-AE4C-CC831233DF53}"/>
                </a:ext>
              </a:extLst>
            </p:cNvPr>
            <p:cNvSpPr/>
            <p:nvPr/>
          </p:nvSpPr>
          <p:spPr>
            <a:xfrm>
              <a:off x="17677350" y="9482517"/>
              <a:ext cx="76586" cy="12764"/>
            </a:xfrm>
            <a:custGeom>
              <a:avLst/>
              <a:gdLst>
                <a:gd name="connsiteX0" fmla="*/ 0 w 76585"/>
                <a:gd name="connsiteY0" fmla="*/ 0 h 0"/>
                <a:gd name="connsiteX1" fmla="*/ 86415 w 765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85">
                  <a:moveTo>
                    <a:pt x="0" y="0"/>
                  </a:moveTo>
                  <a:lnTo>
                    <a:pt x="86415" y="0"/>
                  </a:lnTo>
                </a:path>
              </a:pathLst>
            </a:custGeom>
            <a:ln w="6350" cap="flat">
              <a:solidFill>
                <a:srgbClr val="00000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37" name="手繪多邊形: 圖案 254">
              <a:extLst>
                <a:ext uri="{FF2B5EF4-FFF2-40B4-BE49-F238E27FC236}">
                  <a16:creationId xmlns:a16="http://schemas.microsoft.com/office/drawing/2014/main" id="{2CBD4937-4803-4866-96B4-60FA6B6373EA}"/>
                </a:ext>
              </a:extLst>
            </p:cNvPr>
            <p:cNvSpPr/>
            <p:nvPr/>
          </p:nvSpPr>
          <p:spPr>
            <a:xfrm>
              <a:off x="17589297" y="9913322"/>
              <a:ext cx="236610" cy="236612"/>
            </a:xfrm>
            <a:custGeom>
              <a:avLst/>
              <a:gdLst>
                <a:gd name="connsiteX0" fmla="*/ 1659 w 153171"/>
                <a:gd name="connsiteY0" fmla="*/ 34496 h 153171"/>
                <a:gd name="connsiteX1" fmla="*/ 15700 w 153171"/>
                <a:gd name="connsiteY1" fmla="*/ 2968 h 153171"/>
                <a:gd name="connsiteX2" fmla="*/ 30379 w 153171"/>
                <a:gd name="connsiteY2" fmla="*/ 2968 h 153171"/>
                <a:gd name="connsiteX3" fmla="*/ 53227 w 153171"/>
                <a:gd name="connsiteY3" fmla="*/ 27731 h 153171"/>
                <a:gd name="connsiteX4" fmla="*/ 52334 w 153171"/>
                <a:gd name="connsiteY4" fmla="*/ 41771 h 153171"/>
                <a:gd name="connsiteX5" fmla="*/ 51696 w 153171"/>
                <a:gd name="connsiteY5" fmla="*/ 42792 h 153171"/>
                <a:gd name="connsiteX6" fmla="*/ 45058 w 153171"/>
                <a:gd name="connsiteY6" fmla="*/ 54919 h 153171"/>
                <a:gd name="connsiteX7" fmla="*/ 54631 w 153171"/>
                <a:gd name="connsiteY7" fmla="*/ 71512 h 153171"/>
                <a:gd name="connsiteX8" fmla="*/ 81819 w 153171"/>
                <a:gd name="connsiteY8" fmla="*/ 100998 h 153171"/>
                <a:gd name="connsiteX9" fmla="*/ 97264 w 153171"/>
                <a:gd name="connsiteY9" fmla="*/ 113507 h 153171"/>
                <a:gd name="connsiteX10" fmla="*/ 103647 w 153171"/>
                <a:gd name="connsiteY10" fmla="*/ 113890 h 153171"/>
                <a:gd name="connsiteX11" fmla="*/ 114624 w 153171"/>
                <a:gd name="connsiteY11" fmla="*/ 106742 h 153171"/>
                <a:gd name="connsiteX12" fmla="*/ 127260 w 153171"/>
                <a:gd name="connsiteY12" fmla="*/ 107252 h 153171"/>
                <a:gd name="connsiteX13" fmla="*/ 151513 w 153171"/>
                <a:gd name="connsiteY13" fmla="*/ 133036 h 153171"/>
                <a:gd name="connsiteX14" fmla="*/ 148577 w 153171"/>
                <a:gd name="connsiteY14" fmla="*/ 147460 h 153171"/>
                <a:gd name="connsiteX15" fmla="*/ 117049 w 153171"/>
                <a:gd name="connsiteY15" fmla="*/ 160096 h 153171"/>
                <a:gd name="connsiteX16" fmla="*/ 87946 w 153171"/>
                <a:gd name="connsiteY16" fmla="*/ 148864 h 153171"/>
                <a:gd name="connsiteX17" fmla="*/ 50674 w 153171"/>
                <a:gd name="connsiteY17" fmla="*/ 119123 h 153171"/>
                <a:gd name="connsiteX18" fmla="*/ 22210 w 153171"/>
                <a:gd name="connsiteY18" fmla="*/ 84787 h 153171"/>
                <a:gd name="connsiteX19" fmla="*/ 7659 w 153171"/>
                <a:gd name="connsiteY19" fmla="*/ 59258 h 153171"/>
                <a:gd name="connsiteX20" fmla="*/ 0 w 153171"/>
                <a:gd name="connsiteY20" fmla="*/ 34751 h 153171"/>
                <a:gd name="connsiteX21" fmla="*/ 1659 w 153171"/>
                <a:gd name="connsiteY21" fmla="*/ 34496 h 1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3171" h="153171">
                  <a:moveTo>
                    <a:pt x="1659" y="34496"/>
                  </a:moveTo>
                  <a:cubicBezTo>
                    <a:pt x="-127" y="21093"/>
                    <a:pt x="6893" y="11392"/>
                    <a:pt x="15700" y="2968"/>
                  </a:cubicBezTo>
                  <a:cubicBezTo>
                    <a:pt x="19785" y="-989"/>
                    <a:pt x="26295" y="-989"/>
                    <a:pt x="30379" y="2968"/>
                  </a:cubicBezTo>
                  <a:cubicBezTo>
                    <a:pt x="38549" y="10754"/>
                    <a:pt x="45696" y="19433"/>
                    <a:pt x="53227" y="27731"/>
                  </a:cubicBezTo>
                  <a:cubicBezTo>
                    <a:pt x="57695" y="32708"/>
                    <a:pt x="53355" y="37176"/>
                    <a:pt x="52334" y="41771"/>
                  </a:cubicBezTo>
                  <a:cubicBezTo>
                    <a:pt x="52206" y="42154"/>
                    <a:pt x="51824" y="42537"/>
                    <a:pt x="51696" y="42792"/>
                  </a:cubicBezTo>
                  <a:cubicBezTo>
                    <a:pt x="49270" y="46877"/>
                    <a:pt x="44292" y="51472"/>
                    <a:pt x="45058" y="54919"/>
                  </a:cubicBezTo>
                  <a:cubicBezTo>
                    <a:pt x="46335" y="60917"/>
                    <a:pt x="50419" y="66662"/>
                    <a:pt x="54631" y="71512"/>
                  </a:cubicBezTo>
                  <a:cubicBezTo>
                    <a:pt x="63311" y="81723"/>
                    <a:pt x="72502" y="91424"/>
                    <a:pt x="81819" y="100998"/>
                  </a:cubicBezTo>
                  <a:cubicBezTo>
                    <a:pt x="86415" y="105720"/>
                    <a:pt x="91776" y="109677"/>
                    <a:pt x="97264" y="113507"/>
                  </a:cubicBezTo>
                  <a:cubicBezTo>
                    <a:pt x="98796" y="114528"/>
                    <a:pt x="101987" y="114783"/>
                    <a:pt x="103647" y="113890"/>
                  </a:cubicBezTo>
                  <a:cubicBezTo>
                    <a:pt x="107476" y="111975"/>
                    <a:pt x="111050" y="109294"/>
                    <a:pt x="114624" y="106742"/>
                  </a:cubicBezTo>
                  <a:cubicBezTo>
                    <a:pt x="119091" y="103551"/>
                    <a:pt x="123431" y="103551"/>
                    <a:pt x="127260" y="107252"/>
                  </a:cubicBezTo>
                  <a:cubicBezTo>
                    <a:pt x="135557" y="115676"/>
                    <a:pt x="144109" y="123846"/>
                    <a:pt x="151513" y="133036"/>
                  </a:cubicBezTo>
                  <a:cubicBezTo>
                    <a:pt x="155087" y="137503"/>
                    <a:pt x="153810" y="143375"/>
                    <a:pt x="148577" y="147460"/>
                  </a:cubicBezTo>
                  <a:cubicBezTo>
                    <a:pt x="139131" y="154735"/>
                    <a:pt x="129558" y="162649"/>
                    <a:pt x="117049" y="160096"/>
                  </a:cubicBezTo>
                  <a:cubicBezTo>
                    <a:pt x="106965" y="158054"/>
                    <a:pt x="96499" y="154480"/>
                    <a:pt x="87946" y="148864"/>
                  </a:cubicBezTo>
                  <a:cubicBezTo>
                    <a:pt x="74671" y="140184"/>
                    <a:pt x="62035" y="130100"/>
                    <a:pt x="50674" y="119123"/>
                  </a:cubicBezTo>
                  <a:cubicBezTo>
                    <a:pt x="40080" y="108784"/>
                    <a:pt x="31018" y="96786"/>
                    <a:pt x="22210" y="84787"/>
                  </a:cubicBezTo>
                  <a:cubicBezTo>
                    <a:pt x="16466" y="77001"/>
                    <a:pt x="11616" y="68193"/>
                    <a:pt x="7659" y="59258"/>
                  </a:cubicBezTo>
                  <a:cubicBezTo>
                    <a:pt x="4212" y="51472"/>
                    <a:pt x="2553" y="42920"/>
                    <a:pt x="0" y="34751"/>
                  </a:cubicBezTo>
                  <a:cubicBezTo>
                    <a:pt x="511" y="34751"/>
                    <a:pt x="1021" y="34623"/>
                    <a:pt x="1659" y="344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38" name="手繪多邊形: 圖案 256">
              <a:extLst>
                <a:ext uri="{FF2B5EF4-FFF2-40B4-BE49-F238E27FC236}">
                  <a16:creationId xmlns:a16="http://schemas.microsoft.com/office/drawing/2014/main" id="{7724F0BD-5AE5-4898-A87E-5697CDA2EA50}"/>
                </a:ext>
              </a:extLst>
            </p:cNvPr>
            <p:cNvSpPr/>
            <p:nvPr/>
          </p:nvSpPr>
          <p:spPr>
            <a:xfrm>
              <a:off x="17702126" y="10018863"/>
              <a:ext cx="12764" cy="12764"/>
            </a:xfrm>
            <a:custGeom>
              <a:avLst/>
              <a:gdLst>
                <a:gd name="connsiteX0" fmla="*/ 19261 w 12764"/>
                <a:gd name="connsiteY0" fmla="*/ 1543 h 0"/>
                <a:gd name="connsiteX1" fmla="*/ 11985 w 12764"/>
                <a:gd name="connsiteY1" fmla="*/ 8946 h 0"/>
                <a:gd name="connsiteX2" fmla="*/ 10836 w 12764"/>
                <a:gd name="connsiteY2" fmla="*/ 9584 h 0"/>
                <a:gd name="connsiteX3" fmla="*/ 625 w 12764"/>
                <a:gd name="connsiteY3" fmla="*/ 7797 h 0"/>
                <a:gd name="connsiteX4" fmla="*/ 370 w 12764"/>
                <a:gd name="connsiteY4" fmla="*/ 2819 h 0"/>
                <a:gd name="connsiteX5" fmla="*/ 9560 w 12764"/>
                <a:gd name="connsiteY5" fmla="*/ 11 h 0"/>
                <a:gd name="connsiteX6" fmla="*/ 19261 w 12764"/>
                <a:gd name="connsiteY6" fmla="*/ 154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64">
                  <a:moveTo>
                    <a:pt x="19261" y="1543"/>
                  </a:moveTo>
                  <a:cubicBezTo>
                    <a:pt x="16836" y="3968"/>
                    <a:pt x="14410" y="6521"/>
                    <a:pt x="11985" y="8946"/>
                  </a:cubicBezTo>
                  <a:cubicBezTo>
                    <a:pt x="11602" y="9201"/>
                    <a:pt x="11219" y="9584"/>
                    <a:pt x="10836" y="9584"/>
                  </a:cubicBezTo>
                  <a:cubicBezTo>
                    <a:pt x="7390" y="9073"/>
                    <a:pt x="3944" y="8818"/>
                    <a:pt x="625" y="7797"/>
                  </a:cubicBezTo>
                  <a:cubicBezTo>
                    <a:pt x="-13" y="7670"/>
                    <a:pt x="-268" y="3202"/>
                    <a:pt x="370" y="2819"/>
                  </a:cubicBezTo>
                  <a:cubicBezTo>
                    <a:pt x="3178" y="1415"/>
                    <a:pt x="6369" y="139"/>
                    <a:pt x="9560" y="11"/>
                  </a:cubicBezTo>
                  <a:cubicBezTo>
                    <a:pt x="12751" y="-117"/>
                    <a:pt x="15942" y="905"/>
                    <a:pt x="19261" y="1543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  <p:grpSp>
        <p:nvGrpSpPr>
          <p:cNvPr id="239" name="群組 238">
            <a:extLst>
              <a:ext uri="{FF2B5EF4-FFF2-40B4-BE49-F238E27FC236}">
                <a16:creationId xmlns:a16="http://schemas.microsoft.com/office/drawing/2014/main" id="{20E4812C-4802-4A2C-BD21-C83CD2125605}"/>
              </a:ext>
            </a:extLst>
          </p:cNvPr>
          <p:cNvGrpSpPr/>
          <p:nvPr/>
        </p:nvGrpSpPr>
        <p:grpSpPr>
          <a:xfrm flipH="1">
            <a:off x="6534085" y="5869042"/>
            <a:ext cx="700737" cy="536759"/>
            <a:chOff x="13318847" y="8893093"/>
            <a:chExt cx="1455133" cy="1114619"/>
          </a:xfrm>
        </p:grpSpPr>
        <p:sp>
          <p:nvSpPr>
            <p:cNvPr id="240" name="手繪多邊形: 圖案 155">
              <a:extLst>
                <a:ext uri="{FF2B5EF4-FFF2-40B4-BE49-F238E27FC236}">
                  <a16:creationId xmlns:a16="http://schemas.microsoft.com/office/drawing/2014/main" id="{B36560A2-57EA-40F7-A1D6-EB17F7DB0006}"/>
                </a:ext>
              </a:extLst>
            </p:cNvPr>
            <p:cNvSpPr/>
            <p:nvPr/>
          </p:nvSpPr>
          <p:spPr>
            <a:xfrm>
              <a:off x="13318847" y="8893093"/>
              <a:ext cx="1455133" cy="957323"/>
            </a:xfrm>
            <a:custGeom>
              <a:avLst/>
              <a:gdLst>
                <a:gd name="connsiteX0" fmla="*/ 1312938 w 1455132"/>
                <a:gd name="connsiteY0" fmla="*/ 961281 h 957324"/>
                <a:gd name="connsiteX1" fmla="*/ 145513 w 1455132"/>
                <a:gd name="connsiteY1" fmla="*/ 961281 h 957324"/>
                <a:gd name="connsiteX2" fmla="*/ 0 w 1455132"/>
                <a:gd name="connsiteY2" fmla="*/ 815768 h 957324"/>
                <a:gd name="connsiteX3" fmla="*/ 0 w 1455132"/>
                <a:gd name="connsiteY3" fmla="*/ 145513 h 957324"/>
                <a:gd name="connsiteX4" fmla="*/ 145513 w 1455132"/>
                <a:gd name="connsiteY4" fmla="*/ 0 h 957324"/>
                <a:gd name="connsiteX5" fmla="*/ 1312938 w 1455132"/>
                <a:gd name="connsiteY5" fmla="*/ 0 h 957324"/>
                <a:gd name="connsiteX6" fmla="*/ 1458452 w 1455132"/>
                <a:gd name="connsiteY6" fmla="*/ 145513 h 957324"/>
                <a:gd name="connsiteX7" fmla="*/ 1458452 w 1455132"/>
                <a:gd name="connsiteY7" fmla="*/ 815768 h 957324"/>
                <a:gd name="connsiteX8" fmla="*/ 1312938 w 1455132"/>
                <a:gd name="connsiteY8" fmla="*/ 961281 h 95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957324">
                  <a:moveTo>
                    <a:pt x="1312938" y="961281"/>
                  </a:moveTo>
                  <a:lnTo>
                    <a:pt x="145513" y="961281"/>
                  </a:lnTo>
                  <a:cubicBezTo>
                    <a:pt x="65226" y="961281"/>
                    <a:pt x="0" y="896183"/>
                    <a:pt x="0" y="815768"/>
                  </a:cubicBezTo>
                  <a:lnTo>
                    <a:pt x="0" y="145513"/>
                  </a:lnTo>
                  <a:cubicBezTo>
                    <a:pt x="0" y="65226"/>
                    <a:pt x="65098" y="0"/>
                    <a:pt x="145513" y="0"/>
                  </a:cubicBezTo>
                  <a:lnTo>
                    <a:pt x="1312938" y="0"/>
                  </a:lnTo>
                  <a:cubicBezTo>
                    <a:pt x="1393226" y="0"/>
                    <a:pt x="1458452" y="65098"/>
                    <a:pt x="1458452" y="145513"/>
                  </a:cubicBezTo>
                  <a:lnTo>
                    <a:pt x="1458452" y="815768"/>
                  </a:lnTo>
                  <a:cubicBezTo>
                    <a:pt x="1458452" y="896055"/>
                    <a:pt x="1393226" y="961281"/>
                    <a:pt x="1312938" y="961281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41" name="手繪多邊形: 圖案 156">
              <a:extLst>
                <a:ext uri="{FF2B5EF4-FFF2-40B4-BE49-F238E27FC236}">
                  <a16:creationId xmlns:a16="http://schemas.microsoft.com/office/drawing/2014/main" id="{454BC648-4881-4DA7-85CB-E40B89BE0AF8}"/>
                </a:ext>
              </a:extLst>
            </p:cNvPr>
            <p:cNvSpPr/>
            <p:nvPr/>
          </p:nvSpPr>
          <p:spPr>
            <a:xfrm>
              <a:off x="13429252" y="9001598"/>
              <a:ext cx="1225375" cy="753096"/>
            </a:xfrm>
            <a:custGeom>
              <a:avLst/>
              <a:gdLst>
                <a:gd name="connsiteX0" fmla="*/ 0 w 1225374"/>
                <a:gd name="connsiteY0" fmla="*/ 0 h 753095"/>
                <a:gd name="connsiteX1" fmla="*/ 1237501 w 1225374"/>
                <a:gd name="connsiteY1" fmla="*/ 0 h 753095"/>
                <a:gd name="connsiteX2" fmla="*/ 1237501 w 1225374"/>
                <a:gd name="connsiteY2" fmla="*/ 757180 h 753095"/>
                <a:gd name="connsiteX3" fmla="*/ 0 w 1225374"/>
                <a:gd name="connsiteY3" fmla="*/ 757180 h 75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374" h="753095">
                  <a:moveTo>
                    <a:pt x="0" y="0"/>
                  </a:moveTo>
                  <a:lnTo>
                    <a:pt x="1237501" y="0"/>
                  </a:lnTo>
                  <a:lnTo>
                    <a:pt x="1237501" y="757180"/>
                  </a:lnTo>
                  <a:lnTo>
                    <a:pt x="0" y="757180"/>
                  </a:lnTo>
                  <a:close/>
                </a:path>
              </a:pathLst>
            </a:custGeom>
            <a:solidFill>
              <a:schemeClr val="bg1"/>
            </a:solidFill>
            <a:ln w="6350" cap="rnd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42" name="手繪多邊形: 圖案 157">
              <a:extLst>
                <a:ext uri="{FF2B5EF4-FFF2-40B4-BE49-F238E27FC236}">
                  <a16:creationId xmlns:a16="http://schemas.microsoft.com/office/drawing/2014/main" id="{8E469660-3A19-4B5A-84B4-79EF6C73F036}"/>
                </a:ext>
              </a:extLst>
            </p:cNvPr>
            <p:cNvSpPr/>
            <p:nvPr/>
          </p:nvSpPr>
          <p:spPr>
            <a:xfrm>
              <a:off x="13318847" y="9863790"/>
              <a:ext cx="1455133" cy="143922"/>
            </a:xfrm>
            <a:custGeom>
              <a:avLst/>
              <a:gdLst>
                <a:gd name="connsiteX0" fmla="*/ 1403437 w 1455132"/>
                <a:gd name="connsiteY0" fmla="*/ 136834 h 127643"/>
                <a:gd name="connsiteX1" fmla="*/ 54887 w 1455132"/>
                <a:gd name="connsiteY1" fmla="*/ 136834 h 127643"/>
                <a:gd name="connsiteX2" fmla="*/ 0 w 1455132"/>
                <a:gd name="connsiteY2" fmla="*/ 81947 h 127643"/>
                <a:gd name="connsiteX3" fmla="*/ 0 w 1455132"/>
                <a:gd name="connsiteY3" fmla="*/ 54886 h 127643"/>
                <a:gd name="connsiteX4" fmla="*/ 54887 w 1455132"/>
                <a:gd name="connsiteY4" fmla="*/ 0 h 127643"/>
                <a:gd name="connsiteX5" fmla="*/ 1403437 w 1455132"/>
                <a:gd name="connsiteY5" fmla="*/ 0 h 127643"/>
                <a:gd name="connsiteX6" fmla="*/ 1458324 w 1455132"/>
                <a:gd name="connsiteY6" fmla="*/ 54886 h 127643"/>
                <a:gd name="connsiteX7" fmla="*/ 1458324 w 1455132"/>
                <a:gd name="connsiteY7" fmla="*/ 81947 h 127643"/>
                <a:gd name="connsiteX8" fmla="*/ 1403437 w 1455132"/>
                <a:gd name="connsiteY8" fmla="*/ 136834 h 12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127643">
                  <a:moveTo>
                    <a:pt x="1403437" y="136834"/>
                  </a:moveTo>
                  <a:lnTo>
                    <a:pt x="54887" y="136834"/>
                  </a:lnTo>
                  <a:cubicBezTo>
                    <a:pt x="24508" y="136834"/>
                    <a:pt x="0" y="112198"/>
                    <a:pt x="0" y="81947"/>
                  </a:cubicBezTo>
                  <a:lnTo>
                    <a:pt x="0" y="54886"/>
                  </a:lnTo>
                  <a:cubicBezTo>
                    <a:pt x="0" y="24507"/>
                    <a:pt x="24635" y="0"/>
                    <a:pt x="54887" y="0"/>
                  </a:cubicBezTo>
                  <a:lnTo>
                    <a:pt x="1403437" y="0"/>
                  </a:lnTo>
                  <a:cubicBezTo>
                    <a:pt x="1433816" y="0"/>
                    <a:pt x="1458324" y="24635"/>
                    <a:pt x="1458324" y="54886"/>
                  </a:cubicBezTo>
                  <a:lnTo>
                    <a:pt x="1458324" y="81947"/>
                  </a:lnTo>
                  <a:cubicBezTo>
                    <a:pt x="1458452" y="112198"/>
                    <a:pt x="1433816" y="136834"/>
                    <a:pt x="1403437" y="136834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43" name="手繪多邊形: 圖案 158">
              <a:extLst>
                <a:ext uri="{FF2B5EF4-FFF2-40B4-BE49-F238E27FC236}">
                  <a16:creationId xmlns:a16="http://schemas.microsoft.com/office/drawing/2014/main" id="{BAD31A6D-4096-4D13-BED3-F2E2D86864E9}"/>
                </a:ext>
              </a:extLst>
            </p:cNvPr>
            <p:cNvSpPr/>
            <p:nvPr/>
          </p:nvSpPr>
          <p:spPr>
            <a:xfrm>
              <a:off x="13950039" y="9910749"/>
              <a:ext cx="191464" cy="38292"/>
            </a:xfrm>
            <a:custGeom>
              <a:avLst/>
              <a:gdLst>
                <a:gd name="connsiteX0" fmla="*/ 174105 w 191464"/>
                <a:gd name="connsiteY0" fmla="*/ 43654 h 38292"/>
                <a:gd name="connsiteX1" fmla="*/ 21827 w 191464"/>
                <a:gd name="connsiteY1" fmla="*/ 43654 h 38292"/>
                <a:gd name="connsiteX2" fmla="*/ 0 w 191464"/>
                <a:gd name="connsiteY2" fmla="*/ 21827 h 38292"/>
                <a:gd name="connsiteX3" fmla="*/ 0 w 191464"/>
                <a:gd name="connsiteY3" fmla="*/ 21827 h 38292"/>
                <a:gd name="connsiteX4" fmla="*/ 21827 w 191464"/>
                <a:gd name="connsiteY4" fmla="*/ 0 h 38292"/>
                <a:gd name="connsiteX5" fmla="*/ 174105 w 191464"/>
                <a:gd name="connsiteY5" fmla="*/ 0 h 38292"/>
                <a:gd name="connsiteX6" fmla="*/ 195932 w 191464"/>
                <a:gd name="connsiteY6" fmla="*/ 21827 h 38292"/>
                <a:gd name="connsiteX7" fmla="*/ 195932 w 191464"/>
                <a:gd name="connsiteY7" fmla="*/ 21827 h 38292"/>
                <a:gd name="connsiteX8" fmla="*/ 174105 w 191464"/>
                <a:gd name="connsiteY8" fmla="*/ 43654 h 3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64" h="38292">
                  <a:moveTo>
                    <a:pt x="174105" y="43654"/>
                  </a:moveTo>
                  <a:lnTo>
                    <a:pt x="21827" y="43654"/>
                  </a:lnTo>
                  <a:cubicBezTo>
                    <a:pt x="9701" y="43654"/>
                    <a:pt x="0" y="33825"/>
                    <a:pt x="0" y="21827"/>
                  </a:cubicBezTo>
                  <a:lnTo>
                    <a:pt x="0" y="21827"/>
                  </a:lnTo>
                  <a:cubicBezTo>
                    <a:pt x="0" y="9701"/>
                    <a:pt x="9829" y="0"/>
                    <a:pt x="21827" y="0"/>
                  </a:cubicBezTo>
                  <a:lnTo>
                    <a:pt x="174105" y="0"/>
                  </a:lnTo>
                  <a:cubicBezTo>
                    <a:pt x="186232" y="0"/>
                    <a:pt x="195932" y="9828"/>
                    <a:pt x="195932" y="21827"/>
                  </a:cubicBezTo>
                  <a:lnTo>
                    <a:pt x="195932" y="21827"/>
                  </a:lnTo>
                  <a:cubicBezTo>
                    <a:pt x="195932" y="33825"/>
                    <a:pt x="186232" y="43654"/>
                    <a:pt x="174105" y="43654"/>
                  </a:cubicBez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44" name="手繪多邊形: 圖案 159">
              <a:extLst>
                <a:ext uri="{FF2B5EF4-FFF2-40B4-BE49-F238E27FC236}">
                  <a16:creationId xmlns:a16="http://schemas.microsoft.com/office/drawing/2014/main" id="{27455B06-8832-4BAC-A720-AB461B2ACCBA}"/>
                </a:ext>
              </a:extLst>
            </p:cNvPr>
            <p:cNvSpPr/>
            <p:nvPr/>
          </p:nvSpPr>
          <p:spPr>
            <a:xfrm>
              <a:off x="13588683" y="9103444"/>
              <a:ext cx="510574" cy="510573"/>
            </a:xfrm>
            <a:custGeom>
              <a:avLst/>
              <a:gdLst>
                <a:gd name="connsiteX0" fmla="*/ 0 w 510572"/>
                <a:gd name="connsiteY0" fmla="*/ 0 h 510572"/>
                <a:gd name="connsiteX1" fmla="*/ 514785 w 510572"/>
                <a:gd name="connsiteY1" fmla="*/ 0 h 510572"/>
                <a:gd name="connsiteX2" fmla="*/ 514785 w 510572"/>
                <a:gd name="connsiteY2" fmla="*/ 520784 h 510572"/>
                <a:gd name="connsiteX3" fmla="*/ 0 w 510572"/>
                <a:gd name="connsiteY3" fmla="*/ 520784 h 51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572" h="510572">
                  <a:moveTo>
                    <a:pt x="0" y="0"/>
                  </a:moveTo>
                  <a:lnTo>
                    <a:pt x="514785" y="0"/>
                  </a:lnTo>
                  <a:lnTo>
                    <a:pt x="514785" y="520784"/>
                  </a:lnTo>
                  <a:lnTo>
                    <a:pt x="0" y="520784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45" name="手繪多邊形: 圖案 160">
              <a:extLst>
                <a:ext uri="{FF2B5EF4-FFF2-40B4-BE49-F238E27FC236}">
                  <a16:creationId xmlns:a16="http://schemas.microsoft.com/office/drawing/2014/main" id="{5130B600-B512-47A1-B141-27988FBB50BD}"/>
                </a:ext>
              </a:extLst>
            </p:cNvPr>
            <p:cNvSpPr/>
            <p:nvPr/>
          </p:nvSpPr>
          <p:spPr>
            <a:xfrm>
              <a:off x="13974675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46" name="手繪多邊形: 圖案 161">
              <a:extLst>
                <a:ext uri="{FF2B5EF4-FFF2-40B4-BE49-F238E27FC236}">
                  <a16:creationId xmlns:a16="http://schemas.microsoft.com/office/drawing/2014/main" id="{9D65071A-9F4B-45F2-B127-E973A87C29D1}"/>
                </a:ext>
              </a:extLst>
            </p:cNvPr>
            <p:cNvSpPr/>
            <p:nvPr/>
          </p:nvSpPr>
          <p:spPr>
            <a:xfrm>
              <a:off x="14013606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47" name="手繪多邊形: 圖案 162">
              <a:extLst>
                <a:ext uri="{FF2B5EF4-FFF2-40B4-BE49-F238E27FC236}">
                  <a16:creationId xmlns:a16="http://schemas.microsoft.com/office/drawing/2014/main" id="{34DE7B57-E391-4E14-B321-993BC56EC313}"/>
                </a:ext>
              </a:extLst>
            </p:cNvPr>
            <p:cNvSpPr/>
            <p:nvPr/>
          </p:nvSpPr>
          <p:spPr>
            <a:xfrm>
              <a:off x="14052537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48" name="手繪多邊形: 圖案 163">
              <a:extLst>
                <a:ext uri="{FF2B5EF4-FFF2-40B4-BE49-F238E27FC236}">
                  <a16:creationId xmlns:a16="http://schemas.microsoft.com/office/drawing/2014/main" id="{CA6F1EC1-CC09-4A22-888D-6925C39A4252}"/>
                </a:ext>
              </a:extLst>
            </p:cNvPr>
            <p:cNvSpPr/>
            <p:nvPr/>
          </p:nvSpPr>
          <p:spPr>
            <a:xfrm>
              <a:off x="13591617" y="9161396"/>
              <a:ext cx="510573" cy="12764"/>
            </a:xfrm>
            <a:custGeom>
              <a:avLst/>
              <a:gdLst>
                <a:gd name="connsiteX0" fmla="*/ 0 w 510572"/>
                <a:gd name="connsiteY0" fmla="*/ 0 h 0"/>
                <a:gd name="connsiteX1" fmla="*/ 510828 w 51057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0572">
                  <a:moveTo>
                    <a:pt x="0" y="0"/>
                  </a:moveTo>
                  <a:lnTo>
                    <a:pt x="510828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49" name="手繪多邊形: 圖案 164">
              <a:extLst>
                <a:ext uri="{FF2B5EF4-FFF2-40B4-BE49-F238E27FC236}">
                  <a16:creationId xmlns:a16="http://schemas.microsoft.com/office/drawing/2014/main" id="{F6F786D8-E7A6-424A-BD92-E00EC842AF79}"/>
                </a:ext>
              </a:extLst>
            </p:cNvPr>
            <p:cNvSpPr/>
            <p:nvPr/>
          </p:nvSpPr>
          <p:spPr>
            <a:xfrm>
              <a:off x="13630548" y="9208241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0" name="手繪多邊形: 圖案 165">
              <a:extLst>
                <a:ext uri="{FF2B5EF4-FFF2-40B4-BE49-F238E27FC236}">
                  <a16:creationId xmlns:a16="http://schemas.microsoft.com/office/drawing/2014/main" id="{6D768EB1-B2DB-45D0-9C6D-423321232389}"/>
                </a:ext>
              </a:extLst>
            </p:cNvPr>
            <p:cNvSpPr/>
            <p:nvPr/>
          </p:nvSpPr>
          <p:spPr>
            <a:xfrm>
              <a:off x="13630548" y="9244108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1" name="手繪多邊形: 圖案 166">
              <a:extLst>
                <a:ext uri="{FF2B5EF4-FFF2-40B4-BE49-F238E27FC236}">
                  <a16:creationId xmlns:a16="http://schemas.microsoft.com/office/drawing/2014/main" id="{F67E7ACE-6CB9-43BD-AC3D-C1720C26CB8E}"/>
                </a:ext>
              </a:extLst>
            </p:cNvPr>
            <p:cNvSpPr/>
            <p:nvPr/>
          </p:nvSpPr>
          <p:spPr>
            <a:xfrm>
              <a:off x="13630548" y="9280104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2" name="手繪多邊形: 圖案 167">
              <a:extLst>
                <a:ext uri="{FF2B5EF4-FFF2-40B4-BE49-F238E27FC236}">
                  <a16:creationId xmlns:a16="http://schemas.microsoft.com/office/drawing/2014/main" id="{AD8E6C1B-3892-4088-BF64-DF58965D6E5F}"/>
                </a:ext>
              </a:extLst>
            </p:cNvPr>
            <p:cNvSpPr/>
            <p:nvPr/>
          </p:nvSpPr>
          <p:spPr>
            <a:xfrm>
              <a:off x="13630548" y="9315972"/>
              <a:ext cx="165936" cy="12764"/>
            </a:xfrm>
            <a:custGeom>
              <a:avLst/>
              <a:gdLst>
                <a:gd name="connsiteX0" fmla="*/ 0 w 165936"/>
                <a:gd name="connsiteY0" fmla="*/ 0 h 0"/>
                <a:gd name="connsiteX1" fmla="*/ 175892 w 16593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936">
                  <a:moveTo>
                    <a:pt x="0" y="0"/>
                  </a:moveTo>
                  <a:lnTo>
                    <a:pt x="175892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  <p:grpSp>
        <p:nvGrpSpPr>
          <p:cNvPr id="253" name="群組 252">
            <a:extLst>
              <a:ext uri="{FF2B5EF4-FFF2-40B4-BE49-F238E27FC236}">
                <a16:creationId xmlns:a16="http://schemas.microsoft.com/office/drawing/2014/main" id="{D73E3153-55C9-4A9F-A5BC-7F8B841FDABA}"/>
              </a:ext>
            </a:extLst>
          </p:cNvPr>
          <p:cNvGrpSpPr/>
          <p:nvPr/>
        </p:nvGrpSpPr>
        <p:grpSpPr>
          <a:xfrm flipH="1">
            <a:off x="6518310" y="6072169"/>
            <a:ext cx="213640" cy="384929"/>
            <a:chOff x="17449374" y="9433621"/>
            <a:chExt cx="536130" cy="906266"/>
          </a:xfrm>
        </p:grpSpPr>
        <p:sp>
          <p:nvSpPr>
            <p:cNvPr id="254" name="手繪多邊形: 圖案 249">
              <a:extLst>
                <a:ext uri="{FF2B5EF4-FFF2-40B4-BE49-F238E27FC236}">
                  <a16:creationId xmlns:a16="http://schemas.microsoft.com/office/drawing/2014/main" id="{907D9067-2131-4165-9255-2DC362540855}"/>
                </a:ext>
              </a:extLst>
            </p:cNvPr>
            <p:cNvSpPr/>
            <p:nvPr/>
          </p:nvSpPr>
          <p:spPr>
            <a:xfrm>
              <a:off x="17449374" y="9433621"/>
              <a:ext cx="536102" cy="906266"/>
            </a:xfrm>
            <a:custGeom>
              <a:avLst/>
              <a:gdLst>
                <a:gd name="connsiteX0" fmla="*/ 453006 w 536101"/>
                <a:gd name="connsiteY0" fmla="*/ 916989 h 906266"/>
                <a:gd name="connsiteX1" fmla="*/ 89222 w 536101"/>
                <a:gd name="connsiteY1" fmla="*/ 916989 h 906266"/>
                <a:gd name="connsiteX2" fmla="*/ 0 w 536101"/>
                <a:gd name="connsiteY2" fmla="*/ 827766 h 906266"/>
                <a:gd name="connsiteX3" fmla="*/ 0 w 536101"/>
                <a:gd name="connsiteY3" fmla="*/ 89223 h 906266"/>
                <a:gd name="connsiteX4" fmla="*/ 89222 w 536101"/>
                <a:gd name="connsiteY4" fmla="*/ 0 h 906266"/>
                <a:gd name="connsiteX5" fmla="*/ 453006 w 536101"/>
                <a:gd name="connsiteY5" fmla="*/ 0 h 906266"/>
                <a:gd name="connsiteX6" fmla="*/ 542228 w 536101"/>
                <a:gd name="connsiteY6" fmla="*/ 89223 h 906266"/>
                <a:gd name="connsiteX7" fmla="*/ 542228 w 536101"/>
                <a:gd name="connsiteY7" fmla="*/ 827766 h 906266"/>
                <a:gd name="connsiteX8" fmla="*/ 453006 w 536101"/>
                <a:gd name="connsiteY8" fmla="*/ 916989 h 90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101" h="906266">
                  <a:moveTo>
                    <a:pt x="453006" y="916989"/>
                  </a:moveTo>
                  <a:lnTo>
                    <a:pt x="89222" y="916989"/>
                  </a:lnTo>
                  <a:cubicBezTo>
                    <a:pt x="39952" y="916989"/>
                    <a:pt x="0" y="877037"/>
                    <a:pt x="0" y="827766"/>
                  </a:cubicBezTo>
                  <a:lnTo>
                    <a:pt x="0" y="89223"/>
                  </a:lnTo>
                  <a:cubicBezTo>
                    <a:pt x="0" y="39952"/>
                    <a:pt x="39952" y="0"/>
                    <a:pt x="89222" y="0"/>
                  </a:cubicBezTo>
                  <a:lnTo>
                    <a:pt x="453006" y="0"/>
                  </a:lnTo>
                  <a:cubicBezTo>
                    <a:pt x="502276" y="0"/>
                    <a:pt x="542228" y="39952"/>
                    <a:pt x="542228" y="89223"/>
                  </a:cubicBezTo>
                  <a:lnTo>
                    <a:pt x="542228" y="827766"/>
                  </a:lnTo>
                  <a:cubicBezTo>
                    <a:pt x="542356" y="877037"/>
                    <a:pt x="502404" y="916989"/>
                    <a:pt x="453006" y="916989"/>
                  </a:cubicBezTo>
                  <a:close/>
                </a:path>
              </a:pathLst>
            </a:custGeom>
            <a:solidFill>
              <a:srgbClr val="091350"/>
            </a:solidFill>
            <a:ln w="19050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5" name="手繪多邊形: 圖案 250">
              <a:extLst>
                <a:ext uri="{FF2B5EF4-FFF2-40B4-BE49-F238E27FC236}">
                  <a16:creationId xmlns:a16="http://schemas.microsoft.com/office/drawing/2014/main" id="{D5EBF89E-4510-4532-9BED-72EF1C2AB64F}"/>
                </a:ext>
              </a:extLst>
            </p:cNvPr>
            <p:cNvSpPr/>
            <p:nvPr/>
          </p:nvSpPr>
          <p:spPr>
            <a:xfrm>
              <a:off x="17449402" y="9524507"/>
              <a:ext cx="536102" cy="702038"/>
            </a:xfrm>
            <a:custGeom>
              <a:avLst/>
              <a:gdLst>
                <a:gd name="connsiteX0" fmla="*/ 0 w 536101"/>
                <a:gd name="connsiteY0" fmla="*/ 0 h 702037"/>
                <a:gd name="connsiteX1" fmla="*/ 542356 w 536101"/>
                <a:gd name="connsiteY1" fmla="*/ 0 h 702037"/>
                <a:gd name="connsiteX2" fmla="*/ 542356 w 536101"/>
                <a:gd name="connsiteY2" fmla="*/ 703186 h 702037"/>
                <a:gd name="connsiteX3" fmla="*/ 0 w 536101"/>
                <a:gd name="connsiteY3" fmla="*/ 703186 h 70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101" h="702037">
                  <a:moveTo>
                    <a:pt x="0" y="0"/>
                  </a:moveTo>
                  <a:lnTo>
                    <a:pt x="542356" y="0"/>
                  </a:lnTo>
                  <a:lnTo>
                    <a:pt x="542356" y="703186"/>
                  </a:lnTo>
                  <a:lnTo>
                    <a:pt x="0" y="703186"/>
                  </a:lnTo>
                  <a:close/>
                </a:path>
              </a:pathLst>
            </a:custGeom>
            <a:solidFill>
              <a:srgbClr val="091350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6" name="手繪多邊形: 圖案 251">
              <a:extLst>
                <a:ext uri="{FF2B5EF4-FFF2-40B4-BE49-F238E27FC236}">
                  <a16:creationId xmlns:a16="http://schemas.microsoft.com/office/drawing/2014/main" id="{4C52D917-EDEF-40EA-B08B-1A925CC8C54A}"/>
                </a:ext>
              </a:extLst>
            </p:cNvPr>
            <p:cNvSpPr/>
            <p:nvPr/>
          </p:nvSpPr>
          <p:spPr>
            <a:xfrm>
              <a:off x="17690624" y="10258588"/>
              <a:ext cx="51057" cy="51057"/>
            </a:xfrm>
            <a:custGeom>
              <a:avLst/>
              <a:gdLst>
                <a:gd name="connsiteX0" fmla="*/ 59992 w 51057"/>
                <a:gd name="connsiteY0" fmla="*/ 29996 h 51057"/>
                <a:gd name="connsiteX1" fmla="*/ 29996 w 51057"/>
                <a:gd name="connsiteY1" fmla="*/ 59992 h 51057"/>
                <a:gd name="connsiteX2" fmla="*/ 0 w 51057"/>
                <a:gd name="connsiteY2" fmla="*/ 29996 h 51057"/>
                <a:gd name="connsiteX3" fmla="*/ 29996 w 51057"/>
                <a:gd name="connsiteY3" fmla="*/ 0 h 51057"/>
                <a:gd name="connsiteX4" fmla="*/ 59992 w 51057"/>
                <a:gd name="connsiteY4" fmla="*/ 29996 h 5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57" h="51057">
                  <a:moveTo>
                    <a:pt x="59992" y="29996"/>
                  </a:moveTo>
                  <a:cubicBezTo>
                    <a:pt x="59992" y="46562"/>
                    <a:pt x="46563" y="59992"/>
                    <a:pt x="29996" y="59992"/>
                  </a:cubicBezTo>
                  <a:cubicBezTo>
                    <a:pt x="13430" y="59992"/>
                    <a:pt x="0" y="46562"/>
                    <a:pt x="0" y="29996"/>
                  </a:cubicBezTo>
                  <a:cubicBezTo>
                    <a:pt x="0" y="13430"/>
                    <a:pt x="13430" y="0"/>
                    <a:pt x="29996" y="0"/>
                  </a:cubicBezTo>
                  <a:cubicBezTo>
                    <a:pt x="46563" y="0"/>
                    <a:pt x="59992" y="13430"/>
                    <a:pt x="59992" y="299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7" name="手繪多邊形: 圖案 252">
              <a:extLst>
                <a:ext uri="{FF2B5EF4-FFF2-40B4-BE49-F238E27FC236}">
                  <a16:creationId xmlns:a16="http://schemas.microsoft.com/office/drawing/2014/main" id="{4AE487EC-77EC-400F-BC02-9632161612DE}"/>
                </a:ext>
              </a:extLst>
            </p:cNvPr>
            <p:cNvSpPr/>
            <p:nvPr/>
          </p:nvSpPr>
          <p:spPr>
            <a:xfrm>
              <a:off x="17677350" y="9482517"/>
              <a:ext cx="76586" cy="12764"/>
            </a:xfrm>
            <a:custGeom>
              <a:avLst/>
              <a:gdLst>
                <a:gd name="connsiteX0" fmla="*/ 0 w 76585"/>
                <a:gd name="connsiteY0" fmla="*/ 0 h 0"/>
                <a:gd name="connsiteX1" fmla="*/ 86415 w 765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85">
                  <a:moveTo>
                    <a:pt x="0" y="0"/>
                  </a:moveTo>
                  <a:lnTo>
                    <a:pt x="86415" y="0"/>
                  </a:lnTo>
                </a:path>
              </a:pathLst>
            </a:custGeom>
            <a:ln w="6350" cap="flat">
              <a:solidFill>
                <a:srgbClr val="00000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8" name="手繪多邊形: 圖案 254">
              <a:extLst>
                <a:ext uri="{FF2B5EF4-FFF2-40B4-BE49-F238E27FC236}">
                  <a16:creationId xmlns:a16="http://schemas.microsoft.com/office/drawing/2014/main" id="{ED214C56-5501-437A-97CA-2013B80C5493}"/>
                </a:ext>
              </a:extLst>
            </p:cNvPr>
            <p:cNvSpPr/>
            <p:nvPr/>
          </p:nvSpPr>
          <p:spPr>
            <a:xfrm>
              <a:off x="17589297" y="9913322"/>
              <a:ext cx="236610" cy="236612"/>
            </a:xfrm>
            <a:custGeom>
              <a:avLst/>
              <a:gdLst>
                <a:gd name="connsiteX0" fmla="*/ 1659 w 153171"/>
                <a:gd name="connsiteY0" fmla="*/ 34496 h 153171"/>
                <a:gd name="connsiteX1" fmla="*/ 15700 w 153171"/>
                <a:gd name="connsiteY1" fmla="*/ 2968 h 153171"/>
                <a:gd name="connsiteX2" fmla="*/ 30379 w 153171"/>
                <a:gd name="connsiteY2" fmla="*/ 2968 h 153171"/>
                <a:gd name="connsiteX3" fmla="*/ 53227 w 153171"/>
                <a:gd name="connsiteY3" fmla="*/ 27731 h 153171"/>
                <a:gd name="connsiteX4" fmla="*/ 52334 w 153171"/>
                <a:gd name="connsiteY4" fmla="*/ 41771 h 153171"/>
                <a:gd name="connsiteX5" fmla="*/ 51696 w 153171"/>
                <a:gd name="connsiteY5" fmla="*/ 42792 h 153171"/>
                <a:gd name="connsiteX6" fmla="*/ 45058 w 153171"/>
                <a:gd name="connsiteY6" fmla="*/ 54919 h 153171"/>
                <a:gd name="connsiteX7" fmla="*/ 54631 w 153171"/>
                <a:gd name="connsiteY7" fmla="*/ 71512 h 153171"/>
                <a:gd name="connsiteX8" fmla="*/ 81819 w 153171"/>
                <a:gd name="connsiteY8" fmla="*/ 100998 h 153171"/>
                <a:gd name="connsiteX9" fmla="*/ 97264 w 153171"/>
                <a:gd name="connsiteY9" fmla="*/ 113507 h 153171"/>
                <a:gd name="connsiteX10" fmla="*/ 103647 w 153171"/>
                <a:gd name="connsiteY10" fmla="*/ 113890 h 153171"/>
                <a:gd name="connsiteX11" fmla="*/ 114624 w 153171"/>
                <a:gd name="connsiteY11" fmla="*/ 106742 h 153171"/>
                <a:gd name="connsiteX12" fmla="*/ 127260 w 153171"/>
                <a:gd name="connsiteY12" fmla="*/ 107252 h 153171"/>
                <a:gd name="connsiteX13" fmla="*/ 151513 w 153171"/>
                <a:gd name="connsiteY13" fmla="*/ 133036 h 153171"/>
                <a:gd name="connsiteX14" fmla="*/ 148577 w 153171"/>
                <a:gd name="connsiteY14" fmla="*/ 147460 h 153171"/>
                <a:gd name="connsiteX15" fmla="*/ 117049 w 153171"/>
                <a:gd name="connsiteY15" fmla="*/ 160096 h 153171"/>
                <a:gd name="connsiteX16" fmla="*/ 87946 w 153171"/>
                <a:gd name="connsiteY16" fmla="*/ 148864 h 153171"/>
                <a:gd name="connsiteX17" fmla="*/ 50674 w 153171"/>
                <a:gd name="connsiteY17" fmla="*/ 119123 h 153171"/>
                <a:gd name="connsiteX18" fmla="*/ 22210 w 153171"/>
                <a:gd name="connsiteY18" fmla="*/ 84787 h 153171"/>
                <a:gd name="connsiteX19" fmla="*/ 7659 w 153171"/>
                <a:gd name="connsiteY19" fmla="*/ 59258 h 153171"/>
                <a:gd name="connsiteX20" fmla="*/ 0 w 153171"/>
                <a:gd name="connsiteY20" fmla="*/ 34751 h 153171"/>
                <a:gd name="connsiteX21" fmla="*/ 1659 w 153171"/>
                <a:gd name="connsiteY21" fmla="*/ 34496 h 1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3171" h="153171">
                  <a:moveTo>
                    <a:pt x="1659" y="34496"/>
                  </a:moveTo>
                  <a:cubicBezTo>
                    <a:pt x="-127" y="21093"/>
                    <a:pt x="6893" y="11392"/>
                    <a:pt x="15700" y="2968"/>
                  </a:cubicBezTo>
                  <a:cubicBezTo>
                    <a:pt x="19785" y="-989"/>
                    <a:pt x="26295" y="-989"/>
                    <a:pt x="30379" y="2968"/>
                  </a:cubicBezTo>
                  <a:cubicBezTo>
                    <a:pt x="38549" y="10754"/>
                    <a:pt x="45696" y="19433"/>
                    <a:pt x="53227" y="27731"/>
                  </a:cubicBezTo>
                  <a:cubicBezTo>
                    <a:pt x="57695" y="32708"/>
                    <a:pt x="53355" y="37176"/>
                    <a:pt x="52334" y="41771"/>
                  </a:cubicBezTo>
                  <a:cubicBezTo>
                    <a:pt x="52206" y="42154"/>
                    <a:pt x="51824" y="42537"/>
                    <a:pt x="51696" y="42792"/>
                  </a:cubicBezTo>
                  <a:cubicBezTo>
                    <a:pt x="49270" y="46877"/>
                    <a:pt x="44292" y="51472"/>
                    <a:pt x="45058" y="54919"/>
                  </a:cubicBezTo>
                  <a:cubicBezTo>
                    <a:pt x="46335" y="60917"/>
                    <a:pt x="50419" y="66662"/>
                    <a:pt x="54631" y="71512"/>
                  </a:cubicBezTo>
                  <a:cubicBezTo>
                    <a:pt x="63311" y="81723"/>
                    <a:pt x="72502" y="91424"/>
                    <a:pt x="81819" y="100998"/>
                  </a:cubicBezTo>
                  <a:cubicBezTo>
                    <a:pt x="86415" y="105720"/>
                    <a:pt x="91776" y="109677"/>
                    <a:pt x="97264" y="113507"/>
                  </a:cubicBezTo>
                  <a:cubicBezTo>
                    <a:pt x="98796" y="114528"/>
                    <a:pt x="101987" y="114783"/>
                    <a:pt x="103647" y="113890"/>
                  </a:cubicBezTo>
                  <a:cubicBezTo>
                    <a:pt x="107476" y="111975"/>
                    <a:pt x="111050" y="109294"/>
                    <a:pt x="114624" y="106742"/>
                  </a:cubicBezTo>
                  <a:cubicBezTo>
                    <a:pt x="119091" y="103551"/>
                    <a:pt x="123431" y="103551"/>
                    <a:pt x="127260" y="107252"/>
                  </a:cubicBezTo>
                  <a:cubicBezTo>
                    <a:pt x="135557" y="115676"/>
                    <a:pt x="144109" y="123846"/>
                    <a:pt x="151513" y="133036"/>
                  </a:cubicBezTo>
                  <a:cubicBezTo>
                    <a:pt x="155087" y="137503"/>
                    <a:pt x="153810" y="143375"/>
                    <a:pt x="148577" y="147460"/>
                  </a:cubicBezTo>
                  <a:cubicBezTo>
                    <a:pt x="139131" y="154735"/>
                    <a:pt x="129558" y="162649"/>
                    <a:pt x="117049" y="160096"/>
                  </a:cubicBezTo>
                  <a:cubicBezTo>
                    <a:pt x="106965" y="158054"/>
                    <a:pt x="96499" y="154480"/>
                    <a:pt x="87946" y="148864"/>
                  </a:cubicBezTo>
                  <a:cubicBezTo>
                    <a:pt x="74671" y="140184"/>
                    <a:pt x="62035" y="130100"/>
                    <a:pt x="50674" y="119123"/>
                  </a:cubicBezTo>
                  <a:cubicBezTo>
                    <a:pt x="40080" y="108784"/>
                    <a:pt x="31018" y="96786"/>
                    <a:pt x="22210" y="84787"/>
                  </a:cubicBezTo>
                  <a:cubicBezTo>
                    <a:pt x="16466" y="77001"/>
                    <a:pt x="11616" y="68193"/>
                    <a:pt x="7659" y="59258"/>
                  </a:cubicBezTo>
                  <a:cubicBezTo>
                    <a:pt x="4212" y="51472"/>
                    <a:pt x="2553" y="42920"/>
                    <a:pt x="0" y="34751"/>
                  </a:cubicBezTo>
                  <a:cubicBezTo>
                    <a:pt x="511" y="34751"/>
                    <a:pt x="1021" y="34623"/>
                    <a:pt x="1659" y="344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9" name="手繪多邊形: 圖案 256">
              <a:extLst>
                <a:ext uri="{FF2B5EF4-FFF2-40B4-BE49-F238E27FC236}">
                  <a16:creationId xmlns:a16="http://schemas.microsoft.com/office/drawing/2014/main" id="{CBD9EB46-123D-44E2-A7CD-107CB1FB85F9}"/>
                </a:ext>
              </a:extLst>
            </p:cNvPr>
            <p:cNvSpPr/>
            <p:nvPr/>
          </p:nvSpPr>
          <p:spPr>
            <a:xfrm>
              <a:off x="17702126" y="10018863"/>
              <a:ext cx="12764" cy="12764"/>
            </a:xfrm>
            <a:custGeom>
              <a:avLst/>
              <a:gdLst>
                <a:gd name="connsiteX0" fmla="*/ 19261 w 12764"/>
                <a:gd name="connsiteY0" fmla="*/ 1543 h 0"/>
                <a:gd name="connsiteX1" fmla="*/ 11985 w 12764"/>
                <a:gd name="connsiteY1" fmla="*/ 8946 h 0"/>
                <a:gd name="connsiteX2" fmla="*/ 10836 w 12764"/>
                <a:gd name="connsiteY2" fmla="*/ 9584 h 0"/>
                <a:gd name="connsiteX3" fmla="*/ 625 w 12764"/>
                <a:gd name="connsiteY3" fmla="*/ 7797 h 0"/>
                <a:gd name="connsiteX4" fmla="*/ 370 w 12764"/>
                <a:gd name="connsiteY4" fmla="*/ 2819 h 0"/>
                <a:gd name="connsiteX5" fmla="*/ 9560 w 12764"/>
                <a:gd name="connsiteY5" fmla="*/ 11 h 0"/>
                <a:gd name="connsiteX6" fmla="*/ 19261 w 12764"/>
                <a:gd name="connsiteY6" fmla="*/ 154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64">
                  <a:moveTo>
                    <a:pt x="19261" y="1543"/>
                  </a:moveTo>
                  <a:cubicBezTo>
                    <a:pt x="16836" y="3968"/>
                    <a:pt x="14410" y="6521"/>
                    <a:pt x="11985" y="8946"/>
                  </a:cubicBezTo>
                  <a:cubicBezTo>
                    <a:pt x="11602" y="9201"/>
                    <a:pt x="11219" y="9584"/>
                    <a:pt x="10836" y="9584"/>
                  </a:cubicBezTo>
                  <a:cubicBezTo>
                    <a:pt x="7390" y="9073"/>
                    <a:pt x="3944" y="8818"/>
                    <a:pt x="625" y="7797"/>
                  </a:cubicBezTo>
                  <a:cubicBezTo>
                    <a:pt x="-13" y="7670"/>
                    <a:pt x="-268" y="3202"/>
                    <a:pt x="370" y="2819"/>
                  </a:cubicBezTo>
                  <a:cubicBezTo>
                    <a:pt x="3178" y="1415"/>
                    <a:pt x="6369" y="139"/>
                    <a:pt x="9560" y="11"/>
                  </a:cubicBezTo>
                  <a:cubicBezTo>
                    <a:pt x="12751" y="-117"/>
                    <a:pt x="15942" y="905"/>
                    <a:pt x="19261" y="1543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  <p:grpSp>
        <p:nvGrpSpPr>
          <p:cNvPr id="260" name="群組 259">
            <a:extLst>
              <a:ext uri="{FF2B5EF4-FFF2-40B4-BE49-F238E27FC236}">
                <a16:creationId xmlns:a16="http://schemas.microsoft.com/office/drawing/2014/main" id="{572C0CCF-4A63-49C4-9E93-B2FBC93BB9CE}"/>
              </a:ext>
            </a:extLst>
          </p:cNvPr>
          <p:cNvGrpSpPr/>
          <p:nvPr/>
        </p:nvGrpSpPr>
        <p:grpSpPr>
          <a:xfrm flipH="1">
            <a:off x="7634958" y="5869042"/>
            <a:ext cx="700737" cy="536759"/>
            <a:chOff x="13318847" y="8893093"/>
            <a:chExt cx="1455133" cy="1114619"/>
          </a:xfrm>
        </p:grpSpPr>
        <p:sp>
          <p:nvSpPr>
            <p:cNvPr id="261" name="手繪多邊形: 圖案 155">
              <a:extLst>
                <a:ext uri="{FF2B5EF4-FFF2-40B4-BE49-F238E27FC236}">
                  <a16:creationId xmlns:a16="http://schemas.microsoft.com/office/drawing/2014/main" id="{A570BF56-FBD3-40EE-9451-8059770504FD}"/>
                </a:ext>
              </a:extLst>
            </p:cNvPr>
            <p:cNvSpPr/>
            <p:nvPr/>
          </p:nvSpPr>
          <p:spPr>
            <a:xfrm>
              <a:off x="13318847" y="8893093"/>
              <a:ext cx="1455133" cy="957323"/>
            </a:xfrm>
            <a:custGeom>
              <a:avLst/>
              <a:gdLst>
                <a:gd name="connsiteX0" fmla="*/ 1312938 w 1455132"/>
                <a:gd name="connsiteY0" fmla="*/ 961281 h 957324"/>
                <a:gd name="connsiteX1" fmla="*/ 145513 w 1455132"/>
                <a:gd name="connsiteY1" fmla="*/ 961281 h 957324"/>
                <a:gd name="connsiteX2" fmla="*/ 0 w 1455132"/>
                <a:gd name="connsiteY2" fmla="*/ 815768 h 957324"/>
                <a:gd name="connsiteX3" fmla="*/ 0 w 1455132"/>
                <a:gd name="connsiteY3" fmla="*/ 145513 h 957324"/>
                <a:gd name="connsiteX4" fmla="*/ 145513 w 1455132"/>
                <a:gd name="connsiteY4" fmla="*/ 0 h 957324"/>
                <a:gd name="connsiteX5" fmla="*/ 1312938 w 1455132"/>
                <a:gd name="connsiteY5" fmla="*/ 0 h 957324"/>
                <a:gd name="connsiteX6" fmla="*/ 1458452 w 1455132"/>
                <a:gd name="connsiteY6" fmla="*/ 145513 h 957324"/>
                <a:gd name="connsiteX7" fmla="*/ 1458452 w 1455132"/>
                <a:gd name="connsiteY7" fmla="*/ 815768 h 957324"/>
                <a:gd name="connsiteX8" fmla="*/ 1312938 w 1455132"/>
                <a:gd name="connsiteY8" fmla="*/ 961281 h 95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957324">
                  <a:moveTo>
                    <a:pt x="1312938" y="961281"/>
                  </a:moveTo>
                  <a:lnTo>
                    <a:pt x="145513" y="961281"/>
                  </a:lnTo>
                  <a:cubicBezTo>
                    <a:pt x="65226" y="961281"/>
                    <a:pt x="0" y="896183"/>
                    <a:pt x="0" y="815768"/>
                  </a:cubicBezTo>
                  <a:lnTo>
                    <a:pt x="0" y="145513"/>
                  </a:lnTo>
                  <a:cubicBezTo>
                    <a:pt x="0" y="65226"/>
                    <a:pt x="65098" y="0"/>
                    <a:pt x="145513" y="0"/>
                  </a:cubicBezTo>
                  <a:lnTo>
                    <a:pt x="1312938" y="0"/>
                  </a:lnTo>
                  <a:cubicBezTo>
                    <a:pt x="1393226" y="0"/>
                    <a:pt x="1458452" y="65098"/>
                    <a:pt x="1458452" y="145513"/>
                  </a:cubicBezTo>
                  <a:lnTo>
                    <a:pt x="1458452" y="815768"/>
                  </a:lnTo>
                  <a:cubicBezTo>
                    <a:pt x="1458452" y="896055"/>
                    <a:pt x="1393226" y="961281"/>
                    <a:pt x="1312938" y="961281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62" name="手繪多邊形: 圖案 156">
              <a:extLst>
                <a:ext uri="{FF2B5EF4-FFF2-40B4-BE49-F238E27FC236}">
                  <a16:creationId xmlns:a16="http://schemas.microsoft.com/office/drawing/2014/main" id="{AF77F104-7465-49C4-BCEE-7E41F97678F6}"/>
                </a:ext>
              </a:extLst>
            </p:cNvPr>
            <p:cNvSpPr/>
            <p:nvPr/>
          </p:nvSpPr>
          <p:spPr>
            <a:xfrm>
              <a:off x="13429252" y="9001598"/>
              <a:ext cx="1225375" cy="753096"/>
            </a:xfrm>
            <a:custGeom>
              <a:avLst/>
              <a:gdLst>
                <a:gd name="connsiteX0" fmla="*/ 0 w 1225374"/>
                <a:gd name="connsiteY0" fmla="*/ 0 h 753095"/>
                <a:gd name="connsiteX1" fmla="*/ 1237501 w 1225374"/>
                <a:gd name="connsiteY1" fmla="*/ 0 h 753095"/>
                <a:gd name="connsiteX2" fmla="*/ 1237501 w 1225374"/>
                <a:gd name="connsiteY2" fmla="*/ 757180 h 753095"/>
                <a:gd name="connsiteX3" fmla="*/ 0 w 1225374"/>
                <a:gd name="connsiteY3" fmla="*/ 757180 h 75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374" h="753095">
                  <a:moveTo>
                    <a:pt x="0" y="0"/>
                  </a:moveTo>
                  <a:lnTo>
                    <a:pt x="1237501" y="0"/>
                  </a:lnTo>
                  <a:lnTo>
                    <a:pt x="1237501" y="757180"/>
                  </a:lnTo>
                  <a:lnTo>
                    <a:pt x="0" y="757180"/>
                  </a:lnTo>
                  <a:close/>
                </a:path>
              </a:pathLst>
            </a:custGeom>
            <a:solidFill>
              <a:schemeClr val="bg1"/>
            </a:solidFill>
            <a:ln w="6350" cap="rnd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63" name="手繪多邊形: 圖案 157">
              <a:extLst>
                <a:ext uri="{FF2B5EF4-FFF2-40B4-BE49-F238E27FC236}">
                  <a16:creationId xmlns:a16="http://schemas.microsoft.com/office/drawing/2014/main" id="{A63CCD4E-A99B-4C57-AC73-72C4099136FF}"/>
                </a:ext>
              </a:extLst>
            </p:cNvPr>
            <p:cNvSpPr/>
            <p:nvPr/>
          </p:nvSpPr>
          <p:spPr>
            <a:xfrm>
              <a:off x="13318847" y="9863790"/>
              <a:ext cx="1455133" cy="143922"/>
            </a:xfrm>
            <a:custGeom>
              <a:avLst/>
              <a:gdLst>
                <a:gd name="connsiteX0" fmla="*/ 1403437 w 1455132"/>
                <a:gd name="connsiteY0" fmla="*/ 136834 h 127643"/>
                <a:gd name="connsiteX1" fmla="*/ 54887 w 1455132"/>
                <a:gd name="connsiteY1" fmla="*/ 136834 h 127643"/>
                <a:gd name="connsiteX2" fmla="*/ 0 w 1455132"/>
                <a:gd name="connsiteY2" fmla="*/ 81947 h 127643"/>
                <a:gd name="connsiteX3" fmla="*/ 0 w 1455132"/>
                <a:gd name="connsiteY3" fmla="*/ 54886 h 127643"/>
                <a:gd name="connsiteX4" fmla="*/ 54887 w 1455132"/>
                <a:gd name="connsiteY4" fmla="*/ 0 h 127643"/>
                <a:gd name="connsiteX5" fmla="*/ 1403437 w 1455132"/>
                <a:gd name="connsiteY5" fmla="*/ 0 h 127643"/>
                <a:gd name="connsiteX6" fmla="*/ 1458324 w 1455132"/>
                <a:gd name="connsiteY6" fmla="*/ 54886 h 127643"/>
                <a:gd name="connsiteX7" fmla="*/ 1458324 w 1455132"/>
                <a:gd name="connsiteY7" fmla="*/ 81947 h 127643"/>
                <a:gd name="connsiteX8" fmla="*/ 1403437 w 1455132"/>
                <a:gd name="connsiteY8" fmla="*/ 136834 h 12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127643">
                  <a:moveTo>
                    <a:pt x="1403437" y="136834"/>
                  </a:moveTo>
                  <a:lnTo>
                    <a:pt x="54887" y="136834"/>
                  </a:lnTo>
                  <a:cubicBezTo>
                    <a:pt x="24508" y="136834"/>
                    <a:pt x="0" y="112198"/>
                    <a:pt x="0" y="81947"/>
                  </a:cubicBezTo>
                  <a:lnTo>
                    <a:pt x="0" y="54886"/>
                  </a:lnTo>
                  <a:cubicBezTo>
                    <a:pt x="0" y="24507"/>
                    <a:pt x="24635" y="0"/>
                    <a:pt x="54887" y="0"/>
                  </a:cubicBezTo>
                  <a:lnTo>
                    <a:pt x="1403437" y="0"/>
                  </a:lnTo>
                  <a:cubicBezTo>
                    <a:pt x="1433816" y="0"/>
                    <a:pt x="1458324" y="24635"/>
                    <a:pt x="1458324" y="54886"/>
                  </a:cubicBezTo>
                  <a:lnTo>
                    <a:pt x="1458324" y="81947"/>
                  </a:lnTo>
                  <a:cubicBezTo>
                    <a:pt x="1458452" y="112198"/>
                    <a:pt x="1433816" y="136834"/>
                    <a:pt x="1403437" y="136834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64" name="手繪多邊形: 圖案 158">
              <a:extLst>
                <a:ext uri="{FF2B5EF4-FFF2-40B4-BE49-F238E27FC236}">
                  <a16:creationId xmlns:a16="http://schemas.microsoft.com/office/drawing/2014/main" id="{34154360-2E85-40F6-B7C7-8D6F95B94353}"/>
                </a:ext>
              </a:extLst>
            </p:cNvPr>
            <p:cNvSpPr/>
            <p:nvPr/>
          </p:nvSpPr>
          <p:spPr>
            <a:xfrm>
              <a:off x="13950039" y="9910749"/>
              <a:ext cx="191464" cy="38292"/>
            </a:xfrm>
            <a:custGeom>
              <a:avLst/>
              <a:gdLst>
                <a:gd name="connsiteX0" fmla="*/ 174105 w 191464"/>
                <a:gd name="connsiteY0" fmla="*/ 43654 h 38292"/>
                <a:gd name="connsiteX1" fmla="*/ 21827 w 191464"/>
                <a:gd name="connsiteY1" fmla="*/ 43654 h 38292"/>
                <a:gd name="connsiteX2" fmla="*/ 0 w 191464"/>
                <a:gd name="connsiteY2" fmla="*/ 21827 h 38292"/>
                <a:gd name="connsiteX3" fmla="*/ 0 w 191464"/>
                <a:gd name="connsiteY3" fmla="*/ 21827 h 38292"/>
                <a:gd name="connsiteX4" fmla="*/ 21827 w 191464"/>
                <a:gd name="connsiteY4" fmla="*/ 0 h 38292"/>
                <a:gd name="connsiteX5" fmla="*/ 174105 w 191464"/>
                <a:gd name="connsiteY5" fmla="*/ 0 h 38292"/>
                <a:gd name="connsiteX6" fmla="*/ 195932 w 191464"/>
                <a:gd name="connsiteY6" fmla="*/ 21827 h 38292"/>
                <a:gd name="connsiteX7" fmla="*/ 195932 w 191464"/>
                <a:gd name="connsiteY7" fmla="*/ 21827 h 38292"/>
                <a:gd name="connsiteX8" fmla="*/ 174105 w 191464"/>
                <a:gd name="connsiteY8" fmla="*/ 43654 h 3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64" h="38292">
                  <a:moveTo>
                    <a:pt x="174105" y="43654"/>
                  </a:moveTo>
                  <a:lnTo>
                    <a:pt x="21827" y="43654"/>
                  </a:lnTo>
                  <a:cubicBezTo>
                    <a:pt x="9701" y="43654"/>
                    <a:pt x="0" y="33825"/>
                    <a:pt x="0" y="21827"/>
                  </a:cubicBezTo>
                  <a:lnTo>
                    <a:pt x="0" y="21827"/>
                  </a:lnTo>
                  <a:cubicBezTo>
                    <a:pt x="0" y="9701"/>
                    <a:pt x="9829" y="0"/>
                    <a:pt x="21827" y="0"/>
                  </a:cubicBezTo>
                  <a:lnTo>
                    <a:pt x="174105" y="0"/>
                  </a:lnTo>
                  <a:cubicBezTo>
                    <a:pt x="186232" y="0"/>
                    <a:pt x="195932" y="9828"/>
                    <a:pt x="195932" y="21827"/>
                  </a:cubicBezTo>
                  <a:lnTo>
                    <a:pt x="195932" y="21827"/>
                  </a:lnTo>
                  <a:cubicBezTo>
                    <a:pt x="195932" y="33825"/>
                    <a:pt x="186232" y="43654"/>
                    <a:pt x="174105" y="43654"/>
                  </a:cubicBez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65" name="手繪多邊形: 圖案 159">
              <a:extLst>
                <a:ext uri="{FF2B5EF4-FFF2-40B4-BE49-F238E27FC236}">
                  <a16:creationId xmlns:a16="http://schemas.microsoft.com/office/drawing/2014/main" id="{960F64C9-23CE-47F8-B279-6D106798BE12}"/>
                </a:ext>
              </a:extLst>
            </p:cNvPr>
            <p:cNvSpPr/>
            <p:nvPr/>
          </p:nvSpPr>
          <p:spPr>
            <a:xfrm>
              <a:off x="13588683" y="9103444"/>
              <a:ext cx="510574" cy="510573"/>
            </a:xfrm>
            <a:custGeom>
              <a:avLst/>
              <a:gdLst>
                <a:gd name="connsiteX0" fmla="*/ 0 w 510572"/>
                <a:gd name="connsiteY0" fmla="*/ 0 h 510572"/>
                <a:gd name="connsiteX1" fmla="*/ 514785 w 510572"/>
                <a:gd name="connsiteY1" fmla="*/ 0 h 510572"/>
                <a:gd name="connsiteX2" fmla="*/ 514785 w 510572"/>
                <a:gd name="connsiteY2" fmla="*/ 520784 h 510572"/>
                <a:gd name="connsiteX3" fmla="*/ 0 w 510572"/>
                <a:gd name="connsiteY3" fmla="*/ 520784 h 51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572" h="510572">
                  <a:moveTo>
                    <a:pt x="0" y="0"/>
                  </a:moveTo>
                  <a:lnTo>
                    <a:pt x="514785" y="0"/>
                  </a:lnTo>
                  <a:lnTo>
                    <a:pt x="514785" y="520784"/>
                  </a:lnTo>
                  <a:lnTo>
                    <a:pt x="0" y="520784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66" name="手繪多邊形: 圖案 160">
              <a:extLst>
                <a:ext uri="{FF2B5EF4-FFF2-40B4-BE49-F238E27FC236}">
                  <a16:creationId xmlns:a16="http://schemas.microsoft.com/office/drawing/2014/main" id="{2C2B88D7-B37B-4255-843D-2D1FDE91B33A}"/>
                </a:ext>
              </a:extLst>
            </p:cNvPr>
            <p:cNvSpPr/>
            <p:nvPr/>
          </p:nvSpPr>
          <p:spPr>
            <a:xfrm>
              <a:off x="13974675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67" name="手繪多邊形: 圖案 161">
              <a:extLst>
                <a:ext uri="{FF2B5EF4-FFF2-40B4-BE49-F238E27FC236}">
                  <a16:creationId xmlns:a16="http://schemas.microsoft.com/office/drawing/2014/main" id="{A60EC7BA-490C-435D-9C12-1C493368FDD7}"/>
                </a:ext>
              </a:extLst>
            </p:cNvPr>
            <p:cNvSpPr/>
            <p:nvPr/>
          </p:nvSpPr>
          <p:spPr>
            <a:xfrm>
              <a:off x="14013606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68" name="手繪多邊形: 圖案 162">
              <a:extLst>
                <a:ext uri="{FF2B5EF4-FFF2-40B4-BE49-F238E27FC236}">
                  <a16:creationId xmlns:a16="http://schemas.microsoft.com/office/drawing/2014/main" id="{7FE4DE28-B168-4FD6-9318-D9440142707B}"/>
                </a:ext>
              </a:extLst>
            </p:cNvPr>
            <p:cNvSpPr/>
            <p:nvPr/>
          </p:nvSpPr>
          <p:spPr>
            <a:xfrm>
              <a:off x="14052537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69" name="手繪多邊形: 圖案 163">
              <a:extLst>
                <a:ext uri="{FF2B5EF4-FFF2-40B4-BE49-F238E27FC236}">
                  <a16:creationId xmlns:a16="http://schemas.microsoft.com/office/drawing/2014/main" id="{656077B9-05F1-4330-8216-2BB107B4DD9A}"/>
                </a:ext>
              </a:extLst>
            </p:cNvPr>
            <p:cNvSpPr/>
            <p:nvPr/>
          </p:nvSpPr>
          <p:spPr>
            <a:xfrm>
              <a:off x="13591617" y="9161396"/>
              <a:ext cx="510573" cy="12764"/>
            </a:xfrm>
            <a:custGeom>
              <a:avLst/>
              <a:gdLst>
                <a:gd name="connsiteX0" fmla="*/ 0 w 510572"/>
                <a:gd name="connsiteY0" fmla="*/ 0 h 0"/>
                <a:gd name="connsiteX1" fmla="*/ 510828 w 51057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0572">
                  <a:moveTo>
                    <a:pt x="0" y="0"/>
                  </a:moveTo>
                  <a:lnTo>
                    <a:pt x="510828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70" name="手繪多邊形: 圖案 164">
              <a:extLst>
                <a:ext uri="{FF2B5EF4-FFF2-40B4-BE49-F238E27FC236}">
                  <a16:creationId xmlns:a16="http://schemas.microsoft.com/office/drawing/2014/main" id="{CB98497D-9EFB-4BEA-957C-ECEFA754B393}"/>
                </a:ext>
              </a:extLst>
            </p:cNvPr>
            <p:cNvSpPr/>
            <p:nvPr/>
          </p:nvSpPr>
          <p:spPr>
            <a:xfrm>
              <a:off x="13630548" y="9208241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71" name="手繪多邊形: 圖案 165">
              <a:extLst>
                <a:ext uri="{FF2B5EF4-FFF2-40B4-BE49-F238E27FC236}">
                  <a16:creationId xmlns:a16="http://schemas.microsoft.com/office/drawing/2014/main" id="{203AD324-24ED-4276-A301-828D969A2968}"/>
                </a:ext>
              </a:extLst>
            </p:cNvPr>
            <p:cNvSpPr/>
            <p:nvPr/>
          </p:nvSpPr>
          <p:spPr>
            <a:xfrm>
              <a:off x="13630548" y="9244108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72" name="手繪多邊形: 圖案 166">
              <a:extLst>
                <a:ext uri="{FF2B5EF4-FFF2-40B4-BE49-F238E27FC236}">
                  <a16:creationId xmlns:a16="http://schemas.microsoft.com/office/drawing/2014/main" id="{EBE636DB-E161-41E7-883B-822AF288B37B}"/>
                </a:ext>
              </a:extLst>
            </p:cNvPr>
            <p:cNvSpPr/>
            <p:nvPr/>
          </p:nvSpPr>
          <p:spPr>
            <a:xfrm>
              <a:off x="13630548" y="9280104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73" name="手繪多邊形: 圖案 167">
              <a:extLst>
                <a:ext uri="{FF2B5EF4-FFF2-40B4-BE49-F238E27FC236}">
                  <a16:creationId xmlns:a16="http://schemas.microsoft.com/office/drawing/2014/main" id="{9A7A913A-82E5-45E9-9C4E-1CB2B185AC71}"/>
                </a:ext>
              </a:extLst>
            </p:cNvPr>
            <p:cNvSpPr/>
            <p:nvPr/>
          </p:nvSpPr>
          <p:spPr>
            <a:xfrm>
              <a:off x="13630548" y="9315972"/>
              <a:ext cx="165936" cy="12764"/>
            </a:xfrm>
            <a:custGeom>
              <a:avLst/>
              <a:gdLst>
                <a:gd name="connsiteX0" fmla="*/ 0 w 165936"/>
                <a:gd name="connsiteY0" fmla="*/ 0 h 0"/>
                <a:gd name="connsiteX1" fmla="*/ 175892 w 16593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936">
                  <a:moveTo>
                    <a:pt x="0" y="0"/>
                  </a:moveTo>
                  <a:lnTo>
                    <a:pt x="175892" y="0"/>
                  </a:lnTo>
                </a:path>
              </a:pathLst>
            </a:custGeom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  <p:grpSp>
        <p:nvGrpSpPr>
          <p:cNvPr id="274" name="群組 273">
            <a:extLst>
              <a:ext uri="{FF2B5EF4-FFF2-40B4-BE49-F238E27FC236}">
                <a16:creationId xmlns:a16="http://schemas.microsoft.com/office/drawing/2014/main" id="{D802F00B-DD9A-4C68-8546-53C757C5039D}"/>
              </a:ext>
            </a:extLst>
          </p:cNvPr>
          <p:cNvGrpSpPr/>
          <p:nvPr/>
        </p:nvGrpSpPr>
        <p:grpSpPr>
          <a:xfrm flipH="1">
            <a:off x="7619183" y="6072169"/>
            <a:ext cx="213640" cy="384929"/>
            <a:chOff x="17449374" y="9433621"/>
            <a:chExt cx="536130" cy="906266"/>
          </a:xfrm>
        </p:grpSpPr>
        <p:sp>
          <p:nvSpPr>
            <p:cNvPr id="275" name="手繪多邊形: 圖案 249">
              <a:extLst>
                <a:ext uri="{FF2B5EF4-FFF2-40B4-BE49-F238E27FC236}">
                  <a16:creationId xmlns:a16="http://schemas.microsoft.com/office/drawing/2014/main" id="{5800539C-60AC-45BC-834D-93862F193512}"/>
                </a:ext>
              </a:extLst>
            </p:cNvPr>
            <p:cNvSpPr/>
            <p:nvPr/>
          </p:nvSpPr>
          <p:spPr>
            <a:xfrm>
              <a:off x="17449374" y="9433621"/>
              <a:ext cx="536102" cy="906266"/>
            </a:xfrm>
            <a:custGeom>
              <a:avLst/>
              <a:gdLst>
                <a:gd name="connsiteX0" fmla="*/ 453006 w 536101"/>
                <a:gd name="connsiteY0" fmla="*/ 916989 h 906266"/>
                <a:gd name="connsiteX1" fmla="*/ 89222 w 536101"/>
                <a:gd name="connsiteY1" fmla="*/ 916989 h 906266"/>
                <a:gd name="connsiteX2" fmla="*/ 0 w 536101"/>
                <a:gd name="connsiteY2" fmla="*/ 827766 h 906266"/>
                <a:gd name="connsiteX3" fmla="*/ 0 w 536101"/>
                <a:gd name="connsiteY3" fmla="*/ 89223 h 906266"/>
                <a:gd name="connsiteX4" fmla="*/ 89222 w 536101"/>
                <a:gd name="connsiteY4" fmla="*/ 0 h 906266"/>
                <a:gd name="connsiteX5" fmla="*/ 453006 w 536101"/>
                <a:gd name="connsiteY5" fmla="*/ 0 h 906266"/>
                <a:gd name="connsiteX6" fmla="*/ 542228 w 536101"/>
                <a:gd name="connsiteY6" fmla="*/ 89223 h 906266"/>
                <a:gd name="connsiteX7" fmla="*/ 542228 w 536101"/>
                <a:gd name="connsiteY7" fmla="*/ 827766 h 906266"/>
                <a:gd name="connsiteX8" fmla="*/ 453006 w 536101"/>
                <a:gd name="connsiteY8" fmla="*/ 916989 h 90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101" h="906266">
                  <a:moveTo>
                    <a:pt x="453006" y="916989"/>
                  </a:moveTo>
                  <a:lnTo>
                    <a:pt x="89222" y="916989"/>
                  </a:lnTo>
                  <a:cubicBezTo>
                    <a:pt x="39952" y="916989"/>
                    <a:pt x="0" y="877037"/>
                    <a:pt x="0" y="827766"/>
                  </a:cubicBezTo>
                  <a:lnTo>
                    <a:pt x="0" y="89223"/>
                  </a:lnTo>
                  <a:cubicBezTo>
                    <a:pt x="0" y="39952"/>
                    <a:pt x="39952" y="0"/>
                    <a:pt x="89222" y="0"/>
                  </a:cubicBezTo>
                  <a:lnTo>
                    <a:pt x="453006" y="0"/>
                  </a:lnTo>
                  <a:cubicBezTo>
                    <a:pt x="502276" y="0"/>
                    <a:pt x="542228" y="39952"/>
                    <a:pt x="542228" y="89223"/>
                  </a:cubicBezTo>
                  <a:lnTo>
                    <a:pt x="542228" y="827766"/>
                  </a:lnTo>
                  <a:cubicBezTo>
                    <a:pt x="542356" y="877037"/>
                    <a:pt x="502404" y="916989"/>
                    <a:pt x="453006" y="916989"/>
                  </a:cubicBezTo>
                  <a:close/>
                </a:path>
              </a:pathLst>
            </a:custGeom>
            <a:solidFill>
              <a:srgbClr val="091350"/>
            </a:solidFill>
            <a:ln w="19050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76" name="手繪多邊形: 圖案 250">
              <a:extLst>
                <a:ext uri="{FF2B5EF4-FFF2-40B4-BE49-F238E27FC236}">
                  <a16:creationId xmlns:a16="http://schemas.microsoft.com/office/drawing/2014/main" id="{807599B5-2679-4B35-9CFE-DF10C1D57A7B}"/>
                </a:ext>
              </a:extLst>
            </p:cNvPr>
            <p:cNvSpPr/>
            <p:nvPr/>
          </p:nvSpPr>
          <p:spPr>
            <a:xfrm>
              <a:off x="17449402" y="9524507"/>
              <a:ext cx="536102" cy="702038"/>
            </a:xfrm>
            <a:custGeom>
              <a:avLst/>
              <a:gdLst>
                <a:gd name="connsiteX0" fmla="*/ 0 w 536101"/>
                <a:gd name="connsiteY0" fmla="*/ 0 h 702037"/>
                <a:gd name="connsiteX1" fmla="*/ 542356 w 536101"/>
                <a:gd name="connsiteY1" fmla="*/ 0 h 702037"/>
                <a:gd name="connsiteX2" fmla="*/ 542356 w 536101"/>
                <a:gd name="connsiteY2" fmla="*/ 703186 h 702037"/>
                <a:gd name="connsiteX3" fmla="*/ 0 w 536101"/>
                <a:gd name="connsiteY3" fmla="*/ 703186 h 70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101" h="702037">
                  <a:moveTo>
                    <a:pt x="0" y="0"/>
                  </a:moveTo>
                  <a:lnTo>
                    <a:pt x="542356" y="0"/>
                  </a:lnTo>
                  <a:lnTo>
                    <a:pt x="542356" y="703186"/>
                  </a:lnTo>
                  <a:lnTo>
                    <a:pt x="0" y="703186"/>
                  </a:lnTo>
                  <a:close/>
                </a:path>
              </a:pathLst>
            </a:custGeom>
            <a:solidFill>
              <a:srgbClr val="091350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77" name="手繪多邊形: 圖案 251">
              <a:extLst>
                <a:ext uri="{FF2B5EF4-FFF2-40B4-BE49-F238E27FC236}">
                  <a16:creationId xmlns:a16="http://schemas.microsoft.com/office/drawing/2014/main" id="{1347679B-4421-4F6D-ADF6-00EFB30AAC2E}"/>
                </a:ext>
              </a:extLst>
            </p:cNvPr>
            <p:cNvSpPr/>
            <p:nvPr/>
          </p:nvSpPr>
          <p:spPr>
            <a:xfrm>
              <a:off x="17690624" y="10258588"/>
              <a:ext cx="51057" cy="51057"/>
            </a:xfrm>
            <a:custGeom>
              <a:avLst/>
              <a:gdLst>
                <a:gd name="connsiteX0" fmla="*/ 59992 w 51057"/>
                <a:gd name="connsiteY0" fmla="*/ 29996 h 51057"/>
                <a:gd name="connsiteX1" fmla="*/ 29996 w 51057"/>
                <a:gd name="connsiteY1" fmla="*/ 59992 h 51057"/>
                <a:gd name="connsiteX2" fmla="*/ 0 w 51057"/>
                <a:gd name="connsiteY2" fmla="*/ 29996 h 51057"/>
                <a:gd name="connsiteX3" fmla="*/ 29996 w 51057"/>
                <a:gd name="connsiteY3" fmla="*/ 0 h 51057"/>
                <a:gd name="connsiteX4" fmla="*/ 59992 w 51057"/>
                <a:gd name="connsiteY4" fmla="*/ 29996 h 5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57" h="51057">
                  <a:moveTo>
                    <a:pt x="59992" y="29996"/>
                  </a:moveTo>
                  <a:cubicBezTo>
                    <a:pt x="59992" y="46562"/>
                    <a:pt x="46563" y="59992"/>
                    <a:pt x="29996" y="59992"/>
                  </a:cubicBezTo>
                  <a:cubicBezTo>
                    <a:pt x="13430" y="59992"/>
                    <a:pt x="0" y="46562"/>
                    <a:pt x="0" y="29996"/>
                  </a:cubicBezTo>
                  <a:cubicBezTo>
                    <a:pt x="0" y="13430"/>
                    <a:pt x="13430" y="0"/>
                    <a:pt x="29996" y="0"/>
                  </a:cubicBezTo>
                  <a:cubicBezTo>
                    <a:pt x="46563" y="0"/>
                    <a:pt x="59992" y="13430"/>
                    <a:pt x="59992" y="299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78" name="手繪多邊形: 圖案 252">
              <a:extLst>
                <a:ext uri="{FF2B5EF4-FFF2-40B4-BE49-F238E27FC236}">
                  <a16:creationId xmlns:a16="http://schemas.microsoft.com/office/drawing/2014/main" id="{7508F04E-F7B9-4641-8701-7C66728A468E}"/>
                </a:ext>
              </a:extLst>
            </p:cNvPr>
            <p:cNvSpPr/>
            <p:nvPr/>
          </p:nvSpPr>
          <p:spPr>
            <a:xfrm>
              <a:off x="17677350" y="9482517"/>
              <a:ext cx="76586" cy="12764"/>
            </a:xfrm>
            <a:custGeom>
              <a:avLst/>
              <a:gdLst>
                <a:gd name="connsiteX0" fmla="*/ 0 w 76585"/>
                <a:gd name="connsiteY0" fmla="*/ 0 h 0"/>
                <a:gd name="connsiteX1" fmla="*/ 86415 w 765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85">
                  <a:moveTo>
                    <a:pt x="0" y="0"/>
                  </a:moveTo>
                  <a:lnTo>
                    <a:pt x="86415" y="0"/>
                  </a:lnTo>
                </a:path>
              </a:pathLst>
            </a:custGeom>
            <a:ln w="6350" cap="flat">
              <a:solidFill>
                <a:srgbClr val="00000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79" name="手繪多邊形: 圖案 254">
              <a:extLst>
                <a:ext uri="{FF2B5EF4-FFF2-40B4-BE49-F238E27FC236}">
                  <a16:creationId xmlns:a16="http://schemas.microsoft.com/office/drawing/2014/main" id="{4DC0176F-12F9-4CCD-A8E6-7A596896C5A8}"/>
                </a:ext>
              </a:extLst>
            </p:cNvPr>
            <p:cNvSpPr/>
            <p:nvPr/>
          </p:nvSpPr>
          <p:spPr>
            <a:xfrm>
              <a:off x="17589297" y="9913322"/>
              <a:ext cx="236610" cy="236612"/>
            </a:xfrm>
            <a:custGeom>
              <a:avLst/>
              <a:gdLst>
                <a:gd name="connsiteX0" fmla="*/ 1659 w 153171"/>
                <a:gd name="connsiteY0" fmla="*/ 34496 h 153171"/>
                <a:gd name="connsiteX1" fmla="*/ 15700 w 153171"/>
                <a:gd name="connsiteY1" fmla="*/ 2968 h 153171"/>
                <a:gd name="connsiteX2" fmla="*/ 30379 w 153171"/>
                <a:gd name="connsiteY2" fmla="*/ 2968 h 153171"/>
                <a:gd name="connsiteX3" fmla="*/ 53227 w 153171"/>
                <a:gd name="connsiteY3" fmla="*/ 27731 h 153171"/>
                <a:gd name="connsiteX4" fmla="*/ 52334 w 153171"/>
                <a:gd name="connsiteY4" fmla="*/ 41771 h 153171"/>
                <a:gd name="connsiteX5" fmla="*/ 51696 w 153171"/>
                <a:gd name="connsiteY5" fmla="*/ 42792 h 153171"/>
                <a:gd name="connsiteX6" fmla="*/ 45058 w 153171"/>
                <a:gd name="connsiteY6" fmla="*/ 54919 h 153171"/>
                <a:gd name="connsiteX7" fmla="*/ 54631 w 153171"/>
                <a:gd name="connsiteY7" fmla="*/ 71512 h 153171"/>
                <a:gd name="connsiteX8" fmla="*/ 81819 w 153171"/>
                <a:gd name="connsiteY8" fmla="*/ 100998 h 153171"/>
                <a:gd name="connsiteX9" fmla="*/ 97264 w 153171"/>
                <a:gd name="connsiteY9" fmla="*/ 113507 h 153171"/>
                <a:gd name="connsiteX10" fmla="*/ 103647 w 153171"/>
                <a:gd name="connsiteY10" fmla="*/ 113890 h 153171"/>
                <a:gd name="connsiteX11" fmla="*/ 114624 w 153171"/>
                <a:gd name="connsiteY11" fmla="*/ 106742 h 153171"/>
                <a:gd name="connsiteX12" fmla="*/ 127260 w 153171"/>
                <a:gd name="connsiteY12" fmla="*/ 107252 h 153171"/>
                <a:gd name="connsiteX13" fmla="*/ 151513 w 153171"/>
                <a:gd name="connsiteY13" fmla="*/ 133036 h 153171"/>
                <a:gd name="connsiteX14" fmla="*/ 148577 w 153171"/>
                <a:gd name="connsiteY14" fmla="*/ 147460 h 153171"/>
                <a:gd name="connsiteX15" fmla="*/ 117049 w 153171"/>
                <a:gd name="connsiteY15" fmla="*/ 160096 h 153171"/>
                <a:gd name="connsiteX16" fmla="*/ 87946 w 153171"/>
                <a:gd name="connsiteY16" fmla="*/ 148864 h 153171"/>
                <a:gd name="connsiteX17" fmla="*/ 50674 w 153171"/>
                <a:gd name="connsiteY17" fmla="*/ 119123 h 153171"/>
                <a:gd name="connsiteX18" fmla="*/ 22210 w 153171"/>
                <a:gd name="connsiteY18" fmla="*/ 84787 h 153171"/>
                <a:gd name="connsiteX19" fmla="*/ 7659 w 153171"/>
                <a:gd name="connsiteY19" fmla="*/ 59258 h 153171"/>
                <a:gd name="connsiteX20" fmla="*/ 0 w 153171"/>
                <a:gd name="connsiteY20" fmla="*/ 34751 h 153171"/>
                <a:gd name="connsiteX21" fmla="*/ 1659 w 153171"/>
                <a:gd name="connsiteY21" fmla="*/ 34496 h 1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3171" h="153171">
                  <a:moveTo>
                    <a:pt x="1659" y="34496"/>
                  </a:moveTo>
                  <a:cubicBezTo>
                    <a:pt x="-127" y="21093"/>
                    <a:pt x="6893" y="11392"/>
                    <a:pt x="15700" y="2968"/>
                  </a:cubicBezTo>
                  <a:cubicBezTo>
                    <a:pt x="19785" y="-989"/>
                    <a:pt x="26295" y="-989"/>
                    <a:pt x="30379" y="2968"/>
                  </a:cubicBezTo>
                  <a:cubicBezTo>
                    <a:pt x="38549" y="10754"/>
                    <a:pt x="45696" y="19433"/>
                    <a:pt x="53227" y="27731"/>
                  </a:cubicBezTo>
                  <a:cubicBezTo>
                    <a:pt x="57695" y="32708"/>
                    <a:pt x="53355" y="37176"/>
                    <a:pt x="52334" y="41771"/>
                  </a:cubicBezTo>
                  <a:cubicBezTo>
                    <a:pt x="52206" y="42154"/>
                    <a:pt x="51824" y="42537"/>
                    <a:pt x="51696" y="42792"/>
                  </a:cubicBezTo>
                  <a:cubicBezTo>
                    <a:pt x="49270" y="46877"/>
                    <a:pt x="44292" y="51472"/>
                    <a:pt x="45058" y="54919"/>
                  </a:cubicBezTo>
                  <a:cubicBezTo>
                    <a:pt x="46335" y="60917"/>
                    <a:pt x="50419" y="66662"/>
                    <a:pt x="54631" y="71512"/>
                  </a:cubicBezTo>
                  <a:cubicBezTo>
                    <a:pt x="63311" y="81723"/>
                    <a:pt x="72502" y="91424"/>
                    <a:pt x="81819" y="100998"/>
                  </a:cubicBezTo>
                  <a:cubicBezTo>
                    <a:pt x="86415" y="105720"/>
                    <a:pt x="91776" y="109677"/>
                    <a:pt x="97264" y="113507"/>
                  </a:cubicBezTo>
                  <a:cubicBezTo>
                    <a:pt x="98796" y="114528"/>
                    <a:pt x="101987" y="114783"/>
                    <a:pt x="103647" y="113890"/>
                  </a:cubicBezTo>
                  <a:cubicBezTo>
                    <a:pt x="107476" y="111975"/>
                    <a:pt x="111050" y="109294"/>
                    <a:pt x="114624" y="106742"/>
                  </a:cubicBezTo>
                  <a:cubicBezTo>
                    <a:pt x="119091" y="103551"/>
                    <a:pt x="123431" y="103551"/>
                    <a:pt x="127260" y="107252"/>
                  </a:cubicBezTo>
                  <a:cubicBezTo>
                    <a:pt x="135557" y="115676"/>
                    <a:pt x="144109" y="123846"/>
                    <a:pt x="151513" y="133036"/>
                  </a:cubicBezTo>
                  <a:cubicBezTo>
                    <a:pt x="155087" y="137503"/>
                    <a:pt x="153810" y="143375"/>
                    <a:pt x="148577" y="147460"/>
                  </a:cubicBezTo>
                  <a:cubicBezTo>
                    <a:pt x="139131" y="154735"/>
                    <a:pt x="129558" y="162649"/>
                    <a:pt x="117049" y="160096"/>
                  </a:cubicBezTo>
                  <a:cubicBezTo>
                    <a:pt x="106965" y="158054"/>
                    <a:pt x="96499" y="154480"/>
                    <a:pt x="87946" y="148864"/>
                  </a:cubicBezTo>
                  <a:cubicBezTo>
                    <a:pt x="74671" y="140184"/>
                    <a:pt x="62035" y="130100"/>
                    <a:pt x="50674" y="119123"/>
                  </a:cubicBezTo>
                  <a:cubicBezTo>
                    <a:pt x="40080" y="108784"/>
                    <a:pt x="31018" y="96786"/>
                    <a:pt x="22210" y="84787"/>
                  </a:cubicBezTo>
                  <a:cubicBezTo>
                    <a:pt x="16466" y="77001"/>
                    <a:pt x="11616" y="68193"/>
                    <a:pt x="7659" y="59258"/>
                  </a:cubicBezTo>
                  <a:cubicBezTo>
                    <a:pt x="4212" y="51472"/>
                    <a:pt x="2553" y="42920"/>
                    <a:pt x="0" y="34751"/>
                  </a:cubicBezTo>
                  <a:cubicBezTo>
                    <a:pt x="511" y="34751"/>
                    <a:pt x="1021" y="34623"/>
                    <a:pt x="1659" y="344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rgbClr val="09135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80" name="手繪多邊形: 圖案 256">
              <a:extLst>
                <a:ext uri="{FF2B5EF4-FFF2-40B4-BE49-F238E27FC236}">
                  <a16:creationId xmlns:a16="http://schemas.microsoft.com/office/drawing/2014/main" id="{E17B835E-765A-432A-AE39-C1FBEDB3CF8D}"/>
                </a:ext>
              </a:extLst>
            </p:cNvPr>
            <p:cNvSpPr/>
            <p:nvPr/>
          </p:nvSpPr>
          <p:spPr>
            <a:xfrm>
              <a:off x="17702126" y="10018863"/>
              <a:ext cx="12764" cy="12764"/>
            </a:xfrm>
            <a:custGeom>
              <a:avLst/>
              <a:gdLst>
                <a:gd name="connsiteX0" fmla="*/ 19261 w 12764"/>
                <a:gd name="connsiteY0" fmla="*/ 1543 h 0"/>
                <a:gd name="connsiteX1" fmla="*/ 11985 w 12764"/>
                <a:gd name="connsiteY1" fmla="*/ 8946 h 0"/>
                <a:gd name="connsiteX2" fmla="*/ 10836 w 12764"/>
                <a:gd name="connsiteY2" fmla="*/ 9584 h 0"/>
                <a:gd name="connsiteX3" fmla="*/ 625 w 12764"/>
                <a:gd name="connsiteY3" fmla="*/ 7797 h 0"/>
                <a:gd name="connsiteX4" fmla="*/ 370 w 12764"/>
                <a:gd name="connsiteY4" fmla="*/ 2819 h 0"/>
                <a:gd name="connsiteX5" fmla="*/ 9560 w 12764"/>
                <a:gd name="connsiteY5" fmla="*/ 11 h 0"/>
                <a:gd name="connsiteX6" fmla="*/ 19261 w 12764"/>
                <a:gd name="connsiteY6" fmla="*/ 154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64">
                  <a:moveTo>
                    <a:pt x="19261" y="1543"/>
                  </a:moveTo>
                  <a:cubicBezTo>
                    <a:pt x="16836" y="3968"/>
                    <a:pt x="14410" y="6521"/>
                    <a:pt x="11985" y="8946"/>
                  </a:cubicBezTo>
                  <a:cubicBezTo>
                    <a:pt x="11602" y="9201"/>
                    <a:pt x="11219" y="9584"/>
                    <a:pt x="10836" y="9584"/>
                  </a:cubicBezTo>
                  <a:cubicBezTo>
                    <a:pt x="7390" y="9073"/>
                    <a:pt x="3944" y="8818"/>
                    <a:pt x="625" y="7797"/>
                  </a:cubicBezTo>
                  <a:cubicBezTo>
                    <a:pt x="-13" y="7670"/>
                    <a:pt x="-268" y="3202"/>
                    <a:pt x="370" y="2819"/>
                  </a:cubicBezTo>
                  <a:cubicBezTo>
                    <a:pt x="3178" y="1415"/>
                    <a:pt x="6369" y="139"/>
                    <a:pt x="9560" y="11"/>
                  </a:cubicBezTo>
                  <a:cubicBezTo>
                    <a:pt x="12751" y="-117"/>
                    <a:pt x="15942" y="905"/>
                    <a:pt x="19261" y="1543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  <p:sp>
        <p:nvSpPr>
          <p:cNvPr id="135" name="矩形 134">
            <a:extLst>
              <a:ext uri="{FF2B5EF4-FFF2-40B4-BE49-F238E27FC236}">
                <a16:creationId xmlns:a16="http://schemas.microsoft.com/office/drawing/2014/main" id="{F588A3F8-511C-4849-A22F-E5832ADD8344}"/>
              </a:ext>
            </a:extLst>
          </p:cNvPr>
          <p:cNvSpPr/>
          <p:nvPr/>
        </p:nvSpPr>
        <p:spPr>
          <a:xfrm>
            <a:off x="4672083" y="3406254"/>
            <a:ext cx="1002550" cy="3450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kumimoji="1" lang="en-US" altLang="zh-TW" sz="2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A-side NAS</a:t>
            </a:r>
            <a:endParaRPr kumimoji="1" lang="zh-TW" altLang="en-US" sz="20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136" name="矩形 135">
            <a:extLst>
              <a:ext uri="{FF2B5EF4-FFF2-40B4-BE49-F238E27FC236}">
                <a16:creationId xmlns:a16="http://schemas.microsoft.com/office/drawing/2014/main" id="{CE558A4F-3689-452B-82E9-9EB606652A3F}"/>
              </a:ext>
            </a:extLst>
          </p:cNvPr>
          <p:cNvSpPr/>
          <p:nvPr/>
        </p:nvSpPr>
        <p:spPr>
          <a:xfrm>
            <a:off x="6418394" y="3383304"/>
            <a:ext cx="1008080" cy="3450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kumimoji="1" lang="en-US" altLang="zh-TW" sz="2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B-side NAS</a:t>
            </a:r>
            <a:endParaRPr kumimoji="1" lang="zh-TW" altLang="en-US" sz="20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3210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直線接點 84">
            <a:extLst>
              <a:ext uri="{FF2B5EF4-FFF2-40B4-BE49-F238E27FC236}">
                <a16:creationId xmlns:a16="http://schemas.microsoft.com/office/drawing/2014/main" id="{EF54A754-D014-4C5A-B39C-D5EDE904DD10}"/>
              </a:ext>
            </a:extLst>
          </p:cNvPr>
          <p:cNvCxnSpPr>
            <a:cxnSpLocks/>
          </p:cNvCxnSpPr>
          <p:nvPr/>
        </p:nvCxnSpPr>
        <p:spPr>
          <a:xfrm>
            <a:off x="5834659" y="2179544"/>
            <a:ext cx="0" cy="1733198"/>
          </a:xfrm>
          <a:prstGeom prst="line">
            <a:avLst/>
          </a:prstGeom>
          <a:ln w="25400">
            <a:gradFill>
              <a:gsLst>
                <a:gs pos="0">
                  <a:srgbClr val="24B8EC"/>
                </a:gs>
                <a:gs pos="100000">
                  <a:srgbClr val="29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接點 85">
            <a:extLst>
              <a:ext uri="{FF2B5EF4-FFF2-40B4-BE49-F238E27FC236}">
                <a16:creationId xmlns:a16="http://schemas.microsoft.com/office/drawing/2014/main" id="{8547C966-97FE-4D6C-B811-917CBB7256C6}"/>
              </a:ext>
            </a:extLst>
          </p:cNvPr>
          <p:cNvCxnSpPr>
            <a:cxnSpLocks/>
          </p:cNvCxnSpPr>
          <p:nvPr/>
        </p:nvCxnSpPr>
        <p:spPr>
          <a:xfrm>
            <a:off x="6567070" y="2216084"/>
            <a:ext cx="0" cy="1741854"/>
          </a:xfrm>
          <a:prstGeom prst="line">
            <a:avLst/>
          </a:prstGeom>
          <a:ln w="25400">
            <a:gradFill>
              <a:gsLst>
                <a:gs pos="0">
                  <a:srgbClr val="24B8EC"/>
                </a:gs>
                <a:gs pos="100000">
                  <a:srgbClr val="29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280B3746-9EB3-4C09-9CBE-89288EFA56E1}"/>
              </a:ext>
            </a:extLst>
          </p:cNvPr>
          <p:cNvGrpSpPr/>
          <p:nvPr/>
        </p:nvGrpSpPr>
        <p:grpSpPr>
          <a:xfrm>
            <a:off x="4146208" y="2292506"/>
            <a:ext cx="4130197" cy="2581373"/>
            <a:chOff x="3699645" y="2242635"/>
            <a:chExt cx="4789133" cy="2993208"/>
          </a:xfrm>
        </p:grpSpPr>
        <p:pic>
          <p:nvPicPr>
            <p:cNvPr id="75" name="圖片 74">
              <a:extLst>
                <a:ext uri="{FF2B5EF4-FFF2-40B4-BE49-F238E27FC236}">
                  <a16:creationId xmlns:a16="http://schemas.microsoft.com/office/drawing/2014/main" id="{8269B369-ED1B-4836-9F4D-C927955E0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99645" y="2242635"/>
              <a:ext cx="4789133" cy="2993208"/>
            </a:xfrm>
            <a:prstGeom prst="rect">
              <a:avLst/>
            </a:prstGeom>
          </p:spPr>
        </p:pic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88736DC2-9CBA-4BB5-9653-AFD1FDA4A4A4}"/>
                </a:ext>
              </a:extLst>
            </p:cNvPr>
            <p:cNvSpPr/>
            <p:nvPr/>
          </p:nvSpPr>
          <p:spPr>
            <a:xfrm>
              <a:off x="4087256" y="3485465"/>
              <a:ext cx="1967057" cy="1111505"/>
            </a:xfrm>
            <a:prstGeom prst="rect">
              <a:avLst/>
            </a:prstGeom>
            <a:solidFill>
              <a:srgbClr val="FF0000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A66E959E-1166-49AD-8883-98B698FEA4A2}"/>
                </a:ext>
              </a:extLst>
            </p:cNvPr>
            <p:cNvSpPr/>
            <p:nvPr/>
          </p:nvSpPr>
          <p:spPr>
            <a:xfrm>
              <a:off x="6108020" y="3500364"/>
              <a:ext cx="1967057" cy="1062356"/>
            </a:xfrm>
            <a:prstGeom prst="rect">
              <a:avLst/>
            </a:prstGeom>
            <a:solidFill>
              <a:srgbClr val="0070C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10C75204-456D-47D1-A479-244D341BAF3D}"/>
                </a:ext>
              </a:extLst>
            </p:cNvPr>
            <p:cNvSpPr/>
            <p:nvPr/>
          </p:nvSpPr>
          <p:spPr>
            <a:xfrm>
              <a:off x="4496490" y="3799899"/>
              <a:ext cx="1162498" cy="4001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sz="2000">
                  <a:solidFill>
                    <a:schemeClr val="bg1"/>
                  </a:solidFill>
                  <a:latin typeface="Oswald Light" pitchFamily="2" charset="0"/>
                  <a:ea typeface="微軟正黑體" panose="020B0604030504040204" pitchFamily="34" charset="-120"/>
                </a:rPr>
                <a:t>A-side NAS</a:t>
              </a:r>
              <a:endParaRPr kumimoji="1" lang="zh-TW" altLang="en-US" sz="2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endParaRPr>
            </a:p>
          </p:txBody>
        </p: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3CFECF39-F13B-40C2-8EE7-D6264E303DA8}"/>
                </a:ext>
              </a:extLst>
            </p:cNvPr>
            <p:cNvSpPr/>
            <p:nvPr/>
          </p:nvSpPr>
          <p:spPr>
            <a:xfrm>
              <a:off x="6475700" y="3773287"/>
              <a:ext cx="1168910" cy="4001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sz="2000">
                  <a:solidFill>
                    <a:schemeClr val="bg1"/>
                  </a:solidFill>
                  <a:latin typeface="Oswald Light" pitchFamily="2" charset="0"/>
                  <a:ea typeface="微軟正黑體" panose="020B0604030504040204" pitchFamily="34" charset="-120"/>
                </a:rPr>
                <a:t>B-side NAS</a:t>
              </a:r>
              <a:endParaRPr kumimoji="1" lang="zh-TW" altLang="en-US" sz="2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125" name="Elbow Connector 4">
            <a:extLst>
              <a:ext uri="{FF2B5EF4-FFF2-40B4-BE49-F238E27FC236}">
                <a16:creationId xmlns:a16="http://schemas.microsoft.com/office/drawing/2014/main" id="{2DF968DA-87B8-40F8-BAE7-FED05FBB939E}"/>
              </a:ext>
            </a:extLst>
          </p:cNvPr>
          <p:cNvCxnSpPr>
            <a:cxnSpLocks/>
          </p:cNvCxnSpPr>
          <p:nvPr/>
        </p:nvCxnSpPr>
        <p:spPr>
          <a:xfrm flipH="1">
            <a:off x="8257165" y="3962051"/>
            <a:ext cx="2103141" cy="1567404"/>
          </a:xfrm>
          <a:prstGeom prst="bentConnector3">
            <a:avLst>
              <a:gd name="adj1" fmla="val -1932"/>
            </a:avLst>
          </a:prstGeom>
          <a:ln w="25400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1" name="Elbow Connector 4">
            <a:extLst>
              <a:ext uri="{FF2B5EF4-FFF2-40B4-BE49-F238E27FC236}">
                <a16:creationId xmlns:a16="http://schemas.microsoft.com/office/drawing/2014/main" id="{43018582-B253-41B0-B7A2-D3FF52D1B443}"/>
              </a:ext>
            </a:extLst>
          </p:cNvPr>
          <p:cNvCxnSpPr>
            <a:cxnSpLocks/>
          </p:cNvCxnSpPr>
          <p:nvPr/>
        </p:nvCxnSpPr>
        <p:spPr>
          <a:xfrm>
            <a:off x="1929876" y="3962051"/>
            <a:ext cx="2103141" cy="1567404"/>
          </a:xfrm>
          <a:prstGeom prst="bentConnector3">
            <a:avLst>
              <a:gd name="adj1" fmla="val -1932"/>
            </a:avLst>
          </a:prstGeom>
          <a:ln w="25400">
            <a:solidFill>
              <a:schemeClr val="tx1">
                <a:lumMod val="95000"/>
                <a:lumOff val="5000"/>
              </a:schemeClr>
            </a:solidFill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2" name="圖片 51">
            <a:extLst>
              <a:ext uri="{FF2B5EF4-FFF2-40B4-BE49-F238E27FC236}">
                <a16:creationId xmlns:a16="http://schemas.microsoft.com/office/drawing/2014/main" id="{90C43C24-1F1F-A04F-B3E6-E0E7CF205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0594" y="5031290"/>
            <a:ext cx="503507" cy="683500"/>
          </a:xfrm>
          <a:prstGeom prst="rect">
            <a:avLst/>
          </a:prstGeom>
        </p:spPr>
      </p:pic>
      <p:pic>
        <p:nvPicPr>
          <p:cNvPr id="107" name="圖片 106">
            <a:extLst>
              <a:ext uri="{FF2B5EF4-FFF2-40B4-BE49-F238E27FC236}">
                <a16:creationId xmlns:a16="http://schemas.microsoft.com/office/drawing/2014/main" id="{E14C049F-306B-47AF-8019-5C48133E5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6354" y="5045512"/>
            <a:ext cx="503507" cy="683500"/>
          </a:xfrm>
          <a:prstGeom prst="rect">
            <a:avLst/>
          </a:prstGeom>
        </p:spPr>
      </p:pic>
      <p:cxnSp>
        <p:nvCxnSpPr>
          <p:cNvPr id="88" name="肘形接點 26">
            <a:extLst>
              <a:ext uri="{FF2B5EF4-FFF2-40B4-BE49-F238E27FC236}">
                <a16:creationId xmlns:a16="http://schemas.microsoft.com/office/drawing/2014/main" id="{54FDAA0C-2BB1-4BCA-AED3-5566C3D9DF5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177365" y="3299503"/>
            <a:ext cx="7915" cy="2286368"/>
          </a:xfrm>
          <a:prstGeom prst="bentConnector3">
            <a:avLst>
              <a:gd name="adj1" fmla="val -5525989"/>
            </a:avLst>
          </a:prstGeom>
          <a:ln w="25400">
            <a:solidFill>
              <a:schemeClr val="tx1">
                <a:lumMod val="95000"/>
                <a:lumOff val="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接點 82">
            <a:extLst>
              <a:ext uri="{FF2B5EF4-FFF2-40B4-BE49-F238E27FC236}">
                <a16:creationId xmlns:a16="http://schemas.microsoft.com/office/drawing/2014/main" id="{2D541DAF-D9AC-4AB0-AD01-44988DB2423D}"/>
              </a:ext>
            </a:extLst>
          </p:cNvPr>
          <p:cNvCxnSpPr>
            <a:cxnSpLocks/>
          </p:cNvCxnSpPr>
          <p:nvPr/>
        </p:nvCxnSpPr>
        <p:spPr>
          <a:xfrm>
            <a:off x="2999954" y="2331545"/>
            <a:ext cx="6488887" cy="0"/>
          </a:xfrm>
          <a:prstGeom prst="line">
            <a:avLst/>
          </a:prstGeom>
          <a:ln w="25400" cap="rnd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A7CBCA6E-DE39-BC49-AD7C-861603A23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85" y="35310"/>
            <a:ext cx="11598442" cy="1303786"/>
          </a:xfrm>
        </p:spPr>
        <p:txBody>
          <a:bodyPr>
            <a:normAutofit/>
          </a:bodyPr>
          <a:lstStyle/>
          <a:p>
            <a:r>
              <a:rPr kumimoji="1" lang="en-US" altLang="zh-TW" sz="5000">
                <a:latin typeface="Oswald" pitchFamily="2" charset="0"/>
              </a:rPr>
              <a:t>Services Offload and Cross Back up</a:t>
            </a:r>
            <a:endParaRPr kumimoji="1" lang="zh-TW" altLang="en-US" sz="5000">
              <a:latin typeface="Oswald" pitchFamily="2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E6FCFB68-A91C-F34C-951E-A48B4376CD2E}"/>
              </a:ext>
            </a:extLst>
          </p:cNvPr>
          <p:cNvSpPr txBox="1"/>
          <p:nvPr/>
        </p:nvSpPr>
        <p:spPr>
          <a:xfrm>
            <a:off x="5427965" y="4454934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</a:rPr>
              <a:t>10GbE connection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5FCB31AA-E6BF-8748-9A71-F62A497BDA42}"/>
              </a:ext>
            </a:extLst>
          </p:cNvPr>
          <p:cNvSpPr txBox="1"/>
          <p:nvPr/>
        </p:nvSpPr>
        <p:spPr>
          <a:xfrm>
            <a:off x="5508142" y="1629371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</a:rPr>
              <a:t>10GbE </a:t>
            </a:r>
            <a:r>
              <a:rPr kumimoji="1" lang="en-US" altLang="zh-CN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</a:rPr>
              <a:t>switch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Light" pitchFamily="2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2DDE6345-6278-8A40-B4D2-7022DA443B01}"/>
              </a:ext>
            </a:extLst>
          </p:cNvPr>
          <p:cNvSpPr txBox="1"/>
          <p:nvPr/>
        </p:nvSpPr>
        <p:spPr>
          <a:xfrm>
            <a:off x="9183803" y="2648930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Hypervisor host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899FD650-F24B-2640-9F9C-ED1666FCEED4}"/>
              </a:ext>
            </a:extLst>
          </p:cNvPr>
          <p:cNvSpPr txBox="1"/>
          <p:nvPr/>
        </p:nvSpPr>
        <p:spPr>
          <a:xfrm>
            <a:off x="1423476" y="2671531"/>
            <a:ext cx="147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</a:rPr>
              <a:t>PC/ notebook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Light" pitchFamily="2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846B44A0-B505-C841-A5FA-596D545A52EB}"/>
              </a:ext>
            </a:extLst>
          </p:cNvPr>
          <p:cNvSpPr txBox="1"/>
          <p:nvPr/>
        </p:nvSpPr>
        <p:spPr>
          <a:xfrm>
            <a:off x="5197375" y="6186956"/>
            <a:ext cx="2541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QNAP </a:t>
            </a:r>
            <a:r>
              <a:rPr kumimoji="1" lang="en-US" altLang="zh-TW" err="1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Snapsync</a:t>
            </a: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 </a:t>
            </a:r>
            <a:r>
              <a:rPr kumimoji="1" lang="en-US" altLang="zh-CN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(block based)</a:t>
            </a:r>
          </a:p>
          <a:p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HBS backup</a:t>
            </a:r>
            <a:r>
              <a:rPr kumimoji="1" lang="en-US" altLang="zh-CN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 (file based)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pic>
        <p:nvPicPr>
          <p:cNvPr id="67" name="圖片 66">
            <a:extLst>
              <a:ext uri="{FF2B5EF4-FFF2-40B4-BE49-F238E27FC236}">
                <a16:creationId xmlns:a16="http://schemas.microsoft.com/office/drawing/2014/main" id="{15C544F8-DE9E-4C4D-9F61-59207A90C7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8424" y="2038893"/>
            <a:ext cx="1980395" cy="642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68" name="圖片 67" descr="一張含有 電腦 的圖片&#10;&#10;自動產生的描述">
            <a:extLst>
              <a:ext uri="{FF2B5EF4-FFF2-40B4-BE49-F238E27FC236}">
                <a16:creationId xmlns:a16="http://schemas.microsoft.com/office/drawing/2014/main" id="{B6459C21-3999-493F-A8D1-F2BED4F639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978" y="1862151"/>
            <a:ext cx="2851085" cy="8142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9" name="Group 27">
            <a:extLst>
              <a:ext uri="{FF2B5EF4-FFF2-40B4-BE49-F238E27FC236}">
                <a16:creationId xmlns:a16="http://schemas.microsoft.com/office/drawing/2014/main" id="{B721CA10-F22B-4AFC-8867-668207CE7495}"/>
              </a:ext>
            </a:extLst>
          </p:cNvPr>
          <p:cNvGrpSpPr/>
          <p:nvPr/>
        </p:nvGrpSpPr>
        <p:grpSpPr>
          <a:xfrm>
            <a:off x="8833655" y="1395870"/>
            <a:ext cx="783680" cy="763822"/>
            <a:chOff x="7679930" y="5440019"/>
            <a:chExt cx="559003" cy="5448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270097EA-8512-4FF3-B8C7-FCD47CD4E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9930" y="5440019"/>
              <a:ext cx="559003" cy="544837"/>
            </a:xfrm>
            <a:prstGeom prst="rect">
              <a:avLst/>
            </a:prstGeom>
          </p:spPr>
        </p:pic>
        <p:sp>
          <p:nvSpPr>
            <p:cNvPr id="71" name="TextBox 29">
              <a:extLst>
                <a:ext uri="{FF2B5EF4-FFF2-40B4-BE49-F238E27FC236}">
                  <a16:creationId xmlns:a16="http://schemas.microsoft.com/office/drawing/2014/main" id="{7518D6A3-7154-46DC-B6B1-FDEDE21454FC}"/>
                </a:ext>
              </a:extLst>
            </p:cNvPr>
            <p:cNvSpPr txBox="1"/>
            <p:nvPr/>
          </p:nvSpPr>
          <p:spPr>
            <a:xfrm>
              <a:off x="7784832" y="5664907"/>
              <a:ext cx="386770" cy="241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600">
                  <a:solidFill>
                    <a:schemeClr val="bg1"/>
                  </a:solidFill>
                </a:rPr>
                <a:t>VM</a:t>
              </a:r>
              <a:endParaRPr 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Group 30">
            <a:extLst>
              <a:ext uri="{FF2B5EF4-FFF2-40B4-BE49-F238E27FC236}">
                <a16:creationId xmlns:a16="http://schemas.microsoft.com/office/drawing/2014/main" id="{ED839E02-972D-4193-9CB0-4EB511EF0840}"/>
              </a:ext>
            </a:extLst>
          </p:cNvPr>
          <p:cNvGrpSpPr/>
          <p:nvPr/>
        </p:nvGrpSpPr>
        <p:grpSpPr>
          <a:xfrm>
            <a:off x="10190440" y="1401226"/>
            <a:ext cx="807298" cy="763821"/>
            <a:chOff x="8330962" y="5439377"/>
            <a:chExt cx="575850" cy="5448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3" name="Picture 31">
              <a:extLst>
                <a:ext uri="{FF2B5EF4-FFF2-40B4-BE49-F238E27FC236}">
                  <a16:creationId xmlns:a16="http://schemas.microsoft.com/office/drawing/2014/main" id="{05880AED-FA41-459D-B001-659B6F4AC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0962" y="5439377"/>
              <a:ext cx="559003" cy="544837"/>
            </a:xfrm>
            <a:prstGeom prst="rect">
              <a:avLst/>
            </a:prstGeom>
          </p:spPr>
        </p:pic>
        <p:sp>
          <p:nvSpPr>
            <p:cNvPr id="74" name="TextBox 32">
              <a:extLst>
                <a:ext uri="{FF2B5EF4-FFF2-40B4-BE49-F238E27FC236}">
                  <a16:creationId xmlns:a16="http://schemas.microsoft.com/office/drawing/2014/main" id="{8F8F6B78-1DCF-464C-87EF-05D71A48BE24}"/>
                </a:ext>
              </a:extLst>
            </p:cNvPr>
            <p:cNvSpPr txBox="1"/>
            <p:nvPr/>
          </p:nvSpPr>
          <p:spPr>
            <a:xfrm>
              <a:off x="8452620" y="5667358"/>
              <a:ext cx="454192" cy="24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600">
                  <a:solidFill>
                    <a:schemeClr val="bg1"/>
                  </a:solidFill>
                </a:rPr>
                <a:t>VM</a:t>
              </a:r>
              <a:endParaRPr 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Group 27">
            <a:extLst>
              <a:ext uri="{FF2B5EF4-FFF2-40B4-BE49-F238E27FC236}">
                <a16:creationId xmlns:a16="http://schemas.microsoft.com/office/drawing/2014/main" id="{7A4DDE21-EAB5-4ED5-98F5-6C1F02BB339F}"/>
              </a:ext>
            </a:extLst>
          </p:cNvPr>
          <p:cNvGrpSpPr/>
          <p:nvPr/>
        </p:nvGrpSpPr>
        <p:grpSpPr>
          <a:xfrm>
            <a:off x="9509380" y="1395195"/>
            <a:ext cx="783680" cy="763822"/>
            <a:chOff x="7693517" y="5440019"/>
            <a:chExt cx="559003" cy="5448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5E9762A5-9AAF-4B93-9C8E-E79A1ADF4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3517" y="5440019"/>
              <a:ext cx="559003" cy="544837"/>
            </a:xfrm>
            <a:prstGeom prst="rect">
              <a:avLst/>
            </a:prstGeom>
          </p:spPr>
        </p:pic>
        <p:sp>
          <p:nvSpPr>
            <p:cNvPr id="80" name="TextBox 29">
              <a:extLst>
                <a:ext uri="{FF2B5EF4-FFF2-40B4-BE49-F238E27FC236}">
                  <a16:creationId xmlns:a16="http://schemas.microsoft.com/office/drawing/2014/main" id="{1902A818-28FD-4635-A88E-14323BE824A0}"/>
                </a:ext>
              </a:extLst>
            </p:cNvPr>
            <p:cNvSpPr txBox="1"/>
            <p:nvPr/>
          </p:nvSpPr>
          <p:spPr>
            <a:xfrm>
              <a:off x="7812010" y="5664907"/>
              <a:ext cx="386770" cy="24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600">
                  <a:solidFill>
                    <a:schemeClr val="bg1"/>
                  </a:solidFill>
                </a:rPr>
                <a:t>VM</a:t>
              </a:r>
              <a:endParaRPr 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85DFA03E-92CC-4CD0-BA07-695F50791B63}"/>
              </a:ext>
            </a:extLst>
          </p:cNvPr>
          <p:cNvGrpSpPr/>
          <p:nvPr/>
        </p:nvGrpSpPr>
        <p:grpSpPr>
          <a:xfrm>
            <a:off x="555256" y="1892950"/>
            <a:ext cx="3167615" cy="647807"/>
            <a:chOff x="384977" y="1917942"/>
            <a:chExt cx="3792878" cy="7756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圖片 14" descr="一張含有 電子用品, 監視器, 電腦, 坐 的圖片&#10;&#10;自動產生的描述">
              <a:extLst>
                <a:ext uri="{FF2B5EF4-FFF2-40B4-BE49-F238E27FC236}">
                  <a16:creationId xmlns:a16="http://schemas.microsoft.com/office/drawing/2014/main" id="{5468AC3D-B2F7-45DD-BAC0-70FC65543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977" y="1922389"/>
              <a:ext cx="1206569" cy="763822"/>
            </a:xfrm>
            <a:prstGeom prst="rect">
              <a:avLst/>
            </a:prstGeom>
          </p:spPr>
        </p:pic>
        <p:pic>
          <p:nvPicPr>
            <p:cNvPr id="81" name="圖片 80" descr="一張含有 電子用品, 監視器, 電腦, 坐 的圖片&#10;&#10;自動產生的描述">
              <a:extLst>
                <a:ext uri="{FF2B5EF4-FFF2-40B4-BE49-F238E27FC236}">
                  <a16:creationId xmlns:a16="http://schemas.microsoft.com/office/drawing/2014/main" id="{D923BCE1-B2DF-4BB3-84EA-C35402B37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4402" y="1929799"/>
              <a:ext cx="1206569" cy="763822"/>
            </a:xfrm>
            <a:prstGeom prst="rect">
              <a:avLst/>
            </a:prstGeom>
          </p:spPr>
        </p:pic>
        <p:pic>
          <p:nvPicPr>
            <p:cNvPr id="82" name="圖片 81" descr="一張含有 電子用品, 監視器, 電腦, 坐 的圖片&#10;&#10;自動產生的描述">
              <a:extLst>
                <a:ext uri="{FF2B5EF4-FFF2-40B4-BE49-F238E27FC236}">
                  <a16:creationId xmlns:a16="http://schemas.microsoft.com/office/drawing/2014/main" id="{A6E5C0EA-D7C2-4E5A-8888-C9393B494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1286" y="1917942"/>
              <a:ext cx="1206569" cy="763822"/>
            </a:xfrm>
            <a:prstGeom prst="rect">
              <a:avLst/>
            </a:prstGeom>
          </p:spPr>
        </p:pic>
      </p:grpSp>
      <p:sp>
        <p:nvSpPr>
          <p:cNvPr id="100" name="Google Shape;1466;p83">
            <a:extLst>
              <a:ext uri="{FF2B5EF4-FFF2-40B4-BE49-F238E27FC236}">
                <a16:creationId xmlns:a16="http://schemas.microsoft.com/office/drawing/2014/main" id="{9EDE17E4-E58C-47E8-B2F2-579DC03BFFA1}"/>
              </a:ext>
            </a:extLst>
          </p:cNvPr>
          <p:cNvSpPr/>
          <p:nvPr/>
        </p:nvSpPr>
        <p:spPr>
          <a:xfrm>
            <a:off x="430911" y="3635815"/>
            <a:ext cx="3278648" cy="772339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rgbClr val="285FDF"/>
              </a:gs>
              <a:gs pos="0">
                <a:srgbClr val="00086C"/>
              </a:gs>
            </a:gsLst>
            <a:lin ang="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en-US" sz="1500">
              <a:latin typeface="Oswald Medium" pitchFamily="2" charset="0"/>
            </a:endParaRP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7A13A688-93D5-40FD-A884-A2A1D285F756}"/>
              </a:ext>
            </a:extLst>
          </p:cNvPr>
          <p:cNvSpPr/>
          <p:nvPr/>
        </p:nvSpPr>
        <p:spPr>
          <a:xfrm>
            <a:off x="424501" y="3698818"/>
            <a:ext cx="3253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A </a:t>
            </a:r>
            <a:r>
              <a:rPr lang="en-US" altLang="zh-TW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–side NAS provides file sharing via </a:t>
            </a:r>
            <a:r>
              <a:rPr lang="zh-TW" altLang="en-US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CIFS/FTP </a:t>
            </a:r>
            <a:r>
              <a:rPr lang="en-US" altLang="zh-TW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service</a:t>
            </a:r>
            <a:endParaRPr lang="zh-TW" altLang="en-US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105" name="Google Shape;1466;p83">
            <a:extLst>
              <a:ext uri="{FF2B5EF4-FFF2-40B4-BE49-F238E27FC236}">
                <a16:creationId xmlns:a16="http://schemas.microsoft.com/office/drawing/2014/main" id="{2482EC68-E571-4C3B-881F-90D54B873FD3}"/>
              </a:ext>
            </a:extLst>
          </p:cNvPr>
          <p:cNvSpPr/>
          <p:nvPr/>
        </p:nvSpPr>
        <p:spPr>
          <a:xfrm>
            <a:off x="8566477" y="3651157"/>
            <a:ext cx="3278648" cy="740257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rgbClr val="285FDF"/>
              </a:gs>
              <a:gs pos="0">
                <a:srgbClr val="00086C"/>
              </a:gs>
            </a:gsLst>
            <a:lin ang="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en-US" sz="1500">
              <a:latin typeface="Oswald Medium" pitchFamily="2" charset="0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1086AD63-0DB3-4355-8007-C6C776CEA6E2}"/>
              </a:ext>
            </a:extLst>
          </p:cNvPr>
          <p:cNvSpPr/>
          <p:nvPr/>
        </p:nvSpPr>
        <p:spPr>
          <a:xfrm>
            <a:off x="8610292" y="3835277"/>
            <a:ext cx="3157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B-side NAS provides iSCSI service</a:t>
            </a:r>
            <a:endParaRPr lang="zh-TW" altLang="en-US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1052EB71-3157-4D0A-A662-973EE1305873}"/>
              </a:ext>
            </a:extLst>
          </p:cNvPr>
          <p:cNvSpPr/>
          <p:nvPr/>
        </p:nvSpPr>
        <p:spPr>
          <a:xfrm>
            <a:off x="5260359" y="5255800"/>
            <a:ext cx="640637" cy="388183"/>
          </a:xfrm>
          <a:prstGeom prst="rect">
            <a:avLst/>
          </a:prstGeom>
          <a:solidFill>
            <a:srgbClr val="67E8F9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984FFC9C-F194-BB47-88A1-1021327A6555}"/>
              </a:ext>
            </a:extLst>
          </p:cNvPr>
          <p:cNvSpPr txBox="1"/>
          <p:nvPr/>
        </p:nvSpPr>
        <p:spPr>
          <a:xfrm>
            <a:off x="5252200" y="5261437"/>
            <a:ext cx="6687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500">
                <a:latin typeface="Oswald Light" pitchFamily="2" charset="0"/>
                <a:ea typeface="微軟正黑體" panose="020B0604030504040204" pitchFamily="34" charset="-120"/>
              </a:rPr>
              <a:t>Backup</a:t>
            </a:r>
            <a:endParaRPr kumimoji="1" lang="zh-TW" altLang="en-US" sz="15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pic>
        <p:nvPicPr>
          <p:cNvPr id="116" name="圖片 115">
            <a:extLst>
              <a:ext uri="{FF2B5EF4-FFF2-40B4-BE49-F238E27FC236}">
                <a16:creationId xmlns:a16="http://schemas.microsoft.com/office/drawing/2014/main" id="{F1611A84-9EF9-43C4-94F3-7E3C074401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3506" y="5140059"/>
            <a:ext cx="740543" cy="535771"/>
          </a:xfrm>
          <a:prstGeom prst="rect">
            <a:avLst/>
          </a:prstGeom>
        </p:spPr>
      </p:pic>
      <p:pic>
        <p:nvPicPr>
          <p:cNvPr id="117" name="圖片 116">
            <a:extLst>
              <a:ext uri="{FF2B5EF4-FFF2-40B4-BE49-F238E27FC236}">
                <a16:creationId xmlns:a16="http://schemas.microsoft.com/office/drawing/2014/main" id="{A0A63948-6CDC-4703-BB0F-D443CDA97A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394" y="5144777"/>
            <a:ext cx="740543" cy="535771"/>
          </a:xfrm>
          <a:prstGeom prst="rect">
            <a:avLst/>
          </a:prstGeom>
        </p:spPr>
      </p:pic>
      <p:sp>
        <p:nvSpPr>
          <p:cNvPr id="118" name="矩形 117">
            <a:extLst>
              <a:ext uri="{FF2B5EF4-FFF2-40B4-BE49-F238E27FC236}">
                <a16:creationId xmlns:a16="http://schemas.microsoft.com/office/drawing/2014/main" id="{1A1A08C2-0A15-4469-B11D-C01685CBDAA8}"/>
              </a:ext>
            </a:extLst>
          </p:cNvPr>
          <p:cNvSpPr/>
          <p:nvPr/>
        </p:nvSpPr>
        <p:spPr>
          <a:xfrm>
            <a:off x="6501153" y="5230775"/>
            <a:ext cx="640637" cy="388183"/>
          </a:xfrm>
          <a:prstGeom prst="rect">
            <a:avLst/>
          </a:prstGeom>
          <a:solidFill>
            <a:srgbClr val="67E8F9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119" name="文字方塊 118">
            <a:extLst>
              <a:ext uri="{FF2B5EF4-FFF2-40B4-BE49-F238E27FC236}">
                <a16:creationId xmlns:a16="http://schemas.microsoft.com/office/drawing/2014/main" id="{D44DA1B5-A283-4638-883C-17B3708591AF}"/>
              </a:ext>
            </a:extLst>
          </p:cNvPr>
          <p:cNvSpPr txBox="1"/>
          <p:nvPr/>
        </p:nvSpPr>
        <p:spPr>
          <a:xfrm>
            <a:off x="6503392" y="5259663"/>
            <a:ext cx="6687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500">
                <a:latin typeface="Oswald Light" pitchFamily="2" charset="0"/>
                <a:ea typeface="微軟正黑體" panose="020B0604030504040204" pitchFamily="34" charset="-120"/>
              </a:rPr>
              <a:t>Backup</a:t>
            </a:r>
            <a:endParaRPr kumimoji="1" lang="zh-TW" altLang="en-US" sz="15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cxnSp>
        <p:nvCxnSpPr>
          <p:cNvPr id="126" name="肘形接點 26">
            <a:extLst>
              <a:ext uri="{FF2B5EF4-FFF2-40B4-BE49-F238E27FC236}">
                <a16:creationId xmlns:a16="http://schemas.microsoft.com/office/drawing/2014/main" id="{DFF1F052-0D13-4172-926E-E59C4060985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783075" y="4547671"/>
            <a:ext cx="7915" cy="2286368"/>
          </a:xfrm>
          <a:prstGeom prst="bentConnector3">
            <a:avLst>
              <a:gd name="adj1" fmla="val -3520303"/>
            </a:avLst>
          </a:prstGeom>
          <a:ln w="25400" cap="rnd">
            <a:solidFill>
              <a:srgbClr val="FFC000"/>
            </a:solidFill>
            <a:prstDash val="sysDot"/>
            <a:round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肘形接點 26">
            <a:extLst>
              <a:ext uri="{FF2B5EF4-FFF2-40B4-BE49-F238E27FC236}">
                <a16:creationId xmlns:a16="http://schemas.microsoft.com/office/drawing/2014/main" id="{57B074ED-4909-4E85-82BF-F454776DB9E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619322" y="4528106"/>
            <a:ext cx="7915" cy="2286368"/>
          </a:xfrm>
          <a:prstGeom prst="bentConnector3">
            <a:avLst>
              <a:gd name="adj1" fmla="val -5846949"/>
            </a:avLst>
          </a:prstGeom>
          <a:ln w="25400" cap="rnd">
            <a:solidFill>
              <a:srgbClr val="FFC000"/>
            </a:solidFill>
            <a:prstDash val="sysDot"/>
            <a:round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 59">
            <a:extLst>
              <a:ext uri="{FF2B5EF4-FFF2-40B4-BE49-F238E27FC236}">
                <a16:creationId xmlns:a16="http://schemas.microsoft.com/office/drawing/2014/main" id="{39ACBCC4-CF96-4823-8620-0143A25A0355}"/>
              </a:ext>
            </a:extLst>
          </p:cNvPr>
          <p:cNvSpPr/>
          <p:nvPr/>
        </p:nvSpPr>
        <p:spPr>
          <a:xfrm>
            <a:off x="200581" y="6341297"/>
            <a:ext cx="3251211" cy="3297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  <a:spcBef>
                <a:spcPts val="100"/>
              </a:spcBef>
              <a:buSzPct val="80000"/>
            </a:pPr>
            <a:r>
              <a:rPr kumimoji="1" lang="en-US" altLang="zh-CN" sz="1500" err="1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QuTS</a:t>
            </a:r>
            <a:r>
              <a:rPr kumimoji="1" lang="en-US" altLang="zh-CN" sz="15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 hero </a:t>
            </a:r>
            <a:r>
              <a:rPr kumimoji="1" lang="en-US" altLang="zh-CN" sz="1500" err="1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SnapSync</a:t>
            </a:r>
            <a:r>
              <a:rPr kumimoji="1" lang="zh-TW" altLang="en-US" sz="15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 </a:t>
            </a:r>
            <a:r>
              <a:rPr kumimoji="1" lang="en-US" altLang="zh-CN" sz="15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will be ready on</a:t>
            </a:r>
            <a:r>
              <a:rPr kumimoji="1" lang="zh-TW" altLang="en-US" sz="15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 </a:t>
            </a:r>
            <a:r>
              <a:rPr kumimoji="1" lang="en-US" altLang="zh-CN" sz="15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Q2 2020</a:t>
            </a:r>
          </a:p>
        </p:txBody>
      </p:sp>
    </p:spTree>
    <p:extLst>
      <p:ext uri="{BB962C8B-B14F-4D97-AF65-F5344CB8AC3E}">
        <p14:creationId xmlns:p14="http://schemas.microsoft.com/office/powerpoint/2010/main" val="5694483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E14F11D2-AF59-477F-B84F-E0FCDA5E55F3}"/>
              </a:ext>
            </a:extLst>
          </p:cNvPr>
          <p:cNvCxnSpPr>
            <a:cxnSpLocks/>
          </p:cNvCxnSpPr>
          <p:nvPr/>
        </p:nvCxnSpPr>
        <p:spPr>
          <a:xfrm>
            <a:off x="5753662" y="4051655"/>
            <a:ext cx="0" cy="1733198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34081A1F-0871-451F-BF57-68F2D1ABAD5A}"/>
              </a:ext>
            </a:extLst>
          </p:cNvPr>
          <p:cNvCxnSpPr>
            <a:cxnSpLocks/>
          </p:cNvCxnSpPr>
          <p:nvPr/>
        </p:nvCxnSpPr>
        <p:spPr>
          <a:xfrm>
            <a:off x="6486073" y="4088195"/>
            <a:ext cx="0" cy="1741854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4513254E-D3C5-4345-A0CC-B48DEE55C011}"/>
              </a:ext>
            </a:extLst>
          </p:cNvPr>
          <p:cNvCxnSpPr>
            <a:cxnSpLocks/>
          </p:cNvCxnSpPr>
          <p:nvPr/>
        </p:nvCxnSpPr>
        <p:spPr>
          <a:xfrm>
            <a:off x="2974554" y="4077795"/>
            <a:ext cx="6488887" cy="0"/>
          </a:xfrm>
          <a:prstGeom prst="line">
            <a:avLst/>
          </a:prstGeom>
          <a:ln w="25400" cap="rnd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圖片 41">
            <a:extLst>
              <a:ext uri="{FF2B5EF4-FFF2-40B4-BE49-F238E27FC236}">
                <a16:creationId xmlns:a16="http://schemas.microsoft.com/office/drawing/2014/main" id="{43523913-0BEF-4ED7-B98A-4999078694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8688" y="3430654"/>
            <a:ext cx="1898663" cy="1186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7CBCA6E-DE39-BC49-AD7C-861603A23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48" y="54038"/>
            <a:ext cx="12986974" cy="1303786"/>
          </a:xfrm>
        </p:spPr>
        <p:txBody>
          <a:bodyPr>
            <a:normAutofit/>
          </a:bodyPr>
          <a:lstStyle/>
          <a:p>
            <a:r>
              <a:rPr kumimoji="1" lang="en-US" altLang="zh-TW" sz="5000">
                <a:latin typeface="Oswald" pitchFamily="2" charset="0"/>
              </a:rPr>
              <a:t>Affordable Data Backup NAS for Multiple ES NAS</a:t>
            </a:r>
            <a:endParaRPr kumimoji="1" lang="zh-TW" altLang="en-US" sz="5000">
              <a:latin typeface="Oswald" pitchFamily="2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5FCB31AA-E6BF-8748-9A71-F62A497BDA42}"/>
              </a:ext>
            </a:extLst>
          </p:cNvPr>
          <p:cNvSpPr txBox="1"/>
          <p:nvPr/>
        </p:nvSpPr>
        <p:spPr>
          <a:xfrm>
            <a:off x="5372263" y="3413138"/>
            <a:ext cx="145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700">
                <a:latin typeface="Oswald Light" pitchFamily="2" charset="0"/>
              </a:rPr>
              <a:t>10GbE </a:t>
            </a:r>
            <a:r>
              <a:rPr kumimoji="1" lang="en-US" altLang="zh-CN" sz="1700">
                <a:latin typeface="Oswald Light" pitchFamily="2" charset="0"/>
              </a:rPr>
              <a:t>switch</a:t>
            </a:r>
            <a:endParaRPr kumimoji="1" lang="zh-TW" altLang="en-US" sz="1700">
              <a:latin typeface="Oswald Light" pitchFamily="2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899FD650-F24B-2640-9F9C-ED1666FCEED4}"/>
              </a:ext>
            </a:extLst>
          </p:cNvPr>
          <p:cNvSpPr txBox="1"/>
          <p:nvPr/>
        </p:nvSpPr>
        <p:spPr>
          <a:xfrm>
            <a:off x="1420303" y="4446686"/>
            <a:ext cx="147258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700">
                <a:latin typeface="Oswald Light" pitchFamily="2" charset="0"/>
              </a:rPr>
              <a:t>ES2486dc</a:t>
            </a:r>
            <a:endParaRPr kumimoji="1" lang="zh-TW" altLang="en-US" sz="1700">
              <a:latin typeface="Oswald Light" pitchFamily="2" charset="0"/>
            </a:endParaRPr>
          </a:p>
        </p:txBody>
      </p:sp>
      <p:pic>
        <p:nvPicPr>
          <p:cNvPr id="73" name="圖片 72">
            <a:extLst>
              <a:ext uri="{FF2B5EF4-FFF2-40B4-BE49-F238E27FC236}">
                <a16:creationId xmlns:a16="http://schemas.microsoft.com/office/drawing/2014/main" id="{C9DFDF1B-186A-B94E-ADFB-9AAF6202F6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14" y="3754444"/>
            <a:ext cx="2819414" cy="724308"/>
          </a:xfrm>
          <a:prstGeom prst="rect">
            <a:avLst/>
          </a:prstGeom>
        </p:spPr>
      </p:pic>
      <p:pic>
        <p:nvPicPr>
          <p:cNvPr id="74" name="圖片 73">
            <a:extLst>
              <a:ext uri="{FF2B5EF4-FFF2-40B4-BE49-F238E27FC236}">
                <a16:creationId xmlns:a16="http://schemas.microsoft.com/office/drawing/2014/main" id="{86598291-502B-0546-88D1-7BDB7E1BE8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7096" y="3565645"/>
            <a:ext cx="2373592" cy="959005"/>
          </a:xfrm>
          <a:prstGeom prst="rect">
            <a:avLst/>
          </a:prstGeom>
        </p:spPr>
      </p:pic>
      <p:sp>
        <p:nvSpPr>
          <p:cNvPr id="75" name="文字方塊 74">
            <a:extLst>
              <a:ext uri="{FF2B5EF4-FFF2-40B4-BE49-F238E27FC236}">
                <a16:creationId xmlns:a16="http://schemas.microsoft.com/office/drawing/2014/main" id="{81B0ADC2-105A-5046-B4BD-DE666D87A011}"/>
              </a:ext>
            </a:extLst>
          </p:cNvPr>
          <p:cNvSpPr txBox="1"/>
          <p:nvPr/>
        </p:nvSpPr>
        <p:spPr>
          <a:xfrm>
            <a:off x="9996145" y="4454058"/>
            <a:ext cx="147258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700">
                <a:latin typeface="Oswald Light" pitchFamily="2" charset="0"/>
              </a:rPr>
              <a:t>ES1686dc</a:t>
            </a:r>
            <a:endParaRPr kumimoji="1" lang="zh-TW" altLang="en-US" sz="1700">
              <a:latin typeface="Oswald Light" pitchFamily="2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D5E3A26D-0A2F-164F-8364-6EDEFFC8C0DD}"/>
              </a:ext>
            </a:extLst>
          </p:cNvPr>
          <p:cNvSpPr/>
          <p:nvPr/>
        </p:nvSpPr>
        <p:spPr>
          <a:xfrm>
            <a:off x="150886" y="6118719"/>
            <a:ext cx="3430747" cy="5990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7800" indent="-177800">
              <a:lnSpc>
                <a:spcPts val="2000"/>
              </a:lnSpc>
              <a:spcBef>
                <a:spcPts val="100"/>
              </a:spcBef>
              <a:buSzPct val="80000"/>
              <a:buFont typeface="Arial" panose="020B0604020202020204" pitchFamily="34" charset="0"/>
              <a:buChar char="•"/>
            </a:pPr>
            <a:r>
              <a:rPr kumimoji="1" lang="en-US" altLang="zh-CN" sz="1500" err="1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QuTS</a:t>
            </a:r>
            <a:r>
              <a:rPr kumimoji="1" lang="en-US" altLang="zh-CN" sz="15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 hero </a:t>
            </a:r>
            <a:r>
              <a:rPr kumimoji="1" lang="en-US" altLang="zh-CN" sz="1500" err="1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SnapSync</a:t>
            </a:r>
            <a:r>
              <a:rPr kumimoji="1" lang="zh-TW" altLang="en-US" sz="15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 </a:t>
            </a:r>
            <a:r>
              <a:rPr kumimoji="1" lang="en-US" altLang="zh-CN" sz="15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will be ready on</a:t>
            </a:r>
            <a:r>
              <a:rPr kumimoji="1" lang="zh-TW" altLang="en-US" sz="15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 </a:t>
            </a:r>
            <a:r>
              <a:rPr kumimoji="1" lang="en-US" altLang="zh-CN" sz="15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Q2 2020</a:t>
            </a:r>
          </a:p>
          <a:p>
            <a:pPr marL="177800" indent="-177800">
              <a:lnSpc>
                <a:spcPts val="2000"/>
              </a:lnSpc>
              <a:spcBef>
                <a:spcPts val="100"/>
              </a:spcBef>
              <a:buSzPct val="80000"/>
              <a:buFont typeface="Arial" panose="020B0604020202020204" pitchFamily="34" charset="0"/>
              <a:buChar char="•"/>
            </a:pPr>
            <a:r>
              <a:rPr kumimoji="1" lang="en-US" altLang="zh-CN" sz="15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Requires QES 2.1 and above</a:t>
            </a:r>
          </a:p>
        </p:txBody>
      </p:sp>
      <p:pic>
        <p:nvPicPr>
          <p:cNvPr id="77" name="圖片 76">
            <a:extLst>
              <a:ext uri="{FF2B5EF4-FFF2-40B4-BE49-F238E27FC236}">
                <a16:creationId xmlns:a16="http://schemas.microsoft.com/office/drawing/2014/main" id="{1753BEF9-5385-8243-9D95-EBF7F4B312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155" y="2723648"/>
            <a:ext cx="2819414" cy="724308"/>
          </a:xfrm>
          <a:prstGeom prst="rect">
            <a:avLst/>
          </a:prstGeom>
        </p:spPr>
      </p:pic>
      <p:pic>
        <p:nvPicPr>
          <p:cNvPr id="78" name="圖片 77">
            <a:extLst>
              <a:ext uri="{FF2B5EF4-FFF2-40B4-BE49-F238E27FC236}">
                <a16:creationId xmlns:a16="http://schemas.microsoft.com/office/drawing/2014/main" id="{3D4F49E4-0962-8F42-8094-48656B5EA1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7096" y="2660295"/>
            <a:ext cx="2373592" cy="959005"/>
          </a:xfrm>
          <a:prstGeom prst="rect">
            <a:avLst/>
          </a:prstGeom>
        </p:spPr>
      </p:pic>
      <p:sp>
        <p:nvSpPr>
          <p:cNvPr id="79" name="文字方塊 78">
            <a:extLst>
              <a:ext uri="{FF2B5EF4-FFF2-40B4-BE49-F238E27FC236}">
                <a16:creationId xmlns:a16="http://schemas.microsoft.com/office/drawing/2014/main" id="{7552E3CA-B85D-A145-8D5A-1C24626A45A3}"/>
              </a:ext>
            </a:extLst>
          </p:cNvPr>
          <p:cNvSpPr txBox="1"/>
          <p:nvPr/>
        </p:nvSpPr>
        <p:spPr>
          <a:xfrm>
            <a:off x="1420304" y="3413138"/>
            <a:ext cx="147258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700">
                <a:latin typeface="Oswald Light" pitchFamily="2" charset="0"/>
              </a:rPr>
              <a:t>ES2486dc</a:t>
            </a:r>
            <a:endParaRPr kumimoji="1" lang="zh-TW" altLang="en-US" sz="1700">
              <a:latin typeface="Oswald Light" pitchFamily="2" charset="0"/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376BD605-F31C-414A-A596-FEF9F70536E0}"/>
              </a:ext>
            </a:extLst>
          </p:cNvPr>
          <p:cNvSpPr txBox="1"/>
          <p:nvPr/>
        </p:nvSpPr>
        <p:spPr>
          <a:xfrm>
            <a:off x="754798" y="1399196"/>
            <a:ext cx="11061677" cy="111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4000"/>
              </a:lnSpc>
              <a:spcBef>
                <a:spcPts val="300"/>
              </a:spcBef>
              <a:buSzPct val="70000"/>
              <a:buFont typeface="Arial" panose="020B0604020202020204" pitchFamily="34" charset="0"/>
              <a:buChar char="•"/>
            </a:pPr>
            <a:r>
              <a:rPr kumimoji="1" lang="en-US" altLang="zh-CN" sz="3000">
                <a:latin typeface="Oswald Light" pitchFamily="2" charset="0"/>
                <a:ea typeface="微軟正黑體" panose="020B0604030504040204" pitchFamily="34" charset="-120"/>
              </a:rPr>
              <a:t>QES and </a:t>
            </a:r>
            <a:r>
              <a:rPr kumimoji="1" lang="en-US" altLang="zh-CN" sz="3000" err="1">
                <a:latin typeface="Oswald Light" pitchFamily="2" charset="0"/>
                <a:ea typeface="微軟正黑體" panose="020B0604030504040204" pitchFamily="34" charset="-120"/>
              </a:rPr>
              <a:t>QuTS</a:t>
            </a:r>
            <a:r>
              <a:rPr kumimoji="1" lang="en-US" altLang="zh-CN" sz="3000">
                <a:latin typeface="Oswald Light" pitchFamily="2" charset="0"/>
                <a:ea typeface="微軟正黑體" panose="020B0604030504040204" pitchFamily="34" charset="-120"/>
              </a:rPr>
              <a:t> hero are ZFS-based operating systems</a:t>
            </a:r>
          </a:p>
          <a:p>
            <a:pPr marL="266700" indent="-266700">
              <a:lnSpc>
                <a:spcPts val="4000"/>
              </a:lnSpc>
              <a:spcBef>
                <a:spcPts val="300"/>
              </a:spcBef>
              <a:buSzPct val="70000"/>
              <a:buFont typeface="Arial" panose="020B0604020202020204" pitchFamily="34" charset="0"/>
              <a:buChar char="•"/>
            </a:pPr>
            <a:r>
              <a:rPr kumimoji="1" lang="en-US" altLang="zh-CN" sz="3000" err="1">
                <a:latin typeface="Oswald Light" pitchFamily="2" charset="0"/>
                <a:ea typeface="微軟正黑體" panose="020B0604030504040204" pitchFamily="34" charset="-120"/>
              </a:rPr>
              <a:t>SnapSync</a:t>
            </a:r>
            <a:r>
              <a:rPr kumimoji="1" lang="zh-TW" altLang="en-US" sz="3000">
                <a:latin typeface="Oswald Light" pitchFamily="2" charset="0"/>
                <a:ea typeface="微軟正黑體" panose="020B0604030504040204" pitchFamily="34" charset="-120"/>
              </a:rPr>
              <a:t> </a:t>
            </a:r>
            <a:r>
              <a:rPr kumimoji="1" lang="en-US" altLang="zh-CN" sz="3000">
                <a:latin typeface="Oswald Light" pitchFamily="2" charset="0"/>
                <a:ea typeface="微軟正黑體" panose="020B0604030504040204" pitchFamily="34" charset="-120"/>
              </a:rPr>
              <a:t>offers</a:t>
            </a:r>
            <a:r>
              <a:rPr kumimoji="1" lang="zh-TW" altLang="en-US" sz="3000">
                <a:latin typeface="Oswald Light" pitchFamily="2" charset="0"/>
                <a:ea typeface="微軟正黑體" panose="020B0604030504040204" pitchFamily="34" charset="-120"/>
              </a:rPr>
              <a:t> </a:t>
            </a:r>
            <a:r>
              <a:rPr kumimoji="1" lang="en-US" altLang="zh-TW" sz="3000">
                <a:latin typeface="Oswald Light" pitchFamily="2" charset="0"/>
                <a:ea typeface="微軟正黑體" panose="020B0604030504040204" pitchFamily="34" charset="-120"/>
              </a:rPr>
              <a:t>an efficient way to synchronize and back up data</a:t>
            </a:r>
            <a:endParaRPr kumimoji="1" lang="en-US" altLang="zh-CN" sz="30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86C575F6-1546-44B1-817D-5D5C176A42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4455" y="3894898"/>
            <a:ext cx="4789133" cy="2993208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3259E8B0-AB33-41A8-814C-F102FCE83746}"/>
              </a:ext>
            </a:extLst>
          </p:cNvPr>
          <p:cNvSpPr/>
          <p:nvPr/>
        </p:nvSpPr>
        <p:spPr>
          <a:xfrm>
            <a:off x="4152066" y="5137728"/>
            <a:ext cx="1967057" cy="1111505"/>
          </a:xfrm>
          <a:prstGeom prst="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1C5DE6D-3EAB-41A2-9BF4-86390FA48368}"/>
              </a:ext>
            </a:extLst>
          </p:cNvPr>
          <p:cNvSpPr/>
          <p:nvPr/>
        </p:nvSpPr>
        <p:spPr>
          <a:xfrm>
            <a:off x="6172830" y="5152627"/>
            <a:ext cx="1967057" cy="1062356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5BDC0CB-E365-4DA9-B677-A63A59FE84EA}"/>
              </a:ext>
            </a:extLst>
          </p:cNvPr>
          <p:cNvSpPr/>
          <p:nvPr/>
        </p:nvSpPr>
        <p:spPr>
          <a:xfrm>
            <a:off x="4561300" y="5452162"/>
            <a:ext cx="1162498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kumimoji="1" lang="en-US" altLang="zh-TW" sz="2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A-side NAS</a:t>
            </a:r>
            <a:endParaRPr kumimoji="1" lang="zh-TW" altLang="en-US" sz="20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791C2F44-C5B2-4DD9-852E-A06FBDDD588F}"/>
              </a:ext>
            </a:extLst>
          </p:cNvPr>
          <p:cNvSpPr/>
          <p:nvPr/>
        </p:nvSpPr>
        <p:spPr>
          <a:xfrm>
            <a:off x="6540510" y="5425550"/>
            <a:ext cx="1168910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kumimoji="1" lang="en-US" altLang="zh-TW" sz="2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B-side NAS</a:t>
            </a:r>
            <a:endParaRPr kumimoji="1" lang="zh-TW" altLang="en-US" sz="20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87793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9FF2DA5-F4E1-D341-B945-2AE3E4842C65}"/>
              </a:ext>
            </a:extLst>
          </p:cNvPr>
          <p:cNvCxnSpPr>
            <a:cxnSpLocks/>
          </p:cNvCxnSpPr>
          <p:nvPr/>
        </p:nvCxnSpPr>
        <p:spPr>
          <a:xfrm flipV="1">
            <a:off x="5260883" y="2421704"/>
            <a:ext cx="0" cy="69764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9127D79D-7C24-CF41-8E05-AE45708741B8}"/>
              </a:ext>
            </a:extLst>
          </p:cNvPr>
          <p:cNvCxnSpPr>
            <a:cxnSpLocks/>
          </p:cNvCxnSpPr>
          <p:nvPr/>
        </p:nvCxnSpPr>
        <p:spPr>
          <a:xfrm flipV="1">
            <a:off x="6996751" y="2421704"/>
            <a:ext cx="0" cy="680766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群組 117">
            <a:extLst>
              <a:ext uri="{FF2B5EF4-FFF2-40B4-BE49-F238E27FC236}">
                <a16:creationId xmlns:a16="http://schemas.microsoft.com/office/drawing/2014/main" id="{4B7D96F5-EF7A-4565-B408-901AB6EB616C}"/>
              </a:ext>
            </a:extLst>
          </p:cNvPr>
          <p:cNvGrpSpPr/>
          <p:nvPr/>
        </p:nvGrpSpPr>
        <p:grpSpPr>
          <a:xfrm>
            <a:off x="7474940" y="5246220"/>
            <a:ext cx="877848" cy="929229"/>
            <a:chOff x="3913229" y="5270791"/>
            <a:chExt cx="877848" cy="929229"/>
          </a:xfrm>
        </p:grpSpPr>
        <p:pic>
          <p:nvPicPr>
            <p:cNvPr id="119" name="圖形 118">
              <a:extLst>
                <a:ext uri="{FF2B5EF4-FFF2-40B4-BE49-F238E27FC236}">
                  <a16:creationId xmlns:a16="http://schemas.microsoft.com/office/drawing/2014/main" id="{C1BCE871-86FA-4E67-8C75-7B3E25376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16836" y="5756112"/>
              <a:ext cx="851926" cy="4439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0" name="圖形 119">
              <a:extLst>
                <a:ext uri="{FF2B5EF4-FFF2-40B4-BE49-F238E27FC236}">
                  <a16:creationId xmlns:a16="http://schemas.microsoft.com/office/drawing/2014/main" id="{08EB1E45-5894-4732-8689-0E403ADF2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13229" y="5270791"/>
              <a:ext cx="877848" cy="924152"/>
            </a:xfrm>
            <a:prstGeom prst="rect">
              <a:avLst/>
            </a:prstGeom>
            <a:effectLst/>
          </p:spPr>
        </p:pic>
      </p:grpSp>
      <p:pic>
        <p:nvPicPr>
          <p:cNvPr id="104" name="圖片 103">
            <a:extLst>
              <a:ext uri="{FF2B5EF4-FFF2-40B4-BE49-F238E27FC236}">
                <a16:creationId xmlns:a16="http://schemas.microsoft.com/office/drawing/2014/main" id="{D2D3FADD-100E-4A2F-A10C-8A7E9B0573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043" y="3548310"/>
            <a:ext cx="3320099" cy="997736"/>
          </a:xfrm>
          <a:prstGeom prst="rect">
            <a:avLst/>
          </a:prstGeom>
        </p:spPr>
      </p:pic>
      <p:pic>
        <p:nvPicPr>
          <p:cNvPr id="105" name="圖片 104">
            <a:extLst>
              <a:ext uri="{FF2B5EF4-FFF2-40B4-BE49-F238E27FC236}">
                <a16:creationId xmlns:a16="http://schemas.microsoft.com/office/drawing/2014/main" id="{0A6FF953-BAD1-435C-929C-E121D5A150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723" y="5058294"/>
            <a:ext cx="3320099" cy="1003110"/>
          </a:xfrm>
          <a:prstGeom prst="rect">
            <a:avLst/>
          </a:prstGeom>
        </p:spPr>
      </p:pic>
      <p:cxnSp>
        <p:nvCxnSpPr>
          <p:cNvPr id="77" name="直線接點 76">
            <a:extLst>
              <a:ext uri="{FF2B5EF4-FFF2-40B4-BE49-F238E27FC236}">
                <a16:creationId xmlns:a16="http://schemas.microsoft.com/office/drawing/2014/main" id="{5D21E257-03D7-44D9-8B1B-5EE3052AE3D4}"/>
              </a:ext>
            </a:extLst>
          </p:cNvPr>
          <p:cNvCxnSpPr>
            <a:cxnSpLocks/>
          </p:cNvCxnSpPr>
          <p:nvPr/>
        </p:nvCxnSpPr>
        <p:spPr>
          <a:xfrm>
            <a:off x="3254467" y="2212455"/>
            <a:ext cx="13874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2FE90B5B-BAC0-5C4E-B60D-3D364D162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29" y="50053"/>
            <a:ext cx="13376241" cy="1303786"/>
          </a:xfrm>
        </p:spPr>
        <p:txBody>
          <a:bodyPr>
            <a:noAutofit/>
          </a:bodyPr>
          <a:lstStyle/>
          <a:p>
            <a:r>
              <a:rPr kumimoji="1" lang="en-US" altLang="zh-CN" sz="4700">
                <a:latin typeface="Oswald" pitchFamily="2" charset="0"/>
              </a:rPr>
              <a:t>FC-SAN</a:t>
            </a:r>
            <a:r>
              <a:rPr kumimoji="1" lang="en-US" altLang="zh-CN" sz="4700" b="1">
                <a:latin typeface="Oswald" pitchFamily="2" charset="0"/>
              </a:rPr>
              <a:t> </a:t>
            </a:r>
            <a:r>
              <a:rPr kumimoji="1" lang="en-US" altLang="zh-CN" sz="4700">
                <a:latin typeface="Oswald" pitchFamily="2" charset="0"/>
              </a:rPr>
              <a:t>Storage, Backup and Copy Data Management</a:t>
            </a:r>
            <a:endParaRPr kumimoji="1" lang="zh-TW" altLang="en-US" sz="4700">
              <a:latin typeface="Oswald" pitchFamily="2" charset="0"/>
            </a:endParaRPr>
          </a:p>
        </p:txBody>
      </p: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39E0E4EC-28D2-EF4C-8DCC-FDACC1F59814}"/>
              </a:ext>
            </a:extLst>
          </p:cNvPr>
          <p:cNvCxnSpPr>
            <a:cxnSpLocks/>
          </p:cNvCxnSpPr>
          <p:nvPr/>
        </p:nvCxnSpPr>
        <p:spPr>
          <a:xfrm flipH="1">
            <a:off x="7657847" y="2212455"/>
            <a:ext cx="1554871" cy="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ACE78922-14F5-844A-995C-D6DC5753F093}"/>
              </a:ext>
            </a:extLst>
          </p:cNvPr>
          <p:cNvSpPr txBox="1"/>
          <p:nvPr/>
        </p:nvSpPr>
        <p:spPr>
          <a:xfrm>
            <a:off x="4895506" y="6090272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err="1">
                <a:latin typeface="Oswald Light" pitchFamily="2" charset="0"/>
                <a:ea typeface="微軟正黑體" panose="020B0604030504040204" pitchFamily="34" charset="-120"/>
              </a:rPr>
              <a:t>SnapSync</a:t>
            </a:r>
            <a:endParaRPr kumimoji="1" lang="en-US" altLang="zh-TW">
              <a:latin typeface="Oswald Light" pitchFamily="2" charset="0"/>
              <a:ea typeface="微軟正黑體" panose="020B0604030504040204" pitchFamily="34" charset="-120"/>
            </a:endParaRPr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0C0A701E-BDD8-E042-AB04-8908862F1A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2111" y="1409484"/>
            <a:ext cx="1985090" cy="10630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59" name="向右箭號 58">
            <a:extLst>
              <a:ext uri="{FF2B5EF4-FFF2-40B4-BE49-F238E27FC236}">
                <a16:creationId xmlns:a16="http://schemas.microsoft.com/office/drawing/2014/main" id="{DD10A9EE-68C5-4244-91A4-0EB531541810}"/>
              </a:ext>
            </a:extLst>
          </p:cNvPr>
          <p:cNvSpPr/>
          <p:nvPr/>
        </p:nvSpPr>
        <p:spPr>
          <a:xfrm>
            <a:off x="6623934" y="5682334"/>
            <a:ext cx="1081535" cy="225203"/>
          </a:xfrm>
          <a:prstGeom prst="rightArrow">
            <a:avLst/>
          </a:prstGeom>
          <a:gradFill flip="none" rotWithShape="1">
            <a:gsLst>
              <a:gs pos="0">
                <a:srgbClr val="41AE59"/>
              </a:gs>
              <a:gs pos="100000">
                <a:srgbClr val="92D05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3B587A71-80C5-584D-8F75-FE9390F1FA94}"/>
              </a:ext>
            </a:extLst>
          </p:cNvPr>
          <p:cNvSpPr txBox="1"/>
          <p:nvPr/>
        </p:nvSpPr>
        <p:spPr>
          <a:xfrm>
            <a:off x="6705459" y="6136439"/>
            <a:ext cx="118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>
                <a:latin typeface="Oswald Light" pitchFamily="2" charset="0"/>
              </a:rPr>
              <a:t>Snapshot </a:t>
            </a:r>
          </a:p>
          <a:p>
            <a:pPr algn="ctr"/>
            <a:r>
              <a:rPr kumimoji="1" lang="en-US" altLang="zh-TW">
                <a:latin typeface="Oswald Light" pitchFamily="2" charset="0"/>
              </a:rPr>
              <a:t>clone</a:t>
            </a:r>
            <a:endParaRPr kumimoji="1" lang="zh-TW" altLang="en-US">
              <a:latin typeface="Oswald Light" pitchFamily="2" charset="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256000DF-2C4D-A040-BB93-DFB2DC6E1364}"/>
              </a:ext>
            </a:extLst>
          </p:cNvPr>
          <p:cNvSpPr txBox="1"/>
          <p:nvPr/>
        </p:nvSpPr>
        <p:spPr>
          <a:xfrm>
            <a:off x="392634" y="3744571"/>
            <a:ext cx="31298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750">
                <a:latin typeface="Oswald Light" pitchFamily="2" charset="0"/>
                <a:ea typeface="微軟正黑體" panose="020B0604030504040204" pitchFamily="34" charset="-120"/>
              </a:rPr>
              <a:t>A-side NAS provide FC storage service</a:t>
            </a:r>
            <a:endParaRPr kumimoji="1" lang="en-US" altLang="zh-CN" sz="17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3" name="圖片 72">
            <a:extLst>
              <a:ext uri="{FF2B5EF4-FFF2-40B4-BE49-F238E27FC236}">
                <a16:creationId xmlns:a16="http://schemas.microsoft.com/office/drawing/2014/main" id="{AB07C5D1-CB6B-42D4-809E-5FC4D4A11C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alphaModFix amt="9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8832" y="1876520"/>
            <a:ext cx="1613428" cy="8251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4" name="Google Shape;1617;p84">
            <a:extLst>
              <a:ext uri="{FF2B5EF4-FFF2-40B4-BE49-F238E27FC236}">
                <a16:creationId xmlns:a16="http://schemas.microsoft.com/office/drawing/2014/main" id="{7DFBCA21-0253-4F35-9CE5-A3B894675852}"/>
              </a:ext>
            </a:extLst>
          </p:cNvPr>
          <p:cNvSpPr/>
          <p:nvPr/>
        </p:nvSpPr>
        <p:spPr>
          <a:xfrm>
            <a:off x="4713032" y="1976007"/>
            <a:ext cx="926120" cy="490255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900" algn="ctr">
              <a:lnSpc>
                <a:spcPts val="2200"/>
              </a:lnSpc>
              <a:buSzPct val="80000"/>
              <a:tabLst>
                <a:tab pos="88900" algn="l"/>
              </a:tabLst>
            </a:pPr>
            <a:r>
              <a:rPr lang="en-US" altLang="zh-TW" sz="2000">
                <a:solidFill>
                  <a:schemeClr val="bg1"/>
                </a:solidFill>
                <a:latin typeface="Oswald Light" pitchFamily="2" charset="0"/>
              </a:rPr>
              <a:t>SAN switch</a:t>
            </a: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0D0CF044-51A2-44D2-A0A0-764849D0C99F}"/>
              </a:ext>
            </a:extLst>
          </p:cNvPr>
          <p:cNvGrpSpPr/>
          <p:nvPr/>
        </p:nvGrpSpPr>
        <p:grpSpPr>
          <a:xfrm>
            <a:off x="6110696" y="1863569"/>
            <a:ext cx="1594773" cy="868416"/>
            <a:chOff x="6212618" y="1796412"/>
            <a:chExt cx="1594773" cy="704508"/>
          </a:xfrm>
        </p:grpSpPr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09374B5C-D53C-4902-8D9C-8AA7565FD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alphaModFix amt="9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6212618" y="1796412"/>
              <a:ext cx="1594773" cy="704508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055009DC-98AE-447D-A469-33D5372C0ACC}"/>
                </a:ext>
              </a:extLst>
            </p:cNvPr>
            <p:cNvSpPr/>
            <p:nvPr/>
          </p:nvSpPr>
          <p:spPr>
            <a:xfrm>
              <a:off x="6372761" y="1814776"/>
              <a:ext cx="1402272" cy="531496"/>
            </a:xfrm>
            <a:prstGeom prst="rect">
              <a:avLst/>
            </a:prstGeom>
            <a:gradFill flip="none" rotWithShape="1">
              <a:gsLst>
                <a:gs pos="0">
                  <a:srgbClr val="732929">
                    <a:alpha val="55000"/>
                  </a:srgbClr>
                </a:gs>
                <a:gs pos="100000">
                  <a:srgbClr val="E89128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5" name="Google Shape;1617;p84">
            <a:extLst>
              <a:ext uri="{FF2B5EF4-FFF2-40B4-BE49-F238E27FC236}">
                <a16:creationId xmlns:a16="http://schemas.microsoft.com/office/drawing/2014/main" id="{C50BC014-5799-40E4-A275-BE88E4BFC9BD}"/>
              </a:ext>
            </a:extLst>
          </p:cNvPr>
          <p:cNvSpPr/>
          <p:nvPr/>
        </p:nvSpPr>
        <p:spPr>
          <a:xfrm>
            <a:off x="6353597" y="1967329"/>
            <a:ext cx="1198215" cy="490255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900" algn="ctr">
              <a:lnSpc>
                <a:spcPts val="2200"/>
              </a:lnSpc>
              <a:buSzPct val="80000"/>
              <a:tabLst>
                <a:tab pos="88900" algn="l"/>
              </a:tabLst>
            </a:pPr>
            <a:r>
              <a:rPr lang="en-US" altLang="zh-TW" sz="2000">
                <a:solidFill>
                  <a:schemeClr val="bg1"/>
                </a:solidFill>
                <a:latin typeface="Oswald Light" pitchFamily="2" charset="0"/>
              </a:rPr>
              <a:t>Ethernet switch</a:t>
            </a:r>
          </a:p>
        </p:txBody>
      </p:sp>
      <p:pic>
        <p:nvPicPr>
          <p:cNvPr id="76" name="圖片 75" descr="一張含有 電子用品, 監視器, 電腦, 坐 的圖片&#10;&#10;自動產生的描述">
            <a:extLst>
              <a:ext uri="{FF2B5EF4-FFF2-40B4-BE49-F238E27FC236}">
                <a16:creationId xmlns:a16="http://schemas.microsoft.com/office/drawing/2014/main" id="{CFD70320-CA97-47A9-8F05-C14996999D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245" y="1718918"/>
            <a:ext cx="1371791" cy="868416"/>
          </a:xfrm>
          <a:prstGeom prst="rect">
            <a:avLst/>
          </a:prstGeom>
        </p:spPr>
      </p:pic>
      <p:sp>
        <p:nvSpPr>
          <p:cNvPr id="78" name="Google Shape;1624;p84">
            <a:extLst>
              <a:ext uri="{FF2B5EF4-FFF2-40B4-BE49-F238E27FC236}">
                <a16:creationId xmlns:a16="http://schemas.microsoft.com/office/drawing/2014/main" id="{01598A65-D035-4510-B5F1-0BF910C0DA90}"/>
              </a:ext>
            </a:extLst>
          </p:cNvPr>
          <p:cNvSpPr/>
          <p:nvPr/>
        </p:nvSpPr>
        <p:spPr>
          <a:xfrm>
            <a:off x="1575399" y="2023459"/>
            <a:ext cx="1911821" cy="633368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rgbClr val="2F8141"/>
              </a:gs>
              <a:gs pos="0">
                <a:srgbClr val="48BD62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03125"/>
              </a:lnSpc>
            </a:pPr>
            <a:endParaRPr 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9" name="Google Shape;1466;p83">
            <a:extLst>
              <a:ext uri="{FF2B5EF4-FFF2-40B4-BE49-F238E27FC236}">
                <a16:creationId xmlns:a16="http://schemas.microsoft.com/office/drawing/2014/main" id="{59CB824A-C903-4439-A5FB-2AE45A4BB798}"/>
              </a:ext>
            </a:extLst>
          </p:cNvPr>
          <p:cNvSpPr/>
          <p:nvPr/>
        </p:nvSpPr>
        <p:spPr>
          <a:xfrm>
            <a:off x="1575399" y="1772513"/>
            <a:ext cx="1911820" cy="340381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0">
                <a:srgbClr val="7B74D2"/>
              </a:gs>
              <a:gs pos="100000">
                <a:srgbClr val="5850CA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b="1">
                <a:solidFill>
                  <a:schemeClr val="bg1"/>
                </a:solidFill>
                <a:latin typeface="Oswald Light" pitchFamily="2" charset="0"/>
              </a:rPr>
              <a:t>VMware</a:t>
            </a:r>
          </a:p>
        </p:txBody>
      </p:sp>
      <p:pic>
        <p:nvPicPr>
          <p:cNvPr id="90" name="圖片 89" descr="一張含有 物件 的圖片&#10;&#10;描述是以高可信度產生">
            <a:extLst>
              <a:ext uri="{FF2B5EF4-FFF2-40B4-BE49-F238E27FC236}">
                <a16:creationId xmlns:a16="http://schemas.microsoft.com/office/drawing/2014/main" id="{DFC1735E-81C4-4ACC-BEA3-8CE29196916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109" y="3047756"/>
            <a:ext cx="633368" cy="633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E2C6916D-4C2A-4201-968F-BDDB18CFB32E}"/>
              </a:ext>
            </a:extLst>
          </p:cNvPr>
          <p:cNvSpPr/>
          <p:nvPr/>
        </p:nvSpPr>
        <p:spPr>
          <a:xfrm>
            <a:off x="1767641" y="3178462"/>
            <a:ext cx="269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b="1">
                <a:latin typeface="Oswald Light" pitchFamily="2" charset="0"/>
              </a:rPr>
              <a:t>1</a:t>
            </a:r>
            <a:endParaRPr kumimoji="1" lang="zh-TW" altLang="en-US" b="1">
              <a:latin typeface="Oswald Light" pitchFamily="2" charset="0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67AB81BB-29EE-4D5D-BAC1-8D60EF704DFE}"/>
              </a:ext>
            </a:extLst>
          </p:cNvPr>
          <p:cNvSpPr/>
          <p:nvPr/>
        </p:nvSpPr>
        <p:spPr>
          <a:xfrm>
            <a:off x="275991" y="6350038"/>
            <a:ext cx="3212739" cy="3297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  <a:spcBef>
                <a:spcPts val="100"/>
              </a:spcBef>
              <a:buSzPct val="80000"/>
            </a:pPr>
            <a:r>
              <a:rPr kumimoji="1" lang="en-US" altLang="zh-CN" sz="1500" err="1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QuTS</a:t>
            </a:r>
            <a:r>
              <a:rPr kumimoji="1" lang="en-US" altLang="zh-CN" sz="15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 hero </a:t>
            </a:r>
            <a:r>
              <a:rPr kumimoji="1" lang="en-US" altLang="zh-CN" sz="1500" err="1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SnapSync</a:t>
            </a:r>
            <a:r>
              <a:rPr kumimoji="1" lang="en-US" altLang="zh-TW" sz="1500" err="1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will</a:t>
            </a:r>
            <a:r>
              <a:rPr kumimoji="1" lang="en-US" altLang="zh-TW" sz="15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 be ready on </a:t>
            </a:r>
            <a:r>
              <a:rPr kumimoji="1" lang="en-US" altLang="zh-CN" sz="1500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Q2 2020</a:t>
            </a:r>
            <a:endParaRPr kumimoji="1" lang="zh-TW" altLang="en-US" sz="1500">
              <a:solidFill>
                <a:schemeClr val="bg2">
                  <a:lumMod val="10000"/>
                </a:schemeClr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7816BE02-7A71-41AA-B451-695CBCD99989}"/>
              </a:ext>
            </a:extLst>
          </p:cNvPr>
          <p:cNvSpPr txBox="1"/>
          <p:nvPr/>
        </p:nvSpPr>
        <p:spPr>
          <a:xfrm>
            <a:off x="637326" y="5150708"/>
            <a:ext cx="3043510" cy="636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kumimoji="1" lang="en-US" altLang="zh-TW" sz="1750">
                <a:latin typeface="Oswald Light" pitchFamily="2" charset="0"/>
                <a:ea typeface="微軟正黑體" panose="020B0604030504040204" pitchFamily="34" charset="-120"/>
              </a:rPr>
              <a:t>Sync FC LUN to B-side NAS via 10GbE LAN</a:t>
            </a:r>
            <a:endParaRPr kumimoji="1" lang="zh-TW" altLang="en-US" sz="175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pic>
        <p:nvPicPr>
          <p:cNvPr id="94" name="圖片 93" descr="一張含有 物件 的圖片&#10;&#10;描述是以高可信度產生">
            <a:extLst>
              <a:ext uri="{FF2B5EF4-FFF2-40B4-BE49-F238E27FC236}">
                <a16:creationId xmlns:a16="http://schemas.microsoft.com/office/drawing/2014/main" id="{9EE33C74-554C-4987-8C31-BA17C03F593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399" y="4526160"/>
            <a:ext cx="633368" cy="633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5" name="矩形 94">
            <a:extLst>
              <a:ext uri="{FF2B5EF4-FFF2-40B4-BE49-F238E27FC236}">
                <a16:creationId xmlns:a16="http://schemas.microsoft.com/office/drawing/2014/main" id="{B3EABA4C-3B7B-46CB-B807-9183CF304967}"/>
              </a:ext>
            </a:extLst>
          </p:cNvPr>
          <p:cNvSpPr/>
          <p:nvPr/>
        </p:nvSpPr>
        <p:spPr>
          <a:xfrm>
            <a:off x="1737107" y="4656866"/>
            <a:ext cx="29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b="1">
                <a:latin typeface="Oswald Light" pitchFamily="2" charset="0"/>
              </a:rPr>
              <a:t>2</a:t>
            </a:r>
            <a:endParaRPr kumimoji="1" lang="zh-TW" altLang="en-US" b="1">
              <a:latin typeface="Oswald Light" pitchFamily="2" charset="0"/>
            </a:endParaRPr>
          </a:p>
        </p:txBody>
      </p:sp>
      <p:pic>
        <p:nvPicPr>
          <p:cNvPr id="96" name="圖片 95">
            <a:extLst>
              <a:ext uri="{FF2B5EF4-FFF2-40B4-BE49-F238E27FC236}">
                <a16:creationId xmlns:a16="http://schemas.microsoft.com/office/drawing/2014/main" id="{DAA850BD-FD27-403A-B447-1C0F3C394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1443" y="5268281"/>
            <a:ext cx="3320099" cy="997736"/>
          </a:xfrm>
          <a:prstGeom prst="rect">
            <a:avLst/>
          </a:prstGeom>
        </p:spPr>
      </p:pic>
      <p:sp>
        <p:nvSpPr>
          <p:cNvPr id="97" name="文字方塊 96">
            <a:extLst>
              <a:ext uri="{FF2B5EF4-FFF2-40B4-BE49-F238E27FC236}">
                <a16:creationId xmlns:a16="http://schemas.microsoft.com/office/drawing/2014/main" id="{FA7BAD99-1AEC-4532-BB53-E88CE21AA0B1}"/>
              </a:ext>
            </a:extLst>
          </p:cNvPr>
          <p:cNvSpPr txBox="1"/>
          <p:nvPr/>
        </p:nvSpPr>
        <p:spPr>
          <a:xfrm>
            <a:off x="8965715" y="5359928"/>
            <a:ext cx="3039615" cy="636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kumimoji="1" lang="en-US" altLang="zh-TW" sz="1750">
                <a:latin typeface="Oswald Light" pitchFamily="2" charset="0"/>
                <a:ea typeface="微軟正黑體" panose="020B0604030504040204" pitchFamily="34" charset="-120"/>
              </a:rPr>
              <a:t>Clone an iSCSI LUN via QNAP Snapshot Clone</a:t>
            </a:r>
          </a:p>
        </p:txBody>
      </p:sp>
      <p:pic>
        <p:nvPicPr>
          <p:cNvPr id="98" name="圖片 97" descr="一張含有 物件 的圖片&#10;&#10;描述是以高可信度產生">
            <a:extLst>
              <a:ext uri="{FF2B5EF4-FFF2-40B4-BE49-F238E27FC236}">
                <a16:creationId xmlns:a16="http://schemas.microsoft.com/office/drawing/2014/main" id="{9D3F671B-68C6-434C-B604-E131C0751E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9342" y="4750895"/>
            <a:ext cx="633368" cy="633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9" name="矩形 98">
            <a:extLst>
              <a:ext uri="{FF2B5EF4-FFF2-40B4-BE49-F238E27FC236}">
                <a16:creationId xmlns:a16="http://schemas.microsoft.com/office/drawing/2014/main" id="{09A2900A-3D8B-4A2E-B4EE-B56BE17CFF8D}"/>
              </a:ext>
            </a:extLst>
          </p:cNvPr>
          <p:cNvSpPr/>
          <p:nvPr/>
        </p:nvSpPr>
        <p:spPr>
          <a:xfrm>
            <a:off x="10191852" y="4881601"/>
            <a:ext cx="293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b="1">
                <a:latin typeface="Oswald Light" pitchFamily="2" charset="0"/>
              </a:rPr>
              <a:t>3</a:t>
            </a:r>
            <a:endParaRPr kumimoji="1" lang="zh-TW" altLang="en-US" b="1">
              <a:latin typeface="Oswald Light" pitchFamily="2" charset="0"/>
            </a:endParaRPr>
          </a:p>
        </p:txBody>
      </p:sp>
      <p:pic>
        <p:nvPicPr>
          <p:cNvPr id="100" name="圖片 99">
            <a:extLst>
              <a:ext uri="{FF2B5EF4-FFF2-40B4-BE49-F238E27FC236}">
                <a16:creationId xmlns:a16="http://schemas.microsoft.com/office/drawing/2014/main" id="{47856BD1-7BAF-4DB5-9578-9BF3ACE3C2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9405" y="3454052"/>
            <a:ext cx="3320099" cy="1003110"/>
          </a:xfrm>
          <a:prstGeom prst="rect">
            <a:avLst/>
          </a:prstGeom>
        </p:spPr>
      </p:pic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54D97A35-5A55-42B5-A8FF-9F6BD989851B}"/>
              </a:ext>
            </a:extLst>
          </p:cNvPr>
          <p:cNvSpPr txBox="1"/>
          <p:nvPr/>
        </p:nvSpPr>
        <p:spPr>
          <a:xfrm>
            <a:off x="9016177" y="3641887"/>
            <a:ext cx="2685351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750">
                <a:latin typeface="Oswald Light" pitchFamily="2" charset="0"/>
                <a:ea typeface="微軟正黑體" panose="020B0604030504040204" pitchFamily="34" charset="-120"/>
              </a:rPr>
              <a:t>Mount the iSCSI LUN for CDM</a:t>
            </a:r>
            <a:endParaRPr kumimoji="1" lang="zh-TW" altLang="en-US" sz="175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pic>
        <p:nvPicPr>
          <p:cNvPr id="102" name="圖片 101" descr="一張含有 物件 的圖片&#10;&#10;描述是以高可信度產生">
            <a:extLst>
              <a:ext uri="{FF2B5EF4-FFF2-40B4-BE49-F238E27FC236}">
                <a16:creationId xmlns:a16="http://schemas.microsoft.com/office/drawing/2014/main" id="{7475D835-3518-42AB-95E0-6F172A1698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6914" y="2905086"/>
            <a:ext cx="633368" cy="633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" name="矩形 102">
            <a:extLst>
              <a:ext uri="{FF2B5EF4-FFF2-40B4-BE49-F238E27FC236}">
                <a16:creationId xmlns:a16="http://schemas.microsoft.com/office/drawing/2014/main" id="{3D580294-7488-4B36-8D8B-A97297B2A656}"/>
              </a:ext>
            </a:extLst>
          </p:cNvPr>
          <p:cNvSpPr/>
          <p:nvPr/>
        </p:nvSpPr>
        <p:spPr>
          <a:xfrm>
            <a:off x="10118622" y="3035792"/>
            <a:ext cx="29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b="1">
                <a:latin typeface="Oswald Light" pitchFamily="2" charset="0"/>
              </a:rPr>
              <a:t>4</a:t>
            </a:r>
            <a:endParaRPr kumimoji="1" lang="zh-TW" altLang="en-US" b="1">
              <a:latin typeface="Oswald Light" pitchFamily="2" charset="0"/>
            </a:endParaRPr>
          </a:p>
        </p:txBody>
      </p:sp>
      <p:cxnSp>
        <p:nvCxnSpPr>
          <p:cNvPr id="106" name="肘形接點 26">
            <a:extLst>
              <a:ext uri="{FF2B5EF4-FFF2-40B4-BE49-F238E27FC236}">
                <a16:creationId xmlns:a16="http://schemas.microsoft.com/office/drawing/2014/main" id="{B87527BF-BE44-49D3-BACC-FA54E963535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107516" y="3523210"/>
            <a:ext cx="7915" cy="2286368"/>
          </a:xfrm>
          <a:prstGeom prst="bentConnector3">
            <a:avLst>
              <a:gd name="adj1" fmla="val -5525989"/>
            </a:avLst>
          </a:prstGeom>
          <a:ln w="25400">
            <a:gradFill>
              <a:gsLst>
                <a:gs pos="0">
                  <a:srgbClr val="E13F7D"/>
                </a:gs>
                <a:gs pos="100000">
                  <a:srgbClr val="F55149"/>
                </a:gs>
              </a:gsLst>
              <a:lin ang="5400000" scaled="1"/>
            </a:gra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9FBDD800-EA19-41E4-ABE9-A6F3CE680AAE}"/>
              </a:ext>
            </a:extLst>
          </p:cNvPr>
          <p:cNvSpPr txBox="1"/>
          <p:nvPr/>
        </p:nvSpPr>
        <p:spPr>
          <a:xfrm>
            <a:off x="5271095" y="4694707"/>
            <a:ext cx="1636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2">
                    <a:lumMod val="10000"/>
                  </a:schemeClr>
                </a:solidFill>
                <a:latin typeface="Oswald Light" pitchFamily="2" charset="0"/>
              </a:rPr>
              <a:t>10GbE </a:t>
            </a:r>
            <a:r>
              <a:rPr kumimoji="1" lang="en-US" altLang="zh-TW">
                <a:solidFill>
                  <a:schemeClr val="bg2">
                    <a:lumMod val="10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 connection</a:t>
            </a:r>
            <a:endParaRPr kumimoji="1" lang="zh-TW" altLang="en-US">
              <a:solidFill>
                <a:schemeClr val="bg2">
                  <a:lumMod val="10000"/>
                </a:schemeClr>
              </a:solidFill>
              <a:latin typeface="Oswald Light" pitchFamily="2" charset="0"/>
              <a:ea typeface="微軟正黑體" panose="020B0604030504040204" pitchFamily="34" charset="-120"/>
            </a:endParaRPr>
          </a:p>
          <a:p>
            <a:endParaRPr kumimoji="1" lang="zh-TW" altLang="en-US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15" name="群組 114">
            <a:extLst>
              <a:ext uri="{FF2B5EF4-FFF2-40B4-BE49-F238E27FC236}">
                <a16:creationId xmlns:a16="http://schemas.microsoft.com/office/drawing/2014/main" id="{1813DB39-8C45-4A36-9903-181F459D06AF}"/>
              </a:ext>
            </a:extLst>
          </p:cNvPr>
          <p:cNvGrpSpPr/>
          <p:nvPr/>
        </p:nvGrpSpPr>
        <p:grpSpPr>
          <a:xfrm>
            <a:off x="6275910" y="5271872"/>
            <a:ext cx="877848" cy="929229"/>
            <a:chOff x="3913229" y="5270791"/>
            <a:chExt cx="877848" cy="929229"/>
          </a:xfrm>
        </p:grpSpPr>
        <p:pic>
          <p:nvPicPr>
            <p:cNvPr id="116" name="圖形 115">
              <a:extLst>
                <a:ext uri="{FF2B5EF4-FFF2-40B4-BE49-F238E27FC236}">
                  <a16:creationId xmlns:a16="http://schemas.microsoft.com/office/drawing/2014/main" id="{BBF05D8C-FD8D-47FB-A159-33A4D5598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16836" y="5756112"/>
              <a:ext cx="851926" cy="4439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7" name="圖形 116">
              <a:extLst>
                <a:ext uri="{FF2B5EF4-FFF2-40B4-BE49-F238E27FC236}">
                  <a16:creationId xmlns:a16="http://schemas.microsoft.com/office/drawing/2014/main" id="{7FDE8B96-C0D7-4960-B2F0-CD5C672E3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13229" y="5270791"/>
              <a:ext cx="877848" cy="924152"/>
            </a:xfrm>
            <a:prstGeom prst="rect">
              <a:avLst/>
            </a:prstGeom>
            <a:effectLst/>
          </p:spPr>
        </p:pic>
      </p:grpSp>
      <p:sp>
        <p:nvSpPr>
          <p:cNvPr id="52" name="向右箭號 51">
            <a:extLst>
              <a:ext uri="{FF2B5EF4-FFF2-40B4-BE49-F238E27FC236}">
                <a16:creationId xmlns:a16="http://schemas.microsoft.com/office/drawing/2014/main" id="{19E7D391-BE12-0B47-9E1C-AE22B89BDD9D}"/>
              </a:ext>
            </a:extLst>
          </p:cNvPr>
          <p:cNvSpPr/>
          <p:nvPr/>
        </p:nvSpPr>
        <p:spPr>
          <a:xfrm>
            <a:off x="4496490" y="5648602"/>
            <a:ext cx="1648242" cy="240722"/>
          </a:xfrm>
          <a:prstGeom prst="rightArrow">
            <a:avLst/>
          </a:prstGeom>
          <a:gradFill flip="none" rotWithShape="1">
            <a:gsLst>
              <a:gs pos="0">
                <a:srgbClr val="EF883E"/>
              </a:gs>
              <a:gs pos="100000">
                <a:srgbClr val="FFBF0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F59272F3-06E0-45DF-908D-1A3CCCFA4CDF}"/>
              </a:ext>
            </a:extLst>
          </p:cNvPr>
          <p:cNvGrpSpPr/>
          <p:nvPr/>
        </p:nvGrpSpPr>
        <p:grpSpPr>
          <a:xfrm>
            <a:off x="3913229" y="5270791"/>
            <a:ext cx="877848" cy="929229"/>
            <a:chOff x="3913229" y="5270791"/>
            <a:chExt cx="877848" cy="929229"/>
          </a:xfrm>
        </p:grpSpPr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A985050E-D9C5-4BDB-A36E-95B359D9A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16836" y="5756112"/>
              <a:ext cx="851926" cy="4439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67991E40-7144-496D-967A-2A171CCBE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13229" y="5270791"/>
              <a:ext cx="877848" cy="924152"/>
            </a:xfrm>
            <a:prstGeom prst="rect">
              <a:avLst/>
            </a:prstGeom>
            <a:effectLst/>
          </p:spPr>
        </p:pic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F8A2C32F-65C1-4828-B5B7-A332C24976D4}"/>
              </a:ext>
            </a:extLst>
          </p:cNvPr>
          <p:cNvSpPr/>
          <p:nvPr/>
        </p:nvSpPr>
        <p:spPr>
          <a:xfrm>
            <a:off x="3963812" y="5651373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latin typeface="Oswald Light" pitchFamily="2" charset="0"/>
              </a:rPr>
              <a:t>FC LUN</a:t>
            </a:r>
            <a:endParaRPr kumimoji="1" lang="zh-TW" altLang="en-US">
              <a:solidFill>
                <a:schemeClr val="bg1"/>
              </a:solidFill>
              <a:latin typeface="Oswald Light" pitchFamily="2" charset="0"/>
            </a:endParaRP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53D0863A-2F42-49D2-99DC-BE0E24B13838}"/>
              </a:ext>
            </a:extLst>
          </p:cNvPr>
          <p:cNvSpPr/>
          <p:nvPr/>
        </p:nvSpPr>
        <p:spPr>
          <a:xfrm>
            <a:off x="6397596" y="5630839"/>
            <a:ext cx="516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latin typeface="Oswald Light" pitchFamily="2" charset="0"/>
              </a:rPr>
              <a:t>LUN</a:t>
            </a:r>
            <a:endParaRPr kumimoji="1" lang="zh-TW" altLang="en-US">
              <a:solidFill>
                <a:schemeClr val="bg1"/>
              </a:solidFill>
              <a:latin typeface="Oswald Light" pitchFamily="2" charset="0"/>
            </a:endParaRP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EE8F0419-EB18-4787-941A-FF80D9E85F20}"/>
              </a:ext>
            </a:extLst>
          </p:cNvPr>
          <p:cNvSpPr/>
          <p:nvPr/>
        </p:nvSpPr>
        <p:spPr>
          <a:xfrm>
            <a:off x="7662331" y="5533767"/>
            <a:ext cx="6559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  <a:latin typeface="Oswald Light" pitchFamily="2" charset="0"/>
              </a:rPr>
              <a:t>iSCSI </a:t>
            </a:r>
          </a:p>
          <a:p>
            <a:r>
              <a:rPr kumimoji="1" lang="en-US" altLang="zh-TW">
                <a:solidFill>
                  <a:schemeClr val="bg1"/>
                </a:solidFill>
                <a:latin typeface="Oswald Light" pitchFamily="2" charset="0"/>
              </a:rPr>
              <a:t>LUN</a:t>
            </a:r>
            <a:endParaRPr kumimoji="1" lang="zh-TW" altLang="en-US">
              <a:solidFill>
                <a:schemeClr val="bg1"/>
              </a:solidFill>
              <a:latin typeface="Oswald Light" pitchFamily="2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C12FA7C-39C8-4023-849A-1C5A6A23FFFA}"/>
              </a:ext>
            </a:extLst>
          </p:cNvPr>
          <p:cNvSpPr/>
          <p:nvPr/>
        </p:nvSpPr>
        <p:spPr>
          <a:xfrm>
            <a:off x="1675947" y="2211939"/>
            <a:ext cx="1710726" cy="359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3125"/>
              </a:lnSpc>
            </a:pPr>
            <a:r>
              <a:rPr lang="en-US" altLang="zh-TW">
                <a:solidFill>
                  <a:schemeClr val="bg1"/>
                </a:solidFill>
                <a:latin typeface="Oswald Light" pitchFamily="2" charset="0"/>
              </a:rPr>
              <a:t>Hypervisor</a:t>
            </a:r>
            <a:r>
              <a:rPr lang="en-US" altLang="zh-TW">
                <a:solidFill>
                  <a:schemeClr val="bg1"/>
                </a:solidFill>
                <a:latin typeface="Oswald Medium" pitchFamily="2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Host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4" name="圖片 63">
            <a:extLst>
              <a:ext uri="{FF2B5EF4-FFF2-40B4-BE49-F238E27FC236}">
                <a16:creationId xmlns:a16="http://schemas.microsoft.com/office/drawing/2014/main" id="{22D6A2A6-110F-4F92-A723-885CB553DD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645" y="2242635"/>
            <a:ext cx="4789133" cy="2993208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1D21B60B-4779-43FD-98E9-C9A19EEA54A3}"/>
              </a:ext>
            </a:extLst>
          </p:cNvPr>
          <p:cNvSpPr/>
          <p:nvPr/>
        </p:nvSpPr>
        <p:spPr>
          <a:xfrm>
            <a:off x="4087256" y="3485465"/>
            <a:ext cx="1967057" cy="1111505"/>
          </a:xfrm>
          <a:prstGeom prst="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2109B395-DB82-463F-AFAD-5FA246ED656A}"/>
              </a:ext>
            </a:extLst>
          </p:cNvPr>
          <p:cNvSpPr/>
          <p:nvPr/>
        </p:nvSpPr>
        <p:spPr>
          <a:xfrm>
            <a:off x="6108020" y="3500364"/>
            <a:ext cx="1967057" cy="1062356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2622BBAF-B552-A94F-A4BE-DE5253622A20}"/>
              </a:ext>
            </a:extLst>
          </p:cNvPr>
          <p:cNvSpPr/>
          <p:nvPr/>
        </p:nvSpPr>
        <p:spPr>
          <a:xfrm>
            <a:off x="4496490" y="3799899"/>
            <a:ext cx="1162498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kumimoji="1" lang="en-US" altLang="zh-TW" sz="2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A-side NAS</a:t>
            </a:r>
            <a:endParaRPr kumimoji="1" lang="zh-TW" altLang="en-US" sz="20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818AD353-9268-3B45-9917-981C181ADA90}"/>
              </a:ext>
            </a:extLst>
          </p:cNvPr>
          <p:cNvSpPr/>
          <p:nvPr/>
        </p:nvSpPr>
        <p:spPr>
          <a:xfrm>
            <a:off x="6475700" y="3773287"/>
            <a:ext cx="1168910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kumimoji="1" lang="en-US" altLang="zh-TW" sz="20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B-side NAS</a:t>
            </a:r>
            <a:endParaRPr kumimoji="1" lang="zh-TW" altLang="en-US" sz="20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12054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5C457601-60A3-49B4-9696-9FE0EC78C302}"/>
              </a:ext>
            </a:extLst>
          </p:cNvPr>
          <p:cNvCxnSpPr>
            <a:cxnSpLocks/>
          </p:cNvCxnSpPr>
          <p:nvPr/>
        </p:nvCxnSpPr>
        <p:spPr>
          <a:xfrm>
            <a:off x="2581974" y="3324707"/>
            <a:ext cx="4276580" cy="0"/>
          </a:xfrm>
          <a:prstGeom prst="line">
            <a:avLst/>
          </a:prstGeom>
          <a:ln w="76200">
            <a:gradFill>
              <a:gsLst>
                <a:gs pos="0">
                  <a:srgbClr val="1FB3F2"/>
                </a:gs>
                <a:gs pos="100000">
                  <a:srgbClr val="E9E9E9"/>
                </a:gs>
                <a:gs pos="67000">
                  <a:schemeClr val="accent1">
                    <a:lumMod val="30000"/>
                    <a:lumOff val="70000"/>
                    <a:alpha val="78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5F6041C4-14D1-4D55-806F-793A2A9AB888}"/>
              </a:ext>
            </a:extLst>
          </p:cNvPr>
          <p:cNvGrpSpPr/>
          <p:nvPr/>
        </p:nvGrpSpPr>
        <p:grpSpPr>
          <a:xfrm>
            <a:off x="6376554" y="1793565"/>
            <a:ext cx="5510647" cy="1873802"/>
            <a:chOff x="5281398" y="2130931"/>
            <a:chExt cx="5815446" cy="1873802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D8CD4CAE-7227-4235-AF8E-951FDA9B84C9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071B0336-9CFC-45AF-9775-7E26F839F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78ADA906-C0D0-4607-98C7-F336D24B3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DFCF722-49B1-4069-9E95-D5F90192BB8E}"/>
              </a:ext>
            </a:extLst>
          </p:cNvPr>
          <p:cNvCxnSpPr>
            <a:cxnSpLocks/>
          </p:cNvCxnSpPr>
          <p:nvPr/>
        </p:nvCxnSpPr>
        <p:spPr>
          <a:xfrm>
            <a:off x="7324436" y="5306968"/>
            <a:ext cx="3718562" cy="0"/>
          </a:xfrm>
          <a:prstGeom prst="line">
            <a:avLst/>
          </a:prstGeom>
          <a:ln w="76200">
            <a:gradFill>
              <a:gsLst>
                <a:gs pos="0">
                  <a:srgbClr val="1FB3F2"/>
                </a:gs>
                <a:gs pos="100000">
                  <a:srgbClr val="E9E9E9"/>
                </a:gs>
                <a:gs pos="67000">
                  <a:schemeClr val="accent1">
                    <a:lumMod val="30000"/>
                    <a:lumOff val="70000"/>
                    <a:alpha val="8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393283" y="1570910"/>
            <a:ext cx="11330516" cy="1652426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54" indent="-238754">
              <a:lnSpc>
                <a:spcPts val="3200"/>
              </a:lnSpc>
              <a:spcBef>
                <a:spcPts val="1200"/>
              </a:spcBef>
              <a:buClr>
                <a:srgbClr val="F70F78"/>
              </a:buClr>
            </a:pPr>
            <a:endParaRPr lang="zh-CN" altLang="en-US" sz="24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本框 16">
            <a:extLst>
              <a:ext uri="{FF2B5EF4-FFF2-40B4-BE49-F238E27FC236}">
                <a16:creationId xmlns:a16="http://schemas.microsoft.com/office/drawing/2014/main" id="{77F0947D-441B-EB44-BBA0-A4541D8F152B}"/>
              </a:ext>
            </a:extLst>
          </p:cNvPr>
          <p:cNvSpPr txBox="1"/>
          <p:nvPr/>
        </p:nvSpPr>
        <p:spPr>
          <a:xfrm>
            <a:off x="6722893" y="3781636"/>
            <a:ext cx="5082695" cy="61555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</a:pPr>
            <a:r>
              <a:rPr lang="en-US" altLang="zh-CN" sz="3200">
                <a:latin typeface="Oswald" pitchFamily="2" charset="0"/>
                <a:ea typeface="等线"/>
                <a:cs typeface="Arial" panose="020B0604020202020204" pitchFamily="34" charset="0"/>
              </a:rPr>
              <a:t>Optional FC </a:t>
            </a:r>
            <a:r>
              <a:rPr lang="en-US" altLang="zh-TW" sz="2800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transceiver</a:t>
            </a:r>
            <a:endParaRPr lang="zh-CN" altLang="en-US" sz="3200">
              <a:latin typeface="Oswald Light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本框 17">
            <a:extLst>
              <a:ext uri="{FF2B5EF4-FFF2-40B4-BE49-F238E27FC236}">
                <a16:creationId xmlns:a16="http://schemas.microsoft.com/office/drawing/2014/main" id="{D44B8AC3-4784-4C49-A440-23A595AF816D}"/>
              </a:ext>
            </a:extLst>
          </p:cNvPr>
          <p:cNvSpPr txBox="1"/>
          <p:nvPr/>
        </p:nvSpPr>
        <p:spPr>
          <a:xfrm>
            <a:off x="3915386" y="2016888"/>
            <a:ext cx="2670924" cy="1128642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67">
                <a:latin typeface="Oswald" pitchFamily="2" charset="0"/>
                <a:ea typeface="等线"/>
                <a:cs typeface="Arial" panose="020B0604020202020204" pitchFamily="34" charset="0"/>
              </a:rPr>
              <a:t>QNA-32G2FC</a:t>
            </a:r>
          </a:p>
          <a:p>
            <a:pPr>
              <a:lnSpc>
                <a:spcPts val="2400"/>
              </a:lnSpc>
            </a:pPr>
            <a:r>
              <a:rPr lang="en-US" altLang="zh-CN" sz="1867">
                <a:latin typeface="Oswald Light" pitchFamily="2" charset="0"/>
                <a:ea typeface="等线"/>
                <a:cs typeface="Arial" panose="020B0604020202020204" pitchFamily="34" charset="0"/>
              </a:rPr>
              <a:t>Dual-port 32Gbps </a:t>
            </a:r>
          </a:p>
          <a:p>
            <a:r>
              <a:rPr lang="en-US" altLang="zh-CN" sz="1867">
                <a:latin typeface="Oswald Light" pitchFamily="2" charset="0"/>
                <a:ea typeface="等线"/>
                <a:cs typeface="Arial" panose="020B0604020202020204" pitchFamily="34" charset="0"/>
              </a:rPr>
              <a:t>FC adapter</a:t>
            </a:r>
            <a:endParaRPr lang="zh-CN" altLang="en-US" sz="1867">
              <a:latin typeface="Oswald Light" pitchFamily="2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26" name="文本框 17">
            <a:extLst>
              <a:ext uri="{FF2B5EF4-FFF2-40B4-BE49-F238E27FC236}">
                <a16:creationId xmlns:a16="http://schemas.microsoft.com/office/drawing/2014/main" id="{39D15044-A839-5747-AB2F-96CCCF1B3348}"/>
              </a:ext>
            </a:extLst>
          </p:cNvPr>
          <p:cNvSpPr txBox="1"/>
          <p:nvPr/>
        </p:nvSpPr>
        <p:spPr>
          <a:xfrm>
            <a:off x="3915385" y="3445958"/>
            <a:ext cx="2670924" cy="1128642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67">
                <a:latin typeface="Oswald" pitchFamily="2" charset="0"/>
                <a:ea typeface="等线"/>
                <a:cs typeface="Arial" panose="020B0604020202020204" pitchFamily="34" charset="0"/>
              </a:rPr>
              <a:t>QNA-16G2FC</a:t>
            </a:r>
          </a:p>
          <a:p>
            <a:pPr>
              <a:lnSpc>
                <a:spcPts val="2400"/>
              </a:lnSpc>
            </a:pPr>
            <a:r>
              <a:rPr lang="en-US" altLang="zh-CN" sz="1867">
                <a:latin typeface="Oswald Light" pitchFamily="2" charset="0"/>
                <a:ea typeface="等线"/>
                <a:cs typeface="Arial" panose="020B0604020202020204" pitchFamily="34" charset="0"/>
              </a:rPr>
              <a:t>Dual-port 16Gbps </a:t>
            </a:r>
          </a:p>
          <a:p>
            <a:r>
              <a:rPr lang="en-US" altLang="zh-CN" sz="1867">
                <a:latin typeface="Oswald Light" pitchFamily="2" charset="0"/>
                <a:ea typeface="等线"/>
                <a:cs typeface="Arial" panose="020B0604020202020204" pitchFamily="34" charset="0"/>
              </a:rPr>
              <a:t>FC adapter</a:t>
            </a:r>
            <a:endParaRPr lang="zh-CN" altLang="en-US" sz="1867">
              <a:latin typeface="Oswald Light" pitchFamily="2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28" name="文本框 17">
            <a:extLst>
              <a:ext uri="{FF2B5EF4-FFF2-40B4-BE49-F238E27FC236}">
                <a16:creationId xmlns:a16="http://schemas.microsoft.com/office/drawing/2014/main" id="{AC0C4FA2-4293-8440-9A06-A2D9A7B75E03}"/>
              </a:ext>
            </a:extLst>
          </p:cNvPr>
          <p:cNvSpPr txBox="1"/>
          <p:nvPr/>
        </p:nvSpPr>
        <p:spPr>
          <a:xfrm>
            <a:off x="8025375" y="4466352"/>
            <a:ext cx="3302036" cy="1641475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294" indent="-241294">
              <a:buFont typeface="Arial" panose="020B0604020202020204" pitchFamily="34" charset="0"/>
              <a:buChar char="•"/>
            </a:pPr>
            <a:r>
              <a:rPr lang="en-US" altLang="zh-CN" sz="2133">
                <a:latin typeface="Oswald" pitchFamily="2" charset="0"/>
                <a:ea typeface="等线"/>
                <a:cs typeface="Arial" panose="020B0604020202020204" pitchFamily="34" charset="0"/>
              </a:rPr>
              <a:t>TRX-32GFCSFP-SR</a:t>
            </a:r>
          </a:p>
          <a:p>
            <a:pPr lvl="1" indent="-368291"/>
            <a:r>
              <a:rPr lang="en-US" altLang="zh-CN" sz="1867">
                <a:latin typeface="Oswald Light" pitchFamily="2" charset="0"/>
                <a:ea typeface="等线"/>
                <a:cs typeface="Arial" panose="020B0604020202020204" pitchFamily="34" charset="0"/>
              </a:rPr>
              <a:t>32Gb/16Gb/8Gb</a:t>
            </a:r>
            <a:br>
              <a:rPr lang="en-US" altLang="zh-CN" sz="1867">
                <a:latin typeface="Oswald Light" pitchFamily="2" charset="0"/>
                <a:ea typeface="等线"/>
                <a:cs typeface="Arial" panose="020B0604020202020204" pitchFamily="34" charset="0"/>
              </a:rPr>
            </a:br>
            <a:endParaRPr lang="en-US" altLang="zh-CN" sz="1867">
              <a:latin typeface="Oswald Light" pitchFamily="2" charset="0"/>
              <a:ea typeface="等线"/>
              <a:cs typeface="Arial" panose="020B0604020202020204" pitchFamily="34" charset="0"/>
            </a:endParaRPr>
          </a:p>
          <a:p>
            <a:pPr marL="241294" indent="-241294">
              <a:buFont typeface="Arial" panose="020B0604020202020204" pitchFamily="34" charset="0"/>
              <a:buChar char="•"/>
            </a:pPr>
            <a:r>
              <a:rPr lang="en-US" altLang="zh-CN" sz="2133">
                <a:latin typeface="Oswald" pitchFamily="2" charset="0"/>
                <a:ea typeface="等线"/>
                <a:cs typeface="Arial" panose="020B0604020202020204" pitchFamily="34" charset="0"/>
              </a:rPr>
              <a:t>TRX-16GFCSFP-SR</a:t>
            </a:r>
          </a:p>
          <a:p>
            <a:pPr lvl="1" indent="-368291"/>
            <a:r>
              <a:rPr lang="en-US" altLang="zh-CN" sz="1867">
                <a:latin typeface="Oswald Light" pitchFamily="2" charset="0"/>
                <a:ea typeface="等线"/>
                <a:cs typeface="Arial" panose="020B0604020202020204" pitchFamily="34" charset="0"/>
              </a:rPr>
              <a:t>16Gb/8Gb/4Gb</a:t>
            </a:r>
            <a:endParaRPr lang="zh-CN" altLang="en-US" sz="1867">
              <a:latin typeface="Oswald Light" pitchFamily="2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CD69CDB-0304-4154-AFAF-A179DC9A1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95" y="44143"/>
            <a:ext cx="11598442" cy="1303786"/>
          </a:xfrm>
        </p:spPr>
        <p:txBody>
          <a:bodyPr>
            <a:normAutofit/>
          </a:bodyPr>
          <a:lstStyle/>
          <a:p>
            <a:r>
              <a:rPr lang="en-US" altLang="zh-TW" sz="5000">
                <a:latin typeface="Oswald" pitchFamily="2" charset="0"/>
              </a:rPr>
              <a:t>QNAP 32Gb/16Gb Fiber Channel Adapter</a:t>
            </a:r>
            <a:endParaRPr lang="zh-TW" altLang="en-US" sz="5000">
              <a:latin typeface="Oswald" pitchFamily="2" charset="0"/>
            </a:endParaRPr>
          </a:p>
        </p:txBody>
      </p:sp>
      <p:pic>
        <p:nvPicPr>
          <p:cNvPr id="27" name="Picture 26" descr="A close up of a device&#10;&#10;Description automatically generated">
            <a:extLst>
              <a:ext uri="{FF2B5EF4-FFF2-40B4-BE49-F238E27FC236}">
                <a16:creationId xmlns:a16="http://schemas.microsoft.com/office/drawing/2014/main" id="{B4AC082B-F022-9343-AF1E-71DBDB862C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4810" y="4735591"/>
            <a:ext cx="1502406" cy="131542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2DA39A1-2518-49A3-9268-B50B58449B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71" y="2071009"/>
            <a:ext cx="3863574" cy="290220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54D6C53C-0382-A541-9E9A-EC63CE5C07F8}"/>
              </a:ext>
            </a:extLst>
          </p:cNvPr>
          <p:cNvSpPr txBox="1">
            <a:spLocks/>
          </p:cNvSpPr>
          <p:nvPr/>
        </p:nvSpPr>
        <p:spPr>
          <a:xfrm>
            <a:off x="6858554" y="2017266"/>
            <a:ext cx="5075824" cy="128441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900"/>
              </a:lnSpc>
              <a:spcBef>
                <a:spcPts val="1200"/>
              </a:spcBef>
              <a:buClr>
                <a:schemeClr val="bg1"/>
              </a:buClr>
            </a:pPr>
            <a:r>
              <a:rPr lang="en-US" altLang="zh-TW" sz="28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High-speed yet economical QNAP FC storage adapters for </a:t>
            </a:r>
            <a:r>
              <a:rPr lang="en-US" altLang="zh-TW" sz="3000">
                <a:solidFill>
                  <a:srgbClr val="0070C0"/>
                </a:solidFill>
                <a:latin typeface="Oswald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QNAP NAS</a:t>
            </a:r>
            <a:r>
              <a:rPr lang="en-US" altLang="zh-TW" sz="3000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*</a:t>
            </a:r>
            <a:endParaRPr lang="en-US" altLang="zh-TW" sz="1400">
              <a:latin typeface="Oswald Light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en-US" altLang="zh-CN" sz="14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cs typeface="Arial" panose="020B0604020202020204" pitchFamily="34" charset="0"/>
              </a:rPr>
              <a:t>*</a:t>
            </a:r>
            <a:r>
              <a:rPr lang="en-US" altLang="zh-TW" sz="14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Not supporting Windows/Linux hosts</a:t>
            </a:r>
          </a:p>
          <a:p>
            <a:pPr>
              <a:spcBef>
                <a:spcPts val="1200"/>
              </a:spcBef>
              <a:buClr>
                <a:schemeClr val="bg1"/>
              </a:buClr>
            </a:pPr>
            <a:endParaRPr lang="zh-CN" altLang="en-US" sz="2200">
              <a:latin typeface="Oswald Light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247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1529048-EB50-4F3A-9F72-F53D3E3C5FB2}"/>
              </a:ext>
            </a:extLst>
          </p:cNvPr>
          <p:cNvGrpSpPr/>
          <p:nvPr/>
        </p:nvGrpSpPr>
        <p:grpSpPr>
          <a:xfrm>
            <a:off x="604460" y="2837839"/>
            <a:ext cx="11053237" cy="2996224"/>
            <a:chOff x="0" y="2837839"/>
            <a:chExt cx="12192000" cy="2114433"/>
          </a:xfrm>
        </p:grpSpPr>
        <p:sp>
          <p:nvSpPr>
            <p:cNvPr id="14" name="矩形 21">
              <a:extLst>
                <a:ext uri="{FF2B5EF4-FFF2-40B4-BE49-F238E27FC236}">
                  <a16:creationId xmlns:a16="http://schemas.microsoft.com/office/drawing/2014/main" id="{15970FAF-7072-A249-BB58-6CA3EED9E52D}"/>
                </a:ext>
              </a:extLst>
            </p:cNvPr>
            <p:cNvSpPr/>
            <p:nvPr/>
          </p:nvSpPr>
          <p:spPr>
            <a:xfrm>
              <a:off x="5478753" y="2837840"/>
              <a:ext cx="6713247" cy="21144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矩形 22">
              <a:extLst>
                <a:ext uri="{FF2B5EF4-FFF2-40B4-BE49-F238E27FC236}">
                  <a16:creationId xmlns:a16="http://schemas.microsoft.com/office/drawing/2014/main" id="{05679B5D-CB45-744B-BFCB-33C964A0BCC6}"/>
                </a:ext>
              </a:extLst>
            </p:cNvPr>
            <p:cNvSpPr/>
            <p:nvPr/>
          </p:nvSpPr>
          <p:spPr>
            <a:xfrm>
              <a:off x="0" y="2837839"/>
              <a:ext cx="6099153" cy="2114432"/>
            </a:xfrm>
            <a:prstGeom prst="rect">
              <a:avLst/>
            </a:prstGeom>
            <a:solidFill>
              <a:srgbClr val="EF31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图片 12">
            <a:extLst>
              <a:ext uri="{FF2B5EF4-FFF2-40B4-BE49-F238E27FC236}">
                <a16:creationId xmlns:a16="http://schemas.microsoft.com/office/drawing/2014/main" id="{37CF33FC-CA7E-E74C-A422-7C31F0D03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91" y="2869054"/>
            <a:ext cx="1892365" cy="1892365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75F05E61-7A0B-D249-A6A7-35A5540EE1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8185" y="2970000"/>
            <a:ext cx="2077452" cy="762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C2A85F9-A2AB-48B3-A830-E1EDC566734C}"/>
              </a:ext>
            </a:extLst>
          </p:cNvPr>
          <p:cNvSpPr txBox="1"/>
          <p:nvPr/>
        </p:nvSpPr>
        <p:spPr>
          <a:xfrm>
            <a:off x="645216" y="1887227"/>
            <a:ext cx="323165" cy="420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zh-TW" altLang="en-US" sz="2133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493547" y="1570909"/>
            <a:ext cx="11330516" cy="178009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54" indent="-238754">
              <a:lnSpc>
                <a:spcPts val="3200"/>
              </a:lnSpc>
              <a:spcBef>
                <a:spcPts val="1200"/>
              </a:spcBef>
              <a:buClr>
                <a:srgbClr val="F70F78"/>
              </a:buClr>
            </a:pPr>
            <a:endParaRPr lang="zh-CN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BDC1EF97-D50B-F44F-9A77-70691D12A1C5}"/>
              </a:ext>
            </a:extLst>
          </p:cNvPr>
          <p:cNvSpPr txBox="1">
            <a:spLocks/>
          </p:cNvSpPr>
          <p:nvPr/>
        </p:nvSpPr>
        <p:spPr>
          <a:xfrm>
            <a:off x="645216" y="1472393"/>
            <a:ext cx="10442330" cy="878025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91000"/>
              </a:prstClr>
            </a:outerShdw>
          </a:effectLst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50"/>
              </a:lnSpc>
              <a:spcBef>
                <a:spcPts val="1200"/>
              </a:spcBef>
              <a:buClr>
                <a:schemeClr val="bg1"/>
              </a:buClr>
            </a:pPr>
            <a:r>
              <a:rPr lang="en-US" altLang="zh-TW" sz="3200">
                <a:solidFill>
                  <a:schemeClr val="accent3">
                    <a:lumMod val="40000"/>
                    <a:lumOff val="60000"/>
                  </a:schemeClr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Partnering with industry-leading FC adapters vendors for the most economical FC SAN storage solution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90EE01-7FE9-0B4E-84FE-0219880B9CE0}"/>
              </a:ext>
            </a:extLst>
          </p:cNvPr>
          <p:cNvSpPr/>
          <p:nvPr/>
        </p:nvSpPr>
        <p:spPr>
          <a:xfrm>
            <a:off x="573262" y="5980054"/>
            <a:ext cx="611011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Compatibility list: https://www.qnap.com/compatibility/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DE5BE35-98A7-48D1-89C5-B8F35140B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5000">
                <a:latin typeface="Oswald" pitchFamily="2" charset="0"/>
              </a:rPr>
              <a:t>Supported </a:t>
            </a:r>
            <a:r>
              <a:rPr lang="en-US" altLang="zh-TW" sz="5000" err="1">
                <a:latin typeface="Oswald" pitchFamily="2" charset="0"/>
              </a:rPr>
              <a:t>Fibre</a:t>
            </a:r>
            <a:r>
              <a:rPr lang="en-US" altLang="zh-TW" sz="5000">
                <a:latin typeface="Oswald" pitchFamily="2" charset="0"/>
              </a:rPr>
              <a:t> Channel Adapters</a:t>
            </a:r>
            <a:endParaRPr lang="zh-TW" altLang="en-US" sz="5000">
              <a:latin typeface="Oswald" pitchFamily="2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C46526C3-E191-486D-BA55-FA5D136D5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962" y="2622034"/>
            <a:ext cx="3104078" cy="2570778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6000"/>
              </a:prstClr>
            </a:outerShdw>
          </a:effectLst>
        </p:spPr>
      </p:pic>
      <p:pic>
        <p:nvPicPr>
          <p:cNvPr id="17" name="圖片 16" descr="一張含有 電子用品 的圖片&#10;&#10;自動產生的描述">
            <a:extLst>
              <a:ext uri="{FF2B5EF4-FFF2-40B4-BE49-F238E27FC236}">
                <a16:creationId xmlns:a16="http://schemas.microsoft.com/office/drawing/2014/main" id="{036A43FD-2377-4271-9F22-31703DEB3A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5000" y="2495529"/>
            <a:ext cx="4187346" cy="2791562"/>
          </a:xfrm>
          <a:prstGeom prst="rect">
            <a:avLst/>
          </a:prstGeom>
          <a:effectLst>
            <a:outerShdw blurRad="342900" dist="647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文本框 16">
            <a:extLst>
              <a:ext uri="{FF2B5EF4-FFF2-40B4-BE49-F238E27FC236}">
                <a16:creationId xmlns:a16="http://schemas.microsoft.com/office/drawing/2014/main" id="{DC65562A-0D50-48AC-ACB1-5B7799EEDF19}"/>
              </a:ext>
            </a:extLst>
          </p:cNvPr>
          <p:cNvSpPr txBox="1"/>
          <p:nvPr/>
        </p:nvSpPr>
        <p:spPr>
          <a:xfrm>
            <a:off x="6207876" y="5000839"/>
            <a:ext cx="5795449" cy="715709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en-US" altLang="zh-CN" sz="1800">
                <a:latin typeface="Oswald" pitchFamily="2" charset="0"/>
                <a:ea typeface="微軟正黑體" panose="020B0604030504040204" pitchFamily="34" charset="-120"/>
                <a:cs typeface="Arial"/>
              </a:rPr>
              <a:t>Support ATTO</a:t>
            </a:r>
            <a:endParaRPr lang="zh-CN" altLang="en-US" sz="1800">
              <a:latin typeface="Oswald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altLang="zh-CN" sz="1800">
                <a:latin typeface="Oswald" pitchFamily="2" charset="0"/>
                <a:ea typeface="微軟正黑體" panose="020B0604030504040204" pitchFamily="34" charset="-120"/>
                <a:cs typeface="Arial"/>
              </a:rPr>
              <a:t>Celerity 32Gb/16Gb FC adapters</a:t>
            </a:r>
            <a:endParaRPr lang="zh-CN" altLang="en-US" sz="1800">
              <a:latin typeface="Oswald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本框 17">
            <a:extLst>
              <a:ext uri="{FF2B5EF4-FFF2-40B4-BE49-F238E27FC236}">
                <a16:creationId xmlns:a16="http://schemas.microsoft.com/office/drawing/2014/main" id="{46AF3821-8CA5-4D23-BC8F-74B96B8DD5E6}"/>
              </a:ext>
            </a:extLst>
          </p:cNvPr>
          <p:cNvSpPr txBox="1"/>
          <p:nvPr/>
        </p:nvSpPr>
        <p:spPr>
          <a:xfrm>
            <a:off x="745121" y="5000839"/>
            <a:ext cx="5963121" cy="715709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en-US" altLang="zh-CN" sz="18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Support Marvell </a:t>
            </a:r>
            <a:endParaRPr lang="zh-CN" altLang="en-US" sz="1800">
              <a:solidFill>
                <a:schemeClr val="bg1"/>
              </a:solidFill>
              <a:latin typeface="Oswald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altLang="zh-CN" sz="1800" err="1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Qlogic</a:t>
            </a:r>
            <a:r>
              <a:rPr lang="en-US" altLang="zh-CN" sz="18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 32Gb/16Gb/8Gb/4Gb FC adapters</a:t>
            </a:r>
            <a:endParaRPr lang="zh-CN" altLang="en-US" sz="1800">
              <a:solidFill>
                <a:schemeClr val="bg1"/>
              </a:solidFill>
              <a:latin typeface="Oswald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2274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 66">
            <a:extLst>
              <a:ext uri="{FF2B5EF4-FFF2-40B4-BE49-F238E27FC236}">
                <a16:creationId xmlns:a16="http://schemas.microsoft.com/office/drawing/2014/main" id="{6F7C4427-A31D-409C-959C-26AE6196EADF}"/>
              </a:ext>
            </a:extLst>
          </p:cNvPr>
          <p:cNvSpPr/>
          <p:nvPr/>
        </p:nvSpPr>
        <p:spPr>
          <a:xfrm>
            <a:off x="240640" y="1828801"/>
            <a:ext cx="11760857" cy="5029200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2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8F13F77C-C24E-4F33-A525-19767A8DC12B}"/>
              </a:ext>
            </a:extLst>
          </p:cNvPr>
          <p:cNvSpPr/>
          <p:nvPr/>
        </p:nvSpPr>
        <p:spPr>
          <a:xfrm>
            <a:off x="240642" y="1828801"/>
            <a:ext cx="11760858" cy="4983789"/>
          </a:xfrm>
          <a:prstGeom prst="rect">
            <a:avLst/>
          </a:prstGeom>
          <a:gradFill>
            <a:gsLst>
              <a:gs pos="0">
                <a:srgbClr val="0070C0">
                  <a:alpha val="88000"/>
                </a:srgbClr>
              </a:gs>
              <a:gs pos="100000">
                <a:srgbClr val="031B71">
                  <a:alpha val="6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AFFA0C9F-AB89-47EC-9FE2-D9B5CA20F8D2}"/>
              </a:ext>
            </a:extLst>
          </p:cNvPr>
          <p:cNvGrpSpPr/>
          <p:nvPr/>
        </p:nvGrpSpPr>
        <p:grpSpPr>
          <a:xfrm>
            <a:off x="7754258" y="1828801"/>
            <a:ext cx="4253267" cy="4643572"/>
            <a:chOff x="5281398" y="2130931"/>
            <a:chExt cx="5815446" cy="1873802"/>
          </a:xfrm>
        </p:grpSpPr>
        <p:sp>
          <p:nvSpPr>
            <p:cNvPr id="50" name="矩形: 圓角 49">
              <a:extLst>
                <a:ext uri="{FF2B5EF4-FFF2-40B4-BE49-F238E27FC236}">
                  <a16:creationId xmlns:a16="http://schemas.microsoft.com/office/drawing/2014/main" id="{222F2FF3-5CCD-4FA6-808F-0064F4A5B32A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6A1455D3-1C8C-400B-9B8C-9AB2A8F24B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FFA15D8E-873C-426F-ABDC-922CC4E7B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9" name="圖片 28">
            <a:extLst>
              <a:ext uri="{FF2B5EF4-FFF2-40B4-BE49-F238E27FC236}">
                <a16:creationId xmlns:a16="http://schemas.microsoft.com/office/drawing/2014/main" id="{C930E884-70AE-4A8A-B40B-3E724B01F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542288"/>
          </a:xfrm>
          <a:prstGeom prst="rect">
            <a:avLst/>
          </a:prstGeom>
          <a:effectLst>
            <a:outerShdw blurRad="254000" dist="38100" dir="2700000" algn="tl" rotWithShape="0">
              <a:prstClr val="black">
                <a:alpha val="36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A3E7E45-0946-438F-8D79-B9D7DF45ED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390" y="4361834"/>
            <a:ext cx="3445837" cy="2153648"/>
          </a:xfrm>
          <a:prstGeom prst="rect">
            <a:avLst/>
          </a:prstGeom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5A680117-F143-4085-9374-C9429C1CFFBE}"/>
              </a:ext>
            </a:extLst>
          </p:cNvPr>
          <p:cNvGrpSpPr/>
          <p:nvPr/>
        </p:nvGrpSpPr>
        <p:grpSpPr>
          <a:xfrm>
            <a:off x="7906402" y="3111547"/>
            <a:ext cx="633532" cy="380592"/>
            <a:chOff x="1263061" y="2130739"/>
            <a:chExt cx="3898827" cy="2342207"/>
          </a:xfrm>
          <a:noFill/>
        </p:grpSpPr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1A2371A8-FCB3-468A-9E14-46AF7BDFBD0B}"/>
                </a:ext>
              </a:extLst>
            </p:cNvPr>
            <p:cNvSpPr/>
            <p:nvPr/>
          </p:nvSpPr>
          <p:spPr>
            <a:xfrm rot="8404859">
              <a:off x="1704395" y="2130739"/>
              <a:ext cx="3457493" cy="171064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896530 w 2095659"/>
                <a:gd name="connsiteY0" fmla="*/ 0 h 1641430"/>
                <a:gd name="connsiteX1" fmla="*/ 2095659 w 2095659"/>
                <a:gd name="connsiteY1" fmla="*/ 907004 h 1641430"/>
                <a:gd name="connsiteX2" fmla="*/ 1404443 w 2095659"/>
                <a:gd name="connsiteY2" fmla="*/ 1641430 h 1641430"/>
                <a:gd name="connsiteX3" fmla="*/ 0 w 2095659"/>
                <a:gd name="connsiteY3" fmla="*/ 748531 h 1641430"/>
                <a:gd name="connsiteX4" fmla="*/ 896530 w 2095659"/>
                <a:gd name="connsiteY4" fmla="*/ 0 h 1641430"/>
                <a:gd name="connsiteX0" fmla="*/ 119634 w 2095659"/>
                <a:gd name="connsiteY0" fmla="*/ 0 h 1047515"/>
                <a:gd name="connsiteX1" fmla="*/ 2095659 w 2095659"/>
                <a:gd name="connsiteY1" fmla="*/ 313089 h 1047515"/>
                <a:gd name="connsiteX2" fmla="*/ 1404443 w 2095659"/>
                <a:gd name="connsiteY2" fmla="*/ 1047515 h 1047515"/>
                <a:gd name="connsiteX3" fmla="*/ 0 w 2095659"/>
                <a:gd name="connsiteY3" fmla="*/ 154616 h 1047515"/>
                <a:gd name="connsiteX4" fmla="*/ 119634 w 2095659"/>
                <a:gd name="connsiteY4" fmla="*/ 0 h 1047515"/>
                <a:gd name="connsiteX0" fmla="*/ 119634 w 1890997"/>
                <a:gd name="connsiteY0" fmla="*/ 0 h 1047515"/>
                <a:gd name="connsiteX1" fmla="*/ 1890997 w 1890997"/>
                <a:gd name="connsiteY1" fmla="*/ 230598 h 1047515"/>
                <a:gd name="connsiteX2" fmla="*/ 1404443 w 1890997"/>
                <a:gd name="connsiteY2" fmla="*/ 1047515 h 1047515"/>
                <a:gd name="connsiteX3" fmla="*/ 0 w 1890997"/>
                <a:gd name="connsiteY3" fmla="*/ 154616 h 1047515"/>
                <a:gd name="connsiteX4" fmla="*/ 119634 w 1890997"/>
                <a:gd name="connsiteY4" fmla="*/ 0 h 1047515"/>
                <a:gd name="connsiteX0" fmla="*/ 119634 w 1890997"/>
                <a:gd name="connsiteY0" fmla="*/ 0 h 1144861"/>
                <a:gd name="connsiteX1" fmla="*/ 1890997 w 1890997"/>
                <a:gd name="connsiteY1" fmla="*/ 230598 h 1144861"/>
                <a:gd name="connsiteX2" fmla="*/ 1477751 w 1890997"/>
                <a:gd name="connsiteY2" fmla="*/ 1144861 h 1144861"/>
                <a:gd name="connsiteX3" fmla="*/ 0 w 1890997"/>
                <a:gd name="connsiteY3" fmla="*/ 154616 h 1144861"/>
                <a:gd name="connsiteX4" fmla="*/ 119634 w 1890997"/>
                <a:gd name="connsiteY4" fmla="*/ 0 h 1144861"/>
                <a:gd name="connsiteX0" fmla="*/ 334185 w 2105548"/>
                <a:gd name="connsiteY0" fmla="*/ 0 h 1144861"/>
                <a:gd name="connsiteX1" fmla="*/ 2105548 w 2105548"/>
                <a:gd name="connsiteY1" fmla="*/ 230598 h 1144861"/>
                <a:gd name="connsiteX2" fmla="*/ 1692302 w 2105548"/>
                <a:gd name="connsiteY2" fmla="*/ 1144861 h 1144861"/>
                <a:gd name="connsiteX3" fmla="*/ 0 w 2105548"/>
                <a:gd name="connsiteY3" fmla="*/ 12047 h 1144861"/>
                <a:gd name="connsiteX4" fmla="*/ 334185 w 2105548"/>
                <a:gd name="connsiteY4" fmla="*/ 0 h 1144861"/>
                <a:gd name="connsiteX0" fmla="*/ 68179 w 2105548"/>
                <a:gd name="connsiteY0" fmla="*/ 0 h 1211434"/>
                <a:gd name="connsiteX1" fmla="*/ 2105548 w 2105548"/>
                <a:gd name="connsiteY1" fmla="*/ 297171 h 1211434"/>
                <a:gd name="connsiteX2" fmla="*/ 1692302 w 2105548"/>
                <a:gd name="connsiteY2" fmla="*/ 1211434 h 1211434"/>
                <a:gd name="connsiteX3" fmla="*/ 0 w 2105548"/>
                <a:gd name="connsiteY3" fmla="*/ 78620 h 1211434"/>
                <a:gd name="connsiteX4" fmla="*/ 68179 w 2105548"/>
                <a:gd name="connsiteY4" fmla="*/ 0 h 1211434"/>
                <a:gd name="connsiteX0" fmla="*/ 366380 w 2403749"/>
                <a:gd name="connsiteY0" fmla="*/ 72376 h 1283810"/>
                <a:gd name="connsiteX1" fmla="*/ 2403749 w 2403749"/>
                <a:gd name="connsiteY1" fmla="*/ 369547 h 1283810"/>
                <a:gd name="connsiteX2" fmla="*/ 1990503 w 2403749"/>
                <a:gd name="connsiteY2" fmla="*/ 1283810 h 1283810"/>
                <a:gd name="connsiteX3" fmla="*/ 0 w 2403749"/>
                <a:gd name="connsiteY3" fmla="*/ 0 h 1283810"/>
                <a:gd name="connsiteX4" fmla="*/ 366380 w 2403749"/>
                <a:gd name="connsiteY4" fmla="*/ 72376 h 1283810"/>
                <a:gd name="connsiteX0" fmla="*/ 416477 w 2403749"/>
                <a:gd name="connsiteY0" fmla="*/ 71746 h 1283810"/>
                <a:gd name="connsiteX1" fmla="*/ 2403749 w 2403749"/>
                <a:gd name="connsiteY1" fmla="*/ 369547 h 1283810"/>
                <a:gd name="connsiteX2" fmla="*/ 1990503 w 2403749"/>
                <a:gd name="connsiteY2" fmla="*/ 1283810 h 1283810"/>
                <a:gd name="connsiteX3" fmla="*/ 0 w 2403749"/>
                <a:gd name="connsiteY3" fmla="*/ 0 h 1283810"/>
                <a:gd name="connsiteX4" fmla="*/ 416477 w 2403749"/>
                <a:gd name="connsiteY4" fmla="*/ 71746 h 1283810"/>
                <a:gd name="connsiteX0" fmla="*/ 478396 w 2465668"/>
                <a:gd name="connsiteY0" fmla="*/ 74076 h 1286140"/>
                <a:gd name="connsiteX1" fmla="*/ 2465668 w 2465668"/>
                <a:gd name="connsiteY1" fmla="*/ 371877 h 1286140"/>
                <a:gd name="connsiteX2" fmla="*/ 2052422 w 2465668"/>
                <a:gd name="connsiteY2" fmla="*/ 1286140 h 1286140"/>
                <a:gd name="connsiteX3" fmla="*/ 0 w 2465668"/>
                <a:gd name="connsiteY3" fmla="*/ 0 h 1286140"/>
                <a:gd name="connsiteX4" fmla="*/ 478396 w 2465668"/>
                <a:gd name="connsiteY4" fmla="*/ 74076 h 128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5668" h="1286140">
                  <a:moveTo>
                    <a:pt x="478396" y="74076"/>
                  </a:moveTo>
                  <a:lnTo>
                    <a:pt x="2465668" y="371877"/>
                  </a:lnTo>
                  <a:lnTo>
                    <a:pt x="2052422" y="1286140"/>
                  </a:lnTo>
                  <a:lnTo>
                    <a:pt x="0" y="0"/>
                  </a:lnTo>
                  <a:lnTo>
                    <a:pt x="478396" y="7407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8" name="圖片 37" descr="一張含有 電子用品 的圖片&#10;&#10;自動產生的描述">
              <a:extLst>
                <a:ext uri="{FF2B5EF4-FFF2-40B4-BE49-F238E27FC236}">
                  <a16:creationId xmlns:a16="http://schemas.microsoft.com/office/drawing/2014/main" id="{BADB7809-837C-45A4-8490-E7FDBDFCD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3061" y="3062028"/>
              <a:ext cx="1396542" cy="1410918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216BE0AE-7CC9-4D1B-8AC2-A38C2B8906B4}"/>
              </a:ext>
            </a:extLst>
          </p:cNvPr>
          <p:cNvGrpSpPr/>
          <p:nvPr/>
        </p:nvGrpSpPr>
        <p:grpSpPr>
          <a:xfrm>
            <a:off x="7594773" y="1835583"/>
            <a:ext cx="512608" cy="404636"/>
            <a:chOff x="1263061" y="792814"/>
            <a:chExt cx="3154645" cy="2490173"/>
          </a:xfrm>
          <a:noFill/>
        </p:grpSpPr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5F06F389-2AAF-43B9-84B1-B1C7E3ED941B}"/>
                </a:ext>
              </a:extLst>
            </p:cNvPr>
            <p:cNvSpPr/>
            <p:nvPr/>
          </p:nvSpPr>
          <p:spPr>
            <a:xfrm rot="8404859">
              <a:off x="1930558" y="792814"/>
              <a:ext cx="2487148" cy="249017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3679" h="1872226">
                  <a:moveTo>
                    <a:pt x="618269" y="291770"/>
                  </a:moveTo>
                  <a:lnTo>
                    <a:pt x="1773679" y="1137800"/>
                  </a:lnTo>
                  <a:lnTo>
                    <a:pt x="1082463" y="1872226"/>
                  </a:lnTo>
                  <a:lnTo>
                    <a:pt x="0" y="0"/>
                  </a:lnTo>
                  <a:lnTo>
                    <a:pt x="618269" y="29177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1" name="圖片 40" descr="一張含有 電子用品 的圖片&#10;&#10;自動產生的描述">
              <a:extLst>
                <a:ext uri="{FF2B5EF4-FFF2-40B4-BE49-F238E27FC236}">
                  <a16:creationId xmlns:a16="http://schemas.microsoft.com/office/drawing/2014/main" id="{32C3AF34-AB7F-4346-B226-772620980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3061" y="1226419"/>
              <a:ext cx="1396542" cy="1410918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F47F231C-6B9D-42DB-A585-3C2C5E87C9EC}"/>
              </a:ext>
            </a:extLst>
          </p:cNvPr>
          <p:cNvGrpSpPr/>
          <p:nvPr/>
        </p:nvGrpSpPr>
        <p:grpSpPr>
          <a:xfrm>
            <a:off x="7878362" y="4907457"/>
            <a:ext cx="622652" cy="378746"/>
            <a:chOff x="1263061" y="3931409"/>
            <a:chExt cx="3831867" cy="2330841"/>
          </a:xfrm>
          <a:noFill/>
        </p:grpSpPr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C08BAF51-9162-4B80-A3AA-8900C6F2CE50}"/>
                </a:ext>
              </a:extLst>
            </p:cNvPr>
            <p:cNvSpPr/>
            <p:nvPr/>
          </p:nvSpPr>
          <p:spPr>
            <a:xfrm rot="8404859">
              <a:off x="1786152" y="3931409"/>
              <a:ext cx="3308776" cy="210658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896530 w 2095659"/>
                <a:gd name="connsiteY0" fmla="*/ 0 h 1641430"/>
                <a:gd name="connsiteX1" fmla="*/ 2095659 w 2095659"/>
                <a:gd name="connsiteY1" fmla="*/ 907004 h 1641430"/>
                <a:gd name="connsiteX2" fmla="*/ 1404443 w 2095659"/>
                <a:gd name="connsiteY2" fmla="*/ 1641430 h 1641430"/>
                <a:gd name="connsiteX3" fmla="*/ 0 w 2095659"/>
                <a:gd name="connsiteY3" fmla="*/ 748531 h 1641430"/>
                <a:gd name="connsiteX4" fmla="*/ 896530 w 2095659"/>
                <a:gd name="connsiteY4" fmla="*/ 0 h 1641430"/>
                <a:gd name="connsiteX0" fmla="*/ 119634 w 2095659"/>
                <a:gd name="connsiteY0" fmla="*/ 0 h 1047515"/>
                <a:gd name="connsiteX1" fmla="*/ 2095659 w 2095659"/>
                <a:gd name="connsiteY1" fmla="*/ 313089 h 1047515"/>
                <a:gd name="connsiteX2" fmla="*/ 1404443 w 2095659"/>
                <a:gd name="connsiteY2" fmla="*/ 1047515 h 1047515"/>
                <a:gd name="connsiteX3" fmla="*/ 0 w 2095659"/>
                <a:gd name="connsiteY3" fmla="*/ 154616 h 1047515"/>
                <a:gd name="connsiteX4" fmla="*/ 119634 w 2095659"/>
                <a:gd name="connsiteY4" fmla="*/ 0 h 1047515"/>
                <a:gd name="connsiteX0" fmla="*/ 119634 w 1890997"/>
                <a:gd name="connsiteY0" fmla="*/ 0 h 1047515"/>
                <a:gd name="connsiteX1" fmla="*/ 1890997 w 1890997"/>
                <a:gd name="connsiteY1" fmla="*/ 230598 h 1047515"/>
                <a:gd name="connsiteX2" fmla="*/ 1404443 w 1890997"/>
                <a:gd name="connsiteY2" fmla="*/ 1047515 h 1047515"/>
                <a:gd name="connsiteX3" fmla="*/ 0 w 1890997"/>
                <a:gd name="connsiteY3" fmla="*/ 154616 h 1047515"/>
                <a:gd name="connsiteX4" fmla="*/ 119634 w 1890997"/>
                <a:gd name="connsiteY4" fmla="*/ 0 h 1047515"/>
                <a:gd name="connsiteX0" fmla="*/ 119634 w 1890997"/>
                <a:gd name="connsiteY0" fmla="*/ 0 h 1144861"/>
                <a:gd name="connsiteX1" fmla="*/ 1890997 w 1890997"/>
                <a:gd name="connsiteY1" fmla="*/ 230598 h 1144861"/>
                <a:gd name="connsiteX2" fmla="*/ 1477751 w 1890997"/>
                <a:gd name="connsiteY2" fmla="*/ 1144861 h 1144861"/>
                <a:gd name="connsiteX3" fmla="*/ 0 w 1890997"/>
                <a:gd name="connsiteY3" fmla="*/ 154616 h 1144861"/>
                <a:gd name="connsiteX4" fmla="*/ 119634 w 1890997"/>
                <a:gd name="connsiteY4" fmla="*/ 0 h 1144861"/>
                <a:gd name="connsiteX0" fmla="*/ 334185 w 2105548"/>
                <a:gd name="connsiteY0" fmla="*/ 0 h 1144861"/>
                <a:gd name="connsiteX1" fmla="*/ 2105548 w 2105548"/>
                <a:gd name="connsiteY1" fmla="*/ 230598 h 1144861"/>
                <a:gd name="connsiteX2" fmla="*/ 1692302 w 2105548"/>
                <a:gd name="connsiteY2" fmla="*/ 1144861 h 1144861"/>
                <a:gd name="connsiteX3" fmla="*/ 0 w 2105548"/>
                <a:gd name="connsiteY3" fmla="*/ 12047 h 1144861"/>
                <a:gd name="connsiteX4" fmla="*/ 334185 w 2105548"/>
                <a:gd name="connsiteY4" fmla="*/ 0 h 1144861"/>
                <a:gd name="connsiteX0" fmla="*/ 68179 w 2105548"/>
                <a:gd name="connsiteY0" fmla="*/ 0 h 1211434"/>
                <a:gd name="connsiteX1" fmla="*/ 2105548 w 2105548"/>
                <a:gd name="connsiteY1" fmla="*/ 297171 h 1211434"/>
                <a:gd name="connsiteX2" fmla="*/ 1692302 w 2105548"/>
                <a:gd name="connsiteY2" fmla="*/ 1211434 h 1211434"/>
                <a:gd name="connsiteX3" fmla="*/ 0 w 2105548"/>
                <a:gd name="connsiteY3" fmla="*/ 78620 h 1211434"/>
                <a:gd name="connsiteX4" fmla="*/ 68179 w 2105548"/>
                <a:gd name="connsiteY4" fmla="*/ 0 h 1211434"/>
                <a:gd name="connsiteX0" fmla="*/ 232749 w 2105548"/>
                <a:gd name="connsiteY0" fmla="*/ 0 h 1547140"/>
                <a:gd name="connsiteX1" fmla="*/ 2105548 w 2105548"/>
                <a:gd name="connsiteY1" fmla="*/ 632877 h 1547140"/>
                <a:gd name="connsiteX2" fmla="*/ 1692302 w 2105548"/>
                <a:gd name="connsiteY2" fmla="*/ 1547140 h 1547140"/>
                <a:gd name="connsiteX3" fmla="*/ 0 w 2105548"/>
                <a:gd name="connsiteY3" fmla="*/ 414326 h 1547140"/>
                <a:gd name="connsiteX4" fmla="*/ 232749 w 2105548"/>
                <a:gd name="connsiteY4" fmla="*/ 0 h 1547140"/>
                <a:gd name="connsiteX0" fmla="*/ 146370 w 2019169"/>
                <a:gd name="connsiteY0" fmla="*/ 0 h 1547140"/>
                <a:gd name="connsiteX1" fmla="*/ 2019169 w 2019169"/>
                <a:gd name="connsiteY1" fmla="*/ 632877 h 1547140"/>
                <a:gd name="connsiteX2" fmla="*/ 1605923 w 2019169"/>
                <a:gd name="connsiteY2" fmla="*/ 1547140 h 1547140"/>
                <a:gd name="connsiteX3" fmla="*/ 0 w 2019169"/>
                <a:gd name="connsiteY3" fmla="*/ 266424 h 1547140"/>
                <a:gd name="connsiteX4" fmla="*/ 146370 w 2019169"/>
                <a:gd name="connsiteY4" fmla="*/ 0 h 1547140"/>
                <a:gd name="connsiteX0" fmla="*/ 70300 w 2019169"/>
                <a:gd name="connsiteY0" fmla="*/ 0 h 1562887"/>
                <a:gd name="connsiteX1" fmla="*/ 2019169 w 2019169"/>
                <a:gd name="connsiteY1" fmla="*/ 648624 h 1562887"/>
                <a:gd name="connsiteX2" fmla="*/ 1605923 w 2019169"/>
                <a:gd name="connsiteY2" fmla="*/ 1562887 h 1562887"/>
                <a:gd name="connsiteX3" fmla="*/ 0 w 2019169"/>
                <a:gd name="connsiteY3" fmla="*/ 282171 h 1562887"/>
                <a:gd name="connsiteX4" fmla="*/ 70300 w 2019169"/>
                <a:gd name="connsiteY4" fmla="*/ 0 h 1562887"/>
                <a:gd name="connsiteX0" fmla="*/ 194108 w 2142977"/>
                <a:gd name="connsiteY0" fmla="*/ 0 h 1562887"/>
                <a:gd name="connsiteX1" fmla="*/ 2142977 w 2142977"/>
                <a:gd name="connsiteY1" fmla="*/ 648624 h 1562887"/>
                <a:gd name="connsiteX2" fmla="*/ 1729731 w 2142977"/>
                <a:gd name="connsiteY2" fmla="*/ 1562887 h 1562887"/>
                <a:gd name="connsiteX3" fmla="*/ 0 w 2142977"/>
                <a:gd name="connsiteY3" fmla="*/ 214977 h 1562887"/>
                <a:gd name="connsiteX4" fmla="*/ 194108 w 2142977"/>
                <a:gd name="connsiteY4" fmla="*/ 0 h 1562887"/>
                <a:gd name="connsiteX0" fmla="*/ 291410 w 2240279"/>
                <a:gd name="connsiteY0" fmla="*/ 0 h 1562887"/>
                <a:gd name="connsiteX1" fmla="*/ 2240279 w 2240279"/>
                <a:gd name="connsiteY1" fmla="*/ 648624 h 1562887"/>
                <a:gd name="connsiteX2" fmla="*/ 1827033 w 2240279"/>
                <a:gd name="connsiteY2" fmla="*/ 1562887 h 1562887"/>
                <a:gd name="connsiteX3" fmla="*/ 0 w 2240279"/>
                <a:gd name="connsiteY3" fmla="*/ 159025 h 1562887"/>
                <a:gd name="connsiteX4" fmla="*/ 291410 w 2240279"/>
                <a:gd name="connsiteY4" fmla="*/ 0 h 1562887"/>
                <a:gd name="connsiteX0" fmla="*/ 536792 w 2240279"/>
                <a:gd name="connsiteY0" fmla="*/ 0 h 1443542"/>
                <a:gd name="connsiteX1" fmla="*/ 2240279 w 2240279"/>
                <a:gd name="connsiteY1" fmla="*/ 529279 h 1443542"/>
                <a:gd name="connsiteX2" fmla="*/ 1827033 w 2240279"/>
                <a:gd name="connsiteY2" fmla="*/ 1443542 h 1443542"/>
                <a:gd name="connsiteX3" fmla="*/ 0 w 2240279"/>
                <a:gd name="connsiteY3" fmla="*/ 39680 h 1443542"/>
                <a:gd name="connsiteX4" fmla="*/ 536792 w 2240279"/>
                <a:gd name="connsiteY4" fmla="*/ 0 h 1443542"/>
                <a:gd name="connsiteX0" fmla="*/ 408702 w 2112189"/>
                <a:gd name="connsiteY0" fmla="*/ 0 h 1443542"/>
                <a:gd name="connsiteX1" fmla="*/ 2112189 w 2112189"/>
                <a:gd name="connsiteY1" fmla="*/ 529279 h 1443542"/>
                <a:gd name="connsiteX2" fmla="*/ 1698943 w 2112189"/>
                <a:gd name="connsiteY2" fmla="*/ 1443542 h 1443542"/>
                <a:gd name="connsiteX3" fmla="*/ 0 w 2112189"/>
                <a:gd name="connsiteY3" fmla="*/ 3271 h 1443542"/>
                <a:gd name="connsiteX4" fmla="*/ 408702 w 2112189"/>
                <a:gd name="connsiteY4" fmla="*/ 0 h 1443542"/>
                <a:gd name="connsiteX0" fmla="*/ 656126 w 2359613"/>
                <a:gd name="connsiteY0" fmla="*/ 140284 h 1583826"/>
                <a:gd name="connsiteX1" fmla="*/ 2359613 w 2359613"/>
                <a:gd name="connsiteY1" fmla="*/ 669563 h 1583826"/>
                <a:gd name="connsiteX2" fmla="*/ 1946367 w 2359613"/>
                <a:gd name="connsiteY2" fmla="*/ 1583826 h 1583826"/>
                <a:gd name="connsiteX3" fmla="*/ 0 w 2359613"/>
                <a:gd name="connsiteY3" fmla="*/ 0 h 1583826"/>
                <a:gd name="connsiteX4" fmla="*/ 656126 w 2359613"/>
                <a:gd name="connsiteY4" fmla="*/ 140284 h 158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9613" h="1583826">
                  <a:moveTo>
                    <a:pt x="656126" y="140284"/>
                  </a:moveTo>
                  <a:lnTo>
                    <a:pt x="2359613" y="669563"/>
                  </a:lnTo>
                  <a:lnTo>
                    <a:pt x="1946367" y="1583826"/>
                  </a:lnTo>
                  <a:lnTo>
                    <a:pt x="0" y="0"/>
                  </a:lnTo>
                  <a:lnTo>
                    <a:pt x="656126" y="14028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4" name="圖片 43" descr="一張含有 電子用品 的圖片&#10;&#10;自動產生的描述">
              <a:extLst>
                <a:ext uri="{FF2B5EF4-FFF2-40B4-BE49-F238E27FC236}">
                  <a16:creationId xmlns:a16="http://schemas.microsoft.com/office/drawing/2014/main" id="{467C1821-AA9E-4F0F-B5D1-942914DF6E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3061" y="4851332"/>
              <a:ext cx="1396542" cy="1410918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9B31E4-75DB-934F-B07D-CA2D67BB4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46" y="158605"/>
            <a:ext cx="11598442" cy="130378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5000"/>
              </a:lnSpc>
            </a:pPr>
            <a:r>
              <a:rPr lang="en-US" altLang="zh-CN" sz="4200">
                <a:latin typeface="Oswald" pitchFamily="2" charset="0"/>
                <a:sym typeface="Arial" panose="020B0604020202020204" pitchFamily="34" charset="0"/>
              </a:rPr>
              <a:t>TL SATA JBOD series enclosures with </a:t>
            </a:r>
            <a:br>
              <a:rPr lang="en-US" altLang="zh-CN" sz="4200">
                <a:latin typeface="Oswald" pitchFamily="2" charset="0"/>
                <a:sym typeface="Arial" panose="020B0604020202020204" pitchFamily="34" charset="0"/>
              </a:rPr>
            </a:br>
            <a:r>
              <a:rPr lang="en-US" altLang="zh-CN" sz="3500">
                <a:latin typeface="Oswald Light" pitchFamily="2" charset="0"/>
                <a:sym typeface="Arial" panose="020B0604020202020204" pitchFamily="34" charset="0"/>
              </a:rPr>
              <a:t>multi-channel SATA 6Gb/s transfer</a:t>
            </a:r>
            <a:endParaRPr lang="en-US" sz="3500">
              <a:latin typeface="Oswald Light" pitchFamily="2" charset="0"/>
              <a:sym typeface="Arial" panose="020B0604020202020204" pitchFamily="34" charset="0"/>
            </a:endParaRPr>
          </a:p>
        </p:txBody>
      </p:sp>
      <p:sp>
        <p:nvSpPr>
          <p:cNvPr id="9" name="Google Shape;584;p33" hidden="1">
            <a:extLst>
              <a:ext uri="{FF2B5EF4-FFF2-40B4-BE49-F238E27FC236}">
                <a16:creationId xmlns:a16="http://schemas.microsoft.com/office/drawing/2014/main" id="{9F7E327F-C121-5043-994D-35B0FCED025D}"/>
              </a:ext>
            </a:extLst>
          </p:cNvPr>
          <p:cNvSpPr/>
          <p:nvPr/>
        </p:nvSpPr>
        <p:spPr>
          <a:xfrm>
            <a:off x="635000" y="1690687"/>
            <a:ext cx="10972800" cy="4646613"/>
          </a:xfrm>
          <a:prstGeom prst="rect">
            <a:avLst/>
          </a:prstGeom>
          <a:solidFill>
            <a:srgbClr val="D34384">
              <a:alpha val="65000"/>
            </a:srgbClr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20" name="圖片 19" descr="一張含有 室內, 坐 的圖片&#10;&#10;自動產生的描述">
            <a:extLst>
              <a:ext uri="{FF2B5EF4-FFF2-40B4-BE49-F238E27FC236}">
                <a16:creationId xmlns:a16="http://schemas.microsoft.com/office/drawing/2014/main" id="{D3C7E1A4-23DF-4EBF-9DEB-F80D26BCCAA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97" y="4281649"/>
            <a:ext cx="3227823" cy="20179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95B30E-9609-4244-A3EC-0282E0BB7124}"/>
              </a:ext>
            </a:extLst>
          </p:cNvPr>
          <p:cNvSpPr txBox="1"/>
          <p:nvPr/>
        </p:nvSpPr>
        <p:spPr>
          <a:xfrm>
            <a:off x="741512" y="4022085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TL-D400S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5CB2DD-EBE4-E543-8D09-845F5FE4CF94}"/>
              </a:ext>
            </a:extLst>
          </p:cNvPr>
          <p:cNvSpPr txBox="1"/>
          <p:nvPr/>
        </p:nvSpPr>
        <p:spPr>
          <a:xfrm>
            <a:off x="5329811" y="5776419"/>
            <a:ext cx="83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TL-R400S</a:t>
            </a:r>
          </a:p>
        </p:txBody>
      </p:sp>
      <p:sp>
        <p:nvSpPr>
          <p:cNvPr id="22" name="箭號: 向右 21" hidden="1">
            <a:extLst>
              <a:ext uri="{FF2B5EF4-FFF2-40B4-BE49-F238E27FC236}">
                <a16:creationId xmlns:a16="http://schemas.microsoft.com/office/drawing/2014/main" id="{737D9258-6C88-43B5-B521-F5C6DD35DC72}"/>
              </a:ext>
            </a:extLst>
          </p:cNvPr>
          <p:cNvSpPr/>
          <p:nvPr/>
        </p:nvSpPr>
        <p:spPr>
          <a:xfrm>
            <a:off x="4385553" y="3686014"/>
            <a:ext cx="662320" cy="871296"/>
          </a:xfrm>
          <a:prstGeom prst="rightArrow">
            <a:avLst>
              <a:gd name="adj1" fmla="val 63653"/>
              <a:gd name="adj2" fmla="val 36347"/>
            </a:avLst>
          </a:prstGeom>
          <a:gradFill>
            <a:gsLst>
              <a:gs pos="59000">
                <a:srgbClr val="8A2D6D"/>
              </a:gs>
              <a:gs pos="0">
                <a:srgbClr val="3D1756">
                  <a:alpha val="51000"/>
                </a:srgbClr>
              </a:gs>
              <a:gs pos="100000">
                <a:srgbClr val="D34384"/>
              </a:gs>
            </a:gsLst>
            <a:lin ang="0" scaled="0"/>
          </a:gradFill>
          <a:ln>
            <a:noFill/>
          </a:ln>
          <a:effectLst>
            <a:outerShdw blurRad="50800" dist="508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" name="矩形 36" hidden="1">
            <a:extLst>
              <a:ext uri="{FF2B5EF4-FFF2-40B4-BE49-F238E27FC236}">
                <a16:creationId xmlns:a16="http://schemas.microsoft.com/office/drawing/2014/main" id="{3C88A089-93FE-421E-A00B-6853FF1D2067}"/>
              </a:ext>
            </a:extLst>
          </p:cNvPr>
          <p:cNvSpPr/>
          <p:nvPr/>
        </p:nvSpPr>
        <p:spPr>
          <a:xfrm>
            <a:off x="-12255749" y="2047652"/>
            <a:ext cx="12192000" cy="4162657"/>
          </a:xfrm>
          <a:prstGeom prst="rect">
            <a:avLst/>
          </a:prstGeom>
          <a:solidFill>
            <a:srgbClr val="1E0F2F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3" name="TextBox 17">
            <a:extLst>
              <a:ext uri="{FF2B5EF4-FFF2-40B4-BE49-F238E27FC236}">
                <a16:creationId xmlns:a16="http://schemas.microsoft.com/office/drawing/2014/main" id="{25013997-4971-CC41-8722-CB3BD2B3F0E1}"/>
              </a:ext>
            </a:extLst>
          </p:cNvPr>
          <p:cNvSpPr txBox="1"/>
          <p:nvPr/>
        </p:nvSpPr>
        <p:spPr>
          <a:xfrm>
            <a:off x="2857145" y="4022085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54" name="TextBox 17">
            <a:extLst>
              <a:ext uri="{FF2B5EF4-FFF2-40B4-BE49-F238E27FC236}">
                <a16:creationId xmlns:a16="http://schemas.microsoft.com/office/drawing/2014/main" id="{DC4227DF-F2A5-1649-9D6E-C0BC20C70B0C}"/>
              </a:ext>
            </a:extLst>
          </p:cNvPr>
          <p:cNvSpPr txBox="1"/>
          <p:nvPr/>
        </p:nvSpPr>
        <p:spPr>
          <a:xfrm>
            <a:off x="5381771" y="4022085"/>
            <a:ext cx="91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TL-D1600S</a:t>
            </a:r>
          </a:p>
        </p:txBody>
      </p:sp>
      <p:sp>
        <p:nvSpPr>
          <p:cNvPr id="55" name="TextBox 18">
            <a:extLst>
              <a:ext uri="{FF2B5EF4-FFF2-40B4-BE49-F238E27FC236}">
                <a16:creationId xmlns:a16="http://schemas.microsoft.com/office/drawing/2014/main" id="{F25839AE-F4D3-A849-9D7B-A859C2E5FA7B}"/>
              </a:ext>
            </a:extLst>
          </p:cNvPr>
          <p:cNvSpPr txBox="1"/>
          <p:nvPr/>
        </p:nvSpPr>
        <p:spPr>
          <a:xfrm>
            <a:off x="1660618" y="5776419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TL-R1200S-RP</a:t>
            </a: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68DC917B-CFC5-407D-9A45-4DED00F029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728" y="2715855"/>
            <a:ext cx="1178518" cy="1252107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CB02720D-CA41-4FA1-8728-7F1CD0F6D4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9709" y="2643290"/>
            <a:ext cx="2152794" cy="1345496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B3FF86F3-0456-4A3B-B7CC-5E69B75422F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3768" y="2288865"/>
            <a:ext cx="2771030" cy="1731893"/>
          </a:xfrm>
          <a:prstGeom prst="rect">
            <a:avLst/>
          </a:prstGeom>
        </p:spPr>
      </p:pic>
      <p:sp>
        <p:nvSpPr>
          <p:cNvPr id="45" name="TextBox 23">
            <a:extLst>
              <a:ext uri="{FF2B5EF4-FFF2-40B4-BE49-F238E27FC236}">
                <a16:creationId xmlns:a16="http://schemas.microsoft.com/office/drawing/2014/main" id="{11881161-7B77-4DC2-A1F0-CB9B221965C8}"/>
              </a:ext>
            </a:extLst>
          </p:cNvPr>
          <p:cNvSpPr txBox="1"/>
          <p:nvPr/>
        </p:nvSpPr>
        <p:spPr>
          <a:xfrm>
            <a:off x="8092083" y="2288865"/>
            <a:ext cx="3602886" cy="166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 sz="19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A single SFF-8088 cable for up to 4 x SATA 6Gb/s = </a:t>
            </a:r>
            <a:r>
              <a:rPr lang="en-US" altLang="zh-CN" sz="1900">
                <a:solidFill>
                  <a:srgbClr val="007AD6"/>
                </a:solidFill>
                <a:latin typeface="Oswald Light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24 Gb/s </a:t>
            </a:r>
            <a:r>
              <a:rPr lang="en-US" altLang="zh-CN" sz="19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transfer speed. Using multiple cables can achieve up to </a:t>
            </a:r>
            <a:r>
              <a:rPr lang="en-US" altLang="zh-CN" sz="1900">
                <a:solidFill>
                  <a:srgbClr val="007AD6"/>
                </a:solidFill>
                <a:latin typeface="Oswald Light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64 Gb/s </a:t>
            </a:r>
            <a:r>
              <a:rPr lang="en-US" altLang="zh-CN" sz="19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between the host and JBOD.</a:t>
            </a:r>
            <a:endParaRPr lang="en-US" sz="1900">
              <a:solidFill>
                <a:schemeClr val="tx1">
                  <a:lumMod val="95000"/>
                  <a:lumOff val="5000"/>
                </a:schemeClr>
              </a:solidFill>
              <a:latin typeface="Oswald Light" pitchFamily="2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6" name="TextBox 25">
            <a:extLst>
              <a:ext uri="{FF2B5EF4-FFF2-40B4-BE49-F238E27FC236}">
                <a16:creationId xmlns:a16="http://schemas.microsoft.com/office/drawing/2014/main" id="{D9D594C0-4740-4929-AE8A-D6F15E16F4AF}"/>
              </a:ext>
            </a:extLst>
          </p:cNvPr>
          <p:cNvSpPr txBox="1"/>
          <p:nvPr/>
        </p:nvSpPr>
        <p:spPr>
          <a:xfrm>
            <a:off x="8127792" y="3821469"/>
            <a:ext cx="3567177" cy="1025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 sz="19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Ready to use by including</a:t>
            </a:r>
            <a:r>
              <a:rPr lang="zh-CN" altLang="en-US" sz="19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9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a QXP PCIe SATA expansion card and SFF cable(s) with the TL unit</a:t>
            </a:r>
            <a:endParaRPr lang="en-US" sz="1900">
              <a:solidFill>
                <a:schemeClr val="tx1">
                  <a:lumMod val="95000"/>
                  <a:lumOff val="5000"/>
                </a:schemeClr>
              </a:solidFill>
              <a:latin typeface="Oswald Light" pitchFamily="2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TextBox 26">
            <a:extLst>
              <a:ext uri="{FF2B5EF4-FFF2-40B4-BE49-F238E27FC236}">
                <a16:creationId xmlns:a16="http://schemas.microsoft.com/office/drawing/2014/main" id="{D2350270-954E-491B-9397-05E715A53DFB}"/>
              </a:ext>
            </a:extLst>
          </p:cNvPr>
          <p:cNvSpPr txBox="1"/>
          <p:nvPr/>
        </p:nvSpPr>
        <p:spPr>
          <a:xfrm>
            <a:off x="8127792" y="5030973"/>
            <a:ext cx="3730961" cy="7073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 sz="19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Support NAS</a:t>
            </a:r>
            <a:r>
              <a:rPr lang="zh-TW" altLang="en-US" sz="19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9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 / QTS hero, Windows, Ubuntu / Linux</a:t>
            </a:r>
            <a:endParaRPr lang="en-US" sz="1900">
              <a:solidFill>
                <a:schemeClr val="tx1">
                  <a:lumMod val="95000"/>
                  <a:lumOff val="5000"/>
                </a:schemeClr>
              </a:solidFill>
              <a:latin typeface="Oswald Light" pitchFamily="2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87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70">
            <a:extLst>
              <a:ext uri="{FF2B5EF4-FFF2-40B4-BE49-F238E27FC236}">
                <a16:creationId xmlns:a16="http://schemas.microsoft.com/office/drawing/2014/main" id="{EA224CBF-CFC2-4892-BF70-412B54659462}"/>
              </a:ext>
            </a:extLst>
          </p:cNvPr>
          <p:cNvSpPr/>
          <p:nvPr/>
        </p:nvSpPr>
        <p:spPr>
          <a:xfrm>
            <a:off x="359101" y="3965335"/>
            <a:ext cx="2927430" cy="2685094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98AAD373-BA23-4178-BB6A-2F073FC086A7}"/>
              </a:ext>
            </a:extLst>
          </p:cNvPr>
          <p:cNvSpPr/>
          <p:nvPr/>
        </p:nvSpPr>
        <p:spPr>
          <a:xfrm>
            <a:off x="351839" y="1956790"/>
            <a:ext cx="2927430" cy="1861678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/>
          </a:p>
        </p:txBody>
      </p:sp>
      <p:pic>
        <p:nvPicPr>
          <p:cNvPr id="69" name="圖片 68">
            <a:extLst>
              <a:ext uri="{FF2B5EF4-FFF2-40B4-BE49-F238E27FC236}">
                <a16:creationId xmlns:a16="http://schemas.microsoft.com/office/drawing/2014/main" id="{9B50532C-537A-45D0-A754-B760464A3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54228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FC7C351-FD7C-4D7C-900B-C716EEC47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28" y="159970"/>
            <a:ext cx="11598442" cy="1303786"/>
          </a:xfrm>
        </p:spPr>
        <p:txBody>
          <a:bodyPr>
            <a:normAutofit fontScale="90000"/>
          </a:bodyPr>
          <a:lstStyle/>
          <a:p>
            <a:pPr>
              <a:lnSpc>
                <a:spcPts val="5000"/>
              </a:lnSpc>
            </a:pPr>
            <a:r>
              <a:rPr lang="zh-TW" altLang="en-US" sz="4700">
                <a:latin typeface="Oswald" pitchFamily="2" charset="0"/>
                <a:ea typeface="微軟正黑體"/>
              </a:rPr>
              <a:t>Powerful </a:t>
            </a:r>
            <a:r>
              <a:rPr lang="en-US" altLang="zh-TW" sz="4700">
                <a:latin typeface="Oswald" pitchFamily="2" charset="0"/>
                <a:ea typeface="微軟正黑體"/>
              </a:rPr>
              <a:t>d</a:t>
            </a:r>
            <a:r>
              <a:rPr lang="zh-TW" altLang="en-US" sz="4700">
                <a:latin typeface="Oswald" pitchFamily="2" charset="0"/>
                <a:ea typeface="微軟正黑體"/>
              </a:rPr>
              <a:t>ata reduction:</a:t>
            </a:r>
            <a:r>
              <a:rPr lang="en-US" altLang="zh-TW" sz="4700">
                <a:latin typeface="Oswald" pitchFamily="2" charset="0"/>
                <a:ea typeface="微軟正黑體"/>
              </a:rPr>
              <a:t> </a:t>
            </a:r>
            <a:br>
              <a:rPr lang="en-US" altLang="zh-TW" sz="5000" b="1">
                <a:latin typeface="Oswald" pitchFamily="2" charset="0"/>
              </a:rPr>
            </a:br>
            <a:r>
              <a:rPr lang="zh-TW" altLang="en-US" sz="3900">
                <a:latin typeface="Oswald Light" pitchFamily="2" charset="0"/>
                <a:ea typeface="微軟正黑體"/>
                <a:sym typeface="Arial" panose="020B0604020202020204" pitchFamily="34" charset="0"/>
              </a:rPr>
              <a:t>Extend the SSD endurance</a:t>
            </a:r>
            <a:endParaRPr lang="zh-TW" altLang="en-US" sz="3900">
              <a:latin typeface="Oswald Light" pitchFamily="2" charset="0"/>
              <a:ea typeface="微軟正黑體"/>
            </a:endParaRPr>
          </a:p>
        </p:txBody>
      </p:sp>
      <p:sp>
        <p:nvSpPr>
          <p:cNvPr id="5" name="Google Shape;426;p24">
            <a:extLst>
              <a:ext uri="{FF2B5EF4-FFF2-40B4-BE49-F238E27FC236}">
                <a16:creationId xmlns:a16="http://schemas.microsoft.com/office/drawing/2014/main" id="{EBD3C3D6-4C49-413B-8EC8-E7823449E085}"/>
              </a:ext>
            </a:extLst>
          </p:cNvPr>
          <p:cNvSpPr txBox="1"/>
          <p:nvPr/>
        </p:nvSpPr>
        <p:spPr>
          <a:xfrm>
            <a:off x="471155" y="2239666"/>
            <a:ext cx="2900201" cy="15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>
              <a:lnSpc>
                <a:spcPts val="3200"/>
              </a:lnSpc>
              <a:buClr>
                <a:schemeClr val="accent2"/>
              </a:buClr>
              <a:buSzPts val="2400"/>
            </a:pPr>
            <a:r>
              <a:rPr lang="en-US" sz="2200" i="0" u="none" strike="noStrike" cap="none">
                <a:solidFill>
                  <a:srgbClr val="FFD41D"/>
                </a:solidFill>
                <a:latin typeface="Oswald" pitchFamily="2" charset="0"/>
                <a:ea typeface="+mn-lt"/>
                <a:cs typeface="Arial"/>
                <a:sym typeface="Arial" panose="020B0604020202020204" pitchFamily="34" charset="0"/>
              </a:rPr>
              <a:t>ZFS</a:t>
            </a:r>
            <a:r>
              <a:rPr lang="en-US" sz="2200">
                <a:solidFill>
                  <a:srgbClr val="FFD41D"/>
                </a:solidFill>
                <a:latin typeface="Oswald" pitchFamily="2" charset="0"/>
                <a:ea typeface="+mn-lt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2200">
                <a:solidFill>
                  <a:srgbClr val="FFD41D"/>
                </a:solidFill>
                <a:latin typeface="Oswald" pitchFamily="2" charset="0"/>
                <a:ea typeface="+mn-lt"/>
                <a:cs typeface="Arial"/>
                <a:sym typeface="Arial" panose="020B0604020202020204" pitchFamily="34" charset="0"/>
              </a:rPr>
              <a:t>file system with inline deduplication &amp; inline compression features. </a:t>
            </a:r>
            <a:endParaRPr lang="zh-TW" sz="2200">
              <a:latin typeface="Oswald" pitchFamily="2" charset="0"/>
              <a:ea typeface="+mn-lt"/>
              <a:cs typeface="+mn-lt"/>
            </a:endParaRPr>
          </a:p>
          <a:p>
            <a:pPr marL="112395" marR="0" lvl="0" algn="l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</a:pPr>
            <a:endParaRPr lang="zh-TW" altLang="en-US" sz="2400" b="1" i="0" u="none" strike="noStrike" cap="none">
              <a:solidFill>
                <a:srgbClr val="FFD41D"/>
              </a:solidFill>
              <a:latin typeface="Oswald Light" pitchFamily="2" charset="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6" name="Google Shape;427;p24">
            <a:extLst>
              <a:ext uri="{FF2B5EF4-FFF2-40B4-BE49-F238E27FC236}">
                <a16:creationId xmlns:a16="http://schemas.microsoft.com/office/drawing/2014/main" id="{BED913A0-1CD7-4E97-A022-D52EF783264F}"/>
              </a:ext>
            </a:extLst>
          </p:cNvPr>
          <p:cNvSpPr txBox="1"/>
          <p:nvPr/>
        </p:nvSpPr>
        <p:spPr>
          <a:xfrm>
            <a:off x="408677" y="4067413"/>
            <a:ext cx="2803107" cy="2583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ts val="2600"/>
              </a:lnSpc>
              <a:buClr>
                <a:srgbClr val="D8D8D8"/>
              </a:buClr>
              <a:buSzPts val="1400"/>
            </a:pPr>
            <a:r>
              <a:rPr lang="en-US" altLang="zh-TW" sz="2000">
                <a:solidFill>
                  <a:schemeClr val="bg1"/>
                </a:solidFill>
                <a:latin typeface="Oswald Light" pitchFamily="2" charset="0"/>
                <a:ea typeface="+mn-lt"/>
                <a:cs typeface="Arial"/>
                <a:sym typeface="Arial" panose="020B0604020202020204" pitchFamily="34" charset="0"/>
              </a:rPr>
              <a:t>The ZFS file system can be the best choice to pair with the all-flash and SSD storage because it reduces the data size and pattern that need to be written to the SSD directly. </a:t>
            </a:r>
            <a:endParaRPr lang="zh-TW" altLang="en-US" sz="2000">
              <a:solidFill>
                <a:schemeClr val="bg1"/>
              </a:solidFill>
              <a:latin typeface="Oswald Light" pitchFamily="2" charset="0"/>
              <a:ea typeface="微軟正黑體"/>
              <a:cs typeface="Microsoft JhengHei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54D5B3F-F0A5-4C41-9ECD-ECD40D4F4169}"/>
              </a:ext>
            </a:extLst>
          </p:cNvPr>
          <p:cNvGrpSpPr/>
          <p:nvPr/>
        </p:nvGrpSpPr>
        <p:grpSpPr>
          <a:xfrm>
            <a:off x="7615575" y="5303869"/>
            <a:ext cx="1793870" cy="1015324"/>
            <a:chOff x="9717799" y="4066229"/>
            <a:chExt cx="2786007" cy="1576868"/>
          </a:xfrm>
        </p:grpSpPr>
        <p:pic>
          <p:nvPicPr>
            <p:cNvPr id="8" name="圖形 48">
              <a:extLst>
                <a:ext uri="{FF2B5EF4-FFF2-40B4-BE49-F238E27FC236}">
                  <a16:creationId xmlns:a16="http://schemas.microsoft.com/office/drawing/2014/main" id="{9A649608-E709-423A-BE3D-C74B6AB04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1779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9" name="群組 47">
              <a:extLst>
                <a:ext uri="{FF2B5EF4-FFF2-40B4-BE49-F238E27FC236}">
                  <a16:creationId xmlns:a16="http://schemas.microsoft.com/office/drawing/2014/main" id="{86A65CE5-432F-4EDD-8013-C9529004A8A9}"/>
                </a:ext>
              </a:extLst>
            </p:cNvPr>
            <p:cNvGrpSpPr/>
            <p:nvPr/>
          </p:nvGrpSpPr>
          <p:grpSpPr>
            <a:xfrm>
              <a:off x="10477230" y="4528346"/>
              <a:ext cx="1362897" cy="406200"/>
              <a:chOff x="7584538" y="5498765"/>
              <a:chExt cx="1362897" cy="406200"/>
            </a:xfrm>
          </p:grpSpPr>
          <p:sp>
            <p:nvSpPr>
              <p:cNvPr id="11" name="Google Shape;442;p24">
                <a:extLst>
                  <a:ext uri="{FF2B5EF4-FFF2-40B4-BE49-F238E27FC236}">
                    <a16:creationId xmlns:a16="http://schemas.microsoft.com/office/drawing/2014/main" id="{4E8D15D3-EC50-411F-A33A-21E9BE7F11CF}"/>
                  </a:ext>
                </a:extLst>
              </p:cNvPr>
              <p:cNvSpPr/>
              <p:nvPr/>
            </p:nvSpPr>
            <p:spPr>
              <a:xfrm>
                <a:off x="7584538" y="5498765"/>
                <a:ext cx="280200" cy="406200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A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12" name="Google Shape;443;p24">
                <a:extLst>
                  <a:ext uri="{FF2B5EF4-FFF2-40B4-BE49-F238E27FC236}">
                    <a16:creationId xmlns:a16="http://schemas.microsoft.com/office/drawing/2014/main" id="{08A27F3B-B2F3-4ABC-A545-C8431204245D}"/>
                  </a:ext>
                </a:extLst>
              </p:cNvPr>
              <p:cNvSpPr/>
              <p:nvPr/>
            </p:nvSpPr>
            <p:spPr>
              <a:xfrm>
                <a:off x="8306337" y="5498765"/>
                <a:ext cx="280200" cy="406200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C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13" name="Google Shape;444;p24">
                <a:extLst>
                  <a:ext uri="{FF2B5EF4-FFF2-40B4-BE49-F238E27FC236}">
                    <a16:creationId xmlns:a16="http://schemas.microsoft.com/office/drawing/2014/main" id="{07F64BAC-B71F-4A15-9798-D4F4A556295F}"/>
                  </a:ext>
                </a:extLst>
              </p:cNvPr>
              <p:cNvSpPr/>
              <p:nvPr/>
            </p:nvSpPr>
            <p:spPr>
              <a:xfrm>
                <a:off x="7945437" y="5498765"/>
                <a:ext cx="280200" cy="406200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B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14" name="Google Shape;445;p24">
                <a:extLst>
                  <a:ext uri="{FF2B5EF4-FFF2-40B4-BE49-F238E27FC236}">
                    <a16:creationId xmlns:a16="http://schemas.microsoft.com/office/drawing/2014/main" id="{10114EE8-36EB-414C-A9EB-C10CFB10697E}"/>
                  </a:ext>
                </a:extLst>
              </p:cNvPr>
              <p:cNvSpPr/>
              <p:nvPr/>
            </p:nvSpPr>
            <p:spPr>
              <a:xfrm>
                <a:off x="8667235" y="5498765"/>
                <a:ext cx="280200" cy="406200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D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B5FF71A-0367-45BF-A2D9-FE22B6E16730}"/>
              </a:ext>
            </a:extLst>
          </p:cNvPr>
          <p:cNvGrpSpPr/>
          <p:nvPr/>
        </p:nvGrpSpPr>
        <p:grpSpPr>
          <a:xfrm>
            <a:off x="5548869" y="5303869"/>
            <a:ext cx="3911185" cy="1015324"/>
            <a:chOff x="6147389" y="4066228"/>
            <a:chExt cx="6074346" cy="1576868"/>
          </a:xfrm>
        </p:grpSpPr>
        <p:pic>
          <p:nvPicPr>
            <p:cNvPr id="16" name="圖形 45">
              <a:extLst>
                <a:ext uri="{FF2B5EF4-FFF2-40B4-BE49-F238E27FC236}">
                  <a16:creationId xmlns:a16="http://schemas.microsoft.com/office/drawing/2014/main" id="{D2632166-490E-4EA4-B14A-227D9496A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47389" y="4066228"/>
              <a:ext cx="2786007" cy="1576868"/>
            </a:xfrm>
            <a:prstGeom prst="rect">
              <a:avLst/>
            </a:prstGeom>
          </p:spPr>
        </p:pic>
        <p:sp>
          <p:nvSpPr>
            <p:cNvPr id="18" name="Google Shape;448;p24">
              <a:extLst>
                <a:ext uri="{FF2B5EF4-FFF2-40B4-BE49-F238E27FC236}">
                  <a16:creationId xmlns:a16="http://schemas.microsoft.com/office/drawing/2014/main" id="{18FD0C58-9769-4DCF-B38C-2A2EF3D85822}"/>
                </a:ext>
              </a:extLst>
            </p:cNvPr>
            <p:cNvSpPr/>
            <p:nvPr/>
          </p:nvSpPr>
          <p:spPr>
            <a:xfrm>
              <a:off x="9478037" y="5070177"/>
              <a:ext cx="2743698" cy="3150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latin typeface="Oswald Light" pitchFamily="2" charset="0"/>
                  <a:cs typeface="+mn-ea"/>
                  <a:sym typeface="+mn-lt"/>
                </a:rPr>
                <a:t>Deduplicated Data</a:t>
              </a:r>
              <a:endParaRPr lang="en-US" sz="1400">
                <a:solidFill>
                  <a:srgbClr val="00FFFF"/>
                </a:solidFill>
                <a:latin typeface="Oswald Light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7BDF2F5-4ABC-4884-8AA5-BAEA6B5CD11E}"/>
              </a:ext>
            </a:extLst>
          </p:cNvPr>
          <p:cNvGrpSpPr/>
          <p:nvPr/>
        </p:nvGrpSpPr>
        <p:grpSpPr>
          <a:xfrm>
            <a:off x="3537893" y="5303869"/>
            <a:ext cx="1793870" cy="1015324"/>
            <a:chOff x="2576979" y="4066229"/>
            <a:chExt cx="2786007" cy="1576868"/>
          </a:xfrm>
        </p:grpSpPr>
        <p:pic>
          <p:nvPicPr>
            <p:cNvPr id="24" name="圖形 42">
              <a:extLst>
                <a:ext uri="{FF2B5EF4-FFF2-40B4-BE49-F238E27FC236}">
                  <a16:creationId xmlns:a16="http://schemas.microsoft.com/office/drawing/2014/main" id="{2A15936A-3FFB-466B-BA5E-6F0F2333D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7697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25" name="群組 43">
              <a:extLst>
                <a:ext uri="{FF2B5EF4-FFF2-40B4-BE49-F238E27FC236}">
                  <a16:creationId xmlns:a16="http://schemas.microsoft.com/office/drawing/2014/main" id="{7E1C7E63-E99A-4C2F-8DA2-B890C3CA3F11}"/>
                </a:ext>
              </a:extLst>
            </p:cNvPr>
            <p:cNvGrpSpPr/>
            <p:nvPr/>
          </p:nvGrpSpPr>
          <p:grpSpPr>
            <a:xfrm>
              <a:off x="3065882" y="4256204"/>
              <a:ext cx="1852740" cy="909847"/>
              <a:chOff x="4327765" y="3622547"/>
              <a:chExt cx="1852740" cy="909847"/>
            </a:xfrm>
          </p:grpSpPr>
          <p:sp>
            <p:nvSpPr>
              <p:cNvPr id="27" name="Google Shape;428;p24">
                <a:extLst>
                  <a:ext uri="{FF2B5EF4-FFF2-40B4-BE49-F238E27FC236}">
                    <a16:creationId xmlns:a16="http://schemas.microsoft.com/office/drawing/2014/main" id="{016ECB6F-B995-4CF3-8B6A-01B7F4A648CA}"/>
                  </a:ext>
                </a:extLst>
              </p:cNvPr>
              <p:cNvSpPr/>
              <p:nvPr/>
            </p:nvSpPr>
            <p:spPr>
              <a:xfrm>
                <a:off x="4327765" y="3622547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A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28" name="Google Shape;429;p24">
                <a:extLst>
                  <a:ext uri="{FF2B5EF4-FFF2-40B4-BE49-F238E27FC236}">
                    <a16:creationId xmlns:a16="http://schemas.microsoft.com/office/drawing/2014/main" id="{B02CDA60-37B0-4753-BE18-4DFCF879CDFE}"/>
                  </a:ext>
                </a:extLst>
              </p:cNvPr>
              <p:cNvSpPr/>
              <p:nvPr/>
            </p:nvSpPr>
            <p:spPr>
              <a:xfrm>
                <a:off x="5293125" y="3622547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C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29" name="Google Shape;430;p24">
                <a:extLst>
                  <a:ext uri="{FF2B5EF4-FFF2-40B4-BE49-F238E27FC236}">
                    <a16:creationId xmlns:a16="http://schemas.microsoft.com/office/drawing/2014/main" id="{12D8572A-95A8-4FD1-A6B5-004F18642F3B}"/>
                  </a:ext>
                </a:extLst>
              </p:cNvPr>
              <p:cNvSpPr/>
              <p:nvPr/>
            </p:nvSpPr>
            <p:spPr>
              <a:xfrm>
                <a:off x="4810445" y="3622547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B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0" name="Google Shape;431;p24">
                <a:extLst>
                  <a:ext uri="{FF2B5EF4-FFF2-40B4-BE49-F238E27FC236}">
                    <a16:creationId xmlns:a16="http://schemas.microsoft.com/office/drawing/2014/main" id="{E535D319-5D34-4BA9-B02F-6B459EFC8A2F}"/>
                  </a:ext>
                </a:extLst>
              </p:cNvPr>
              <p:cNvSpPr/>
              <p:nvPr/>
            </p:nvSpPr>
            <p:spPr>
              <a:xfrm>
                <a:off x="5775805" y="3622547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D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1" name="Google Shape;432;p24">
                <a:extLst>
                  <a:ext uri="{FF2B5EF4-FFF2-40B4-BE49-F238E27FC236}">
                    <a16:creationId xmlns:a16="http://schemas.microsoft.com/office/drawing/2014/main" id="{912A07D9-11F8-45BE-802A-71E58191D307}"/>
                  </a:ext>
                </a:extLst>
              </p:cNvPr>
              <p:cNvSpPr/>
              <p:nvPr/>
            </p:nvSpPr>
            <p:spPr>
              <a:xfrm>
                <a:off x="5293125" y="4129508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A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2" name="Google Shape;433;p24">
                <a:extLst>
                  <a:ext uri="{FF2B5EF4-FFF2-40B4-BE49-F238E27FC236}">
                    <a16:creationId xmlns:a16="http://schemas.microsoft.com/office/drawing/2014/main" id="{337A1D43-A105-4575-B11E-CF7BF9D34BFF}"/>
                  </a:ext>
                </a:extLst>
              </p:cNvPr>
              <p:cNvSpPr/>
              <p:nvPr/>
            </p:nvSpPr>
            <p:spPr>
              <a:xfrm>
                <a:off x="4810445" y="4129508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C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3" name="Google Shape;434;p24">
                <a:extLst>
                  <a:ext uri="{FF2B5EF4-FFF2-40B4-BE49-F238E27FC236}">
                    <a16:creationId xmlns:a16="http://schemas.microsoft.com/office/drawing/2014/main" id="{075BE3CD-9791-4D3A-B493-EA34C202E4D0}"/>
                  </a:ext>
                </a:extLst>
              </p:cNvPr>
              <p:cNvSpPr/>
              <p:nvPr/>
            </p:nvSpPr>
            <p:spPr>
              <a:xfrm>
                <a:off x="5775805" y="4129508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B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4" name="Google Shape;435;p24">
                <a:extLst>
                  <a:ext uri="{FF2B5EF4-FFF2-40B4-BE49-F238E27FC236}">
                    <a16:creationId xmlns:a16="http://schemas.microsoft.com/office/drawing/2014/main" id="{90B3B86C-B820-4BE2-AED9-CE437B7F0D56}"/>
                  </a:ext>
                </a:extLst>
              </p:cNvPr>
              <p:cNvSpPr/>
              <p:nvPr/>
            </p:nvSpPr>
            <p:spPr>
              <a:xfrm>
                <a:off x="4327765" y="4129508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D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26" name="Google Shape;447;p24">
              <a:extLst>
                <a:ext uri="{FF2B5EF4-FFF2-40B4-BE49-F238E27FC236}">
                  <a16:creationId xmlns:a16="http://schemas.microsoft.com/office/drawing/2014/main" id="{835921C6-DC9C-40DA-9D6F-25D731302BCE}"/>
                </a:ext>
              </a:extLst>
            </p:cNvPr>
            <p:cNvSpPr/>
            <p:nvPr/>
          </p:nvSpPr>
          <p:spPr>
            <a:xfrm>
              <a:off x="2750097" y="5180306"/>
              <a:ext cx="2433578" cy="4099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latin typeface="Oswald Light" pitchFamily="2" charset="0"/>
                  <a:cs typeface="+mn-ea"/>
                  <a:sym typeface="+mn-lt"/>
                </a:rPr>
                <a:t>Original Data</a:t>
              </a:r>
              <a:endParaRPr lang="en-US" sz="1400">
                <a:solidFill>
                  <a:srgbClr val="00FFFF"/>
                </a:solidFill>
                <a:latin typeface="Oswald Light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F3E25E67-72A2-4986-ABE9-C286DB5DCFFF}"/>
              </a:ext>
            </a:extLst>
          </p:cNvPr>
          <p:cNvGrpSpPr/>
          <p:nvPr/>
        </p:nvGrpSpPr>
        <p:grpSpPr>
          <a:xfrm>
            <a:off x="9692688" y="5303869"/>
            <a:ext cx="1793870" cy="1015324"/>
            <a:chOff x="9725980" y="1758187"/>
            <a:chExt cx="2786007" cy="1576868"/>
          </a:xfrm>
        </p:grpSpPr>
        <p:pic>
          <p:nvPicPr>
            <p:cNvPr id="36" name="圖形 44">
              <a:extLst>
                <a:ext uri="{FF2B5EF4-FFF2-40B4-BE49-F238E27FC236}">
                  <a16:creationId xmlns:a16="http://schemas.microsoft.com/office/drawing/2014/main" id="{6FF2E2DC-2E4B-4621-AF67-7B63265E3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25980" y="1758187"/>
              <a:ext cx="2786007" cy="1576868"/>
            </a:xfrm>
            <a:prstGeom prst="rect">
              <a:avLst/>
            </a:prstGeom>
          </p:spPr>
        </p:pic>
        <p:sp>
          <p:nvSpPr>
            <p:cNvPr id="37" name="Google Shape;453;p24">
              <a:extLst>
                <a:ext uri="{FF2B5EF4-FFF2-40B4-BE49-F238E27FC236}">
                  <a16:creationId xmlns:a16="http://schemas.microsoft.com/office/drawing/2014/main" id="{A242DB51-E193-437B-80F1-DEA63DBD66A5}"/>
                </a:ext>
              </a:extLst>
            </p:cNvPr>
            <p:cNvSpPr/>
            <p:nvPr/>
          </p:nvSpPr>
          <p:spPr>
            <a:xfrm>
              <a:off x="10415735" y="2858884"/>
              <a:ext cx="1457100" cy="25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latin typeface="Oswald Light" pitchFamily="2" charset="0"/>
                  <a:cs typeface="+mn-ea"/>
                  <a:sym typeface="+mn-lt"/>
                </a:rPr>
                <a:t>SSD Pool</a:t>
              </a:r>
              <a:endParaRPr lang="en-US" sz="1400">
                <a:solidFill>
                  <a:srgbClr val="00FFFF"/>
                </a:solidFill>
                <a:latin typeface="Oswald Light" pitchFamily="2" charset="0"/>
                <a:cs typeface="+mn-ea"/>
                <a:sym typeface="+mn-lt"/>
              </a:endParaRPr>
            </a:p>
          </p:txBody>
        </p:sp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DFDDFB67-25A1-4869-A649-2A7A34D1A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40036" y="2014501"/>
              <a:ext cx="617065" cy="785355"/>
            </a:xfrm>
            <a:prstGeom prst="rect">
              <a:avLst/>
            </a:prstGeom>
          </p:spPr>
        </p:pic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894F30A5-F9A6-42CB-93FB-5989D24E1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817667" y="2014501"/>
              <a:ext cx="617065" cy="785355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4E1F6ED3-8A80-483B-A47F-A8898A56D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590669" y="2014501"/>
              <a:ext cx="617065" cy="785355"/>
            </a:xfrm>
            <a:prstGeom prst="rect">
              <a:avLst/>
            </a:prstGeom>
          </p:spPr>
        </p:pic>
      </p:grpSp>
      <p:grpSp>
        <p:nvGrpSpPr>
          <p:cNvPr id="41" name="群組 49">
            <a:extLst>
              <a:ext uri="{FF2B5EF4-FFF2-40B4-BE49-F238E27FC236}">
                <a16:creationId xmlns:a16="http://schemas.microsoft.com/office/drawing/2014/main" id="{F3C59377-00BD-4423-8A25-D3C0CD348115}"/>
              </a:ext>
            </a:extLst>
          </p:cNvPr>
          <p:cNvGrpSpPr/>
          <p:nvPr/>
        </p:nvGrpSpPr>
        <p:grpSpPr>
          <a:xfrm rot="5400000">
            <a:off x="3857741" y="4267794"/>
            <a:ext cx="1150188" cy="896250"/>
            <a:chOff x="2641159" y="3469016"/>
            <a:chExt cx="1085362" cy="896250"/>
          </a:xfrm>
        </p:grpSpPr>
        <p:sp>
          <p:nvSpPr>
            <p:cNvPr id="42" name="Google Shape;455;p24">
              <a:extLst>
                <a:ext uri="{FF2B5EF4-FFF2-40B4-BE49-F238E27FC236}">
                  <a16:creationId xmlns:a16="http://schemas.microsoft.com/office/drawing/2014/main" id="{23A68C3D-3048-412C-A46D-DC92C4DDA415}"/>
                </a:ext>
              </a:extLst>
            </p:cNvPr>
            <p:cNvSpPr/>
            <p:nvPr/>
          </p:nvSpPr>
          <p:spPr>
            <a:xfrm>
              <a:off x="2641159" y="346901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43" name="Google Shape;456;p24">
              <a:extLst>
                <a:ext uri="{FF2B5EF4-FFF2-40B4-BE49-F238E27FC236}">
                  <a16:creationId xmlns:a16="http://schemas.microsoft.com/office/drawing/2014/main" id="{7E7CAFB3-F1B4-4F6E-8CB6-0FF66B57A259}"/>
                </a:ext>
              </a:extLst>
            </p:cNvPr>
            <p:cNvSpPr/>
            <p:nvPr/>
          </p:nvSpPr>
          <p:spPr>
            <a:xfrm>
              <a:off x="2641159" y="3790391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44" name="Google Shape;457;p24">
              <a:extLst>
                <a:ext uri="{FF2B5EF4-FFF2-40B4-BE49-F238E27FC236}">
                  <a16:creationId xmlns:a16="http://schemas.microsoft.com/office/drawing/2014/main" id="{1A275510-ECB1-44F8-AD8E-7FC23C087668}"/>
                </a:ext>
              </a:extLst>
            </p:cNvPr>
            <p:cNvSpPr/>
            <p:nvPr/>
          </p:nvSpPr>
          <p:spPr>
            <a:xfrm>
              <a:off x="2641159" y="411176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cs typeface="+mn-ea"/>
                <a:sym typeface="+mn-lt"/>
              </a:endParaRPr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1D57431-6447-463D-A5E1-C1D87B96D35D}"/>
              </a:ext>
            </a:extLst>
          </p:cNvPr>
          <p:cNvGrpSpPr/>
          <p:nvPr/>
        </p:nvGrpSpPr>
        <p:grpSpPr>
          <a:xfrm>
            <a:off x="3228486" y="2870040"/>
            <a:ext cx="2900202" cy="1863606"/>
            <a:chOff x="2777649" y="1648820"/>
            <a:chExt cx="2384666" cy="1532335"/>
          </a:xfrm>
        </p:grpSpPr>
        <p:pic>
          <p:nvPicPr>
            <p:cNvPr id="46" name="Google Shape;465;p24">
              <a:extLst>
                <a:ext uri="{FF2B5EF4-FFF2-40B4-BE49-F238E27FC236}">
                  <a16:creationId xmlns:a16="http://schemas.microsoft.com/office/drawing/2014/main" id="{1CC464FD-9795-4604-A396-0DB13222BB1B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649" y="1648820"/>
              <a:ext cx="2384666" cy="1532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19;p23">
              <a:extLst>
                <a:ext uri="{FF2B5EF4-FFF2-40B4-BE49-F238E27FC236}">
                  <a16:creationId xmlns:a16="http://schemas.microsoft.com/office/drawing/2014/main" id="{F65E2B76-55ED-48DD-B7E4-58A6400ABC24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2421" y="1732568"/>
              <a:ext cx="1635125" cy="10496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sp>
        <p:nvSpPr>
          <p:cNvPr id="48" name="手繪多邊形: 圖案 47">
            <a:extLst>
              <a:ext uri="{FF2B5EF4-FFF2-40B4-BE49-F238E27FC236}">
                <a16:creationId xmlns:a16="http://schemas.microsoft.com/office/drawing/2014/main" id="{6BBE9C99-CEEF-4429-A19E-8E6CDFFAF732}"/>
              </a:ext>
            </a:extLst>
          </p:cNvPr>
          <p:cNvSpPr/>
          <p:nvPr/>
        </p:nvSpPr>
        <p:spPr>
          <a:xfrm>
            <a:off x="3704657" y="1956789"/>
            <a:ext cx="7736621" cy="2159745"/>
          </a:xfrm>
          <a:custGeom>
            <a:avLst/>
            <a:gdLst>
              <a:gd name="connsiteX0" fmla="*/ 743712 w 3182112"/>
              <a:gd name="connsiteY0" fmla="*/ 621792 h 682752"/>
              <a:gd name="connsiteX1" fmla="*/ 0 w 3182112"/>
              <a:gd name="connsiteY1" fmla="*/ 0 h 682752"/>
              <a:gd name="connsiteX2" fmla="*/ 3182112 w 3182112"/>
              <a:gd name="connsiteY2" fmla="*/ 0 h 682752"/>
              <a:gd name="connsiteX3" fmla="*/ 2304288 w 3182112"/>
              <a:gd name="connsiteY3" fmla="*/ 658368 h 682752"/>
              <a:gd name="connsiteX4" fmla="*/ 804672 w 3182112"/>
              <a:gd name="connsiteY4" fmla="*/ 682752 h 682752"/>
              <a:gd name="connsiteX0" fmla="*/ 0 w 2438400"/>
              <a:gd name="connsiteY0" fmla="*/ 1626727 h 1687687"/>
              <a:gd name="connsiteX1" fmla="*/ 415131 w 2438400"/>
              <a:gd name="connsiteY1" fmla="*/ 0 h 1687687"/>
              <a:gd name="connsiteX2" fmla="*/ 2438400 w 2438400"/>
              <a:gd name="connsiteY2" fmla="*/ 1004935 h 1687687"/>
              <a:gd name="connsiteX3" fmla="*/ 1560576 w 2438400"/>
              <a:gd name="connsiteY3" fmla="*/ 1663303 h 1687687"/>
              <a:gd name="connsiteX4" fmla="*/ 60960 w 2438400"/>
              <a:gd name="connsiteY4" fmla="*/ 1687687 h 1687687"/>
              <a:gd name="connsiteX0" fmla="*/ 0 w 5389829"/>
              <a:gd name="connsiteY0" fmla="*/ 1626727 h 1687687"/>
              <a:gd name="connsiteX1" fmla="*/ 415131 w 5389829"/>
              <a:gd name="connsiteY1" fmla="*/ 0 h 1687687"/>
              <a:gd name="connsiteX2" fmla="*/ 5389829 w 5389829"/>
              <a:gd name="connsiteY2" fmla="*/ 1312753 h 1687687"/>
              <a:gd name="connsiteX3" fmla="*/ 1560576 w 5389829"/>
              <a:gd name="connsiteY3" fmla="*/ 1663303 h 1687687"/>
              <a:gd name="connsiteX4" fmla="*/ 60960 w 5389829"/>
              <a:gd name="connsiteY4" fmla="*/ 1687687 h 1687687"/>
              <a:gd name="connsiteX0" fmla="*/ 0 w 5389829"/>
              <a:gd name="connsiteY0" fmla="*/ 1626727 h 1863957"/>
              <a:gd name="connsiteX1" fmla="*/ 415131 w 5389829"/>
              <a:gd name="connsiteY1" fmla="*/ 0 h 1863957"/>
              <a:gd name="connsiteX2" fmla="*/ 5389829 w 5389829"/>
              <a:gd name="connsiteY2" fmla="*/ 1312753 h 1863957"/>
              <a:gd name="connsiteX3" fmla="*/ 1560576 w 5389829"/>
              <a:gd name="connsiteY3" fmla="*/ 1663303 h 1863957"/>
              <a:gd name="connsiteX4" fmla="*/ 512652 w 5389829"/>
              <a:gd name="connsiteY4" fmla="*/ 1863957 h 1863957"/>
              <a:gd name="connsiteX0" fmla="*/ 0 w 5389829"/>
              <a:gd name="connsiteY0" fmla="*/ 1626727 h 2114994"/>
              <a:gd name="connsiteX1" fmla="*/ 415131 w 5389829"/>
              <a:gd name="connsiteY1" fmla="*/ 0 h 2114994"/>
              <a:gd name="connsiteX2" fmla="*/ 5389829 w 5389829"/>
              <a:gd name="connsiteY2" fmla="*/ 1312753 h 2114994"/>
              <a:gd name="connsiteX3" fmla="*/ 1549559 w 5389829"/>
              <a:gd name="connsiteY3" fmla="*/ 2114994 h 2114994"/>
              <a:gd name="connsiteX4" fmla="*/ 512652 w 5389829"/>
              <a:gd name="connsiteY4" fmla="*/ 1863957 h 2114994"/>
              <a:gd name="connsiteX0" fmla="*/ 38191 w 5428020"/>
              <a:gd name="connsiteY0" fmla="*/ 1626727 h 2139379"/>
              <a:gd name="connsiteX1" fmla="*/ 453322 w 5428020"/>
              <a:gd name="connsiteY1" fmla="*/ 0 h 2139379"/>
              <a:gd name="connsiteX2" fmla="*/ 5428020 w 5428020"/>
              <a:gd name="connsiteY2" fmla="*/ 1312753 h 2139379"/>
              <a:gd name="connsiteX3" fmla="*/ 1587750 w 5428020"/>
              <a:gd name="connsiteY3" fmla="*/ 2114994 h 2139379"/>
              <a:gd name="connsiteX4" fmla="*/ 0 w 5428020"/>
              <a:gd name="connsiteY4" fmla="*/ 2139379 h 2139379"/>
              <a:gd name="connsiteX0" fmla="*/ 38191 w 5428020"/>
              <a:gd name="connsiteY0" fmla="*/ 1626727 h 2148044"/>
              <a:gd name="connsiteX1" fmla="*/ 453322 w 5428020"/>
              <a:gd name="connsiteY1" fmla="*/ 0 h 2148044"/>
              <a:gd name="connsiteX2" fmla="*/ 5428020 w 5428020"/>
              <a:gd name="connsiteY2" fmla="*/ 1312753 h 2148044"/>
              <a:gd name="connsiteX3" fmla="*/ 1565716 w 5428020"/>
              <a:gd name="connsiteY3" fmla="*/ 2148044 h 2148044"/>
              <a:gd name="connsiteX4" fmla="*/ 0 w 5428020"/>
              <a:gd name="connsiteY4" fmla="*/ 2139379 h 2148044"/>
              <a:gd name="connsiteX0" fmla="*/ 38191 w 5428020"/>
              <a:gd name="connsiteY0" fmla="*/ 1575927 h 2097244"/>
              <a:gd name="connsiteX1" fmla="*/ 491422 w 5428020"/>
              <a:gd name="connsiteY1" fmla="*/ 0 h 2097244"/>
              <a:gd name="connsiteX2" fmla="*/ 5428020 w 5428020"/>
              <a:gd name="connsiteY2" fmla="*/ 1261953 h 2097244"/>
              <a:gd name="connsiteX3" fmla="*/ 1565716 w 5428020"/>
              <a:gd name="connsiteY3" fmla="*/ 2097244 h 2097244"/>
              <a:gd name="connsiteX4" fmla="*/ 0 w 5428020"/>
              <a:gd name="connsiteY4" fmla="*/ 2088579 h 2097244"/>
              <a:gd name="connsiteX0" fmla="*/ 38191 w 6075720"/>
              <a:gd name="connsiteY0" fmla="*/ 1575927 h 2097244"/>
              <a:gd name="connsiteX1" fmla="*/ 491422 w 6075720"/>
              <a:gd name="connsiteY1" fmla="*/ 0 h 2097244"/>
              <a:gd name="connsiteX2" fmla="*/ 6075720 w 6075720"/>
              <a:gd name="connsiteY2" fmla="*/ 1490553 h 2097244"/>
              <a:gd name="connsiteX3" fmla="*/ 1565716 w 6075720"/>
              <a:gd name="connsiteY3" fmla="*/ 2097244 h 2097244"/>
              <a:gd name="connsiteX4" fmla="*/ 0 w 6075720"/>
              <a:gd name="connsiteY4" fmla="*/ 2088579 h 2097244"/>
              <a:gd name="connsiteX0" fmla="*/ 38191 w 6075720"/>
              <a:gd name="connsiteY0" fmla="*/ 1586943 h 2108260"/>
              <a:gd name="connsiteX1" fmla="*/ 2364290 w 6075720"/>
              <a:gd name="connsiteY1" fmla="*/ 0 h 2108260"/>
              <a:gd name="connsiteX2" fmla="*/ 6075720 w 6075720"/>
              <a:gd name="connsiteY2" fmla="*/ 1501569 h 2108260"/>
              <a:gd name="connsiteX3" fmla="*/ 1565716 w 6075720"/>
              <a:gd name="connsiteY3" fmla="*/ 2108260 h 2108260"/>
              <a:gd name="connsiteX4" fmla="*/ 0 w 6075720"/>
              <a:gd name="connsiteY4" fmla="*/ 2099595 h 2108260"/>
              <a:gd name="connsiteX0" fmla="*/ 38191 w 7915537"/>
              <a:gd name="connsiteY0" fmla="*/ 1586943 h 2108260"/>
              <a:gd name="connsiteX1" fmla="*/ 2364290 w 7915537"/>
              <a:gd name="connsiteY1" fmla="*/ 0 h 2108260"/>
              <a:gd name="connsiteX2" fmla="*/ 7915537 w 7915537"/>
              <a:gd name="connsiteY2" fmla="*/ 1512586 h 2108260"/>
              <a:gd name="connsiteX3" fmla="*/ 1565716 w 7915537"/>
              <a:gd name="connsiteY3" fmla="*/ 2108260 h 2108260"/>
              <a:gd name="connsiteX4" fmla="*/ 0 w 7915537"/>
              <a:gd name="connsiteY4" fmla="*/ 2099595 h 2108260"/>
              <a:gd name="connsiteX0" fmla="*/ 38191 w 7915537"/>
              <a:gd name="connsiteY0" fmla="*/ 156491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139567"/>
              <a:gd name="connsiteX1" fmla="*/ 1967683 w 7915537"/>
              <a:gd name="connsiteY1" fmla="*/ 0 h 2139567"/>
              <a:gd name="connsiteX2" fmla="*/ 7915537 w 7915537"/>
              <a:gd name="connsiteY2" fmla="*/ 1490553 h 2139567"/>
              <a:gd name="connsiteX3" fmla="*/ 2091496 w 7915537"/>
              <a:gd name="connsiteY3" fmla="*/ 2139567 h 2139567"/>
              <a:gd name="connsiteX4" fmla="*/ 0 w 7915537"/>
              <a:gd name="connsiteY4" fmla="*/ 2077562 h 2139567"/>
              <a:gd name="connsiteX0" fmla="*/ 0 w 7732566"/>
              <a:gd name="connsiteY0" fmla="*/ 1549670 h 2153762"/>
              <a:gd name="connsiteX1" fmla="*/ 1784712 w 7732566"/>
              <a:gd name="connsiteY1" fmla="*/ 0 h 2153762"/>
              <a:gd name="connsiteX2" fmla="*/ 7732566 w 7732566"/>
              <a:gd name="connsiteY2" fmla="*/ 1490553 h 2153762"/>
              <a:gd name="connsiteX3" fmla="*/ 1908525 w 7732566"/>
              <a:gd name="connsiteY3" fmla="*/ 2139567 h 2153762"/>
              <a:gd name="connsiteX4" fmla="*/ 7529 w 7732566"/>
              <a:gd name="connsiteY4" fmla="*/ 2153762 h 2153762"/>
              <a:gd name="connsiteX0" fmla="*/ 0 w 7782341"/>
              <a:gd name="connsiteY0" fmla="*/ 1578668 h 2182760"/>
              <a:gd name="connsiteX1" fmla="*/ 1784712 w 7782341"/>
              <a:gd name="connsiteY1" fmla="*/ 28998 h 2182760"/>
              <a:gd name="connsiteX2" fmla="*/ 7782341 w 7782341"/>
              <a:gd name="connsiteY2" fmla="*/ 47264 h 2182760"/>
              <a:gd name="connsiteX3" fmla="*/ 7732566 w 7782341"/>
              <a:gd name="connsiteY3" fmla="*/ 1519551 h 2182760"/>
              <a:gd name="connsiteX4" fmla="*/ 1908525 w 7782341"/>
              <a:gd name="connsiteY4" fmla="*/ 2168565 h 2182760"/>
              <a:gd name="connsiteX5" fmla="*/ 7529 w 7782341"/>
              <a:gd name="connsiteY5" fmla="*/ 2182760 h 2182760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49568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61760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36621"/>
              <a:gd name="connsiteY0" fmla="*/ 1555653 h 2159745"/>
              <a:gd name="connsiteX1" fmla="*/ 1784712 w 7736621"/>
              <a:gd name="connsiteY1" fmla="*/ 5983 h 2159745"/>
              <a:gd name="connsiteX2" fmla="*/ 7736621 w 7736621"/>
              <a:gd name="connsiteY2" fmla="*/ 16629 h 2159745"/>
              <a:gd name="connsiteX3" fmla="*/ 7732566 w 7736621"/>
              <a:gd name="connsiteY3" fmla="*/ 1618456 h 2159745"/>
              <a:gd name="connsiteX4" fmla="*/ 1908525 w 7736621"/>
              <a:gd name="connsiteY4" fmla="*/ 2145550 h 2159745"/>
              <a:gd name="connsiteX5" fmla="*/ 7529 w 7736621"/>
              <a:gd name="connsiteY5" fmla="*/ 2159745 h 215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6621" h="2159745">
                <a:moveTo>
                  <a:pt x="0" y="1555653"/>
                </a:moveTo>
                <a:lnTo>
                  <a:pt x="1784712" y="5983"/>
                </a:lnTo>
                <a:cubicBezTo>
                  <a:pt x="2704301" y="-13207"/>
                  <a:pt x="7455661" y="20216"/>
                  <a:pt x="7736621" y="16629"/>
                </a:cubicBezTo>
                <a:cubicBezTo>
                  <a:pt x="7735269" y="550571"/>
                  <a:pt x="7733918" y="1084514"/>
                  <a:pt x="7732566" y="1618456"/>
                </a:cubicBezTo>
                <a:lnTo>
                  <a:pt x="1908525" y="2145550"/>
                </a:lnTo>
                <a:lnTo>
                  <a:pt x="7529" y="2159745"/>
                </a:lnTo>
              </a:path>
            </a:pathLst>
          </a:custGeom>
          <a:gradFill flip="none" rotWithShape="1">
            <a:gsLst>
              <a:gs pos="53000">
                <a:srgbClr val="00B0F0">
                  <a:alpha val="69000"/>
                </a:srgbClr>
              </a:gs>
              <a:gs pos="100000">
                <a:srgbClr val="00B0F0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9" name="Google Shape;419;p23">
            <a:extLst>
              <a:ext uri="{FF2B5EF4-FFF2-40B4-BE49-F238E27FC236}">
                <a16:creationId xmlns:a16="http://schemas.microsoft.com/office/drawing/2014/main" id="{A000E88E-C83C-45A9-B9BE-813134777F65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7566" y="1891519"/>
            <a:ext cx="5929657" cy="157162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</p:pic>
      <p:sp>
        <p:nvSpPr>
          <p:cNvPr id="50" name="Google Shape;461;p24">
            <a:extLst>
              <a:ext uri="{FF2B5EF4-FFF2-40B4-BE49-F238E27FC236}">
                <a16:creationId xmlns:a16="http://schemas.microsoft.com/office/drawing/2014/main" id="{9F492E3E-586A-4AB3-9E1E-D1B25FBDE089}"/>
              </a:ext>
            </a:extLst>
          </p:cNvPr>
          <p:cNvSpPr/>
          <p:nvPr/>
        </p:nvSpPr>
        <p:spPr>
          <a:xfrm>
            <a:off x="4931168" y="4800596"/>
            <a:ext cx="794096" cy="25919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74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latin typeface="Oswald Light" pitchFamily="2" charset="0"/>
                <a:cs typeface="+mn-ea"/>
                <a:sym typeface="+mn-lt"/>
              </a:rPr>
              <a:t>Write</a:t>
            </a:r>
            <a:endParaRPr lang="en-US" sz="1400">
              <a:solidFill>
                <a:schemeClr val="bg1"/>
              </a:solidFill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51" name="Google Shape;460;p24">
            <a:extLst>
              <a:ext uri="{FF2B5EF4-FFF2-40B4-BE49-F238E27FC236}">
                <a16:creationId xmlns:a16="http://schemas.microsoft.com/office/drawing/2014/main" id="{E2032D9E-7439-40F4-A1F0-9782FBC0BC50}"/>
              </a:ext>
            </a:extLst>
          </p:cNvPr>
          <p:cNvSpPr/>
          <p:nvPr/>
        </p:nvSpPr>
        <p:spPr>
          <a:xfrm>
            <a:off x="8509239" y="6325831"/>
            <a:ext cx="3651556" cy="36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300" b="0" i="0" u="none" strike="noStrike" cap="none">
                <a:solidFill>
                  <a:schemeClr val="bg1"/>
                </a:solidFill>
                <a:latin typeface="Oswald Light" pitchFamily="2" charset="0"/>
                <a:cs typeface="+mn-ea"/>
                <a:sym typeface="+mn-lt"/>
              </a:rPr>
              <a:t>Write to SSDs as sequential as much </a:t>
            </a:r>
            <a:r>
              <a:rPr lang="en-US" sz="1300">
                <a:solidFill>
                  <a:schemeClr val="bg1"/>
                </a:solidFill>
                <a:latin typeface="Oswald Light" pitchFamily="2" charset="0"/>
                <a:cs typeface="+mn-ea"/>
                <a:sym typeface="+mn-lt"/>
              </a:rPr>
              <a:t>as </a:t>
            </a:r>
            <a:r>
              <a:rPr lang="en-US" sz="1300" b="0" i="0" u="none" strike="noStrike" cap="none">
                <a:solidFill>
                  <a:schemeClr val="bg1"/>
                </a:solidFill>
                <a:latin typeface="Oswald Light" pitchFamily="2" charset="0"/>
                <a:cs typeface="+mn-ea"/>
                <a:sym typeface="+mn-lt"/>
              </a:rPr>
              <a:t>possible.</a:t>
            </a:r>
            <a:endParaRPr lang="en-US" sz="1300">
              <a:solidFill>
                <a:schemeClr val="bg1"/>
              </a:solidFill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52" name="Google Shape;459;p24">
            <a:extLst>
              <a:ext uri="{FF2B5EF4-FFF2-40B4-BE49-F238E27FC236}">
                <a16:creationId xmlns:a16="http://schemas.microsoft.com/office/drawing/2014/main" id="{473E2F7E-3B44-4FC5-B8C0-A378FA58AEA6}"/>
              </a:ext>
            </a:extLst>
          </p:cNvPr>
          <p:cNvSpPr/>
          <p:nvPr/>
        </p:nvSpPr>
        <p:spPr>
          <a:xfrm>
            <a:off x="4980453" y="6436521"/>
            <a:ext cx="138489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300" b="0" i="0" u="none" strike="noStrike" cap="none">
                <a:solidFill>
                  <a:schemeClr val="bg1"/>
                </a:solidFill>
                <a:latin typeface="Oswald Light" pitchFamily="2" charset="0"/>
                <a:cs typeface="+mn-ea"/>
                <a:sym typeface="+mn-lt"/>
              </a:rPr>
              <a:t>Compression</a:t>
            </a:r>
            <a:endParaRPr lang="en-US" sz="1300">
              <a:solidFill>
                <a:schemeClr val="bg1"/>
              </a:solidFill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53" name="Google Shape;458;p24">
            <a:extLst>
              <a:ext uri="{FF2B5EF4-FFF2-40B4-BE49-F238E27FC236}">
                <a16:creationId xmlns:a16="http://schemas.microsoft.com/office/drawing/2014/main" id="{1D93076F-B5CD-48F4-BBA9-23138847AF7E}"/>
              </a:ext>
            </a:extLst>
          </p:cNvPr>
          <p:cNvSpPr/>
          <p:nvPr/>
        </p:nvSpPr>
        <p:spPr>
          <a:xfrm>
            <a:off x="7082362" y="6434991"/>
            <a:ext cx="1465977" cy="215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300" b="0" i="0" u="none" strike="noStrike" cap="none">
                <a:solidFill>
                  <a:schemeClr val="bg1"/>
                </a:solidFill>
                <a:latin typeface="Oswald Light" pitchFamily="2" charset="0"/>
                <a:cs typeface="+mn-ea"/>
                <a:sym typeface="+mn-lt"/>
              </a:rPr>
              <a:t>Deduplication</a:t>
            </a:r>
            <a:endParaRPr lang="en-US" sz="1300">
              <a:solidFill>
                <a:schemeClr val="bg1"/>
              </a:solidFill>
              <a:latin typeface="Oswald Light" pitchFamily="2" charset="0"/>
              <a:cs typeface="+mn-ea"/>
              <a:sym typeface="+mn-lt"/>
            </a:endParaRPr>
          </a:p>
        </p:txBody>
      </p:sp>
      <p:pic>
        <p:nvPicPr>
          <p:cNvPr id="54" name="Google Shape;516;p26">
            <a:extLst>
              <a:ext uri="{FF2B5EF4-FFF2-40B4-BE49-F238E27FC236}">
                <a16:creationId xmlns:a16="http://schemas.microsoft.com/office/drawing/2014/main" id="{61D119A4-54B6-4D16-A0D8-D53D07DC09D6}"/>
              </a:ext>
            </a:extLst>
          </p:cNvPr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0691" y="3586718"/>
            <a:ext cx="3786532" cy="1604581"/>
          </a:xfrm>
          <a:prstGeom prst="rect">
            <a:avLst/>
          </a:prstGeom>
          <a:noFill/>
          <a:ln w="31750">
            <a:solidFill>
              <a:srgbClr val="00FF99"/>
            </a:solidFill>
          </a:ln>
          <a:effectLst/>
        </p:spPr>
      </p:pic>
      <p:grpSp>
        <p:nvGrpSpPr>
          <p:cNvPr id="55" name="群組 54">
            <a:extLst>
              <a:ext uri="{FF2B5EF4-FFF2-40B4-BE49-F238E27FC236}">
                <a16:creationId xmlns:a16="http://schemas.microsoft.com/office/drawing/2014/main" id="{6E4E9887-AE26-4F2E-A7CD-FC520DE690C5}"/>
              </a:ext>
            </a:extLst>
          </p:cNvPr>
          <p:cNvGrpSpPr/>
          <p:nvPr/>
        </p:nvGrpSpPr>
        <p:grpSpPr>
          <a:xfrm>
            <a:off x="5152318" y="5619062"/>
            <a:ext cx="4683818" cy="454500"/>
            <a:chOff x="5102577" y="5060423"/>
            <a:chExt cx="4683818" cy="454500"/>
          </a:xfrm>
        </p:grpSpPr>
        <p:sp>
          <p:nvSpPr>
            <p:cNvPr id="56" name="Google Shape;451;p24">
              <a:extLst>
                <a:ext uri="{FF2B5EF4-FFF2-40B4-BE49-F238E27FC236}">
                  <a16:creationId xmlns:a16="http://schemas.microsoft.com/office/drawing/2014/main" id="{EE9DB14F-5C16-441E-A983-6CBE1E21477D}"/>
                </a:ext>
              </a:extLst>
            </p:cNvPr>
            <p:cNvSpPr/>
            <p:nvPr/>
          </p:nvSpPr>
          <p:spPr>
            <a:xfrm>
              <a:off x="7114473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57" name="Google Shape;451;p24">
              <a:extLst>
                <a:ext uri="{FF2B5EF4-FFF2-40B4-BE49-F238E27FC236}">
                  <a16:creationId xmlns:a16="http://schemas.microsoft.com/office/drawing/2014/main" id="{5CA4425F-B621-457A-8A2D-1271A1534D53}"/>
                </a:ext>
              </a:extLst>
            </p:cNvPr>
            <p:cNvSpPr/>
            <p:nvPr/>
          </p:nvSpPr>
          <p:spPr>
            <a:xfrm>
              <a:off x="9206604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58" name="Google Shape;451;p24">
              <a:extLst>
                <a:ext uri="{FF2B5EF4-FFF2-40B4-BE49-F238E27FC236}">
                  <a16:creationId xmlns:a16="http://schemas.microsoft.com/office/drawing/2014/main" id="{0B818020-B201-49D1-ABC6-42E4C8AD8B1E}"/>
                </a:ext>
              </a:extLst>
            </p:cNvPr>
            <p:cNvSpPr/>
            <p:nvPr/>
          </p:nvSpPr>
          <p:spPr>
            <a:xfrm>
              <a:off x="5102577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>
                <a:cs typeface="+mn-ea"/>
                <a:sym typeface="+mn-lt"/>
              </a:endParaRPr>
            </a:p>
          </p:txBody>
        </p:sp>
      </p:grpSp>
      <p:sp>
        <p:nvSpPr>
          <p:cNvPr id="59" name="Google Shape;449;p24">
            <a:extLst>
              <a:ext uri="{FF2B5EF4-FFF2-40B4-BE49-F238E27FC236}">
                <a16:creationId xmlns:a16="http://schemas.microsoft.com/office/drawing/2014/main" id="{CCA07573-BE7E-4210-AC85-68A50B5029B4}"/>
              </a:ext>
            </a:extLst>
          </p:cNvPr>
          <p:cNvSpPr/>
          <p:nvPr/>
        </p:nvSpPr>
        <p:spPr>
          <a:xfrm>
            <a:off x="5516982" y="6070109"/>
            <a:ext cx="1915736" cy="20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FFFF"/>
                </a:solidFill>
                <a:latin typeface="Oswald Light" pitchFamily="2" charset="0"/>
                <a:cs typeface="+mn-ea"/>
                <a:sym typeface="+mn-lt"/>
              </a:rPr>
              <a:t>Compressed Data</a:t>
            </a:r>
            <a:endParaRPr lang="en-US" sz="1400">
              <a:solidFill>
                <a:srgbClr val="00FFFF"/>
              </a:solidFill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0" name="Google Shape;442;p24">
            <a:extLst>
              <a:ext uri="{FF2B5EF4-FFF2-40B4-BE49-F238E27FC236}">
                <a16:creationId xmlns:a16="http://schemas.microsoft.com/office/drawing/2014/main" id="{2B8F21C5-35D3-4671-AE21-69D73C7CBE55}"/>
              </a:ext>
            </a:extLst>
          </p:cNvPr>
          <p:cNvSpPr/>
          <p:nvPr/>
        </p:nvSpPr>
        <p:spPr>
          <a:xfrm>
            <a:off x="6016315" y="5471758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A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1" name="Google Shape;443;p24">
            <a:extLst>
              <a:ext uri="{FF2B5EF4-FFF2-40B4-BE49-F238E27FC236}">
                <a16:creationId xmlns:a16="http://schemas.microsoft.com/office/drawing/2014/main" id="{7288F7F0-05F2-4881-A1D3-67A36AA06CB7}"/>
              </a:ext>
            </a:extLst>
          </p:cNvPr>
          <p:cNvSpPr/>
          <p:nvPr/>
        </p:nvSpPr>
        <p:spPr>
          <a:xfrm>
            <a:off x="6481071" y="5471758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C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2" name="Google Shape;444;p24">
            <a:extLst>
              <a:ext uri="{FF2B5EF4-FFF2-40B4-BE49-F238E27FC236}">
                <a16:creationId xmlns:a16="http://schemas.microsoft.com/office/drawing/2014/main" id="{E47CCF98-D4F9-4A35-A917-8971B8083CC7}"/>
              </a:ext>
            </a:extLst>
          </p:cNvPr>
          <p:cNvSpPr/>
          <p:nvPr/>
        </p:nvSpPr>
        <p:spPr>
          <a:xfrm>
            <a:off x="6248693" y="5471758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B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3" name="Google Shape;445;p24">
            <a:extLst>
              <a:ext uri="{FF2B5EF4-FFF2-40B4-BE49-F238E27FC236}">
                <a16:creationId xmlns:a16="http://schemas.microsoft.com/office/drawing/2014/main" id="{5AE9B2E0-7364-479B-B112-72380EE61265}"/>
              </a:ext>
            </a:extLst>
          </p:cNvPr>
          <p:cNvSpPr/>
          <p:nvPr/>
        </p:nvSpPr>
        <p:spPr>
          <a:xfrm>
            <a:off x="6713448" y="5471758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D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4" name="Google Shape;442;p24">
            <a:extLst>
              <a:ext uri="{FF2B5EF4-FFF2-40B4-BE49-F238E27FC236}">
                <a16:creationId xmlns:a16="http://schemas.microsoft.com/office/drawing/2014/main" id="{7C84B846-9693-4EF5-BF6B-B69E44F8F645}"/>
              </a:ext>
            </a:extLst>
          </p:cNvPr>
          <p:cNvSpPr/>
          <p:nvPr/>
        </p:nvSpPr>
        <p:spPr>
          <a:xfrm>
            <a:off x="6502141" y="5806025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A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5" name="Google Shape;443;p24">
            <a:extLst>
              <a:ext uri="{FF2B5EF4-FFF2-40B4-BE49-F238E27FC236}">
                <a16:creationId xmlns:a16="http://schemas.microsoft.com/office/drawing/2014/main" id="{F01A9A03-CE81-41F9-878F-F0C196157510}"/>
              </a:ext>
            </a:extLst>
          </p:cNvPr>
          <p:cNvSpPr/>
          <p:nvPr/>
        </p:nvSpPr>
        <p:spPr>
          <a:xfrm>
            <a:off x="6260435" y="5815549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C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6" name="Google Shape;444;p24">
            <a:extLst>
              <a:ext uri="{FF2B5EF4-FFF2-40B4-BE49-F238E27FC236}">
                <a16:creationId xmlns:a16="http://schemas.microsoft.com/office/drawing/2014/main" id="{02045C6F-3850-47E0-BEBC-A74E5A1870E9}"/>
              </a:ext>
            </a:extLst>
          </p:cNvPr>
          <p:cNvSpPr/>
          <p:nvPr/>
        </p:nvSpPr>
        <p:spPr>
          <a:xfrm>
            <a:off x="6734734" y="5806024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B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7" name="Google Shape;445;p24">
            <a:extLst>
              <a:ext uri="{FF2B5EF4-FFF2-40B4-BE49-F238E27FC236}">
                <a16:creationId xmlns:a16="http://schemas.microsoft.com/office/drawing/2014/main" id="{7FD82018-5F2F-4933-8212-081B85D26573}"/>
              </a:ext>
            </a:extLst>
          </p:cNvPr>
          <p:cNvSpPr/>
          <p:nvPr/>
        </p:nvSpPr>
        <p:spPr>
          <a:xfrm>
            <a:off x="6027801" y="5815550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D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pic>
        <p:nvPicPr>
          <p:cNvPr id="72" name="圖片 71">
            <a:extLst>
              <a:ext uri="{FF2B5EF4-FFF2-40B4-BE49-F238E27FC236}">
                <a16:creationId xmlns:a16="http://schemas.microsoft.com/office/drawing/2014/main" id="{6EC00C71-2609-47D0-81A2-B7A561701CC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33"/>
          <a:stretch/>
        </p:blipFill>
        <p:spPr>
          <a:xfrm>
            <a:off x="6260435" y="852716"/>
            <a:ext cx="6427689" cy="1183101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23000"/>
              </a:prstClr>
            </a:outerShdw>
          </a:effectLst>
        </p:spPr>
      </p:pic>
      <p:sp>
        <p:nvSpPr>
          <p:cNvPr id="73" name="矩形 72">
            <a:extLst>
              <a:ext uri="{FF2B5EF4-FFF2-40B4-BE49-F238E27FC236}">
                <a16:creationId xmlns:a16="http://schemas.microsoft.com/office/drawing/2014/main" id="{BA1FB2BE-4440-40FD-B026-B9E45C74884C}"/>
              </a:ext>
            </a:extLst>
          </p:cNvPr>
          <p:cNvSpPr/>
          <p:nvPr/>
        </p:nvSpPr>
        <p:spPr>
          <a:xfrm>
            <a:off x="6338901" y="1147678"/>
            <a:ext cx="5795452" cy="43088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altLang="zh-TW" sz="2200">
                <a:gradFill flip="none" rotWithShape="1"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  <a:latin typeface="Oswald" pitchFamily="2" charset="0"/>
                <a:ea typeface="Microsoft JhengHei"/>
                <a:cs typeface="Arial"/>
              </a:rPr>
              <a:t>only available when inline </a:t>
            </a:r>
            <a:r>
              <a:rPr lang="en-US" altLang="zh-TW" sz="2200" err="1">
                <a:gradFill flip="none" rotWithShape="1"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  <a:latin typeface="Oswald" pitchFamily="2" charset="0"/>
                <a:ea typeface="Microsoft JhengHei"/>
                <a:cs typeface="Arial"/>
              </a:rPr>
              <a:t>dedup</a:t>
            </a:r>
            <a:r>
              <a:rPr lang="en-US" altLang="zh-TW" sz="2200">
                <a:gradFill flip="none" rotWithShape="1"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  <a:latin typeface="Oswald" pitchFamily="2" charset="0"/>
                <a:ea typeface="Microsoft JhengHei"/>
                <a:cs typeface="Arial"/>
              </a:rPr>
              <a:t>/compress enabled </a:t>
            </a:r>
          </a:p>
        </p:txBody>
      </p:sp>
    </p:spTree>
    <p:extLst>
      <p:ext uri="{BB962C8B-B14F-4D97-AF65-F5344CB8AC3E}">
        <p14:creationId xmlns:p14="http://schemas.microsoft.com/office/powerpoint/2010/main" val="1751978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>
            <a:extLst>
              <a:ext uri="{FF2B5EF4-FFF2-40B4-BE49-F238E27FC236}">
                <a16:creationId xmlns:a16="http://schemas.microsoft.com/office/drawing/2014/main" id="{8A194000-7B17-4914-A35C-FECA03591D8B}"/>
              </a:ext>
            </a:extLst>
          </p:cNvPr>
          <p:cNvSpPr/>
          <p:nvPr/>
        </p:nvSpPr>
        <p:spPr>
          <a:xfrm>
            <a:off x="8101296" y="2311393"/>
            <a:ext cx="3435826" cy="4558292"/>
          </a:xfrm>
          <a:prstGeom prst="rect">
            <a:avLst/>
          </a:prstGeom>
          <a:gradFill>
            <a:gsLst>
              <a:gs pos="0">
                <a:srgbClr val="0070C0">
                  <a:alpha val="88000"/>
                </a:srgbClr>
              </a:gs>
              <a:gs pos="100000">
                <a:srgbClr val="031B71">
                  <a:alpha val="6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8000015-9758-4784-9985-3AF882065D92}"/>
              </a:ext>
            </a:extLst>
          </p:cNvPr>
          <p:cNvSpPr/>
          <p:nvPr/>
        </p:nvSpPr>
        <p:spPr>
          <a:xfrm>
            <a:off x="8146245" y="2299708"/>
            <a:ext cx="3435826" cy="3641582"/>
          </a:xfrm>
          <a:prstGeom prst="rect">
            <a:avLst/>
          </a:prstGeom>
          <a:gradFill>
            <a:gsLst>
              <a:gs pos="0">
                <a:srgbClr val="0070C0">
                  <a:alpha val="88000"/>
                </a:srgbClr>
              </a:gs>
              <a:gs pos="100000">
                <a:srgbClr val="031B71">
                  <a:alpha val="6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3346E4D2-AD76-417C-98E6-0FE33A79899D}"/>
              </a:ext>
            </a:extLst>
          </p:cNvPr>
          <p:cNvSpPr/>
          <p:nvPr/>
        </p:nvSpPr>
        <p:spPr>
          <a:xfrm>
            <a:off x="4456991" y="2304942"/>
            <a:ext cx="3435826" cy="4558292"/>
          </a:xfrm>
          <a:prstGeom prst="rect">
            <a:avLst/>
          </a:prstGeom>
          <a:gradFill>
            <a:gsLst>
              <a:gs pos="0">
                <a:srgbClr val="0070C0">
                  <a:alpha val="88000"/>
                </a:srgbClr>
              </a:gs>
              <a:gs pos="100000">
                <a:srgbClr val="031B71">
                  <a:alpha val="6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31C9F256-9D38-4104-895D-EEAB9F6E6C29}"/>
              </a:ext>
            </a:extLst>
          </p:cNvPr>
          <p:cNvSpPr/>
          <p:nvPr/>
        </p:nvSpPr>
        <p:spPr>
          <a:xfrm>
            <a:off x="4511973" y="2299709"/>
            <a:ext cx="3435826" cy="3641582"/>
          </a:xfrm>
          <a:prstGeom prst="rect">
            <a:avLst/>
          </a:prstGeom>
          <a:gradFill>
            <a:gsLst>
              <a:gs pos="0">
                <a:srgbClr val="0070C0">
                  <a:alpha val="88000"/>
                </a:srgbClr>
              </a:gs>
              <a:gs pos="100000">
                <a:srgbClr val="031B71">
                  <a:alpha val="6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7249BE5F-9024-401E-8A5E-FCFF570CBC53}"/>
              </a:ext>
            </a:extLst>
          </p:cNvPr>
          <p:cNvSpPr/>
          <p:nvPr/>
        </p:nvSpPr>
        <p:spPr>
          <a:xfrm>
            <a:off x="782624" y="2299709"/>
            <a:ext cx="3435826" cy="4558292"/>
          </a:xfrm>
          <a:prstGeom prst="rect">
            <a:avLst/>
          </a:prstGeom>
          <a:gradFill>
            <a:gsLst>
              <a:gs pos="0">
                <a:srgbClr val="0070C0">
                  <a:alpha val="88000"/>
                </a:srgbClr>
              </a:gs>
              <a:gs pos="100000">
                <a:srgbClr val="031B71">
                  <a:alpha val="6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FCA9860B-A591-4AF2-A783-42E47D33BFFB}"/>
              </a:ext>
            </a:extLst>
          </p:cNvPr>
          <p:cNvSpPr/>
          <p:nvPr/>
        </p:nvSpPr>
        <p:spPr>
          <a:xfrm>
            <a:off x="787306" y="2299709"/>
            <a:ext cx="3435826" cy="3641582"/>
          </a:xfrm>
          <a:prstGeom prst="rect">
            <a:avLst/>
          </a:prstGeom>
          <a:gradFill>
            <a:gsLst>
              <a:gs pos="0">
                <a:srgbClr val="0070C0">
                  <a:alpha val="88000"/>
                </a:srgbClr>
              </a:gs>
              <a:gs pos="100000">
                <a:srgbClr val="031B71">
                  <a:alpha val="6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C1F38A90-BEE4-4300-90AF-AD1D0EF8A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542288"/>
          </a:xfrm>
          <a:prstGeom prst="rect">
            <a:avLst/>
          </a:prstGeom>
          <a:effectLst>
            <a:outerShdw blurRad="254000" dist="38100" dir="2700000" algn="tl" rotWithShape="0">
              <a:prstClr val="black">
                <a:alpha val="36000"/>
              </a:prstClr>
            </a:outerShdw>
          </a:effectLst>
        </p:spPr>
      </p:pic>
      <p:pic>
        <p:nvPicPr>
          <p:cNvPr id="21" name="圖片 20" descr="一張含有 室內, 坐, 膝上型電腦, 電腦 的圖片&#10;&#10;自動產生的描述">
            <a:extLst>
              <a:ext uri="{FF2B5EF4-FFF2-40B4-BE49-F238E27FC236}">
                <a16:creationId xmlns:a16="http://schemas.microsoft.com/office/drawing/2014/main" id="{BD5C94FD-B501-48E1-809F-55C6677C96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9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8428" y="5570778"/>
            <a:ext cx="5617798" cy="185460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圖片 3" descr="一張含有 電路 的圖片&#10;&#10;自動產生的描述">
            <a:extLst>
              <a:ext uri="{FF2B5EF4-FFF2-40B4-BE49-F238E27FC236}">
                <a16:creationId xmlns:a16="http://schemas.microsoft.com/office/drawing/2014/main" id="{CA8AB9B7-E2C7-46EB-8F52-AC6CA18226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939" y="2407369"/>
            <a:ext cx="1669214" cy="2226732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36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7DDD6C0-89E6-43D6-B1AA-3581922C48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2143" y="2403519"/>
            <a:ext cx="2838503" cy="2226732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36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0AB396C-BF30-4591-B031-45AD4480D9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2329" y="2418427"/>
            <a:ext cx="2780516" cy="2226733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36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7452AEE-EDC0-1046-AA45-83D2F190B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38" y="168118"/>
            <a:ext cx="10077630" cy="130378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5000"/>
              </a:lnSpc>
            </a:pPr>
            <a:r>
              <a:rPr kumimoji="1" lang="en-US" altLang="zh-TW" sz="4200">
                <a:latin typeface="Oswald" pitchFamily="2" charset="0"/>
                <a:sym typeface="Arial" panose="020B0604020202020204" pitchFamily="34" charset="0"/>
              </a:rPr>
              <a:t>A QXP card for multiple </a:t>
            </a:r>
            <a:r>
              <a:rPr kumimoji="1" lang="en-US" altLang="zh-CN" sz="4200">
                <a:latin typeface="Oswald" pitchFamily="2" charset="0"/>
                <a:sym typeface="Arial" panose="020B0604020202020204" pitchFamily="34" charset="0"/>
              </a:rPr>
              <a:t>SATA 6Gb/s</a:t>
            </a:r>
            <a:r>
              <a:rPr kumimoji="1" lang="zh-TW" altLang="en-US" sz="4200">
                <a:latin typeface="Oswald" pitchFamily="2" charset="0"/>
                <a:sym typeface="Arial" panose="020B0604020202020204" pitchFamily="34" charset="0"/>
              </a:rPr>
              <a:t> </a:t>
            </a:r>
            <a:r>
              <a:rPr kumimoji="1" lang="en-US" altLang="zh-TW" sz="4200">
                <a:latin typeface="Oswald" pitchFamily="2" charset="0"/>
                <a:sym typeface="Arial" panose="020B0604020202020204" pitchFamily="34" charset="0"/>
              </a:rPr>
              <a:t>connectivity to the host for fast transfer</a:t>
            </a:r>
            <a:endParaRPr kumimoji="1" lang="zh-TW" altLang="en-US" sz="4200">
              <a:latin typeface="Oswald" pitchFamily="2" charset="0"/>
              <a:sym typeface="Arial" panose="020B0604020202020204" pitchFamily="34" charset="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854585AE-A88C-47AC-8B29-E2340D41FF69}"/>
              </a:ext>
            </a:extLst>
          </p:cNvPr>
          <p:cNvGrpSpPr/>
          <p:nvPr/>
        </p:nvGrpSpPr>
        <p:grpSpPr>
          <a:xfrm>
            <a:off x="294839" y="5309370"/>
            <a:ext cx="738156" cy="1560160"/>
            <a:chOff x="7429634" y="5508644"/>
            <a:chExt cx="783018" cy="1721197"/>
          </a:xfrm>
        </p:grpSpPr>
        <p:pic>
          <p:nvPicPr>
            <p:cNvPr id="10" name="圖片 9" descr="一張含有 電路, 電腦 的圖片&#10;&#10;自動產生的描述">
              <a:extLst>
                <a:ext uri="{FF2B5EF4-FFF2-40B4-BE49-F238E27FC236}">
                  <a16:creationId xmlns:a16="http://schemas.microsoft.com/office/drawing/2014/main" id="{9F95FBD1-D7C7-43EC-80FA-6EEDF5373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127959">
              <a:off x="7429634" y="5508644"/>
              <a:ext cx="357227" cy="1721197"/>
            </a:xfrm>
            <a:prstGeom prst="rect">
              <a:avLst/>
            </a:prstGeom>
          </p:spPr>
        </p:pic>
        <p:pic>
          <p:nvPicPr>
            <p:cNvPr id="19" name="圖片 18" descr="一張含有 電路, 電腦 的圖片&#10;&#10;自動產生的描述">
              <a:extLst>
                <a:ext uri="{FF2B5EF4-FFF2-40B4-BE49-F238E27FC236}">
                  <a16:creationId xmlns:a16="http://schemas.microsoft.com/office/drawing/2014/main" id="{E12155A6-1D7A-4FBE-8DF8-4711222AA7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127959">
              <a:off x="7855425" y="5887408"/>
              <a:ext cx="357227" cy="1269191"/>
            </a:xfrm>
            <a:prstGeom prst="rect">
              <a:avLst/>
            </a:prstGeom>
          </p:spPr>
        </p:pic>
      </p:grpSp>
      <p:pic>
        <p:nvPicPr>
          <p:cNvPr id="25" name="圖片 24">
            <a:extLst>
              <a:ext uri="{FF2B5EF4-FFF2-40B4-BE49-F238E27FC236}">
                <a16:creationId xmlns:a16="http://schemas.microsoft.com/office/drawing/2014/main" id="{CD83321A-DC81-4A0D-BD94-793342423B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381" y="1469509"/>
            <a:ext cx="3653839" cy="1303786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E7B2A9D2-62E0-42ED-A63F-5647B387FB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649" y="1466897"/>
            <a:ext cx="3653839" cy="1303786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129A7B16-8E32-4B0F-A2C7-341407E2D4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7682" y="1466897"/>
            <a:ext cx="3653839" cy="1303786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3E5B1BAD-7333-CC47-AB68-27AB3A5A9126}"/>
              </a:ext>
            </a:extLst>
          </p:cNvPr>
          <p:cNvSpPr txBox="1"/>
          <p:nvPr/>
        </p:nvSpPr>
        <p:spPr>
          <a:xfrm>
            <a:off x="1190213" y="1774907"/>
            <a:ext cx="2586780" cy="653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altLang="zh-TW" sz="2000">
                <a:solidFill>
                  <a:srgbClr val="FFFC0D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QXP-400eS-A1164</a:t>
            </a:r>
          </a:p>
          <a:p>
            <a:pPr algn="ctr">
              <a:lnSpc>
                <a:spcPts val="2200"/>
              </a:lnSpc>
            </a:pPr>
            <a:r>
              <a:rPr lang="en-US" altLang="zh-TW" sz="15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PCIe 4-port SATA card</a:t>
            </a:r>
            <a:endParaRPr lang="en-US" sz="1500">
              <a:solidFill>
                <a:schemeClr val="bg1"/>
              </a:solidFill>
              <a:latin typeface="Oswald" pitchFamily="2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B50B8DF3-28BF-834F-A072-D1B91676C210}"/>
              </a:ext>
            </a:extLst>
          </p:cNvPr>
          <p:cNvSpPr txBox="1"/>
          <p:nvPr/>
        </p:nvSpPr>
        <p:spPr>
          <a:xfrm>
            <a:off x="8485738" y="1760090"/>
            <a:ext cx="2516464" cy="631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altLang="zh-TW" sz="2000">
                <a:solidFill>
                  <a:srgbClr val="FFFC0D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QXP-1600eS</a:t>
            </a:r>
          </a:p>
          <a:p>
            <a:pPr algn="ctr">
              <a:lnSpc>
                <a:spcPts val="2200"/>
              </a:lnSpc>
            </a:pPr>
            <a:r>
              <a:rPr lang="en-US" altLang="zh-TW" sz="15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PCIe 16-port SATA card</a:t>
            </a:r>
            <a:endParaRPr lang="en-US" sz="1500">
              <a:solidFill>
                <a:schemeClr val="bg1"/>
              </a:solidFill>
              <a:latin typeface="Oswald" pitchFamily="2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DAA9CCF6-B287-AE4D-95E0-095EFDAD71A9}"/>
              </a:ext>
            </a:extLst>
          </p:cNvPr>
          <p:cNvSpPr txBox="1"/>
          <p:nvPr/>
        </p:nvSpPr>
        <p:spPr>
          <a:xfrm>
            <a:off x="4755491" y="1757821"/>
            <a:ext cx="2843550" cy="631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altLang="zh-TW" sz="2000">
                <a:solidFill>
                  <a:srgbClr val="FFFC0D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QXP-800eS-A1164</a:t>
            </a:r>
          </a:p>
          <a:p>
            <a:pPr algn="ctr">
              <a:lnSpc>
                <a:spcPts val="2200"/>
              </a:lnSpc>
            </a:pPr>
            <a:r>
              <a:rPr lang="en-US" altLang="zh-TW" sz="15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PCIe 8-port SATA card</a:t>
            </a:r>
            <a:endParaRPr lang="en-US" sz="1500">
              <a:solidFill>
                <a:schemeClr val="bg1"/>
              </a:solidFill>
              <a:latin typeface="Oswald" pitchFamily="2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TextBox 17">
            <a:extLst>
              <a:ext uri="{FF2B5EF4-FFF2-40B4-BE49-F238E27FC236}">
                <a16:creationId xmlns:a16="http://schemas.microsoft.com/office/drawing/2014/main" id="{ADF1DE17-A943-2740-8A59-A6586032500D}"/>
              </a:ext>
            </a:extLst>
          </p:cNvPr>
          <p:cNvSpPr txBox="1"/>
          <p:nvPr/>
        </p:nvSpPr>
        <p:spPr>
          <a:xfrm>
            <a:off x="845953" y="4594777"/>
            <a:ext cx="3482726" cy="1175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External port: 1 x SFF-8088</a:t>
            </a:r>
          </a:p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drive: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SATA 6Gb/s</a:t>
            </a:r>
          </a:p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Max speed: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3.0 x2 (1.97 GB/s)</a:t>
            </a:r>
          </a:p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Dimension: 78.8  x 68.9 mm half-height</a:t>
            </a:r>
          </a:p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Bundled in TL-D400S &amp; TL-R400S</a:t>
            </a:r>
            <a:endParaRPr lang="en-US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TextBox 17">
            <a:extLst>
              <a:ext uri="{FF2B5EF4-FFF2-40B4-BE49-F238E27FC236}">
                <a16:creationId xmlns:a16="http://schemas.microsoft.com/office/drawing/2014/main" id="{41BC1632-BE47-5046-AB44-BCB65F3F2728}"/>
              </a:ext>
            </a:extLst>
          </p:cNvPr>
          <p:cNvSpPr txBox="1"/>
          <p:nvPr/>
        </p:nvSpPr>
        <p:spPr>
          <a:xfrm>
            <a:off x="4536136" y="4594777"/>
            <a:ext cx="3756743" cy="1175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External port: 2 x SFF-8088</a:t>
            </a:r>
          </a:p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drive: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SATA 6Gb/s</a:t>
            </a:r>
          </a:p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Max speed: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3.0 x4 (3.94 GB/s)</a:t>
            </a:r>
          </a:p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Dimension: 117.15 x 68.9 mm half-height</a:t>
            </a:r>
          </a:p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Bundled in TL-D800S</a:t>
            </a:r>
            <a:endParaRPr lang="en-US" altLang="zh-TW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1FB4BDF1-7F74-D648-BFAE-433B82DB43B6}"/>
              </a:ext>
            </a:extLst>
          </p:cNvPr>
          <p:cNvSpPr txBox="1"/>
          <p:nvPr/>
        </p:nvSpPr>
        <p:spPr>
          <a:xfrm>
            <a:off x="8136816" y="4590539"/>
            <a:ext cx="3620050" cy="1175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External port: 4 x SFF-8644</a:t>
            </a:r>
          </a:p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drive: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 x SATA 6Gb/s</a:t>
            </a:r>
          </a:p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Max speed: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3.0 x8 (7.88 GB/s)</a:t>
            </a:r>
          </a:p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Dimension: 117.15 x 68.9 mm half-height</a:t>
            </a:r>
          </a:p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Bundled in TL-D1600S &amp; TL-R1200S-RP</a:t>
            </a:r>
            <a:endParaRPr lang="en-US" altLang="zh-TW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954EF4D2-E913-3B43-9174-FBC8414E16B4}"/>
              </a:ext>
            </a:extLst>
          </p:cNvPr>
          <p:cNvSpPr txBox="1"/>
          <p:nvPr/>
        </p:nvSpPr>
        <p:spPr>
          <a:xfrm>
            <a:off x="4763023" y="6044778"/>
            <a:ext cx="504879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buClr>
                <a:srgbClr val="66FF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rgbClr val="66FFFF"/>
                </a:solidFill>
                <a:latin typeface="Oswald" pitchFamily="2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Can be purchased separately for installation in multiple hosts and future card replacement.</a:t>
            </a:r>
            <a:endParaRPr lang="en-US">
              <a:solidFill>
                <a:srgbClr val="66FFFF"/>
              </a:solidFill>
              <a:latin typeface="Oswald" pitchFamily="2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91D11BE6-A931-8F43-86FC-17692B524839}"/>
              </a:ext>
            </a:extLst>
          </p:cNvPr>
          <p:cNvSpPr txBox="1"/>
          <p:nvPr/>
        </p:nvSpPr>
        <p:spPr>
          <a:xfrm>
            <a:off x="1267467" y="6058042"/>
            <a:ext cx="338774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buClr>
                <a:srgbClr val="66FF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rgbClr val="66FFFF"/>
                </a:solidFill>
                <a:latin typeface="Oswald" pitchFamily="2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Different brackets included for various hosts</a:t>
            </a:r>
            <a:endParaRPr lang="en-US">
              <a:solidFill>
                <a:srgbClr val="66FFFF"/>
              </a:solidFill>
              <a:latin typeface="Oswald" pitchFamily="2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359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群組 58">
            <a:extLst>
              <a:ext uri="{FF2B5EF4-FFF2-40B4-BE49-F238E27FC236}">
                <a16:creationId xmlns:a16="http://schemas.microsoft.com/office/drawing/2014/main" id="{08AA2F05-E6DB-466C-8DF5-269416FBDDB6}"/>
              </a:ext>
            </a:extLst>
          </p:cNvPr>
          <p:cNvGrpSpPr/>
          <p:nvPr/>
        </p:nvGrpSpPr>
        <p:grpSpPr>
          <a:xfrm>
            <a:off x="209764" y="3932298"/>
            <a:ext cx="11822257" cy="2576452"/>
            <a:chOff x="5281398" y="2130931"/>
            <a:chExt cx="12405474" cy="1873802"/>
          </a:xfrm>
        </p:grpSpPr>
        <p:sp>
          <p:nvSpPr>
            <p:cNvPr id="60" name="矩形: 圓角 59">
              <a:extLst>
                <a:ext uri="{FF2B5EF4-FFF2-40B4-BE49-F238E27FC236}">
                  <a16:creationId xmlns:a16="http://schemas.microsoft.com/office/drawing/2014/main" id="{71891196-7879-470E-8678-D9F55167600A}"/>
                </a:ext>
              </a:extLst>
            </p:cNvPr>
            <p:cNvSpPr/>
            <p:nvPr/>
          </p:nvSpPr>
          <p:spPr>
            <a:xfrm>
              <a:off x="5281398" y="2130932"/>
              <a:ext cx="1235323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CEEDEF27-D1A5-43FC-9468-90885BD016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CC11E6AB-888C-4CB7-9DAA-EAC4BA0C9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7486285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DD3735F3-B090-408E-8653-327432740C00}"/>
              </a:ext>
            </a:extLst>
          </p:cNvPr>
          <p:cNvGrpSpPr/>
          <p:nvPr/>
        </p:nvGrpSpPr>
        <p:grpSpPr>
          <a:xfrm>
            <a:off x="5882180" y="1559770"/>
            <a:ext cx="6152461" cy="2148232"/>
            <a:chOff x="5281398" y="2130931"/>
            <a:chExt cx="5815446" cy="1873802"/>
          </a:xfrm>
        </p:grpSpPr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F1A7056F-6A30-4134-8771-C6DF32125CFF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AC4075CC-DAD6-4BA6-A652-18D7DAB614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B8FB1670-BC14-48AE-9935-60C43D709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1E936509-0A3E-4078-98BA-0D37DB07559A}"/>
              </a:ext>
            </a:extLst>
          </p:cNvPr>
          <p:cNvGrpSpPr/>
          <p:nvPr/>
        </p:nvGrpSpPr>
        <p:grpSpPr>
          <a:xfrm>
            <a:off x="177800" y="1563877"/>
            <a:ext cx="5542045" cy="2148232"/>
            <a:chOff x="5281398" y="2130931"/>
            <a:chExt cx="5815446" cy="1873802"/>
          </a:xfrm>
        </p:grpSpPr>
        <p:sp>
          <p:nvSpPr>
            <p:cNvPr id="52" name="矩形: 圓角 51">
              <a:extLst>
                <a:ext uri="{FF2B5EF4-FFF2-40B4-BE49-F238E27FC236}">
                  <a16:creationId xmlns:a16="http://schemas.microsoft.com/office/drawing/2014/main" id="{CAC12B58-8A3D-4E02-842B-400208235E3D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062F0F5E-2E66-481B-9F0E-50B1C9322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690F38CE-CA71-4CB4-B16B-8716F9FFB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29569603-99E0-46DD-80BC-99B50C05AFEA}"/>
              </a:ext>
            </a:extLst>
          </p:cNvPr>
          <p:cNvGrpSpPr/>
          <p:nvPr/>
        </p:nvGrpSpPr>
        <p:grpSpPr>
          <a:xfrm>
            <a:off x="255558" y="1576063"/>
            <a:ext cx="11678222" cy="2658608"/>
            <a:chOff x="255558" y="1576063"/>
            <a:chExt cx="11678222" cy="2658608"/>
          </a:xfrm>
        </p:grpSpPr>
        <p:sp>
          <p:nvSpPr>
            <p:cNvPr id="43" name="Google Shape;584;p33">
              <a:extLst>
                <a:ext uri="{FF2B5EF4-FFF2-40B4-BE49-F238E27FC236}">
                  <a16:creationId xmlns:a16="http://schemas.microsoft.com/office/drawing/2014/main" id="{7C5C801B-BB11-4EA3-9F84-75242441FB1A}"/>
                </a:ext>
              </a:extLst>
            </p:cNvPr>
            <p:cNvSpPr/>
            <p:nvPr/>
          </p:nvSpPr>
          <p:spPr>
            <a:xfrm rot="10800000">
              <a:off x="255558" y="1576063"/>
              <a:ext cx="5485532" cy="2658608"/>
            </a:xfrm>
            <a:prstGeom prst="rect">
              <a:avLst/>
            </a:prstGeom>
            <a:gradFill>
              <a:gsLst>
                <a:gs pos="16000">
                  <a:srgbClr val="D34384">
                    <a:alpha val="60000"/>
                  </a:srgbClr>
                </a:gs>
                <a:gs pos="85000">
                  <a:srgbClr val="FF66FF">
                    <a:alpha val="0"/>
                  </a:srgb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  <p:sp>
          <p:nvSpPr>
            <p:cNvPr id="44" name="Google Shape;584;p33">
              <a:extLst>
                <a:ext uri="{FF2B5EF4-FFF2-40B4-BE49-F238E27FC236}">
                  <a16:creationId xmlns:a16="http://schemas.microsoft.com/office/drawing/2014/main" id="{87D19077-8D98-4DD6-9D50-F9730D1E1222}"/>
                </a:ext>
              </a:extLst>
            </p:cNvPr>
            <p:cNvSpPr/>
            <p:nvPr/>
          </p:nvSpPr>
          <p:spPr>
            <a:xfrm rot="10800000">
              <a:off x="5811619" y="1576063"/>
              <a:ext cx="6122161" cy="2658608"/>
            </a:xfrm>
            <a:prstGeom prst="rect">
              <a:avLst/>
            </a:prstGeom>
            <a:gradFill>
              <a:gsLst>
                <a:gs pos="16000">
                  <a:srgbClr val="D34384">
                    <a:alpha val="60000"/>
                  </a:srgbClr>
                </a:gs>
                <a:gs pos="85000">
                  <a:srgbClr val="FF66FF">
                    <a:alpha val="0"/>
                  </a:srgb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7452AEE-EDC0-1046-AA45-83D2F190B90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kumimoji="1" lang="en-US" altLang="zh-TW" sz="5000">
                <a:latin typeface="Oswald" pitchFamily="2" charset="0"/>
                <a:sym typeface="Arial" panose="020B0604020202020204" pitchFamily="34" charset="0"/>
              </a:rPr>
              <a:t>Ready to use with included QXP card and cables</a:t>
            </a:r>
            <a:endParaRPr kumimoji="1" lang="zh-TW" altLang="en-US" sz="5000" b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DE54DBDD-C30C-DB4C-A11E-8CBAA9E4A1CD}"/>
              </a:ext>
            </a:extLst>
          </p:cNvPr>
          <p:cNvSpPr txBox="1"/>
          <p:nvPr/>
        </p:nvSpPr>
        <p:spPr>
          <a:xfrm>
            <a:off x="711281" y="3064731"/>
            <a:ext cx="1000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TL-D400S</a:t>
            </a:r>
          </a:p>
        </p:txBody>
      </p:sp>
      <p:pic>
        <p:nvPicPr>
          <p:cNvPr id="15" name="圖片 14" descr="一張含有 監視器, 坐, 小, 電腦 的圖片&#10;&#10;自動產生的描述">
            <a:extLst>
              <a:ext uri="{FF2B5EF4-FFF2-40B4-BE49-F238E27FC236}">
                <a16:creationId xmlns:a16="http://schemas.microsoft.com/office/drawing/2014/main" id="{2FA90DA6-D8DE-9A43-B81D-86ECEF2208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552" y="4126201"/>
            <a:ext cx="2771030" cy="1731894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3E5B1BAD-7333-CC47-AB68-27AB3A5A9126}"/>
              </a:ext>
            </a:extLst>
          </p:cNvPr>
          <p:cNvSpPr txBox="1"/>
          <p:nvPr/>
        </p:nvSpPr>
        <p:spPr>
          <a:xfrm>
            <a:off x="1804245" y="2988312"/>
            <a:ext cx="2016642" cy="535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350">
                <a:solidFill>
                  <a:schemeClr val="bg2">
                    <a:lumMod val="10000"/>
                  </a:schemeClr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35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QXP-400eS-A1164</a:t>
            </a:r>
          </a:p>
          <a:p>
            <a:pPr algn="ctr">
              <a:lnSpc>
                <a:spcPts val="1800"/>
              </a:lnSpc>
            </a:pPr>
            <a:r>
              <a:rPr lang="en-US" altLang="zh-TW" sz="1350">
                <a:solidFill>
                  <a:schemeClr val="bg2">
                    <a:lumMod val="10000"/>
                  </a:schemeClr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PCIe 4-port SATA card</a:t>
            </a:r>
            <a:endParaRPr lang="en-US" sz="135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F51015-EDC3-A749-89C1-385E187E87EF}"/>
              </a:ext>
            </a:extLst>
          </p:cNvPr>
          <p:cNvSpPr txBox="1"/>
          <p:nvPr/>
        </p:nvSpPr>
        <p:spPr>
          <a:xfrm>
            <a:off x="3692380" y="3105414"/>
            <a:ext cx="19848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schemeClr val="bg2">
                    <a:lumMod val="10000"/>
                  </a:schemeClr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35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1M SFF-8088 </a:t>
            </a:r>
            <a:r>
              <a:rPr lang="en-US" altLang="zh-CN" sz="135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cable</a:t>
            </a:r>
          </a:p>
          <a:p>
            <a:endParaRPr lang="en-US" sz="1350">
              <a:solidFill>
                <a:schemeClr val="bg1"/>
              </a:solidFill>
              <a:latin typeface="Oswald" pitchFamily="2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C211E644-5573-DA46-A286-539A396278BF}"/>
              </a:ext>
            </a:extLst>
          </p:cNvPr>
          <p:cNvSpPr txBox="1"/>
          <p:nvPr/>
        </p:nvSpPr>
        <p:spPr>
          <a:xfrm>
            <a:off x="6693243" y="3073310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F3D8DE5F-4CBF-DA44-870E-AE7B2178CE3E}"/>
              </a:ext>
            </a:extLst>
          </p:cNvPr>
          <p:cNvSpPr txBox="1"/>
          <p:nvPr/>
        </p:nvSpPr>
        <p:spPr>
          <a:xfrm>
            <a:off x="8331857" y="3005005"/>
            <a:ext cx="1596912" cy="536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35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35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QXP-800eS-A1164</a:t>
            </a:r>
          </a:p>
          <a:p>
            <a:pPr algn="ctr">
              <a:lnSpc>
                <a:spcPts val="1800"/>
              </a:lnSpc>
            </a:pPr>
            <a:r>
              <a:rPr lang="en-US" altLang="zh-TW" sz="135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PCIe 8-port SATA card</a:t>
            </a:r>
            <a:endParaRPr lang="en-US" sz="135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DEF06EE0-AC64-6142-A77B-0B7CF4CF9A19}"/>
              </a:ext>
            </a:extLst>
          </p:cNvPr>
          <p:cNvSpPr txBox="1"/>
          <p:nvPr/>
        </p:nvSpPr>
        <p:spPr>
          <a:xfrm>
            <a:off x="9922740" y="3115545"/>
            <a:ext cx="21092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2 x </a:t>
            </a:r>
            <a:r>
              <a:rPr lang="en-US" sz="135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1M SFF-8088 </a:t>
            </a:r>
            <a:r>
              <a:rPr lang="en-US" altLang="zh-CN" sz="135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cable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3B1D2AF9-45E7-3148-B4BA-5A8C8630963E}"/>
              </a:ext>
            </a:extLst>
          </p:cNvPr>
          <p:cNvSpPr txBox="1"/>
          <p:nvPr/>
        </p:nvSpPr>
        <p:spPr>
          <a:xfrm>
            <a:off x="2242654" y="5940442"/>
            <a:ext cx="91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TL-D1600S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0DDA5D1E-1AFA-234B-B561-50D6D7BCFA2E}"/>
              </a:ext>
            </a:extLst>
          </p:cNvPr>
          <p:cNvSpPr txBox="1"/>
          <p:nvPr/>
        </p:nvSpPr>
        <p:spPr>
          <a:xfrm>
            <a:off x="4826900" y="5746070"/>
            <a:ext cx="1720343" cy="58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400">
                <a:solidFill>
                  <a:srgbClr val="0070C4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QXP-1600eS</a:t>
            </a:r>
          </a:p>
          <a:p>
            <a:pPr algn="ctr">
              <a:lnSpc>
                <a:spcPts val="2000"/>
              </a:lnSpc>
            </a:pPr>
            <a:r>
              <a:rPr lang="en-US" altLang="zh-TW" sz="140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PCIe 16-port SATA card</a:t>
            </a:r>
            <a:endParaRPr lang="en-US" sz="14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656F0AC3-855E-7142-B16E-DE9A4D3CC099}"/>
              </a:ext>
            </a:extLst>
          </p:cNvPr>
          <p:cNvSpPr txBox="1"/>
          <p:nvPr/>
        </p:nvSpPr>
        <p:spPr>
          <a:xfrm>
            <a:off x="7924451" y="5905334"/>
            <a:ext cx="2610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4 x </a:t>
            </a:r>
            <a:r>
              <a:rPr lang="en-US" sz="1400">
                <a:solidFill>
                  <a:srgbClr val="0B7FD8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1M SFF-8088 to SFF-8644 cables</a:t>
            </a:r>
            <a:endParaRPr lang="en-US" altLang="zh-CN" sz="1400" b="1">
              <a:solidFill>
                <a:srgbClr val="0B7FD8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CAEF4EF8-B596-4045-8ACA-ED750637ACD1}"/>
              </a:ext>
            </a:extLst>
          </p:cNvPr>
          <p:cNvSpPr txBox="1"/>
          <p:nvPr/>
        </p:nvSpPr>
        <p:spPr>
          <a:xfrm>
            <a:off x="1758289" y="2015388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6978E717-66ED-E547-9133-041AB889BCEA}"/>
              </a:ext>
            </a:extLst>
          </p:cNvPr>
          <p:cNvSpPr txBox="1"/>
          <p:nvPr/>
        </p:nvSpPr>
        <p:spPr>
          <a:xfrm>
            <a:off x="3531280" y="1998222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3E10F258-F043-4043-B14B-47BD4F6B0176}"/>
              </a:ext>
            </a:extLst>
          </p:cNvPr>
          <p:cNvSpPr txBox="1"/>
          <p:nvPr/>
        </p:nvSpPr>
        <p:spPr>
          <a:xfrm>
            <a:off x="7902909" y="206602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265EACAE-EB22-E249-ADCC-EFCE8D3BC595}"/>
              </a:ext>
            </a:extLst>
          </p:cNvPr>
          <p:cNvSpPr txBox="1"/>
          <p:nvPr/>
        </p:nvSpPr>
        <p:spPr>
          <a:xfrm>
            <a:off x="9807881" y="206602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35A67BD6-B079-A144-A343-A949385699E1}"/>
              </a:ext>
            </a:extLst>
          </p:cNvPr>
          <p:cNvSpPr txBox="1"/>
          <p:nvPr/>
        </p:nvSpPr>
        <p:spPr>
          <a:xfrm>
            <a:off x="4042089" y="4652534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47843439-754B-044C-B2BF-210BA8AEAF12}"/>
              </a:ext>
            </a:extLst>
          </p:cNvPr>
          <p:cNvSpPr txBox="1"/>
          <p:nvPr/>
        </p:nvSpPr>
        <p:spPr>
          <a:xfrm>
            <a:off x="6746257" y="4639814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pic>
        <p:nvPicPr>
          <p:cNvPr id="4" name="圖片 3" descr="一張含有 電路 的圖片&#10;&#10;自動產生的描述">
            <a:extLst>
              <a:ext uri="{FF2B5EF4-FFF2-40B4-BE49-F238E27FC236}">
                <a16:creationId xmlns:a16="http://schemas.microsoft.com/office/drawing/2014/main" id="{35F98DAD-3BE0-482F-8875-9DF6AF916B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427" y="1663591"/>
            <a:ext cx="995334" cy="1327775"/>
          </a:xfrm>
          <a:prstGeom prst="rect">
            <a:avLst/>
          </a:prstGeom>
        </p:spPr>
      </p:pic>
      <p:pic>
        <p:nvPicPr>
          <p:cNvPr id="6" name="圖片 5" descr="一張含有 電子用品, 電路 的圖片&#10;&#10;自動產生的描述">
            <a:extLst>
              <a:ext uri="{FF2B5EF4-FFF2-40B4-BE49-F238E27FC236}">
                <a16:creationId xmlns:a16="http://schemas.microsoft.com/office/drawing/2014/main" id="{C1FD96F0-7DE2-4354-B1E4-E63C44ADA9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989" y="1806900"/>
            <a:ext cx="1486623" cy="116621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2B4CCDA-1166-4206-8E8B-617A7BC364B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6619" y="4368902"/>
            <a:ext cx="1657989" cy="1327775"/>
          </a:xfrm>
          <a:prstGeom prst="rect">
            <a:avLst/>
          </a:prstGeom>
        </p:spPr>
      </p:pic>
      <p:pic>
        <p:nvPicPr>
          <p:cNvPr id="31" name="圖片 30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D3EC58E6-FC1E-4EF6-86E3-DACECFCE9E6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8108" y="1758424"/>
            <a:ext cx="1019482" cy="114935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2" name="圖片 31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2226AF4D-2105-4E1B-A770-137A81760D5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865" y="4317465"/>
            <a:ext cx="1273560" cy="1327775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3" name="圖片 32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250CB1FE-43A1-4E58-B2EB-8DF7242C68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3317" y="1839200"/>
            <a:ext cx="931908" cy="105062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4" name="圖片 33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9FD3E550-AA10-44FC-956C-1A1193B2E85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5825" y="1839200"/>
            <a:ext cx="931908" cy="105062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5" name="圖片 34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AF58DF71-EC98-47C3-921D-FC1D336FA1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5196" y="4317465"/>
            <a:ext cx="1273560" cy="1327775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6" name="圖片 35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BE82C1EB-0904-4C2C-BA3D-C7A896DB4BC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7527" y="4317465"/>
            <a:ext cx="1273560" cy="1327775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7" name="圖片 36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FC4E3F5E-0126-4A58-8A05-ECCDE6E39DD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9858" y="4317465"/>
            <a:ext cx="1273560" cy="1327775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6508B28B-AB7F-4540-BE3D-638D3F94040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761" y="1800359"/>
            <a:ext cx="1007299" cy="1138813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53B33D1C-9743-49C8-BEC0-6035DA61459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6830" y="1920860"/>
            <a:ext cx="1683611" cy="105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86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群組 41">
            <a:extLst>
              <a:ext uri="{FF2B5EF4-FFF2-40B4-BE49-F238E27FC236}">
                <a16:creationId xmlns:a16="http://schemas.microsoft.com/office/drawing/2014/main" id="{48E3DCD4-2121-42FF-AFF3-D2D0D1373144}"/>
              </a:ext>
            </a:extLst>
          </p:cNvPr>
          <p:cNvGrpSpPr/>
          <p:nvPr/>
        </p:nvGrpSpPr>
        <p:grpSpPr>
          <a:xfrm>
            <a:off x="209764" y="1448187"/>
            <a:ext cx="11822257" cy="2483756"/>
            <a:chOff x="5281398" y="2130931"/>
            <a:chExt cx="12405474" cy="1873802"/>
          </a:xfrm>
        </p:grpSpPr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8DC43123-682F-4320-98CB-08BEBE2D4105}"/>
                </a:ext>
              </a:extLst>
            </p:cNvPr>
            <p:cNvSpPr/>
            <p:nvPr/>
          </p:nvSpPr>
          <p:spPr>
            <a:xfrm>
              <a:off x="5281398" y="2130932"/>
              <a:ext cx="1235323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164A2F69-E954-4ABD-B5D8-B5A710C47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DFD20623-5263-4521-90CC-87E235F32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7486285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8C6574B4-8648-4864-9558-038D5FF2FEF0}"/>
              </a:ext>
            </a:extLst>
          </p:cNvPr>
          <p:cNvGrpSpPr/>
          <p:nvPr/>
        </p:nvGrpSpPr>
        <p:grpSpPr>
          <a:xfrm>
            <a:off x="209764" y="4101194"/>
            <a:ext cx="11822257" cy="2483756"/>
            <a:chOff x="5281398" y="2130931"/>
            <a:chExt cx="12405474" cy="1873802"/>
          </a:xfrm>
        </p:grpSpPr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59269ED6-7FF4-47D7-A6CE-ACE6587BA12D}"/>
                </a:ext>
              </a:extLst>
            </p:cNvPr>
            <p:cNvSpPr/>
            <p:nvPr/>
          </p:nvSpPr>
          <p:spPr>
            <a:xfrm>
              <a:off x="5281398" y="2130932"/>
              <a:ext cx="1235323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671A8C89-CC77-4023-B606-7045A69A34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B9163277-F6AE-400A-8DC4-174E325CC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7486285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7452AEE-EDC0-1046-AA45-83D2F190B90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kumimoji="1" lang="en-US" altLang="zh-TW" sz="5000">
                <a:latin typeface="Oswald" pitchFamily="2" charset="0"/>
                <a:sym typeface="Arial" panose="020B0604020202020204" pitchFamily="34" charset="0"/>
              </a:rPr>
              <a:t>Ready to use with included QXP card and cables</a:t>
            </a:r>
            <a:endParaRPr kumimoji="1" lang="zh-TW" altLang="en-US" sz="5000" b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DE54DBDD-C30C-DB4C-A11E-8CBAA9E4A1CD}"/>
              </a:ext>
            </a:extLst>
          </p:cNvPr>
          <p:cNvSpPr txBox="1"/>
          <p:nvPr/>
        </p:nvSpPr>
        <p:spPr>
          <a:xfrm>
            <a:off x="2040584" y="3289550"/>
            <a:ext cx="931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TL-R400S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97CC000B-1498-6A47-85A5-F559580AF8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8505" y="2258165"/>
            <a:ext cx="2615821" cy="760536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3E5B1BAD-7333-CC47-AB68-27AB3A5A9126}"/>
              </a:ext>
            </a:extLst>
          </p:cNvPr>
          <p:cNvSpPr txBox="1"/>
          <p:nvPr/>
        </p:nvSpPr>
        <p:spPr>
          <a:xfrm>
            <a:off x="5167696" y="3251474"/>
            <a:ext cx="1840568" cy="58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60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QXP-400eS-A1164</a:t>
            </a:r>
          </a:p>
          <a:p>
            <a:pPr>
              <a:lnSpc>
                <a:spcPts val="2000"/>
              </a:lnSpc>
            </a:pPr>
            <a:r>
              <a:rPr lang="en-US" altLang="zh-TW" sz="1400"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PCIe 4-port SATA card</a:t>
            </a:r>
            <a:endParaRPr lang="en-US" sz="1400" b="1">
              <a:latin typeface="Oswald" pitchFamily="2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F51015-EDC3-A749-89C1-385E187E87EF}"/>
              </a:ext>
            </a:extLst>
          </p:cNvPr>
          <p:cNvSpPr txBox="1"/>
          <p:nvPr/>
        </p:nvSpPr>
        <p:spPr>
          <a:xfrm>
            <a:off x="8025234" y="3355757"/>
            <a:ext cx="1883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60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1M SFF-8088 cable</a:t>
            </a:r>
            <a:endParaRPr lang="en-US" altLang="zh-CN" sz="1600" b="1">
              <a:solidFill>
                <a:srgbClr val="007AD6"/>
              </a:solidFill>
              <a:latin typeface="Oswald" pitchFamily="2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7A8493A2-69EE-F242-B611-EDFD7C82167F}"/>
              </a:ext>
            </a:extLst>
          </p:cNvPr>
          <p:cNvSpPr txBox="1"/>
          <p:nvPr/>
        </p:nvSpPr>
        <p:spPr>
          <a:xfrm>
            <a:off x="4280316" y="2315268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EE3D8062-D084-C048-9E6D-CA7EF9E0F2DD}"/>
              </a:ext>
            </a:extLst>
          </p:cNvPr>
          <p:cNvSpPr txBox="1"/>
          <p:nvPr/>
        </p:nvSpPr>
        <p:spPr>
          <a:xfrm>
            <a:off x="7221972" y="2294813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pic>
        <p:nvPicPr>
          <p:cNvPr id="15" name="圖片 14" descr="一張含有 電路 的圖片&#10;&#10;自動產生的描述">
            <a:extLst>
              <a:ext uri="{FF2B5EF4-FFF2-40B4-BE49-F238E27FC236}">
                <a16:creationId xmlns:a16="http://schemas.microsoft.com/office/drawing/2014/main" id="{3F6397B2-8285-4EF5-AA67-234FC462E4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545" y="1495892"/>
            <a:ext cx="1368565" cy="1825665"/>
          </a:xfrm>
          <a:prstGeom prst="rect">
            <a:avLst/>
          </a:prstGeom>
        </p:spPr>
      </p:pic>
      <p:pic>
        <p:nvPicPr>
          <p:cNvPr id="27" name="圖片 26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EC938617-B72E-4EC1-BAF0-EE63A9EF23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3941" y="1548445"/>
            <a:ext cx="1508089" cy="1700198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9" name="圖片 8" descr="一張含有 室內, 坐 的圖片&#10;&#10;自動產生的描述">
            <a:extLst>
              <a:ext uri="{FF2B5EF4-FFF2-40B4-BE49-F238E27FC236}">
                <a16:creationId xmlns:a16="http://schemas.microsoft.com/office/drawing/2014/main" id="{308F51BE-0165-194D-A19A-2359108413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274" y="4743089"/>
            <a:ext cx="3115356" cy="1050038"/>
          </a:xfrm>
          <a:prstGeom prst="rect">
            <a:avLst/>
          </a:prstGeom>
        </p:spPr>
      </p:pic>
      <p:sp>
        <p:nvSpPr>
          <p:cNvPr id="19" name="TextBox 17">
            <a:extLst>
              <a:ext uri="{FF2B5EF4-FFF2-40B4-BE49-F238E27FC236}">
                <a16:creationId xmlns:a16="http://schemas.microsoft.com/office/drawing/2014/main" id="{C211E644-5573-DA46-A286-539A396278BF}"/>
              </a:ext>
            </a:extLst>
          </p:cNvPr>
          <p:cNvSpPr txBox="1"/>
          <p:nvPr/>
        </p:nvSpPr>
        <p:spPr>
          <a:xfrm>
            <a:off x="1839874" y="5907448"/>
            <a:ext cx="1281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TL-R1200S-RP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DEF06EE0-AC64-6142-A77B-0B7CF4CF9A19}"/>
              </a:ext>
            </a:extLst>
          </p:cNvPr>
          <p:cNvSpPr txBox="1"/>
          <p:nvPr/>
        </p:nvSpPr>
        <p:spPr>
          <a:xfrm>
            <a:off x="8029264" y="6055284"/>
            <a:ext cx="2869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3 x </a:t>
            </a:r>
            <a:r>
              <a:rPr lang="en-US" altLang="zh-TW" sz="160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1M SFF-8088 to</a:t>
            </a:r>
            <a:r>
              <a:rPr lang="en-US" altLang="zh-CN" sz="1600">
                <a:solidFill>
                  <a:srgbClr val="007AD6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 SFF-8644 cable</a:t>
            </a:r>
            <a:endParaRPr lang="en-US" sz="1600">
              <a:solidFill>
                <a:srgbClr val="007AD6"/>
              </a:solidFill>
              <a:latin typeface="Oswald" pitchFamily="2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B50B8DF3-28BF-834F-A072-D1B91676C210}"/>
              </a:ext>
            </a:extLst>
          </p:cNvPr>
          <p:cNvSpPr txBox="1"/>
          <p:nvPr/>
        </p:nvSpPr>
        <p:spPr>
          <a:xfrm>
            <a:off x="5227007" y="5870915"/>
            <a:ext cx="1720343" cy="58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600"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600">
                <a:solidFill>
                  <a:srgbClr val="0070C4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QXP-1600eS</a:t>
            </a:r>
          </a:p>
          <a:p>
            <a:pPr algn="ctr">
              <a:lnSpc>
                <a:spcPts val="2000"/>
              </a:lnSpc>
            </a:pPr>
            <a:r>
              <a:rPr lang="en-US" altLang="zh-TW" sz="1400"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PCIe 16-port SATA card</a:t>
            </a:r>
            <a:endParaRPr lang="en-US" sz="1400" b="1">
              <a:latin typeface="Oswald" pitchFamily="2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FD801521-C7D4-A741-BA44-4551EE1F9646}"/>
              </a:ext>
            </a:extLst>
          </p:cNvPr>
          <p:cNvSpPr txBox="1"/>
          <p:nvPr/>
        </p:nvSpPr>
        <p:spPr>
          <a:xfrm>
            <a:off x="4298640" y="4815062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4F0BD0C6-B580-4E4A-B37F-D59D014DF3F3}"/>
              </a:ext>
            </a:extLst>
          </p:cNvPr>
          <p:cNvSpPr txBox="1"/>
          <p:nvPr/>
        </p:nvSpPr>
        <p:spPr>
          <a:xfrm>
            <a:off x="7234082" y="474308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A9263A62-F1CE-4345-A5EC-5772B0400C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9377" y="4298482"/>
            <a:ext cx="2006190" cy="1606626"/>
          </a:xfrm>
          <a:prstGeom prst="rect">
            <a:avLst/>
          </a:prstGeom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id="{F5060BCF-CACA-4C05-B2A2-09CE74E4B677}"/>
              </a:ext>
            </a:extLst>
          </p:cNvPr>
          <p:cNvGrpSpPr/>
          <p:nvPr/>
        </p:nvGrpSpPr>
        <p:grpSpPr>
          <a:xfrm>
            <a:off x="8012204" y="4258330"/>
            <a:ext cx="2926036" cy="1606627"/>
            <a:chOff x="7943132" y="3978351"/>
            <a:chExt cx="2926036" cy="1606627"/>
          </a:xfrm>
        </p:grpSpPr>
        <p:pic>
          <p:nvPicPr>
            <p:cNvPr id="38" name="圖片 37" descr="一張含有 球拍, 自行車, 水, 握住 的圖片&#10;&#10;自動產生的描述">
              <a:extLst>
                <a:ext uri="{FF2B5EF4-FFF2-40B4-BE49-F238E27FC236}">
                  <a16:creationId xmlns:a16="http://schemas.microsoft.com/office/drawing/2014/main" id="{1CACD4E4-E10D-4919-8FFC-A01A061D2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43132" y="3978351"/>
              <a:ext cx="1453730" cy="1606627"/>
            </a:xfrm>
            <a:prstGeom prst="rect">
              <a:avLst/>
            </a:prstGeom>
            <a:effectLst>
              <a:outerShdw blurRad="38100" dist="50800" dir="7200000" algn="t" rotWithShape="0">
                <a:prstClr val="black">
                  <a:alpha val="41000"/>
                </a:prstClr>
              </a:outerShdw>
            </a:effectLst>
          </p:spPr>
        </p:pic>
        <p:pic>
          <p:nvPicPr>
            <p:cNvPr id="39" name="圖片 38" descr="一張含有 球拍, 自行車, 水, 握住 的圖片&#10;&#10;自動產生的描述">
              <a:extLst>
                <a:ext uri="{FF2B5EF4-FFF2-40B4-BE49-F238E27FC236}">
                  <a16:creationId xmlns:a16="http://schemas.microsoft.com/office/drawing/2014/main" id="{344BFCB8-3375-434F-A1F1-53748E85F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69997" y="3978351"/>
              <a:ext cx="1453730" cy="1606627"/>
            </a:xfrm>
            <a:prstGeom prst="rect">
              <a:avLst/>
            </a:prstGeom>
            <a:effectLst>
              <a:outerShdw blurRad="38100" dist="50800" dir="7200000" algn="t" rotWithShape="0">
                <a:prstClr val="black">
                  <a:alpha val="41000"/>
                </a:prstClr>
              </a:outerShdw>
            </a:effectLst>
          </p:spPr>
        </p:pic>
        <p:pic>
          <p:nvPicPr>
            <p:cNvPr id="40" name="圖片 39" descr="一張含有 球拍, 自行車, 水, 握住 的圖片&#10;&#10;自動產生的描述">
              <a:extLst>
                <a:ext uri="{FF2B5EF4-FFF2-40B4-BE49-F238E27FC236}">
                  <a16:creationId xmlns:a16="http://schemas.microsoft.com/office/drawing/2014/main" id="{F31C0EA8-B9D0-45F0-8B39-2112D1184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15438" y="3978351"/>
              <a:ext cx="1453730" cy="1606627"/>
            </a:xfrm>
            <a:prstGeom prst="rect">
              <a:avLst/>
            </a:prstGeom>
            <a:effectLst>
              <a:outerShdw blurRad="38100" dist="50800" dir="7200000" algn="t" rotWithShape="0">
                <a:prstClr val="black">
                  <a:alpha val="41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515058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圖片 49" descr="一張含有 鳥 的圖片&#10;&#10;自動產生的描述">
            <a:extLst>
              <a:ext uri="{FF2B5EF4-FFF2-40B4-BE49-F238E27FC236}">
                <a16:creationId xmlns:a16="http://schemas.microsoft.com/office/drawing/2014/main" id="{66FCB32E-7CA2-46D4-969B-9101C0874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76361" y="1567011"/>
            <a:ext cx="5151303" cy="111007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54D293B2-89F6-476F-AF82-940322A70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846" y="2740131"/>
            <a:ext cx="4964281" cy="30627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5E69DDB-80D0-7845-84C5-D165AC9F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96" y="23065"/>
            <a:ext cx="11598442" cy="1303786"/>
          </a:xfrm>
        </p:spPr>
        <p:txBody>
          <a:bodyPr>
            <a:normAutofit/>
          </a:bodyPr>
          <a:lstStyle/>
          <a:p>
            <a:r>
              <a:rPr kumimoji="1" lang="en-US" altLang="zh-TW" sz="5000">
                <a:latin typeface="Oswald" pitchFamily="2" charset="0"/>
              </a:rPr>
              <a:t>Expand Storage Space with SAS 12Gb/s JBOD</a:t>
            </a:r>
            <a:endParaRPr kumimoji="1" lang="zh-TW" altLang="en-US" sz="5000">
              <a:latin typeface="Oswald" pitchFamily="2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7F25206-2E59-8D46-AE1D-32786FBBDDD0}"/>
              </a:ext>
            </a:extLst>
          </p:cNvPr>
          <p:cNvSpPr txBox="1"/>
          <p:nvPr/>
        </p:nvSpPr>
        <p:spPr>
          <a:xfrm>
            <a:off x="6492198" y="1799844"/>
            <a:ext cx="5708269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fontAlgn="base"/>
            <a:r>
              <a:rPr lang="en-US" altLang="zh-CN" sz="2650">
                <a:latin typeface="Oswald Light" pitchFamily="2" charset="0"/>
                <a:ea typeface="微軟正黑體" panose="020B0604030504040204" pitchFamily="34" charset="-120"/>
              </a:rPr>
              <a:t>SAS-12G2E SAS adapter (optional)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32601BB5-1A4C-4E4A-8F1A-5BCD7653CE91}"/>
              </a:ext>
            </a:extLst>
          </p:cNvPr>
          <p:cNvSpPr txBox="1"/>
          <p:nvPr/>
        </p:nvSpPr>
        <p:spPr>
          <a:xfrm>
            <a:off x="6947534" y="3074767"/>
            <a:ext cx="4964281" cy="285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lvl="1" indent="-258763" fontAlgn="base">
              <a:lnSpc>
                <a:spcPts val="42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CN" sz="25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Daisy-chain up to 8 </a:t>
            </a:r>
            <a:r>
              <a:rPr lang="en-US" altLang="zh-TW" sz="25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QNAP SAS JBOD</a:t>
            </a:r>
            <a:r>
              <a:rPr lang="zh-TW" altLang="en-US" sz="25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 </a:t>
            </a:r>
            <a:r>
              <a:rPr lang="en-US" altLang="zh-TW" sz="25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(REXP series)</a:t>
            </a:r>
          </a:p>
          <a:p>
            <a:pPr marL="715963" lvl="1" indent="-258763" fontAlgn="base">
              <a:lnSpc>
                <a:spcPts val="42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CN" sz="25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Each NAS supports up to </a:t>
            </a:r>
            <a:r>
              <a:rPr lang="en-US" altLang="zh-CN" sz="2500">
                <a:solidFill>
                  <a:srgbClr val="C00000"/>
                </a:solidFill>
                <a:latin typeface="Oswald Light" pitchFamily="2" charset="0"/>
                <a:ea typeface="微軟正黑體" panose="020B0604030504040204" pitchFamily="34" charset="-120"/>
              </a:rPr>
              <a:t>138 HDD and 1 PB+</a:t>
            </a:r>
            <a:r>
              <a:rPr lang="zh-CN" altLang="en-US" sz="25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</a:rPr>
              <a:t> </a:t>
            </a:r>
            <a:r>
              <a:rPr lang="en-US" altLang="zh-CN" sz="25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raw capacity</a:t>
            </a:r>
          </a:p>
          <a:p>
            <a:pPr marL="628650" lvl="1" indent="-171450" fontAlgn="base">
              <a:lnSpc>
                <a:spcPts val="42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zh-TW" altLang="en-US" sz="250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81C03A35-1399-4977-99A2-6A70AE31B18B}"/>
              </a:ext>
            </a:extLst>
          </p:cNvPr>
          <p:cNvCxnSpPr>
            <a:cxnSpLocks/>
          </p:cNvCxnSpPr>
          <p:nvPr/>
        </p:nvCxnSpPr>
        <p:spPr>
          <a:xfrm>
            <a:off x="1793000" y="4069696"/>
            <a:ext cx="0" cy="1733198"/>
          </a:xfrm>
          <a:prstGeom prst="line">
            <a:avLst/>
          </a:prstGeom>
          <a:ln w="25400" cap="rnd">
            <a:gradFill>
              <a:gsLst>
                <a:gs pos="62000">
                  <a:srgbClr val="FFFC10"/>
                </a:gs>
                <a:gs pos="100000">
                  <a:srgbClr val="FD9C3D"/>
                </a:gs>
              </a:gsLst>
              <a:lin ang="5400000" scaled="1"/>
            </a:gra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A4984C7B-BA12-4FA3-8D61-726B63666AB2}"/>
              </a:ext>
            </a:extLst>
          </p:cNvPr>
          <p:cNvCxnSpPr>
            <a:cxnSpLocks/>
          </p:cNvCxnSpPr>
          <p:nvPr/>
        </p:nvCxnSpPr>
        <p:spPr>
          <a:xfrm>
            <a:off x="5466512" y="4106236"/>
            <a:ext cx="0" cy="1741854"/>
          </a:xfrm>
          <a:prstGeom prst="line">
            <a:avLst/>
          </a:prstGeom>
          <a:ln w="25400" cap="rnd">
            <a:gradFill>
              <a:gsLst>
                <a:gs pos="62000">
                  <a:srgbClr val="FFFC10"/>
                </a:gs>
                <a:gs pos="100000">
                  <a:srgbClr val="FD9C3D"/>
                </a:gs>
              </a:gsLst>
              <a:lin ang="5400000" scaled="1"/>
            </a:gra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圖片 34">
            <a:extLst>
              <a:ext uri="{FF2B5EF4-FFF2-40B4-BE49-F238E27FC236}">
                <a16:creationId xmlns:a16="http://schemas.microsoft.com/office/drawing/2014/main" id="{5215E3D8-9BEF-4230-8D52-3786D65280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68" y="5216960"/>
            <a:ext cx="3358864" cy="1171867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E4C528FF-3723-4EC8-B19D-DE39991076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7080" y="5216960"/>
            <a:ext cx="3358864" cy="1171867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E603186A-81AD-4700-A83E-DD7AB93EEC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610" y="1695461"/>
            <a:ext cx="899841" cy="889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60984C57-629C-42A6-AAF9-D2EE6D9A4B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970" y="1713674"/>
            <a:ext cx="899841" cy="889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31244B50-7B70-4A89-A985-5DAC265943A5}"/>
              </a:ext>
            </a:extLst>
          </p:cNvPr>
          <p:cNvCxnSpPr>
            <a:cxnSpLocks/>
          </p:cNvCxnSpPr>
          <p:nvPr/>
        </p:nvCxnSpPr>
        <p:spPr>
          <a:xfrm>
            <a:off x="2432240" y="2373038"/>
            <a:ext cx="0" cy="1733198"/>
          </a:xfrm>
          <a:prstGeom prst="line">
            <a:avLst/>
          </a:prstGeom>
          <a:ln w="25400">
            <a:gradFill>
              <a:gsLst>
                <a:gs pos="84000">
                  <a:srgbClr val="FD9C3D"/>
                </a:gs>
                <a:gs pos="37000">
                  <a:srgbClr val="FFFC1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72ADD61C-D21A-4B38-A13F-CB8C8AF54164}"/>
              </a:ext>
            </a:extLst>
          </p:cNvPr>
          <p:cNvCxnSpPr>
            <a:cxnSpLocks/>
          </p:cNvCxnSpPr>
          <p:nvPr/>
        </p:nvCxnSpPr>
        <p:spPr>
          <a:xfrm>
            <a:off x="2625935" y="2409578"/>
            <a:ext cx="0" cy="1741854"/>
          </a:xfrm>
          <a:prstGeom prst="line">
            <a:avLst/>
          </a:prstGeom>
          <a:ln w="25400">
            <a:gradFill>
              <a:gsLst>
                <a:gs pos="84000">
                  <a:srgbClr val="FD9C3D"/>
                </a:gs>
                <a:gs pos="37000">
                  <a:srgbClr val="FFFC1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69B1CF51-E8CE-4DB5-945C-A30E85A0F170}"/>
              </a:ext>
            </a:extLst>
          </p:cNvPr>
          <p:cNvCxnSpPr>
            <a:cxnSpLocks/>
          </p:cNvCxnSpPr>
          <p:nvPr/>
        </p:nvCxnSpPr>
        <p:spPr>
          <a:xfrm>
            <a:off x="4689887" y="2373038"/>
            <a:ext cx="0" cy="1733198"/>
          </a:xfrm>
          <a:prstGeom prst="line">
            <a:avLst/>
          </a:prstGeom>
          <a:ln w="25400">
            <a:gradFill>
              <a:gsLst>
                <a:gs pos="84000">
                  <a:srgbClr val="FD9C3D"/>
                </a:gs>
                <a:gs pos="37000">
                  <a:srgbClr val="FFFC1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4090E804-9B69-46B3-9CAB-E789A0613997}"/>
              </a:ext>
            </a:extLst>
          </p:cNvPr>
          <p:cNvCxnSpPr>
            <a:cxnSpLocks/>
          </p:cNvCxnSpPr>
          <p:nvPr/>
        </p:nvCxnSpPr>
        <p:spPr>
          <a:xfrm>
            <a:off x="4883582" y="2409578"/>
            <a:ext cx="0" cy="1741854"/>
          </a:xfrm>
          <a:prstGeom prst="line">
            <a:avLst/>
          </a:prstGeom>
          <a:ln w="25400">
            <a:gradFill>
              <a:gsLst>
                <a:gs pos="84000">
                  <a:srgbClr val="FD9C3D"/>
                </a:gs>
                <a:gs pos="37000">
                  <a:srgbClr val="FFFC1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圖片 42" descr="一張含有 電腦, 電路, 立體 的圖片&#10;&#10;自動產生的描述">
            <a:extLst>
              <a:ext uri="{FF2B5EF4-FFF2-40B4-BE49-F238E27FC236}">
                <a16:creationId xmlns:a16="http://schemas.microsoft.com/office/drawing/2014/main" id="{B8BC89AD-C22D-4BE2-85A6-94D2987E6D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995" y="1569876"/>
            <a:ext cx="3358864" cy="1273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BEA9CFB2-4A69-4EA6-8F43-618C964404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68" y="3919234"/>
            <a:ext cx="3358864" cy="1171867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1EF06CF0-836F-4CD4-B5BC-DF4EE00930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68" y="3083038"/>
            <a:ext cx="3358864" cy="1171867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5578F42C-9ECB-4464-A35A-4DDED6F262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7080" y="3919234"/>
            <a:ext cx="3358864" cy="1171867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0BB39C26-9867-4AF8-89D1-19860122E6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7080" y="3083038"/>
            <a:ext cx="3358864" cy="1171867"/>
          </a:xfrm>
          <a:prstGeom prst="rect">
            <a:avLst/>
          </a:prstGeom>
        </p:spPr>
      </p:pic>
      <p:sp>
        <p:nvSpPr>
          <p:cNvPr id="48" name="TextBox 17">
            <a:extLst>
              <a:ext uri="{FF2B5EF4-FFF2-40B4-BE49-F238E27FC236}">
                <a16:creationId xmlns:a16="http://schemas.microsoft.com/office/drawing/2014/main" id="{7A3A4774-E7FC-4415-AF25-4FCFD13A9F10}"/>
              </a:ext>
            </a:extLst>
          </p:cNvPr>
          <p:cNvSpPr txBox="1"/>
          <p:nvPr/>
        </p:nvSpPr>
        <p:spPr>
          <a:xfrm>
            <a:off x="1038509" y="6415786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FC10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REXP-1620U-RP</a:t>
            </a:r>
          </a:p>
        </p:txBody>
      </p:sp>
      <p:sp>
        <p:nvSpPr>
          <p:cNvPr id="49" name="TextBox 17">
            <a:extLst>
              <a:ext uri="{FF2B5EF4-FFF2-40B4-BE49-F238E27FC236}">
                <a16:creationId xmlns:a16="http://schemas.microsoft.com/office/drawing/2014/main" id="{E0E17252-B426-4E30-A117-7FB889C3D84F}"/>
              </a:ext>
            </a:extLst>
          </p:cNvPr>
          <p:cNvSpPr txBox="1"/>
          <p:nvPr/>
        </p:nvSpPr>
        <p:spPr>
          <a:xfrm>
            <a:off x="4777862" y="6415786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FC10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rPr>
              <a:t>REXP-1620U-RP</a:t>
            </a:r>
          </a:p>
        </p:txBody>
      </p:sp>
    </p:spTree>
    <p:extLst>
      <p:ext uri="{BB962C8B-B14F-4D97-AF65-F5344CB8AC3E}">
        <p14:creationId xmlns:p14="http://schemas.microsoft.com/office/powerpoint/2010/main" val="12001832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群組 48">
            <a:extLst>
              <a:ext uri="{FF2B5EF4-FFF2-40B4-BE49-F238E27FC236}">
                <a16:creationId xmlns:a16="http://schemas.microsoft.com/office/drawing/2014/main" id="{A1BBA97E-F305-416D-A536-41433E38B3C0}"/>
              </a:ext>
            </a:extLst>
          </p:cNvPr>
          <p:cNvGrpSpPr/>
          <p:nvPr/>
        </p:nvGrpSpPr>
        <p:grpSpPr>
          <a:xfrm>
            <a:off x="8112978" y="4012239"/>
            <a:ext cx="3810976" cy="1082063"/>
            <a:chOff x="5281398" y="2130931"/>
            <a:chExt cx="5815446" cy="1873802"/>
          </a:xfrm>
        </p:grpSpPr>
        <p:sp>
          <p:nvSpPr>
            <p:cNvPr id="50" name="矩形: 圓角 49">
              <a:extLst>
                <a:ext uri="{FF2B5EF4-FFF2-40B4-BE49-F238E27FC236}">
                  <a16:creationId xmlns:a16="http://schemas.microsoft.com/office/drawing/2014/main" id="{BFA31A60-C306-4211-857F-A8CB7803FAD9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47310F23-29D9-4D4C-9081-215139855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B405E780-EE67-4984-885B-99462A227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FE9D173D-B4EB-4E7D-9BB1-D2C74E687F59}"/>
              </a:ext>
            </a:extLst>
          </p:cNvPr>
          <p:cNvGrpSpPr/>
          <p:nvPr/>
        </p:nvGrpSpPr>
        <p:grpSpPr>
          <a:xfrm>
            <a:off x="4159196" y="4012239"/>
            <a:ext cx="3810976" cy="1082063"/>
            <a:chOff x="5281398" y="2130931"/>
            <a:chExt cx="5815446" cy="1873802"/>
          </a:xfrm>
        </p:grpSpPr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A446D5B7-1ED7-4D67-A5A0-DF97891B84C5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B4C4BFE3-58AC-4B06-960C-922BBCB51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BAC732FA-597C-4903-833C-0189A1677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D4B66F31-F582-467C-BCB1-7AD284468625}"/>
              </a:ext>
            </a:extLst>
          </p:cNvPr>
          <p:cNvGrpSpPr/>
          <p:nvPr/>
        </p:nvGrpSpPr>
        <p:grpSpPr>
          <a:xfrm>
            <a:off x="8078451" y="2246788"/>
            <a:ext cx="3810976" cy="1082063"/>
            <a:chOff x="5281398" y="2130931"/>
            <a:chExt cx="5815446" cy="1873802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5E757BD7-31D9-4F5D-8858-B93BB7A5C4D1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5DBCB56F-A15B-4208-B963-ECDED2231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B333E906-3AA8-43C7-B9B6-49FA4E94F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2BD5A7F0-7AB2-4788-8E49-AEEC641F7702}"/>
              </a:ext>
            </a:extLst>
          </p:cNvPr>
          <p:cNvGrpSpPr/>
          <p:nvPr/>
        </p:nvGrpSpPr>
        <p:grpSpPr>
          <a:xfrm>
            <a:off x="4159196" y="2267228"/>
            <a:ext cx="3810976" cy="1082063"/>
            <a:chOff x="5281398" y="2130931"/>
            <a:chExt cx="5815446" cy="1873802"/>
          </a:xfrm>
        </p:grpSpPr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F5A2A673-3159-48F0-A8C7-5394A583ADB7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5779F409-F3BE-4FA3-831E-76CE29B90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21BCA405-FF47-4F22-BFFC-9BE35DC14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4B7D3E2D-7917-49D6-A48B-3BD1255919E8}"/>
              </a:ext>
            </a:extLst>
          </p:cNvPr>
          <p:cNvGrpSpPr/>
          <p:nvPr/>
        </p:nvGrpSpPr>
        <p:grpSpPr>
          <a:xfrm>
            <a:off x="239929" y="2267228"/>
            <a:ext cx="3810976" cy="1082063"/>
            <a:chOff x="5281398" y="2130931"/>
            <a:chExt cx="5815446" cy="1873802"/>
          </a:xfrm>
        </p:grpSpPr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EFD33F56-6CE1-4D14-9A79-785F9BCE4B7A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0E72C36C-61C5-424F-86B0-F1C6B4773A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BB0E60F5-E97D-4722-99AD-9532DED8B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02D7E69-0A32-0F4F-B163-A46FEF6FD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64" y="30451"/>
            <a:ext cx="11598442" cy="1400037"/>
          </a:xfrm>
        </p:spPr>
        <p:txBody>
          <a:bodyPr>
            <a:normAutofit/>
          </a:bodyPr>
          <a:lstStyle/>
          <a:p>
            <a:r>
              <a:rPr kumimoji="1" lang="en-US" altLang="zh-CN" sz="5000">
                <a:latin typeface="Oswald" pitchFamily="2" charset="0"/>
              </a:rPr>
              <a:t>Versatile Expansion Possibilities</a:t>
            </a:r>
            <a:endParaRPr kumimoji="1" lang="zh-TW" altLang="en-US" sz="5000">
              <a:latin typeface="Oswald" pitchFamily="2" charset="0"/>
            </a:endParaRPr>
          </a:p>
        </p:txBody>
      </p:sp>
      <p:pic>
        <p:nvPicPr>
          <p:cNvPr id="24" name="圖片 23" descr="USB 3.1 Type-A_側面.png">
            <a:extLst>
              <a:ext uri="{FF2B5EF4-FFF2-40B4-BE49-F238E27FC236}">
                <a16:creationId xmlns:a16="http://schemas.microsoft.com/office/drawing/2014/main" id="{4731A221-8867-47A7-B15B-C813D6E51C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265" y="3670683"/>
            <a:ext cx="1932006" cy="1914653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 descr="LAN-40G2SF-MLX正面.png">
            <a:extLst>
              <a:ext uri="{FF2B5EF4-FFF2-40B4-BE49-F238E27FC236}">
                <a16:creationId xmlns:a16="http://schemas.microsoft.com/office/drawing/2014/main" id="{02201410-2396-4E35-8547-0FF3AC7CFD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019" y="2120271"/>
            <a:ext cx="1934636" cy="1450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 descr="12G SAS HBA card_Rack.png">
            <a:extLst>
              <a:ext uri="{FF2B5EF4-FFF2-40B4-BE49-F238E27FC236}">
                <a16:creationId xmlns:a16="http://schemas.microsoft.com/office/drawing/2014/main" id="{850DB50A-6068-4D8B-AC04-A640964838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367" y="3638596"/>
            <a:ext cx="2726633" cy="2044977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04C93762-896C-4D1D-9718-0DBE2B349D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9725" y="1999918"/>
            <a:ext cx="2011233" cy="1743069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矩形 13">
            <a:extLst>
              <a:ext uri="{FF2B5EF4-FFF2-40B4-BE49-F238E27FC236}">
                <a16:creationId xmlns:a16="http://schemas.microsoft.com/office/drawing/2014/main" id="{DE97CBDB-8CEC-4B80-83D6-1EA516825417}"/>
              </a:ext>
            </a:extLst>
          </p:cNvPr>
          <p:cNvSpPr/>
          <p:nvPr/>
        </p:nvSpPr>
        <p:spPr>
          <a:xfrm>
            <a:off x="646446" y="2434524"/>
            <a:ext cx="2372792" cy="7571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lnSpc>
                <a:spcPts val="2600"/>
              </a:lnSpc>
              <a:buClr>
                <a:srgbClr val="595959"/>
              </a:buClr>
              <a:buSzPct val="25000"/>
            </a:pPr>
            <a:r>
              <a:rPr lang="en-US" altLang="zh-TW" sz="2000">
                <a:latin typeface="Oswald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QNAP QM2 </a:t>
            </a:r>
            <a:br>
              <a:rPr lang="en-US" altLang="zh-TW" sz="2000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CN" sz="2000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expansion card</a:t>
            </a:r>
            <a:endParaRPr lang="en-US" altLang="zh-TW" sz="2000">
              <a:latin typeface="Oswald Light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46862C1-596D-4178-99EF-7673225B3986}"/>
              </a:ext>
            </a:extLst>
          </p:cNvPr>
          <p:cNvSpPr/>
          <p:nvPr/>
        </p:nvSpPr>
        <p:spPr>
          <a:xfrm>
            <a:off x="4543439" y="4234283"/>
            <a:ext cx="2165679" cy="7287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600"/>
              </a:lnSpc>
              <a:buClr>
                <a:srgbClr val="595959"/>
              </a:buClr>
              <a:buSzPct val="25000"/>
            </a:pPr>
            <a:r>
              <a:rPr lang="en-US" altLang="zh-TW" sz="2000">
                <a:latin typeface="Oswald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USB 3.2 Gen 2</a:t>
            </a:r>
            <a:br>
              <a:rPr lang="en-US" altLang="zh-TW" sz="2000">
                <a:latin typeface="Oswald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CN" sz="2000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expansion card</a:t>
            </a:r>
            <a:endParaRPr lang="en-US" altLang="zh-TW" sz="2000">
              <a:latin typeface="Oswald Light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 13">
            <a:extLst>
              <a:ext uri="{FF2B5EF4-FFF2-40B4-BE49-F238E27FC236}">
                <a16:creationId xmlns:a16="http://schemas.microsoft.com/office/drawing/2014/main" id="{7BC8F454-DD1D-44F1-8E80-D71E43DD4625}"/>
              </a:ext>
            </a:extLst>
          </p:cNvPr>
          <p:cNvSpPr/>
          <p:nvPr/>
        </p:nvSpPr>
        <p:spPr>
          <a:xfrm>
            <a:off x="8404125" y="4234283"/>
            <a:ext cx="2014528" cy="7346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600"/>
              </a:lnSpc>
              <a:buClr>
                <a:srgbClr val="595959"/>
              </a:buClr>
              <a:buSzPct val="25000"/>
            </a:pPr>
            <a:r>
              <a:rPr lang="en-US" altLang="zh-TW" sz="2000">
                <a:latin typeface="Oswald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SAS 12Gb/s </a:t>
            </a:r>
            <a:br>
              <a:rPr lang="en-US" altLang="zh-TW" sz="2000">
                <a:latin typeface="Oswald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CN" sz="2000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adapter</a:t>
            </a:r>
            <a:endParaRPr lang="en-US" altLang="zh-TW" sz="2000">
              <a:latin typeface="Oswald Light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13">
            <a:extLst>
              <a:ext uri="{FF2B5EF4-FFF2-40B4-BE49-F238E27FC236}">
                <a16:creationId xmlns:a16="http://schemas.microsoft.com/office/drawing/2014/main" id="{9BF4B853-C8CC-4FA0-B9F1-D3C4F4D2A069}"/>
              </a:ext>
            </a:extLst>
          </p:cNvPr>
          <p:cNvSpPr/>
          <p:nvPr/>
        </p:nvSpPr>
        <p:spPr>
          <a:xfrm>
            <a:off x="4526636" y="2432645"/>
            <a:ext cx="2050997" cy="7512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ts val="2600"/>
              </a:lnSpc>
              <a:buClr>
                <a:srgbClr val="595959"/>
              </a:buClr>
              <a:buSzPct val="25000"/>
            </a:pPr>
            <a:r>
              <a:rPr lang="en-US" altLang="zh-TW" sz="2000">
                <a:latin typeface="Oswald" pitchFamily="2" charset="0"/>
                <a:ea typeface="微軟正黑體" panose="020B0604030504040204" pitchFamily="34" charset="-120"/>
                <a:cs typeface="Arial"/>
              </a:rPr>
              <a:t>40/25/10GbE</a:t>
            </a:r>
            <a:br>
              <a:rPr lang="en-US" altLang="zh-Hant" sz="2000">
                <a:latin typeface="Oswald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Hant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network adapter</a:t>
            </a:r>
            <a:endParaRPr lang="en-US" altLang="zh-TW">
              <a:latin typeface="Oswald Light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矩形 13">
            <a:extLst>
              <a:ext uri="{FF2B5EF4-FFF2-40B4-BE49-F238E27FC236}">
                <a16:creationId xmlns:a16="http://schemas.microsoft.com/office/drawing/2014/main" id="{80103BED-CCE4-4359-BFFF-A5BA45C2B5C7}"/>
              </a:ext>
            </a:extLst>
          </p:cNvPr>
          <p:cNvSpPr/>
          <p:nvPr/>
        </p:nvSpPr>
        <p:spPr>
          <a:xfrm>
            <a:off x="8430819" y="2588020"/>
            <a:ext cx="1393715" cy="3995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ts val="2600"/>
              </a:lnSpc>
            </a:pPr>
            <a:r>
              <a:rPr lang="en-US" altLang="zh-TW" sz="2000">
                <a:latin typeface="Oswald" pitchFamily="2" charset="0"/>
                <a:ea typeface="微軟正黑體" panose="020B0604030504040204" pitchFamily="34" charset="-120"/>
              </a:rPr>
              <a:t>FC adapter</a:t>
            </a:r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0E2B4BE1-5F0F-46C5-BFCC-2B83B0103E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0562" y="2063077"/>
            <a:ext cx="1780764" cy="1634490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78213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7685765-46BE-4CF4-821F-470D31651BDA}"/>
              </a:ext>
            </a:extLst>
          </p:cNvPr>
          <p:cNvSpPr txBox="1"/>
          <p:nvPr/>
        </p:nvSpPr>
        <p:spPr>
          <a:xfrm>
            <a:off x="8014088" y="6285185"/>
            <a:ext cx="4089695" cy="465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50"/>
              </a:lnSpc>
            </a:pPr>
            <a:r>
              <a:rPr lang="en-US" altLang="zh-TW" sz="700">
                <a:solidFill>
                  <a:srgbClr val="5A718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Copyright© 2020 QNAP Systems, Inc. All rights reserved. QNAP® and other names of QNAP Products are proprietary marks or registered trademarks of QNAP Systems, Inc. Other products and company names mentioned herein are trademarks of their respective holders.​​​</a:t>
            </a:r>
            <a:endParaRPr lang="zh-TW" altLang="en-US" sz="700">
              <a:solidFill>
                <a:srgbClr val="5A718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D634F3B-F88F-4660-8030-8FEE1C1EFA99}"/>
              </a:ext>
            </a:extLst>
          </p:cNvPr>
          <p:cNvSpPr/>
          <p:nvPr/>
        </p:nvSpPr>
        <p:spPr>
          <a:xfrm>
            <a:off x="6230917" y="3778089"/>
            <a:ext cx="56092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</a:rPr>
              <a:t>IS YOUR BEST CHOICE !</a:t>
            </a:r>
          </a:p>
        </p:txBody>
      </p:sp>
    </p:spTree>
    <p:extLst>
      <p:ext uri="{BB962C8B-B14F-4D97-AF65-F5344CB8AC3E}">
        <p14:creationId xmlns:p14="http://schemas.microsoft.com/office/powerpoint/2010/main" val="13190531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A78CBD-A72E-8C40-9472-2E04C9574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40" y="89533"/>
            <a:ext cx="11598442" cy="1400037"/>
          </a:xfrm>
        </p:spPr>
        <p:txBody>
          <a:bodyPr>
            <a:normAutofit/>
          </a:bodyPr>
          <a:lstStyle/>
          <a:p>
            <a:r>
              <a:rPr kumimoji="1" lang="en-US" altLang="zh-TW" sz="5300" b="1">
                <a:latin typeface="Oswald Light" pitchFamily="2" charset="0"/>
              </a:rPr>
              <a:t>Power by</a:t>
            </a:r>
            <a:r>
              <a:rPr kumimoji="1" lang="zh-TW" altLang="en-US" sz="5300" b="1">
                <a:latin typeface="Oswald Light" pitchFamily="2" charset="0"/>
              </a:rPr>
              <a:t> </a:t>
            </a:r>
            <a:r>
              <a:rPr kumimoji="1" lang="en-US" altLang="zh-CN" sz="5300" err="1">
                <a:latin typeface="Oswald Light" pitchFamily="2" charset="0"/>
              </a:rPr>
              <a:t>QuTS</a:t>
            </a:r>
            <a:r>
              <a:rPr kumimoji="1" lang="en-US" altLang="zh-CN" sz="5300">
                <a:latin typeface="Oswald Light" pitchFamily="2" charset="0"/>
              </a:rPr>
              <a:t> hero – a ZFS-based OS</a:t>
            </a:r>
            <a:endParaRPr kumimoji="1" lang="zh-TW" altLang="en-US" sz="5300">
              <a:latin typeface="Oswald Light" pitchFamily="2" charset="0"/>
            </a:endParaRPr>
          </a:p>
        </p:txBody>
      </p:sp>
      <p:pic>
        <p:nvPicPr>
          <p:cNvPr id="23" name="圖片 22" descr="一張含有 光, 彩色, 走路中, 傘 的圖片&#10;&#10;自動產生的描述">
            <a:extLst>
              <a:ext uri="{FF2B5EF4-FFF2-40B4-BE49-F238E27FC236}">
                <a16:creationId xmlns:a16="http://schemas.microsoft.com/office/drawing/2014/main" id="{425405D4-601A-1944-91D9-F71696F1A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5964904" y="3336324"/>
            <a:ext cx="262192" cy="185352"/>
          </a:xfrm>
          <a:prstGeom prst="rect">
            <a:avLst/>
          </a:prstGeom>
        </p:spPr>
      </p:pic>
      <p:pic>
        <p:nvPicPr>
          <p:cNvPr id="24" name="圖片 23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E440646D-18E6-794B-8BFD-0A5A4CD8B7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922" y="3978874"/>
            <a:ext cx="1477128" cy="369868"/>
          </a:xfrm>
          <a:prstGeom prst="rect">
            <a:avLst/>
          </a:prstGeom>
        </p:spPr>
      </p:pic>
      <p:pic>
        <p:nvPicPr>
          <p:cNvPr id="25" name="圖片 24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61338EFB-B4FE-B946-883D-FC47247746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279" y="4122874"/>
            <a:ext cx="1375956" cy="207835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18C9A0E8-A2CE-504C-9009-E21661C0956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258264" y="6150506"/>
            <a:ext cx="3286029" cy="536494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C1C6C8FD-3E21-AF41-8641-B0EF508BB1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57185" y="6252011"/>
            <a:ext cx="954080" cy="279758"/>
          </a:xfrm>
          <a:prstGeom prst="rect">
            <a:avLst/>
          </a:prstGeom>
        </p:spPr>
      </p:pic>
      <p:pic>
        <p:nvPicPr>
          <p:cNvPr id="28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4188F81F-718C-5A42-8269-54FF1CA99A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209" y="3104356"/>
            <a:ext cx="1341990" cy="754930"/>
          </a:xfrm>
          <a:prstGeom prst="rect">
            <a:avLst/>
          </a:prstGeom>
          <a:effectLst>
            <a:softEdge rad="1016000"/>
          </a:effectLst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CDA7B4DB-A6A1-394C-8141-F2F7A034F638}"/>
              </a:ext>
            </a:extLst>
          </p:cNvPr>
          <p:cNvSpPr/>
          <p:nvPr/>
        </p:nvSpPr>
        <p:spPr>
          <a:xfrm>
            <a:off x="2648212" y="1400214"/>
            <a:ext cx="2090056" cy="1747519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29FFFF"/>
              </a:gs>
            </a:gsLst>
            <a:lin ang="5400000" scaled="0"/>
          </a:gra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8A0C83E-3607-AD43-93DE-ED2545B355F4}"/>
              </a:ext>
            </a:extLst>
          </p:cNvPr>
          <p:cNvSpPr/>
          <p:nvPr/>
        </p:nvSpPr>
        <p:spPr>
          <a:xfrm>
            <a:off x="4972476" y="1400214"/>
            <a:ext cx="2090056" cy="1747519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29FFFF"/>
              </a:gs>
            </a:gsLst>
            <a:lin ang="5400000" scaled="0"/>
          </a:gra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9390928-613A-D348-BB89-31C3D817CC84}"/>
              </a:ext>
            </a:extLst>
          </p:cNvPr>
          <p:cNvSpPr/>
          <p:nvPr/>
        </p:nvSpPr>
        <p:spPr>
          <a:xfrm>
            <a:off x="7296740" y="1400214"/>
            <a:ext cx="2090056" cy="1747519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29FFFF"/>
              </a:gs>
            </a:gsLst>
            <a:lin ang="5400000" scaled="0"/>
          </a:gra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8477FA0-598D-F144-82BF-D2B456100390}"/>
              </a:ext>
            </a:extLst>
          </p:cNvPr>
          <p:cNvSpPr/>
          <p:nvPr/>
        </p:nvSpPr>
        <p:spPr>
          <a:xfrm>
            <a:off x="9621004" y="1400214"/>
            <a:ext cx="2090056" cy="1747519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29FFFF"/>
              </a:gs>
            </a:gsLst>
            <a:lin ang="5400000" scaled="0"/>
          </a:gra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128D3F29-CB8F-E24B-85CA-52ACB721BA75}"/>
              </a:ext>
            </a:extLst>
          </p:cNvPr>
          <p:cNvSpPr/>
          <p:nvPr/>
        </p:nvSpPr>
        <p:spPr>
          <a:xfrm>
            <a:off x="323948" y="3244259"/>
            <a:ext cx="2090056" cy="3442741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/>
              </a:gs>
            </a:gsLst>
            <a:lin ang="5400000" scaled="1"/>
          </a:gradFill>
          <a:ln w="15875">
            <a:gradFill>
              <a:gsLst>
                <a:gs pos="90000">
                  <a:srgbClr val="29FFFF">
                    <a:alpha val="0"/>
                  </a:srgbClr>
                </a:gs>
                <a:gs pos="0">
                  <a:srgbClr val="29FFFF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505D681-6F56-5D40-A0D0-55F9E2B6BB8A}"/>
              </a:ext>
            </a:extLst>
          </p:cNvPr>
          <p:cNvSpPr/>
          <p:nvPr/>
        </p:nvSpPr>
        <p:spPr>
          <a:xfrm>
            <a:off x="2642382" y="3244259"/>
            <a:ext cx="2090056" cy="3442741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/>
              </a:gs>
            </a:gsLst>
            <a:lin ang="5400000" scaled="1"/>
          </a:gradFill>
          <a:ln w="15875">
            <a:gradFill>
              <a:gsLst>
                <a:gs pos="90000">
                  <a:srgbClr val="29FFFF">
                    <a:alpha val="0"/>
                  </a:srgbClr>
                </a:gs>
                <a:gs pos="0">
                  <a:srgbClr val="29FFFF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6CB8D85-C0D8-F84B-8F35-F54BDE0733F5}"/>
              </a:ext>
            </a:extLst>
          </p:cNvPr>
          <p:cNvSpPr/>
          <p:nvPr/>
        </p:nvSpPr>
        <p:spPr>
          <a:xfrm>
            <a:off x="4966245" y="3244259"/>
            <a:ext cx="2090056" cy="3442741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/>
              </a:gs>
            </a:gsLst>
            <a:lin ang="5400000" scaled="1"/>
          </a:gradFill>
          <a:ln w="15875">
            <a:gradFill>
              <a:gsLst>
                <a:gs pos="90000">
                  <a:srgbClr val="29FFFF">
                    <a:alpha val="0"/>
                  </a:srgbClr>
                </a:gs>
                <a:gs pos="0">
                  <a:srgbClr val="29FFFF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2FB5753-C410-5B4A-81C0-029B2300E76B}"/>
              </a:ext>
            </a:extLst>
          </p:cNvPr>
          <p:cNvSpPr/>
          <p:nvPr/>
        </p:nvSpPr>
        <p:spPr>
          <a:xfrm>
            <a:off x="7306077" y="3244259"/>
            <a:ext cx="2090056" cy="3442741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/>
              </a:gs>
            </a:gsLst>
            <a:lin ang="5400000" scaled="1"/>
          </a:gradFill>
          <a:ln w="15875">
            <a:gradFill>
              <a:gsLst>
                <a:gs pos="90000">
                  <a:srgbClr val="29FFFF">
                    <a:alpha val="0"/>
                  </a:srgbClr>
                </a:gs>
                <a:gs pos="0">
                  <a:srgbClr val="29FFFF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0F68AD7-69DB-4949-A6B7-FF25413C93AF}"/>
              </a:ext>
            </a:extLst>
          </p:cNvPr>
          <p:cNvSpPr/>
          <p:nvPr/>
        </p:nvSpPr>
        <p:spPr>
          <a:xfrm>
            <a:off x="9621004" y="3244259"/>
            <a:ext cx="2090056" cy="3442741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/>
              </a:gs>
            </a:gsLst>
            <a:lin ang="5400000" scaled="1"/>
          </a:gradFill>
          <a:ln w="15875">
            <a:gradFill>
              <a:gsLst>
                <a:gs pos="90000">
                  <a:srgbClr val="29FFFF">
                    <a:alpha val="0"/>
                  </a:srgbClr>
                </a:gs>
                <a:gs pos="0">
                  <a:srgbClr val="29FFFF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CBE5979-46B5-A749-95D1-FD7B8C7AF100}"/>
              </a:ext>
            </a:extLst>
          </p:cNvPr>
          <p:cNvSpPr/>
          <p:nvPr/>
        </p:nvSpPr>
        <p:spPr>
          <a:xfrm>
            <a:off x="323948" y="1400214"/>
            <a:ext cx="2090056" cy="1747519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29FFFF"/>
              </a:gs>
            </a:gsLst>
            <a:lin ang="5400000" scaled="0"/>
          </a:gra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9" name="圖形 48">
            <a:extLst>
              <a:ext uri="{FF2B5EF4-FFF2-40B4-BE49-F238E27FC236}">
                <a16:creationId xmlns:a16="http://schemas.microsoft.com/office/drawing/2014/main" id="{015B9D82-A408-6946-96A8-E6962399DD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7978" y="1615990"/>
            <a:ext cx="920417" cy="911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圖形 49">
            <a:extLst>
              <a:ext uri="{FF2B5EF4-FFF2-40B4-BE49-F238E27FC236}">
                <a16:creationId xmlns:a16="http://schemas.microsoft.com/office/drawing/2014/main" id="{6DE56BD7-00E6-6D43-9CAC-2EDD8841A3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063" y="1534915"/>
            <a:ext cx="1031098" cy="1031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圖形 50">
            <a:extLst>
              <a:ext uri="{FF2B5EF4-FFF2-40B4-BE49-F238E27FC236}">
                <a16:creationId xmlns:a16="http://schemas.microsoft.com/office/drawing/2014/main" id="{D08283B0-4DD2-FC4D-B632-4C8B73DC60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84626" y="1621153"/>
            <a:ext cx="869216" cy="869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A3E19210-9EAF-2C4B-8FBD-C27D2CD0B9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69704" y="1540440"/>
            <a:ext cx="961146" cy="9611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164F6DE-9243-B740-8CB9-0A06D6EB66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239351" y="1604377"/>
            <a:ext cx="904875" cy="904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2DAAFFA1-AC93-4373-B161-13B9E4766FF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60" y="2652138"/>
            <a:ext cx="2201469" cy="5565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932AC757-7956-4B6B-971E-4AC71061DD7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55" y="2652138"/>
            <a:ext cx="2188780" cy="5565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4DBFAEAD-32E5-4999-BC86-D150298EA94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394" y="2652138"/>
            <a:ext cx="2200555" cy="5565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B811BBD3-2294-40CC-B852-88F8D9400EF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6506" y="2645325"/>
            <a:ext cx="2188357" cy="5565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2A83491E-BAEB-4F32-B208-0673D04EC05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4447" y="2641989"/>
            <a:ext cx="2187539" cy="5565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0" name="Google Shape;298;p16">
            <a:extLst>
              <a:ext uri="{FF2B5EF4-FFF2-40B4-BE49-F238E27FC236}">
                <a16:creationId xmlns:a16="http://schemas.microsoft.com/office/drawing/2014/main" id="{3940023D-1FAC-6D4C-8173-0D7D4DB9B40A}"/>
              </a:ext>
            </a:extLst>
          </p:cNvPr>
          <p:cNvSpPr/>
          <p:nvPr/>
        </p:nvSpPr>
        <p:spPr>
          <a:xfrm>
            <a:off x="4988079" y="3305500"/>
            <a:ext cx="1953650" cy="2512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7800" indent="-177800">
              <a:lnSpc>
                <a:spcPts val="2200"/>
              </a:lnSpc>
              <a:spcBef>
                <a:spcPts val="800"/>
              </a:spcBef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rgbClr val="FFFFFF"/>
                </a:solidFill>
                <a:latin typeface="Oswald Light" pitchFamily="2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QTS hero no longer needs file system checks (FSCK), with ZFS Mirror layer, COW (copy on Write) could keep the data integrity.</a:t>
            </a:r>
            <a:endParaRPr lang="en-US" sz="1500">
              <a:solidFill>
                <a:srgbClr val="FFFFFF"/>
              </a:solidFill>
              <a:latin typeface="Oswald Light" pitchFamily="2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61" name="Google Shape;240;p16">
            <a:extLst>
              <a:ext uri="{FF2B5EF4-FFF2-40B4-BE49-F238E27FC236}">
                <a16:creationId xmlns:a16="http://schemas.microsoft.com/office/drawing/2014/main" id="{0B81A81E-72B9-DA46-8150-788AAF548851}"/>
              </a:ext>
            </a:extLst>
          </p:cNvPr>
          <p:cNvSpPr/>
          <p:nvPr/>
        </p:nvSpPr>
        <p:spPr>
          <a:xfrm>
            <a:off x="368443" y="3307509"/>
            <a:ext cx="2049979" cy="2746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77800">
              <a:spcBef>
                <a:spcPts val="800"/>
              </a:spcBef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rgbClr val="FFFFFF"/>
                </a:solidFill>
                <a:latin typeface="Oswald Light" pitchFamily="2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Offers inline compression &amp; inline deduplication for better storage utilization​</a:t>
            </a:r>
          </a:p>
          <a:p>
            <a:pPr marL="177800" indent="-177800">
              <a:spcBef>
                <a:spcPts val="800"/>
              </a:spcBef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rgbClr val="FFFFFF"/>
                </a:solidFill>
                <a:latin typeface="Oswald Light" pitchFamily="2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ZIL / L2ARC: provides a better cache mechanism</a:t>
            </a:r>
            <a:endParaRPr lang="en-US" sz="1500" i="0" u="none" strike="noStrike" cap="none">
              <a:solidFill>
                <a:srgbClr val="FFFFFF"/>
              </a:solidFill>
              <a:latin typeface="Oswald Light" pitchFamily="2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62" name="Google Shape;246;p16">
            <a:extLst>
              <a:ext uri="{FF2B5EF4-FFF2-40B4-BE49-F238E27FC236}">
                <a16:creationId xmlns:a16="http://schemas.microsoft.com/office/drawing/2014/main" id="{58AD482F-E991-2A48-ADF7-2C3B1EDA3205}"/>
              </a:ext>
            </a:extLst>
          </p:cNvPr>
          <p:cNvSpPr/>
          <p:nvPr/>
        </p:nvSpPr>
        <p:spPr>
          <a:xfrm>
            <a:off x="2635485" y="3309035"/>
            <a:ext cx="2090056" cy="341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77800">
              <a:spcBef>
                <a:spcPts val="800"/>
              </a:spcBef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sz="1500">
                <a:solidFill>
                  <a:srgbClr val="FFFFFF"/>
                </a:solidFill>
                <a:latin typeface="Oswald Light" pitchFamily="2" charset="0"/>
                <a:ea typeface="微軟正黑體"/>
                <a:cs typeface="Microsoft JhengHei"/>
                <a:sym typeface="Arial" panose="020B0604020202020204" pitchFamily="34" charset="0"/>
              </a:rPr>
              <a:t>The native ZFS snapshot feature allows smart definitions of guaranteed snapshots​</a:t>
            </a:r>
            <a:endParaRPr lang="en-US" sz="1500">
              <a:solidFill>
                <a:srgbClr val="FFFFFF"/>
              </a:solidFill>
              <a:latin typeface="Oswald Light" pitchFamily="2" charset="0"/>
              <a:ea typeface="微軟正黑體"/>
              <a:cs typeface="Microsoft JhengHei"/>
            </a:endParaRPr>
          </a:p>
          <a:p>
            <a:pPr marL="177800" lvl="0" indent="-177800">
              <a:spcBef>
                <a:spcPts val="800"/>
              </a:spcBef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zh-TW" sz="1500">
                <a:solidFill>
                  <a:srgbClr val="FFFFFF"/>
                </a:solidFill>
                <a:latin typeface="Oswald Light" pitchFamily="2" charset="0"/>
                <a:ea typeface="微軟正黑體"/>
                <a:cs typeface="Microsoft JhengHei"/>
                <a:sym typeface="Arial" panose="020B0604020202020204" pitchFamily="34" charset="0"/>
              </a:rPr>
              <a:t>A nearly unlimited number of 65,536 snapshots​ (supports folder/LUN)​</a:t>
            </a:r>
            <a:endParaRPr lang="en-US" altLang="zh-TW" sz="1500">
              <a:solidFill>
                <a:srgbClr val="FFFFFF"/>
              </a:solidFill>
              <a:latin typeface="Oswald Light" pitchFamily="2" charset="0"/>
              <a:ea typeface="微軟正黑體"/>
              <a:cs typeface="Microsoft JhengHei"/>
            </a:endParaRPr>
          </a:p>
          <a:p>
            <a:pPr marL="177800" lvl="0" indent="-177800">
              <a:spcBef>
                <a:spcPts val="800"/>
              </a:spcBef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zh-TW" sz="1500" err="1">
                <a:solidFill>
                  <a:srgbClr val="FFFFFF"/>
                </a:solidFill>
                <a:latin typeface="Oswald Light" pitchFamily="2" charset="0"/>
                <a:ea typeface="微軟正黑體"/>
                <a:cs typeface="Microsoft JhengHei"/>
                <a:sym typeface="Arial" panose="020B0604020202020204" pitchFamily="34" charset="0"/>
              </a:rPr>
              <a:t>SnapSync</a:t>
            </a:r>
            <a:endParaRPr lang="en-US" altLang="zh-TW" sz="1500">
              <a:solidFill>
                <a:srgbClr val="FFFFFF"/>
              </a:solidFill>
              <a:latin typeface="Oswald Light" pitchFamily="2" charset="0"/>
              <a:ea typeface="微軟正黑體"/>
              <a:cs typeface="Microsoft JhengHei"/>
            </a:endParaRPr>
          </a:p>
          <a:p>
            <a:pPr marL="177800" indent="-177800">
              <a:spcBef>
                <a:spcPts val="800"/>
              </a:spcBef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zh-TW" sz="1500">
                <a:solidFill>
                  <a:srgbClr val="FFFFFF"/>
                </a:solidFill>
                <a:latin typeface="Oswald Light" pitchFamily="2" charset="0"/>
                <a:ea typeface="微軟正黑體"/>
                <a:cs typeface="Microsoft JhengHei"/>
                <a:sym typeface="Arial" panose="020B0604020202020204" pitchFamily="34" charset="0"/>
              </a:rPr>
              <a:t>More RAID types available</a:t>
            </a:r>
            <a:endParaRPr lang="en-US" altLang="zh-TW" sz="1500">
              <a:solidFill>
                <a:srgbClr val="FFFFFF"/>
              </a:solidFill>
              <a:latin typeface="Oswald Light" pitchFamily="2" charset="0"/>
              <a:ea typeface="微軟正黑體"/>
              <a:cs typeface="Microsoft JhengHei"/>
            </a:endParaRPr>
          </a:p>
          <a:p>
            <a:pPr marL="177800" indent="-177800">
              <a:spcBef>
                <a:spcPts val="800"/>
              </a:spcBef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zh-TW" sz="1500">
                <a:solidFill>
                  <a:srgbClr val="FFFFFF"/>
                </a:solidFill>
                <a:latin typeface="Oswald Light" pitchFamily="2" charset="0"/>
                <a:ea typeface="微軟正黑體"/>
                <a:cs typeface="Microsoft JhengHei"/>
                <a:sym typeface="Arial" panose="020B0604020202020204" pitchFamily="34" charset="0"/>
              </a:rPr>
              <a:t>WORM (write once read many)​</a:t>
            </a:r>
            <a:endParaRPr lang="zh-TW" altLang="en-US" sz="1500">
              <a:solidFill>
                <a:srgbClr val="FFFFFF"/>
              </a:solidFill>
              <a:latin typeface="Oswald Light" pitchFamily="2" charset="0"/>
              <a:ea typeface="微軟正黑體"/>
              <a:cs typeface="Microsoft JhengHei"/>
            </a:endParaRPr>
          </a:p>
        </p:txBody>
      </p:sp>
      <p:sp>
        <p:nvSpPr>
          <p:cNvPr id="63" name="Google Shape;249;p16">
            <a:extLst>
              <a:ext uri="{FF2B5EF4-FFF2-40B4-BE49-F238E27FC236}">
                <a16:creationId xmlns:a16="http://schemas.microsoft.com/office/drawing/2014/main" id="{7CB74F37-07A9-854E-9B87-83DD9446A3A7}"/>
              </a:ext>
            </a:extLst>
          </p:cNvPr>
          <p:cNvSpPr/>
          <p:nvPr/>
        </p:nvSpPr>
        <p:spPr>
          <a:xfrm>
            <a:off x="7339142" y="3305500"/>
            <a:ext cx="2024453" cy="28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indent="-177800">
              <a:lnSpc>
                <a:spcPts val="2000"/>
              </a:lnSpc>
              <a:spcBef>
                <a:spcPts val="800"/>
              </a:spcBef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rgbClr val="FFFFFF"/>
                </a:solidFill>
                <a:latin typeface="Oswald Light" pitchFamily="2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Provide ECC RAM supported model to reach the enterprise level stability​</a:t>
            </a:r>
          </a:p>
          <a:p>
            <a:pPr marL="177800" indent="-177800">
              <a:lnSpc>
                <a:spcPts val="2000"/>
              </a:lnSpc>
              <a:spcBef>
                <a:spcPts val="800"/>
              </a:spcBef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rgbClr val="FFFFFF"/>
                </a:solidFill>
                <a:latin typeface="Oswald Light" pitchFamily="2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Provide the faster RAID Rebuild function: Resilver</a:t>
            </a:r>
          </a:p>
          <a:p>
            <a:pPr marL="177800" indent="-177800">
              <a:lnSpc>
                <a:spcPts val="2000"/>
              </a:lnSpc>
              <a:spcBef>
                <a:spcPts val="800"/>
              </a:spcBef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rgbClr val="FFFFFF"/>
                </a:solidFill>
                <a:latin typeface="Oswald Light" pitchFamily="2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Provide the service of SSD/HDD life prediction​</a:t>
            </a:r>
            <a:endParaRPr lang="zh-TW" altLang="en-US" sz="1500">
              <a:solidFill>
                <a:srgbClr val="FFFFFF"/>
              </a:solidFill>
              <a:latin typeface="Oswald Light" pitchFamily="2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endParaRPr lang="zh-TW" altLang="en-US" sz="1500" i="0" u="none" strike="noStrike" cap="none">
              <a:solidFill>
                <a:srgbClr val="FFFFFF"/>
              </a:solidFill>
              <a:latin typeface="Oswald Light" pitchFamily="2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64" name="Google Shape;252;p16">
            <a:extLst>
              <a:ext uri="{FF2B5EF4-FFF2-40B4-BE49-F238E27FC236}">
                <a16:creationId xmlns:a16="http://schemas.microsoft.com/office/drawing/2014/main" id="{53FF934F-F39B-8040-B75A-B1BF07BC5FEA}"/>
              </a:ext>
            </a:extLst>
          </p:cNvPr>
          <p:cNvSpPr/>
          <p:nvPr/>
        </p:nvSpPr>
        <p:spPr>
          <a:xfrm>
            <a:off x="9696283" y="3290462"/>
            <a:ext cx="1991010" cy="2891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2100"/>
              </a:lnSpc>
              <a:spcBef>
                <a:spcPts val="800"/>
              </a:spcBef>
              <a:buClr>
                <a:srgbClr val="00B0F0"/>
              </a:buClr>
              <a:buSzPct val="50000"/>
            </a:pPr>
            <a:r>
              <a:rPr lang="en-US" altLang="zh-TW" sz="1500">
                <a:solidFill>
                  <a:srgbClr val="FFFFFF"/>
                </a:solidFill>
                <a:latin typeface="Oswald Light" pitchFamily="2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Supports all app, VMs, and containers. Users could easily deploy the </a:t>
            </a:r>
            <a:r>
              <a:rPr lang="en-US" altLang="zh-TW" sz="1500" err="1">
                <a:solidFill>
                  <a:srgbClr val="FFFFFF"/>
                </a:solidFill>
                <a:latin typeface="Oswald Light" pitchFamily="2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vRouter</a:t>
            </a:r>
            <a:r>
              <a:rPr lang="en-US" altLang="zh-TW" sz="1500">
                <a:solidFill>
                  <a:srgbClr val="FFFFFF"/>
                </a:solidFill>
                <a:latin typeface="Oswald Light" pitchFamily="2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/ </a:t>
            </a:r>
            <a:r>
              <a:rPr lang="en-US" altLang="zh-TW" sz="1500" err="1">
                <a:solidFill>
                  <a:srgbClr val="FFFFFF"/>
                </a:solidFill>
                <a:latin typeface="Oswald Light" pitchFamily="2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vFirewall</a:t>
            </a:r>
            <a:r>
              <a:rPr lang="en-US" altLang="zh-TW" sz="1500">
                <a:solidFill>
                  <a:srgbClr val="FFFFFF"/>
                </a:solidFill>
                <a:latin typeface="Oswald Light" pitchFamily="2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, and use many popular packages like </a:t>
            </a:r>
            <a:r>
              <a:rPr lang="en-US" altLang="zh-TW" sz="1500" err="1">
                <a:solidFill>
                  <a:srgbClr val="FFFFFF"/>
                </a:solidFill>
                <a:latin typeface="Oswald Light" pitchFamily="2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nginx</a:t>
            </a:r>
            <a:r>
              <a:rPr lang="en-US" altLang="zh-TW" sz="1500">
                <a:solidFill>
                  <a:srgbClr val="FFFFFF"/>
                </a:solidFill>
                <a:latin typeface="Oswald Light" pitchFamily="2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/httpd/</a:t>
            </a:r>
            <a:r>
              <a:rPr lang="en-US" altLang="zh-TW" sz="1500" err="1">
                <a:solidFill>
                  <a:srgbClr val="FFFFFF"/>
                </a:solidFill>
                <a:latin typeface="Oswald Light" pitchFamily="2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mangoDB</a:t>
            </a:r>
            <a:r>
              <a:rPr lang="en-US" altLang="zh-TW" sz="1500">
                <a:solidFill>
                  <a:srgbClr val="FFFFFF"/>
                </a:solidFill>
                <a:latin typeface="Oswald Light" pitchFamily="2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/ </a:t>
            </a:r>
            <a:r>
              <a:rPr lang="en-US" altLang="zh-TW" sz="1500" err="1">
                <a:solidFill>
                  <a:srgbClr val="FFFFFF"/>
                </a:solidFill>
                <a:latin typeface="Oswald Light" pitchFamily="2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redis</a:t>
            </a:r>
            <a:r>
              <a:rPr lang="en-US" altLang="zh-TW" sz="1500">
                <a:solidFill>
                  <a:srgbClr val="FFFFFF"/>
                </a:solidFill>
                <a:latin typeface="Oswald Light" pitchFamily="2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/</a:t>
            </a:r>
            <a:r>
              <a:rPr lang="en-US" altLang="zh-TW" sz="1500" err="1">
                <a:solidFill>
                  <a:srgbClr val="FFFFFF"/>
                </a:solidFill>
                <a:latin typeface="Oswald Light" pitchFamily="2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ShadowSocks</a:t>
            </a:r>
            <a:r>
              <a:rPr lang="en-US" altLang="zh-TW" sz="1500">
                <a:solidFill>
                  <a:srgbClr val="FFFFFF"/>
                </a:solidFill>
                <a:latin typeface="Oswald Light" pitchFamily="2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.​</a:t>
            </a:r>
          </a:p>
          <a:p>
            <a:pPr>
              <a:spcBef>
                <a:spcPts val="800"/>
              </a:spcBef>
              <a:buClr>
                <a:srgbClr val="00B0F0"/>
              </a:buClr>
              <a:buSzPct val="50000"/>
            </a:pPr>
            <a:endParaRPr lang="en-US" altLang="zh-TW" sz="1500">
              <a:solidFill>
                <a:srgbClr val="FFFFFF"/>
              </a:solidFill>
              <a:latin typeface="Oswald Light" pitchFamily="2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>
              <a:spcBef>
                <a:spcPts val="800"/>
              </a:spcBef>
              <a:buClr>
                <a:srgbClr val="00B0F0"/>
              </a:buClr>
              <a:buSzPct val="50000"/>
            </a:pPr>
            <a:r>
              <a:rPr lang="en-US" altLang="zh-TW" sz="1500">
                <a:solidFill>
                  <a:srgbClr val="FFFFFF"/>
                </a:solidFill>
                <a:latin typeface="Oswald Light" pitchFamily="2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​</a:t>
            </a:r>
            <a:endParaRPr lang="en-US" sz="1500" i="0" u="none" strike="noStrike" cap="none">
              <a:solidFill>
                <a:srgbClr val="FFFFFF"/>
              </a:solidFill>
              <a:latin typeface="Oswald Light" pitchFamily="2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65" name="Google Shape;239;p16">
            <a:extLst>
              <a:ext uri="{FF2B5EF4-FFF2-40B4-BE49-F238E27FC236}">
                <a16:creationId xmlns:a16="http://schemas.microsoft.com/office/drawing/2014/main" id="{7B1DD6E7-285E-4610-BB8C-E2B78ADEFCF1}"/>
              </a:ext>
            </a:extLst>
          </p:cNvPr>
          <p:cNvSpPr txBox="1"/>
          <p:nvPr/>
        </p:nvSpPr>
        <p:spPr>
          <a:xfrm>
            <a:off x="331268" y="2724185"/>
            <a:ext cx="2134257" cy="33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2"/>
            </a:pPr>
            <a:r>
              <a:rPr lang="en-US" altLang="zh-TW" sz="2000">
                <a:latin typeface="Oswald" pitchFamily="2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Data Efficiency</a:t>
            </a:r>
            <a:endParaRPr lang="zh-TW" altLang="en-US" sz="2000">
              <a:latin typeface="Oswald" pitchFamily="2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66" name="Google Shape;245;p16">
            <a:extLst>
              <a:ext uri="{FF2B5EF4-FFF2-40B4-BE49-F238E27FC236}">
                <a16:creationId xmlns:a16="http://schemas.microsoft.com/office/drawing/2014/main" id="{7FE23E6D-E8B5-4E70-A9A6-C8FA9D32527D}"/>
              </a:ext>
            </a:extLst>
          </p:cNvPr>
          <p:cNvSpPr txBox="1"/>
          <p:nvPr/>
        </p:nvSpPr>
        <p:spPr>
          <a:xfrm>
            <a:off x="2617268" y="2724184"/>
            <a:ext cx="2069420" cy="33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2"/>
            </a:pPr>
            <a:r>
              <a:rPr lang="en-US" altLang="zh-TW" sz="2000">
                <a:latin typeface="Oswald" pitchFamily="2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Data Protection</a:t>
            </a:r>
            <a:endParaRPr lang="zh-TW" altLang="en-US" sz="2000">
              <a:latin typeface="Oswald" pitchFamily="2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67" name="Google Shape;242;p16">
            <a:extLst>
              <a:ext uri="{FF2B5EF4-FFF2-40B4-BE49-F238E27FC236}">
                <a16:creationId xmlns:a16="http://schemas.microsoft.com/office/drawing/2014/main" id="{A1DB4E8D-DE96-498E-BDD5-13DC01A30B71}"/>
              </a:ext>
            </a:extLst>
          </p:cNvPr>
          <p:cNvSpPr txBox="1"/>
          <p:nvPr/>
        </p:nvSpPr>
        <p:spPr>
          <a:xfrm>
            <a:off x="5029745" y="2717112"/>
            <a:ext cx="194511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2"/>
            </a:pPr>
            <a:r>
              <a:rPr lang="en-US" altLang="zh-TW" sz="2000">
                <a:latin typeface="Oswald" pitchFamily="2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Dara Integrity</a:t>
            </a:r>
            <a:endParaRPr lang="zh-TW" altLang="en-US" sz="2000">
              <a:latin typeface="Oswald" pitchFamily="2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68" name="Google Shape;248;p16">
            <a:extLst>
              <a:ext uri="{FF2B5EF4-FFF2-40B4-BE49-F238E27FC236}">
                <a16:creationId xmlns:a16="http://schemas.microsoft.com/office/drawing/2014/main" id="{7CAFB982-D916-4ED7-860B-DDD0E7CB1DE1}"/>
              </a:ext>
            </a:extLst>
          </p:cNvPr>
          <p:cNvSpPr txBox="1"/>
          <p:nvPr/>
        </p:nvSpPr>
        <p:spPr>
          <a:xfrm>
            <a:off x="7315647" y="2723107"/>
            <a:ext cx="20396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2"/>
            </a:pPr>
            <a:r>
              <a:rPr lang="en-US" altLang="zh-TW" sz="2000">
                <a:latin typeface="Oswald" pitchFamily="2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System Stability</a:t>
            </a:r>
            <a:endParaRPr lang="zh-TW" altLang="en-US" sz="2000">
              <a:latin typeface="Oswald" pitchFamily="2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69" name="Google Shape;251;p16">
            <a:extLst>
              <a:ext uri="{FF2B5EF4-FFF2-40B4-BE49-F238E27FC236}">
                <a16:creationId xmlns:a16="http://schemas.microsoft.com/office/drawing/2014/main" id="{85C30C2E-B543-40D2-9279-FB710971BCCE}"/>
              </a:ext>
            </a:extLst>
          </p:cNvPr>
          <p:cNvSpPr txBox="1"/>
          <p:nvPr/>
        </p:nvSpPr>
        <p:spPr>
          <a:xfrm>
            <a:off x="9594659" y="2716988"/>
            <a:ext cx="216039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en-US" altLang="zh-TW" sz="2000">
                <a:latin typeface="Oswald" pitchFamily="2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APP &amp; Converged</a:t>
            </a:r>
            <a:endParaRPr lang="zh-TW" altLang="en-US" sz="2000">
              <a:latin typeface="Oswald" pitchFamily="2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51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AC4731-9544-489B-8745-AFDBAA982EDF}"/>
              </a:ext>
            </a:extLst>
          </p:cNvPr>
          <p:cNvSpPr/>
          <p:nvPr/>
        </p:nvSpPr>
        <p:spPr>
          <a:xfrm>
            <a:off x="1503444" y="2368331"/>
            <a:ext cx="7652565" cy="40000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63500" h="38100" prst="angle"/>
          </a:sp3d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endParaRPr lang="zh-TW" altLang="en-US" sz="2600">
              <a:solidFill>
                <a:prstClr val="white"/>
              </a:solidFill>
              <a:latin typeface="Oswald Light" pitchFamily="2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70A4828-1234-402A-B169-05508359F5BF}"/>
              </a:ext>
            </a:extLst>
          </p:cNvPr>
          <p:cNvSpPr/>
          <p:nvPr/>
        </p:nvSpPr>
        <p:spPr>
          <a:xfrm>
            <a:off x="2795433" y="2634387"/>
            <a:ext cx="567229" cy="3425157"/>
          </a:xfrm>
          <a:prstGeom prst="rect">
            <a:avLst/>
          </a:prstGeom>
          <a:gradFill>
            <a:gsLst>
              <a:gs pos="0">
                <a:srgbClr val="0192FF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latin typeface="Oswald Light" pitchFamily="2" charset="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11E15F2B-55ED-4216-9258-4301BAE03603}"/>
              </a:ext>
            </a:extLst>
          </p:cNvPr>
          <p:cNvSpPr/>
          <p:nvPr/>
        </p:nvSpPr>
        <p:spPr>
          <a:xfrm>
            <a:off x="3476783" y="2629464"/>
            <a:ext cx="5380377" cy="3430081"/>
          </a:xfrm>
          <a:prstGeom prst="roundRect">
            <a:avLst>
              <a:gd name="adj" fmla="val 187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latin typeface="Oswald Light" pitchFamily="2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8F643641-E358-4429-BE2F-79F380345841}"/>
              </a:ext>
            </a:extLst>
          </p:cNvPr>
          <p:cNvSpPr/>
          <p:nvPr/>
        </p:nvSpPr>
        <p:spPr>
          <a:xfrm>
            <a:off x="9399866" y="2631442"/>
            <a:ext cx="2528260" cy="3162923"/>
          </a:xfrm>
          <a:prstGeom prst="roundRect">
            <a:avLst>
              <a:gd name="adj" fmla="val 0"/>
            </a:avLst>
          </a:prstGeom>
          <a:solidFill>
            <a:srgbClr val="479EB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latin typeface="Oswald Light" pitchFamily="2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D09400F-42E1-4D7E-BBC1-B40974072C29}"/>
              </a:ext>
            </a:extLst>
          </p:cNvPr>
          <p:cNvSpPr/>
          <p:nvPr/>
        </p:nvSpPr>
        <p:spPr>
          <a:xfrm>
            <a:off x="9488286" y="3518817"/>
            <a:ext cx="2384245" cy="154477"/>
          </a:xfrm>
          <a:prstGeom prst="roundRect">
            <a:avLst>
              <a:gd name="adj" fmla="val 1379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latin typeface="Oswald Light" pitchFamily="2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BB6C41B-90A6-41C5-B211-7C94F0D66FFA}"/>
              </a:ext>
            </a:extLst>
          </p:cNvPr>
          <p:cNvSpPr/>
          <p:nvPr/>
        </p:nvSpPr>
        <p:spPr>
          <a:xfrm>
            <a:off x="9469707" y="2708898"/>
            <a:ext cx="2402824" cy="354003"/>
          </a:xfrm>
          <a:prstGeom prst="rect">
            <a:avLst/>
          </a:prstGeom>
          <a:gradFill>
            <a:gsLst>
              <a:gs pos="100000">
                <a:srgbClr val="002060"/>
              </a:gs>
              <a:gs pos="0">
                <a:srgbClr val="003FBC"/>
              </a:gs>
            </a:gsLst>
            <a:lin ang="5400000" scaled="0"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Cloud Storage</a:t>
            </a:r>
            <a:endParaRPr kumimoji="1" lang="zh-TW" altLang="en-US" sz="2000">
              <a:solidFill>
                <a:schemeClr val="bg1"/>
              </a:solidFill>
              <a:latin typeface="Oswald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F213BED-807A-4B28-8223-6243151632BE}"/>
              </a:ext>
            </a:extLst>
          </p:cNvPr>
          <p:cNvSpPr/>
          <p:nvPr/>
        </p:nvSpPr>
        <p:spPr>
          <a:xfrm>
            <a:off x="9469707" y="5505873"/>
            <a:ext cx="2384245" cy="191245"/>
          </a:xfrm>
          <a:prstGeom prst="roundRect">
            <a:avLst>
              <a:gd name="adj" fmla="val 1379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latin typeface="Oswald Light" pitchFamily="2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EFE61D2-8EF8-4C58-BC23-8E0F895A10C2}"/>
              </a:ext>
            </a:extLst>
          </p:cNvPr>
          <p:cNvSpPr/>
          <p:nvPr/>
        </p:nvSpPr>
        <p:spPr>
          <a:xfrm>
            <a:off x="3551493" y="3480020"/>
            <a:ext cx="5220501" cy="2085613"/>
          </a:xfrm>
          <a:prstGeom prst="rect">
            <a:avLst/>
          </a:prstGeom>
          <a:solidFill>
            <a:srgbClr val="C00000"/>
          </a:solidFill>
          <a:ln w="28575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t"/>
          <a:lstStyle/>
          <a:p>
            <a:pPr defTabSz="1329169">
              <a:defRPr/>
            </a:pPr>
            <a:r>
              <a:rPr lang="en-US" altLang="zh-TW" sz="2400" err="1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HybridMount</a:t>
            </a:r>
            <a:endParaRPr lang="en-US" altLang="zh-TW" sz="2400">
              <a:solidFill>
                <a:schemeClr val="bg1"/>
              </a:solidFill>
              <a:latin typeface="Oswald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1329169">
              <a:defRPr/>
            </a:pPr>
            <a:r>
              <a:rPr lang="en-US" altLang="zh-TW" sz="1200">
                <a:solidFill>
                  <a:schemeClr val="bg1"/>
                </a:solidFill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File-based cloud gateway</a:t>
            </a:r>
            <a:endParaRPr lang="zh-TW" altLang="en-US" sz="1200">
              <a:solidFill>
                <a:schemeClr val="bg1"/>
              </a:solidFill>
              <a:latin typeface="Oswald Light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圓柱 4">
            <a:extLst>
              <a:ext uri="{FF2B5EF4-FFF2-40B4-BE49-F238E27FC236}">
                <a16:creationId xmlns:a16="http://schemas.microsoft.com/office/drawing/2014/main" id="{F76F3F9B-9E15-42C4-BD7A-794B036D3E67}"/>
              </a:ext>
            </a:extLst>
          </p:cNvPr>
          <p:cNvSpPr/>
          <p:nvPr/>
        </p:nvSpPr>
        <p:spPr>
          <a:xfrm>
            <a:off x="9623941" y="3199019"/>
            <a:ext cx="649444" cy="414441"/>
          </a:xfrm>
          <a:prstGeom prst="can">
            <a:avLst>
              <a:gd name="adj" fmla="val 17778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>
                <a:solidFill>
                  <a:schemeClr val="tx1"/>
                </a:solidFill>
                <a:latin typeface="Oswald Light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Object Storage</a:t>
            </a:r>
            <a:endParaRPr kumimoji="1" lang="zh-TW" altLang="en-US" sz="1000">
              <a:solidFill>
                <a:schemeClr val="tx1"/>
              </a:solidFill>
              <a:latin typeface="Oswald Light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1F9B3A2-5043-44EE-8F32-74475C3D3574}"/>
              </a:ext>
            </a:extLst>
          </p:cNvPr>
          <p:cNvSpPr/>
          <p:nvPr/>
        </p:nvSpPr>
        <p:spPr>
          <a:xfrm>
            <a:off x="1818826" y="3682029"/>
            <a:ext cx="909087" cy="410635"/>
          </a:xfrm>
          <a:prstGeom prst="rect">
            <a:avLst/>
          </a:prstGeom>
          <a:gradFill>
            <a:gsLst>
              <a:gs pos="0">
                <a:srgbClr val="757575"/>
              </a:gs>
              <a:gs pos="100000">
                <a:srgbClr val="4F4F4F"/>
              </a:gs>
            </a:gsLst>
            <a:lin ang="5400000" scaled="1"/>
          </a:gra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200">
                <a:solidFill>
                  <a:schemeClr val="bg1"/>
                </a:solidFill>
                <a:latin typeface="Oswald Light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NFS</a:t>
            </a:r>
            <a:endParaRPr lang="zh-TW" altLang="en-US" sz="1200">
              <a:solidFill>
                <a:schemeClr val="bg1"/>
              </a:solidFill>
              <a:latin typeface="Oswald Light" pitchFamily="2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47E633B-2081-4262-8193-FF6A770CE368}"/>
              </a:ext>
            </a:extLst>
          </p:cNvPr>
          <p:cNvSpPr/>
          <p:nvPr/>
        </p:nvSpPr>
        <p:spPr>
          <a:xfrm>
            <a:off x="1818826" y="4168384"/>
            <a:ext cx="909087" cy="410635"/>
          </a:xfrm>
          <a:prstGeom prst="rect">
            <a:avLst/>
          </a:prstGeom>
          <a:gradFill>
            <a:gsLst>
              <a:gs pos="0">
                <a:srgbClr val="757575"/>
              </a:gs>
              <a:gs pos="100000">
                <a:srgbClr val="4F4F4F"/>
              </a:gs>
            </a:gsLst>
            <a:lin ang="5400000" scaled="1"/>
          </a:gra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200">
                <a:solidFill>
                  <a:schemeClr val="bg1"/>
                </a:solidFill>
                <a:latin typeface="Oswald Light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AFP</a:t>
            </a:r>
            <a:endParaRPr lang="zh-TW" altLang="en-US" sz="1200">
              <a:solidFill>
                <a:schemeClr val="bg1"/>
              </a:solidFill>
              <a:latin typeface="Oswald Light" pitchFamily="2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0C8D981-2008-413A-A09A-37BA36CD7570}"/>
              </a:ext>
            </a:extLst>
          </p:cNvPr>
          <p:cNvSpPr/>
          <p:nvPr/>
        </p:nvSpPr>
        <p:spPr>
          <a:xfrm>
            <a:off x="1818826" y="3195676"/>
            <a:ext cx="909087" cy="410635"/>
          </a:xfrm>
          <a:prstGeom prst="rect">
            <a:avLst/>
          </a:prstGeom>
          <a:gradFill>
            <a:gsLst>
              <a:gs pos="0">
                <a:srgbClr val="757575"/>
              </a:gs>
              <a:gs pos="100000">
                <a:srgbClr val="4F4F4F"/>
              </a:gs>
            </a:gsLst>
            <a:lin ang="5400000" scaled="1"/>
          </a:gra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200">
                <a:solidFill>
                  <a:schemeClr val="bg1"/>
                </a:solidFill>
                <a:latin typeface="Oswald Light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SMB</a:t>
            </a:r>
            <a:endParaRPr lang="zh-TW" altLang="en-US" sz="1200">
              <a:solidFill>
                <a:schemeClr val="bg1"/>
              </a:solidFill>
              <a:latin typeface="Oswald Light" pitchFamily="2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FDA6CEC-EF50-474E-88BC-3AA20E2B36AB}"/>
              </a:ext>
            </a:extLst>
          </p:cNvPr>
          <p:cNvSpPr/>
          <p:nvPr/>
        </p:nvSpPr>
        <p:spPr>
          <a:xfrm>
            <a:off x="1807388" y="4654736"/>
            <a:ext cx="921745" cy="410635"/>
          </a:xfrm>
          <a:prstGeom prst="rect">
            <a:avLst/>
          </a:prstGeom>
          <a:gradFill>
            <a:gsLst>
              <a:gs pos="0">
                <a:srgbClr val="757575"/>
              </a:gs>
              <a:gs pos="100000">
                <a:srgbClr val="4F4F4F"/>
              </a:gs>
            </a:gsLst>
            <a:lin ang="5400000" scaled="1"/>
          </a:gra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200">
                <a:solidFill>
                  <a:schemeClr val="bg1"/>
                </a:solidFill>
                <a:latin typeface="Oswald Light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FTP</a:t>
            </a:r>
            <a:endParaRPr lang="zh-TW" altLang="en-US" sz="1200">
              <a:solidFill>
                <a:schemeClr val="bg1"/>
              </a:solidFill>
              <a:latin typeface="Oswald Light" pitchFamily="2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69A03F0-F4B4-4BFC-8A88-1C26DC7B0C53}"/>
              </a:ext>
            </a:extLst>
          </p:cNvPr>
          <p:cNvSpPr/>
          <p:nvPr/>
        </p:nvSpPr>
        <p:spPr>
          <a:xfrm>
            <a:off x="1807388" y="5141091"/>
            <a:ext cx="921745" cy="410635"/>
          </a:xfrm>
          <a:prstGeom prst="rect">
            <a:avLst/>
          </a:prstGeom>
          <a:gradFill>
            <a:gsLst>
              <a:gs pos="0">
                <a:srgbClr val="757575"/>
              </a:gs>
              <a:gs pos="100000">
                <a:srgbClr val="4F4F4F"/>
              </a:gs>
            </a:gsLst>
            <a:lin ang="5400000" scaled="1"/>
          </a:gra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200">
                <a:solidFill>
                  <a:schemeClr val="bg1"/>
                </a:solidFill>
                <a:latin typeface="Oswald Light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Web</a:t>
            </a:r>
          </a:p>
          <a:p>
            <a:pPr algn="ctr" defTabSz="1329169">
              <a:defRPr/>
            </a:pPr>
            <a:r>
              <a:rPr lang="en-US" altLang="zh-TW" sz="1200">
                <a:solidFill>
                  <a:schemeClr val="bg1"/>
                </a:solidFill>
                <a:latin typeface="Oswald Light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DAV</a:t>
            </a:r>
            <a:endParaRPr lang="zh-TW" altLang="en-US" sz="1200">
              <a:solidFill>
                <a:schemeClr val="bg1"/>
              </a:solidFill>
              <a:latin typeface="Oswald Light" pitchFamily="2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6" name="圓柱 63">
            <a:extLst>
              <a:ext uri="{FF2B5EF4-FFF2-40B4-BE49-F238E27FC236}">
                <a16:creationId xmlns:a16="http://schemas.microsoft.com/office/drawing/2014/main" id="{24403DF1-288E-4964-9423-E70DA0E4553C}"/>
              </a:ext>
            </a:extLst>
          </p:cNvPr>
          <p:cNvSpPr/>
          <p:nvPr/>
        </p:nvSpPr>
        <p:spPr>
          <a:xfrm>
            <a:off x="10364049" y="3199019"/>
            <a:ext cx="649444" cy="414441"/>
          </a:xfrm>
          <a:prstGeom prst="can">
            <a:avLst>
              <a:gd name="adj" fmla="val 14166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>
                <a:solidFill>
                  <a:schemeClr val="tx1"/>
                </a:solidFill>
                <a:latin typeface="Oswald Light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Object Storage</a:t>
            </a:r>
            <a:endParaRPr kumimoji="1" lang="zh-TW" altLang="en-US" sz="1000">
              <a:solidFill>
                <a:schemeClr val="tx1"/>
              </a:solidFill>
              <a:latin typeface="Oswald Light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圓柱 64">
            <a:extLst>
              <a:ext uri="{FF2B5EF4-FFF2-40B4-BE49-F238E27FC236}">
                <a16:creationId xmlns:a16="http://schemas.microsoft.com/office/drawing/2014/main" id="{5C9D3F43-13E9-4D86-A0AC-1FD27CFA8851}"/>
              </a:ext>
            </a:extLst>
          </p:cNvPr>
          <p:cNvSpPr/>
          <p:nvPr/>
        </p:nvSpPr>
        <p:spPr>
          <a:xfrm>
            <a:off x="11096545" y="3191643"/>
            <a:ext cx="649444" cy="414441"/>
          </a:xfrm>
          <a:prstGeom prst="can">
            <a:avLst>
              <a:gd name="adj" fmla="val 17778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>
                <a:solidFill>
                  <a:schemeClr val="tx1"/>
                </a:solidFill>
                <a:latin typeface="Oswald Light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Object Storage</a:t>
            </a:r>
          </a:p>
        </p:txBody>
      </p:sp>
      <p:sp>
        <p:nvSpPr>
          <p:cNvPr id="28" name="圓柱 65">
            <a:extLst>
              <a:ext uri="{FF2B5EF4-FFF2-40B4-BE49-F238E27FC236}">
                <a16:creationId xmlns:a16="http://schemas.microsoft.com/office/drawing/2014/main" id="{DD785483-6736-4970-8FE3-80844539D8C7}"/>
              </a:ext>
            </a:extLst>
          </p:cNvPr>
          <p:cNvSpPr/>
          <p:nvPr/>
        </p:nvSpPr>
        <p:spPr>
          <a:xfrm>
            <a:off x="11116674" y="5117519"/>
            <a:ext cx="649444" cy="554381"/>
          </a:xfrm>
          <a:prstGeom prst="can">
            <a:avLst>
              <a:gd name="adj" fmla="val 20413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>
                <a:solidFill>
                  <a:schemeClr val="tx1"/>
                </a:solidFill>
                <a:latin typeface="Oswald Light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Cloud File Storage</a:t>
            </a:r>
          </a:p>
        </p:txBody>
      </p:sp>
      <p:sp>
        <p:nvSpPr>
          <p:cNvPr id="29" name="圓柱 66">
            <a:extLst>
              <a:ext uri="{FF2B5EF4-FFF2-40B4-BE49-F238E27FC236}">
                <a16:creationId xmlns:a16="http://schemas.microsoft.com/office/drawing/2014/main" id="{140D7F9C-464E-44AB-B294-73F6AA9B02F1}"/>
              </a:ext>
            </a:extLst>
          </p:cNvPr>
          <p:cNvSpPr/>
          <p:nvPr/>
        </p:nvSpPr>
        <p:spPr>
          <a:xfrm>
            <a:off x="10356654" y="5119243"/>
            <a:ext cx="649444" cy="554381"/>
          </a:xfrm>
          <a:prstGeom prst="can">
            <a:avLst>
              <a:gd name="adj" fmla="val 17661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>
                <a:solidFill>
                  <a:schemeClr val="tx1"/>
                </a:solidFill>
                <a:latin typeface="Oswald Light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Cloud File Storage</a:t>
            </a:r>
          </a:p>
        </p:txBody>
      </p:sp>
      <p:sp>
        <p:nvSpPr>
          <p:cNvPr id="30" name="圓柱 67">
            <a:extLst>
              <a:ext uri="{FF2B5EF4-FFF2-40B4-BE49-F238E27FC236}">
                <a16:creationId xmlns:a16="http://schemas.microsoft.com/office/drawing/2014/main" id="{A817CA07-6BBC-46D0-BBAF-2F6D0E368CC6}"/>
              </a:ext>
            </a:extLst>
          </p:cNvPr>
          <p:cNvSpPr/>
          <p:nvPr/>
        </p:nvSpPr>
        <p:spPr>
          <a:xfrm>
            <a:off x="9596633" y="5112574"/>
            <a:ext cx="649444" cy="554381"/>
          </a:xfrm>
          <a:prstGeom prst="can">
            <a:avLst>
              <a:gd name="adj" fmla="val 15826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>
                <a:solidFill>
                  <a:schemeClr val="tx1"/>
                </a:solidFill>
                <a:latin typeface="Oswald Light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Cloud File Storage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65A92C2-6DC7-4EE4-BEAF-E0CEED92D756}"/>
              </a:ext>
            </a:extLst>
          </p:cNvPr>
          <p:cNvSpPr/>
          <p:nvPr/>
        </p:nvSpPr>
        <p:spPr>
          <a:xfrm>
            <a:off x="7655725" y="4160806"/>
            <a:ext cx="980463" cy="585489"/>
          </a:xfrm>
          <a:prstGeom prst="rect">
            <a:avLst/>
          </a:prstGeom>
          <a:gradFill>
            <a:gsLst>
              <a:gs pos="100000">
                <a:srgbClr val="E9702F"/>
              </a:gs>
              <a:gs pos="0">
                <a:srgbClr val="FFE251"/>
              </a:gs>
            </a:gsLst>
            <a:lin ang="5400000" scaled="0"/>
          </a:gra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CN" sz="1100">
                <a:solidFill>
                  <a:schemeClr val="tx1"/>
                </a:solidFill>
                <a:latin typeface="Oswald Light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Object Storage Connector</a:t>
            </a:r>
            <a:endParaRPr lang="zh-TW" altLang="en-US" sz="1100">
              <a:solidFill>
                <a:schemeClr val="tx1"/>
              </a:solidFill>
              <a:latin typeface="Oswald Light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75B40E8-2227-4974-8236-8C189784C30B}"/>
              </a:ext>
            </a:extLst>
          </p:cNvPr>
          <p:cNvSpPr/>
          <p:nvPr/>
        </p:nvSpPr>
        <p:spPr>
          <a:xfrm>
            <a:off x="7658219" y="4901478"/>
            <a:ext cx="980463" cy="585489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CN" sz="1100">
                <a:solidFill>
                  <a:schemeClr val="tx1"/>
                </a:solidFill>
                <a:latin typeface="Oswald Light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Cloud File Connector</a:t>
            </a:r>
            <a:endParaRPr lang="zh-TW" altLang="en-US" sz="1100">
              <a:solidFill>
                <a:schemeClr val="tx1"/>
              </a:solidFill>
              <a:latin typeface="Oswald Light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CBB75F0D-B221-4C16-9EB3-A5341B54BC3A}"/>
              </a:ext>
            </a:extLst>
          </p:cNvPr>
          <p:cNvCxnSpPr/>
          <p:nvPr/>
        </p:nvCxnSpPr>
        <p:spPr>
          <a:xfrm>
            <a:off x="8134943" y="4707727"/>
            <a:ext cx="0" cy="206539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A919A7B7-B6F9-41ED-A537-69656114BD73}"/>
              </a:ext>
            </a:extLst>
          </p:cNvPr>
          <p:cNvCxnSpPr/>
          <p:nvPr/>
        </p:nvCxnSpPr>
        <p:spPr>
          <a:xfrm>
            <a:off x="8132758" y="2302929"/>
            <a:ext cx="0" cy="206539"/>
          </a:xfrm>
          <a:prstGeom prst="line">
            <a:avLst/>
          </a:prstGeom>
          <a:ln w="3810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L-圖案 189">
            <a:extLst>
              <a:ext uri="{FF2B5EF4-FFF2-40B4-BE49-F238E27FC236}">
                <a16:creationId xmlns:a16="http://schemas.microsoft.com/office/drawing/2014/main" id="{AEB71D0C-7F4A-4896-AE84-2F469037D738}"/>
              </a:ext>
            </a:extLst>
          </p:cNvPr>
          <p:cNvSpPr/>
          <p:nvPr/>
        </p:nvSpPr>
        <p:spPr>
          <a:xfrm flipH="1">
            <a:off x="3552325" y="3480020"/>
            <a:ext cx="3852359" cy="2085613"/>
          </a:xfrm>
          <a:prstGeom prst="corner">
            <a:avLst>
              <a:gd name="adj1" fmla="val 15402"/>
              <a:gd name="adj2" fmla="val 12762"/>
            </a:avLst>
          </a:prstGeom>
          <a:solidFill>
            <a:srgbClr val="75DBFF"/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Oswald Light" pitchFamily="2" charset="0"/>
              <a:cs typeface="Arial" panose="020B0604020202020204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2968A558-CC41-43F3-8D7E-D2DA4915E8E4}"/>
              </a:ext>
            </a:extLst>
          </p:cNvPr>
          <p:cNvSpPr/>
          <p:nvPr/>
        </p:nvSpPr>
        <p:spPr>
          <a:xfrm>
            <a:off x="4835672" y="4928938"/>
            <a:ext cx="1117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29169">
              <a:defRPr/>
            </a:pPr>
            <a:r>
              <a:rPr lang="en-US" altLang="zh-TW" sz="1600">
                <a:solidFill>
                  <a:schemeClr val="bg1"/>
                </a:solidFill>
                <a:latin typeface="Oswald Light" pitchFamily="2" charset="0"/>
                <a:cs typeface="Arial" panose="020B0604020202020204" pitchFamily="34" charset="0"/>
              </a:rPr>
              <a:t>Cache Engine</a:t>
            </a:r>
            <a:endParaRPr lang="zh-TW" altLang="en-US" sz="1600">
              <a:solidFill>
                <a:schemeClr val="bg1"/>
              </a:solidFill>
              <a:latin typeface="Oswald Light" pitchFamily="2" charset="0"/>
              <a:cs typeface="Arial" panose="020B0604020202020204" pitchFamily="34" charset="0"/>
            </a:endParaRPr>
          </a:p>
        </p:txBody>
      </p: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B30F97E5-DC5C-4D19-BD5A-5962C5ECCC2A}"/>
              </a:ext>
            </a:extLst>
          </p:cNvPr>
          <p:cNvCxnSpPr>
            <a:cxnSpLocks/>
          </p:cNvCxnSpPr>
          <p:nvPr/>
        </p:nvCxnSpPr>
        <p:spPr>
          <a:xfrm>
            <a:off x="6251584" y="2368330"/>
            <a:ext cx="0" cy="430799"/>
          </a:xfrm>
          <a:prstGeom prst="line">
            <a:avLst/>
          </a:prstGeom>
          <a:ln w="3810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6AF36358-65CB-434E-BF3E-CD85CB45BF17}"/>
              </a:ext>
            </a:extLst>
          </p:cNvPr>
          <p:cNvSpPr txBox="1"/>
          <p:nvPr/>
        </p:nvSpPr>
        <p:spPr>
          <a:xfrm>
            <a:off x="2791416" y="2806564"/>
            <a:ext cx="446276" cy="3211005"/>
          </a:xfrm>
          <a:prstGeom prst="rect">
            <a:avLst/>
          </a:prstGeom>
          <a:noFill/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square" rtlCol="0" anchor="ctr">
            <a:spAutoFit/>
          </a:bodyPr>
          <a:lstStyle/>
          <a:p>
            <a:pPr algn="ctr" defTabSz="1329169">
              <a:defRPr/>
            </a:pPr>
            <a:r>
              <a:rPr kumimoji="1" lang="en-US" altLang="zh-CN" sz="1700">
                <a:latin typeface="Oswald Light" pitchFamily="2" charset="0"/>
                <a:ea typeface="Microsoft JhengHei"/>
                <a:cs typeface="Arial"/>
              </a:rPr>
              <a:t>File Services</a:t>
            </a:r>
            <a:endParaRPr lang="zh-TW" altLang="en-US" sz="1700">
              <a:latin typeface="Oswald Light" pitchFamily="2" charset="0"/>
              <a:ea typeface="Microsoft JhengHei"/>
              <a:cs typeface="Arial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8CF9E59F-E042-4C0C-B124-5614B985D914}"/>
              </a:ext>
            </a:extLst>
          </p:cNvPr>
          <p:cNvSpPr/>
          <p:nvPr/>
        </p:nvSpPr>
        <p:spPr>
          <a:xfrm>
            <a:off x="4150769" y="4213414"/>
            <a:ext cx="1588879" cy="708892"/>
          </a:xfrm>
          <a:prstGeom prst="rect">
            <a:avLst/>
          </a:prstGeom>
          <a:gradFill>
            <a:gsLst>
              <a:gs pos="100000">
                <a:srgbClr val="2F8141"/>
              </a:gs>
              <a:gs pos="0">
                <a:srgbClr val="48BD62"/>
              </a:gs>
            </a:gsLst>
            <a:lin ang="5400000" scaled="0"/>
          </a:gra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CN" sz="1600">
                <a:solidFill>
                  <a:schemeClr val="bg1"/>
                </a:solidFill>
                <a:latin typeface="Oswald Light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Virtual File System</a:t>
            </a:r>
            <a:endParaRPr lang="en-US" altLang="zh-TW" sz="1600">
              <a:solidFill>
                <a:schemeClr val="bg1"/>
              </a:solidFill>
              <a:latin typeface="Oswald Light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83" name="直線箭頭接點 215">
            <a:extLst>
              <a:ext uri="{FF2B5EF4-FFF2-40B4-BE49-F238E27FC236}">
                <a16:creationId xmlns:a16="http://schemas.microsoft.com/office/drawing/2014/main" id="{E8EBED39-C03D-48EE-9443-EA75AFA39087}"/>
              </a:ext>
            </a:extLst>
          </p:cNvPr>
          <p:cNvCxnSpPr>
            <a:cxnSpLocks/>
          </p:cNvCxnSpPr>
          <p:nvPr/>
        </p:nvCxnSpPr>
        <p:spPr>
          <a:xfrm>
            <a:off x="10007204" y="5695249"/>
            <a:ext cx="0" cy="216007"/>
          </a:xfrm>
          <a:prstGeom prst="straightConnector1">
            <a:avLst/>
          </a:prstGeom>
          <a:ln w="28575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箭頭接點 217">
            <a:extLst>
              <a:ext uri="{FF2B5EF4-FFF2-40B4-BE49-F238E27FC236}">
                <a16:creationId xmlns:a16="http://schemas.microsoft.com/office/drawing/2014/main" id="{9AF09663-BBDE-4B7D-BC9F-5DBDB8842C51}"/>
              </a:ext>
            </a:extLst>
          </p:cNvPr>
          <p:cNvCxnSpPr>
            <a:cxnSpLocks/>
          </p:cNvCxnSpPr>
          <p:nvPr/>
        </p:nvCxnSpPr>
        <p:spPr>
          <a:xfrm>
            <a:off x="11384678" y="5702273"/>
            <a:ext cx="0" cy="216007"/>
          </a:xfrm>
          <a:prstGeom prst="straightConnector1">
            <a:avLst/>
          </a:prstGeom>
          <a:ln w="28575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左-右雙向箭號 233">
            <a:extLst>
              <a:ext uri="{FF2B5EF4-FFF2-40B4-BE49-F238E27FC236}">
                <a16:creationId xmlns:a16="http://schemas.microsoft.com/office/drawing/2014/main" id="{B87DF435-B3D7-4CE8-BC1D-7849E1223106}"/>
              </a:ext>
            </a:extLst>
          </p:cNvPr>
          <p:cNvSpPr/>
          <p:nvPr/>
        </p:nvSpPr>
        <p:spPr>
          <a:xfrm>
            <a:off x="3212879" y="4451317"/>
            <a:ext cx="937891" cy="359680"/>
          </a:xfrm>
          <a:prstGeom prst="leftRightArrow">
            <a:avLst>
              <a:gd name="adj1" fmla="val 44513"/>
              <a:gd name="adj2" fmla="val 3353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900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File Access</a:t>
            </a:r>
            <a:endParaRPr kumimoji="1" lang="zh-TW" altLang="en-US" sz="900">
              <a:latin typeface="Oswald Light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AB320C51-DCB3-4456-A7C1-292DFB0FAEB5}"/>
              </a:ext>
            </a:extLst>
          </p:cNvPr>
          <p:cNvSpPr/>
          <p:nvPr/>
        </p:nvSpPr>
        <p:spPr>
          <a:xfrm>
            <a:off x="110562" y="4498681"/>
            <a:ext cx="943053" cy="24974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CN" sz="1000">
                <a:solidFill>
                  <a:schemeClr val="bg1"/>
                </a:solidFill>
                <a:latin typeface="Oswald Light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Local User</a:t>
            </a:r>
            <a:endParaRPr lang="zh-TW" altLang="en-US" sz="1000">
              <a:solidFill>
                <a:schemeClr val="bg1"/>
              </a:solidFill>
              <a:latin typeface="Oswald Light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6" name="左大括弧 95">
            <a:extLst>
              <a:ext uri="{FF2B5EF4-FFF2-40B4-BE49-F238E27FC236}">
                <a16:creationId xmlns:a16="http://schemas.microsoft.com/office/drawing/2014/main" id="{87338EA6-919A-4287-B749-E4C1F20E8767}"/>
              </a:ext>
            </a:extLst>
          </p:cNvPr>
          <p:cNvSpPr/>
          <p:nvPr/>
        </p:nvSpPr>
        <p:spPr>
          <a:xfrm>
            <a:off x="1489702" y="2708898"/>
            <a:ext cx="343299" cy="3276957"/>
          </a:xfrm>
          <a:prstGeom prst="leftBrace">
            <a:avLst>
              <a:gd name="adj1" fmla="val 48235"/>
              <a:gd name="adj2" fmla="val 50000"/>
            </a:avLst>
          </a:prstGeom>
          <a:ln w="57150">
            <a:solidFill>
              <a:srgbClr val="005B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Oswald Light" pitchFamily="2" charset="0"/>
              <a:cs typeface="Arial" panose="020B0604020202020204" pitchFamily="34" charset="0"/>
            </a:endParaRPr>
          </a:p>
        </p:txBody>
      </p:sp>
      <p:cxnSp>
        <p:nvCxnSpPr>
          <p:cNvPr id="102" name="直線接點 101">
            <a:extLst>
              <a:ext uri="{FF2B5EF4-FFF2-40B4-BE49-F238E27FC236}">
                <a16:creationId xmlns:a16="http://schemas.microsoft.com/office/drawing/2014/main" id="{B5EA33E4-087D-46A5-AC9B-E6611AB2A275}"/>
              </a:ext>
            </a:extLst>
          </p:cNvPr>
          <p:cNvCxnSpPr>
            <a:cxnSpLocks/>
          </p:cNvCxnSpPr>
          <p:nvPr/>
        </p:nvCxnSpPr>
        <p:spPr>
          <a:xfrm>
            <a:off x="6391907" y="4135143"/>
            <a:ext cx="0" cy="430799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矩形 103">
            <a:extLst>
              <a:ext uri="{FF2B5EF4-FFF2-40B4-BE49-F238E27FC236}">
                <a16:creationId xmlns:a16="http://schemas.microsoft.com/office/drawing/2014/main" id="{453F6D53-EB79-4381-9781-1E3B3D839C16}"/>
              </a:ext>
            </a:extLst>
          </p:cNvPr>
          <p:cNvSpPr/>
          <p:nvPr/>
        </p:nvSpPr>
        <p:spPr>
          <a:xfrm>
            <a:off x="5825789" y="3998768"/>
            <a:ext cx="1030421" cy="399653"/>
          </a:xfrm>
          <a:prstGeom prst="rect">
            <a:avLst/>
          </a:prstGeom>
          <a:solidFill>
            <a:srgbClr val="8AF5FA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CN" sz="1000" err="1">
                <a:solidFill>
                  <a:schemeClr val="tx1"/>
                </a:solidFill>
                <a:latin typeface="Oswald Light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Dedecate</a:t>
            </a:r>
            <a:r>
              <a:rPr lang="en-US" altLang="zh-CN" sz="1000">
                <a:solidFill>
                  <a:schemeClr val="tx1"/>
                </a:solidFill>
                <a:latin typeface="Oswald Light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 cache space</a:t>
            </a:r>
            <a:endParaRPr lang="zh-TW" altLang="en-US" sz="1000">
              <a:solidFill>
                <a:schemeClr val="tx1"/>
              </a:solidFill>
              <a:latin typeface="Oswald Light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C27523C8-FB99-445B-BDA2-384992DB75DB}"/>
              </a:ext>
            </a:extLst>
          </p:cNvPr>
          <p:cNvSpPr/>
          <p:nvPr/>
        </p:nvSpPr>
        <p:spPr>
          <a:xfrm>
            <a:off x="5825789" y="4565942"/>
            <a:ext cx="1030421" cy="356364"/>
          </a:xfrm>
          <a:prstGeom prst="rect">
            <a:avLst/>
          </a:prstGeom>
          <a:solidFill>
            <a:srgbClr val="8AF5FA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CN" sz="1000" err="1">
                <a:solidFill>
                  <a:schemeClr val="tx1"/>
                </a:solidFill>
                <a:latin typeface="Oswald Light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Dedecate</a:t>
            </a:r>
            <a:r>
              <a:rPr lang="en-US" altLang="zh-CN" sz="1000">
                <a:solidFill>
                  <a:schemeClr val="tx1"/>
                </a:solidFill>
                <a:latin typeface="Oswald Light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 cache space</a:t>
            </a:r>
            <a:endParaRPr lang="zh-TW" altLang="en-US" sz="1000">
              <a:solidFill>
                <a:schemeClr val="tx1"/>
              </a:solidFill>
              <a:latin typeface="Oswald Light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12107CE9-7809-4D1D-8E45-7513CE49FEE8}"/>
              </a:ext>
            </a:extLst>
          </p:cNvPr>
          <p:cNvSpPr/>
          <p:nvPr/>
        </p:nvSpPr>
        <p:spPr>
          <a:xfrm>
            <a:off x="9396046" y="3065814"/>
            <a:ext cx="2535899" cy="44899"/>
          </a:xfrm>
          <a:prstGeom prst="rect">
            <a:avLst/>
          </a:prstGeom>
          <a:solidFill>
            <a:srgbClr val="8F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latin typeface="Oswald Light" pitchFamily="2" charset="0"/>
            </a:endParaRPr>
          </a:p>
        </p:txBody>
      </p:sp>
      <p:sp>
        <p:nvSpPr>
          <p:cNvPr id="136" name="左-右雙向箭號 221">
            <a:extLst>
              <a:ext uri="{FF2B5EF4-FFF2-40B4-BE49-F238E27FC236}">
                <a16:creationId xmlns:a16="http://schemas.microsoft.com/office/drawing/2014/main" id="{9AFC1FCA-002E-4C97-AD6D-A31C33A8C657}"/>
              </a:ext>
            </a:extLst>
          </p:cNvPr>
          <p:cNvSpPr/>
          <p:nvPr/>
        </p:nvSpPr>
        <p:spPr>
          <a:xfrm>
            <a:off x="7099137" y="4239796"/>
            <a:ext cx="552769" cy="210125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Oswald Light" pitchFamily="2" charset="0"/>
              <a:cs typeface="Arial" panose="020B0604020202020204" pitchFamily="34" charset="0"/>
            </a:endParaRPr>
          </a:p>
        </p:txBody>
      </p:sp>
      <p:sp>
        <p:nvSpPr>
          <p:cNvPr id="137" name="左-右雙向箭號 222">
            <a:extLst>
              <a:ext uri="{FF2B5EF4-FFF2-40B4-BE49-F238E27FC236}">
                <a16:creationId xmlns:a16="http://schemas.microsoft.com/office/drawing/2014/main" id="{3649D98F-E408-489C-B077-2B6C6B9B5046}"/>
              </a:ext>
            </a:extLst>
          </p:cNvPr>
          <p:cNvSpPr/>
          <p:nvPr/>
        </p:nvSpPr>
        <p:spPr>
          <a:xfrm>
            <a:off x="7113803" y="4900629"/>
            <a:ext cx="494440" cy="210125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Oswald Light" pitchFamily="2" charset="0"/>
              <a:cs typeface="Arial" panose="020B0604020202020204" pitchFamily="34" charset="0"/>
            </a:endParaRPr>
          </a:p>
        </p:txBody>
      </p:sp>
      <p:sp>
        <p:nvSpPr>
          <p:cNvPr id="140" name="矩形: 圓角 139">
            <a:extLst>
              <a:ext uri="{FF2B5EF4-FFF2-40B4-BE49-F238E27FC236}">
                <a16:creationId xmlns:a16="http://schemas.microsoft.com/office/drawing/2014/main" id="{CDA843F4-BBCC-4081-B4D9-61141AF0E625}"/>
              </a:ext>
            </a:extLst>
          </p:cNvPr>
          <p:cNvSpPr/>
          <p:nvPr/>
        </p:nvSpPr>
        <p:spPr>
          <a:xfrm>
            <a:off x="3552689" y="5265811"/>
            <a:ext cx="3728992" cy="262347"/>
          </a:xfrm>
          <a:prstGeom prst="roundRect">
            <a:avLst>
              <a:gd name="adj" fmla="val 6051"/>
            </a:avLst>
          </a:prstGeom>
          <a:solidFill>
            <a:srgbClr val="0070C0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latin typeface="Oswald Light" pitchFamily="2" charset="0"/>
            </a:endParaRPr>
          </a:p>
        </p:txBody>
      </p:sp>
      <p:cxnSp>
        <p:nvCxnSpPr>
          <p:cNvPr id="142" name="直線單箭頭接點 141">
            <a:extLst>
              <a:ext uri="{FF2B5EF4-FFF2-40B4-BE49-F238E27FC236}">
                <a16:creationId xmlns:a16="http://schemas.microsoft.com/office/drawing/2014/main" id="{2F642AC6-A04F-490F-A295-AEABA1B6EAB0}"/>
              </a:ext>
            </a:extLst>
          </p:cNvPr>
          <p:cNvCxnSpPr>
            <a:cxnSpLocks/>
            <a:stCxn id="33" idx="3"/>
            <a:endCxn id="12" idx="1"/>
          </p:cNvCxnSpPr>
          <p:nvPr/>
        </p:nvCxnSpPr>
        <p:spPr>
          <a:xfrm>
            <a:off x="8638682" y="5194223"/>
            <a:ext cx="831025" cy="407273"/>
          </a:xfrm>
          <a:prstGeom prst="straightConnector1">
            <a:avLst/>
          </a:prstGeom>
          <a:ln w="50800">
            <a:solidFill>
              <a:srgbClr val="92D05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單箭頭接點 143">
            <a:extLst>
              <a:ext uri="{FF2B5EF4-FFF2-40B4-BE49-F238E27FC236}">
                <a16:creationId xmlns:a16="http://schemas.microsoft.com/office/drawing/2014/main" id="{FF175F71-4C11-47EE-9072-9522D553CD9D}"/>
              </a:ext>
            </a:extLst>
          </p:cNvPr>
          <p:cNvCxnSpPr>
            <a:cxnSpLocks/>
            <a:stCxn id="31" idx="3"/>
          </p:cNvCxnSpPr>
          <p:nvPr/>
        </p:nvCxnSpPr>
        <p:spPr>
          <a:xfrm flipV="1">
            <a:off x="8636188" y="3397643"/>
            <a:ext cx="868823" cy="1055908"/>
          </a:xfrm>
          <a:prstGeom prst="straightConnector1">
            <a:avLst/>
          </a:prstGeom>
          <a:ln w="50800">
            <a:solidFill>
              <a:srgbClr val="FFC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" name="圖片 145" descr="一張含有 向量圖形 的圖片&#10;&#10;自動產生的描述">
            <a:extLst>
              <a:ext uri="{FF2B5EF4-FFF2-40B4-BE49-F238E27FC236}">
                <a16:creationId xmlns:a16="http://schemas.microsoft.com/office/drawing/2014/main" id="{217D0548-82F1-4F5A-8F1C-6FB95513F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800" y="3535107"/>
            <a:ext cx="546287" cy="546285"/>
          </a:xfrm>
          <a:prstGeom prst="roundRect">
            <a:avLst>
              <a:gd name="adj" fmla="val 21735"/>
            </a:avLst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2" name="左-右雙向箭號 240">
            <a:extLst>
              <a:ext uri="{FF2B5EF4-FFF2-40B4-BE49-F238E27FC236}">
                <a16:creationId xmlns:a16="http://schemas.microsoft.com/office/drawing/2014/main" id="{E4E6D582-668C-496F-80F2-55B458641663}"/>
              </a:ext>
            </a:extLst>
          </p:cNvPr>
          <p:cNvSpPr/>
          <p:nvPr/>
        </p:nvSpPr>
        <p:spPr>
          <a:xfrm>
            <a:off x="912675" y="4143871"/>
            <a:ext cx="1106445" cy="347077"/>
          </a:xfrm>
          <a:prstGeom prst="left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51">
                <a:latin typeface="Oswald Light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File Access</a:t>
            </a:r>
            <a:endParaRPr kumimoji="1" lang="zh-TW" altLang="en-US" sz="1051">
              <a:latin typeface="Oswald Light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5507B676-29C8-4C76-8BD3-5F8C36259306}"/>
              </a:ext>
            </a:extLst>
          </p:cNvPr>
          <p:cNvSpPr/>
          <p:nvPr/>
        </p:nvSpPr>
        <p:spPr>
          <a:xfrm>
            <a:off x="3642747" y="5265644"/>
            <a:ext cx="3479787" cy="27098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600">
                <a:solidFill>
                  <a:schemeClr val="bg1"/>
                </a:solidFill>
                <a:latin typeface="Oswald Light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Local Disks/SSDs</a:t>
            </a:r>
            <a:endParaRPr lang="zh-TW" altLang="en-US" sz="1600">
              <a:solidFill>
                <a:schemeClr val="bg1"/>
              </a:solidFill>
              <a:latin typeface="Oswald Light" pitchFamily="2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58" name="Google Shape;94;p17">
            <a:extLst>
              <a:ext uri="{FF2B5EF4-FFF2-40B4-BE49-F238E27FC236}">
                <a16:creationId xmlns:a16="http://schemas.microsoft.com/office/drawing/2014/main" id="{032FDE20-DF66-214C-9C25-953F199DDD6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28954" y="3754530"/>
            <a:ext cx="261621" cy="2616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9" name="Google Shape;95;p17">
            <a:extLst>
              <a:ext uri="{FF2B5EF4-FFF2-40B4-BE49-F238E27FC236}">
                <a16:creationId xmlns:a16="http://schemas.microsoft.com/office/drawing/2014/main" id="{1ADEB81A-CFFC-2946-8351-7664006F91E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85590" y="3754491"/>
            <a:ext cx="261621" cy="2616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0" name="Google Shape;96;p17">
            <a:extLst>
              <a:ext uri="{FF2B5EF4-FFF2-40B4-BE49-F238E27FC236}">
                <a16:creationId xmlns:a16="http://schemas.microsoft.com/office/drawing/2014/main" id="{869A74D2-4261-7D45-8BCF-946D829F871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72006" y="3754342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1" name="Google Shape;97;p17">
            <a:extLst>
              <a:ext uri="{FF2B5EF4-FFF2-40B4-BE49-F238E27FC236}">
                <a16:creationId xmlns:a16="http://schemas.microsoft.com/office/drawing/2014/main" id="{847C4ACB-C082-FD46-82ED-7716EA9A5FF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38237" y="3754481"/>
            <a:ext cx="261621" cy="2616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2" name="Google Shape;100;p17">
            <a:extLst>
              <a:ext uri="{FF2B5EF4-FFF2-40B4-BE49-F238E27FC236}">
                <a16:creationId xmlns:a16="http://schemas.microsoft.com/office/drawing/2014/main" id="{EA090175-B794-484E-BF73-02723E5494BD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455560" y="3754377"/>
            <a:ext cx="261887" cy="261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3" name="Google Shape;102;p17">
            <a:extLst>
              <a:ext uri="{FF2B5EF4-FFF2-40B4-BE49-F238E27FC236}">
                <a16:creationId xmlns:a16="http://schemas.microsoft.com/office/drawing/2014/main" id="{9C527585-F533-3543-B429-37B53344087D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88512" y="4097827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4" name="Google Shape;104;p17">
            <a:extLst>
              <a:ext uri="{FF2B5EF4-FFF2-40B4-BE49-F238E27FC236}">
                <a16:creationId xmlns:a16="http://schemas.microsoft.com/office/drawing/2014/main" id="{6A85D71F-A30B-9949-98A3-A92E420325F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091030" y="3754382"/>
            <a:ext cx="261887" cy="261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5" name="Google Shape;105;p17">
            <a:extLst>
              <a:ext uri="{FF2B5EF4-FFF2-40B4-BE49-F238E27FC236}">
                <a16:creationId xmlns:a16="http://schemas.microsoft.com/office/drawing/2014/main" id="{533D17DF-38CD-5F49-941E-723F8EB39D01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72006" y="4099259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" name="Google Shape;106;p17">
            <a:extLst>
              <a:ext uri="{FF2B5EF4-FFF2-40B4-BE49-F238E27FC236}">
                <a16:creationId xmlns:a16="http://schemas.microsoft.com/office/drawing/2014/main" id="{3FD84377-FEEA-9C4C-AD5C-EC94B13902E4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028967" y="4099277"/>
            <a:ext cx="261941" cy="2619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7" name="Google Shape;108;p17">
            <a:extLst>
              <a:ext uri="{FF2B5EF4-FFF2-40B4-BE49-F238E27FC236}">
                <a16:creationId xmlns:a16="http://schemas.microsoft.com/office/drawing/2014/main" id="{EE93BA1E-FF03-2C46-A682-F69389EDA72C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385921" y="4097823"/>
            <a:ext cx="261965" cy="2619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8" name="Google Shape;109;p17">
            <a:extLst>
              <a:ext uri="{FF2B5EF4-FFF2-40B4-BE49-F238E27FC236}">
                <a16:creationId xmlns:a16="http://schemas.microsoft.com/office/drawing/2014/main" id="{8EA8DF1E-49BA-D44E-A2BB-2D48A9EE0BFD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742743" y="4097823"/>
            <a:ext cx="261965" cy="2619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9" name="Google Shape;93;p17">
            <a:extLst>
              <a:ext uri="{FF2B5EF4-FFF2-40B4-BE49-F238E27FC236}">
                <a16:creationId xmlns:a16="http://schemas.microsoft.com/office/drawing/2014/main" id="{2F4DEB6B-CABB-9D45-B372-7740E89F3260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454183" y="4448168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0" name="Google Shape;98;p17">
            <a:extLst>
              <a:ext uri="{FF2B5EF4-FFF2-40B4-BE49-F238E27FC236}">
                <a16:creationId xmlns:a16="http://schemas.microsoft.com/office/drawing/2014/main" id="{2FDA029D-3685-9F4E-BE5A-1C5234AE1C6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97528" y="4448193"/>
            <a:ext cx="261887" cy="261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1" name="Google Shape;99;p17">
            <a:extLst>
              <a:ext uri="{FF2B5EF4-FFF2-40B4-BE49-F238E27FC236}">
                <a16:creationId xmlns:a16="http://schemas.microsoft.com/office/drawing/2014/main" id="{9B43AECB-875A-C847-8BEF-8E86628BEDD5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9670732" y="4448159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2" name="Google Shape;101;p17">
            <a:extLst>
              <a:ext uri="{FF2B5EF4-FFF2-40B4-BE49-F238E27FC236}">
                <a16:creationId xmlns:a16="http://schemas.microsoft.com/office/drawing/2014/main" id="{C6108768-FD9C-BD41-917B-6FD4F7EB4295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027443" y="4448164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3" name="Google Shape;103;p17">
            <a:extLst>
              <a:ext uri="{FF2B5EF4-FFF2-40B4-BE49-F238E27FC236}">
                <a16:creationId xmlns:a16="http://schemas.microsoft.com/office/drawing/2014/main" id="{DE3F7FEE-1E5C-D143-AC64-F1D2CACB3578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384152" y="4448166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4" name="Google Shape;107;p17">
            <a:extLst>
              <a:ext uri="{FF2B5EF4-FFF2-40B4-BE49-F238E27FC236}">
                <a16:creationId xmlns:a16="http://schemas.microsoft.com/office/drawing/2014/main" id="{69965A4B-5B02-4246-A2D3-30EC4F6A8C6A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0740867" y="4448189"/>
            <a:ext cx="261621" cy="2616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5" name="Picture 7" descr="https://lh4.googleusercontent.com/H0XP8Jf23xF4_It_H1HIamwPlS0OZnb3ZwylCZIXa5x1H1pjl1FKTmmTa11CmKxi-TwaH1XwEv7df8G1O0IuSBfh7FZdZEG3Xi9ZVf7j1NH65lhVqI8w79kvWfz-rfCtXFel6RoBJoI">
            <a:extLst>
              <a:ext uri="{FF2B5EF4-FFF2-40B4-BE49-F238E27FC236}">
                <a16:creationId xmlns:a16="http://schemas.microsoft.com/office/drawing/2014/main" id="{8D3D8539-8A90-B341-9758-8A125B778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9647697" y="4764217"/>
            <a:ext cx="281356" cy="2813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" name="Picture 23" descr="C:\Users\Josh Chen\Desktop\sharefile.png">
            <a:extLst>
              <a:ext uri="{FF2B5EF4-FFF2-40B4-BE49-F238E27FC236}">
                <a16:creationId xmlns:a16="http://schemas.microsoft.com/office/drawing/2014/main" id="{5A39E306-C39A-4444-BC68-04C37200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0841" y="4774941"/>
            <a:ext cx="281356" cy="2813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7" name="Picture 25" descr="C:\Users\Josh Chen\Desktop\OneDrive.png">
            <a:extLst>
              <a:ext uri="{FF2B5EF4-FFF2-40B4-BE49-F238E27FC236}">
                <a16:creationId xmlns:a16="http://schemas.microsoft.com/office/drawing/2014/main" id="{546B5179-3ECA-1746-B922-DF2F8251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9814" y="4769734"/>
            <a:ext cx="283005" cy="2830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2" name="矩形 91">
            <a:extLst>
              <a:ext uri="{FF2B5EF4-FFF2-40B4-BE49-F238E27FC236}">
                <a16:creationId xmlns:a16="http://schemas.microsoft.com/office/drawing/2014/main" id="{CA918690-5DE8-4E0A-917C-78484CF356FA}"/>
              </a:ext>
            </a:extLst>
          </p:cNvPr>
          <p:cNvSpPr/>
          <p:nvPr/>
        </p:nvSpPr>
        <p:spPr>
          <a:xfrm>
            <a:off x="1800096" y="2600779"/>
            <a:ext cx="921745" cy="519179"/>
          </a:xfrm>
          <a:prstGeom prst="rect">
            <a:avLst/>
          </a:prstGeom>
          <a:gradFill>
            <a:gsLst>
              <a:gs pos="0">
                <a:srgbClr val="21A0FF"/>
              </a:gs>
              <a:gs pos="100000">
                <a:srgbClr val="0070C0"/>
              </a:gs>
            </a:gsLst>
            <a:lin ang="5400000" scaled="0"/>
          </a:gradFill>
          <a:ln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endParaRPr lang="zh-TW" altLang="en-US" sz="900">
              <a:solidFill>
                <a:prstClr val="white"/>
              </a:solidFill>
              <a:latin typeface="Oswald Light" pitchFamily="2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40D6C977-CE45-4188-B4B6-D74CC855B116}"/>
              </a:ext>
            </a:extLst>
          </p:cNvPr>
          <p:cNvSpPr/>
          <p:nvPr/>
        </p:nvSpPr>
        <p:spPr>
          <a:xfrm>
            <a:off x="1731931" y="2610185"/>
            <a:ext cx="1037623" cy="492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TW" sz="1300">
                <a:solidFill>
                  <a:prstClr val="white"/>
                </a:solidFill>
                <a:latin typeface="Oswald Light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Local applications</a:t>
            </a:r>
            <a:endParaRPr lang="zh-TW" altLang="en-US" sz="1300">
              <a:solidFill>
                <a:prstClr val="white"/>
              </a:solidFill>
              <a:latin typeface="Oswald Light" pitchFamily="2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DE50BAA-3DEA-4613-A9C4-8F38EE0466B4}"/>
              </a:ext>
            </a:extLst>
          </p:cNvPr>
          <p:cNvSpPr/>
          <p:nvPr/>
        </p:nvSpPr>
        <p:spPr>
          <a:xfrm>
            <a:off x="1807388" y="5627445"/>
            <a:ext cx="921745" cy="410635"/>
          </a:xfrm>
          <a:prstGeom prst="rect">
            <a:avLst/>
          </a:prstGeom>
          <a:gradFill>
            <a:gsLst>
              <a:gs pos="0">
                <a:srgbClr val="757575"/>
              </a:gs>
              <a:gs pos="100000">
                <a:srgbClr val="4F4F4F"/>
              </a:gs>
            </a:gsLst>
            <a:lin ang="5400000" scaled="1"/>
          </a:gra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200" err="1">
                <a:solidFill>
                  <a:schemeClr val="bg1"/>
                </a:solidFill>
                <a:latin typeface="Oswald Light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Qsync</a:t>
            </a:r>
            <a:endParaRPr lang="zh-TW" altLang="en-US" sz="1200">
              <a:solidFill>
                <a:schemeClr val="bg1"/>
              </a:solidFill>
              <a:latin typeface="Oswald Light" pitchFamily="2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442C822-7D53-410C-889E-5C3C2131F20D}"/>
              </a:ext>
            </a:extLst>
          </p:cNvPr>
          <p:cNvGrpSpPr/>
          <p:nvPr/>
        </p:nvGrpSpPr>
        <p:grpSpPr>
          <a:xfrm>
            <a:off x="9753892" y="5959767"/>
            <a:ext cx="550538" cy="411017"/>
            <a:chOff x="9753892" y="5959767"/>
            <a:chExt cx="550538" cy="411017"/>
          </a:xfrm>
        </p:grpSpPr>
        <p:grpSp>
          <p:nvGrpSpPr>
            <p:cNvPr id="180" name="群組 179">
              <a:extLst>
                <a:ext uri="{FF2B5EF4-FFF2-40B4-BE49-F238E27FC236}">
                  <a16:creationId xmlns:a16="http://schemas.microsoft.com/office/drawing/2014/main" id="{25EA5158-F421-4A29-A14B-D02BA9F49D97}"/>
                </a:ext>
              </a:extLst>
            </p:cNvPr>
            <p:cNvGrpSpPr/>
            <p:nvPr/>
          </p:nvGrpSpPr>
          <p:grpSpPr>
            <a:xfrm flipH="1">
              <a:off x="9753892" y="5959767"/>
              <a:ext cx="213640" cy="384929"/>
              <a:chOff x="17449374" y="9433621"/>
              <a:chExt cx="536130" cy="906266"/>
            </a:xfrm>
          </p:grpSpPr>
          <p:sp>
            <p:nvSpPr>
              <p:cNvPr id="181" name="手繪多邊形: 圖案 249">
                <a:extLst>
                  <a:ext uri="{FF2B5EF4-FFF2-40B4-BE49-F238E27FC236}">
                    <a16:creationId xmlns:a16="http://schemas.microsoft.com/office/drawing/2014/main" id="{73C93C78-08E0-4427-B34B-4A5E9BB420E4}"/>
                  </a:ext>
                </a:extLst>
              </p:cNvPr>
              <p:cNvSpPr/>
              <p:nvPr/>
            </p:nvSpPr>
            <p:spPr>
              <a:xfrm>
                <a:off x="17449374" y="9433621"/>
                <a:ext cx="536102" cy="906266"/>
              </a:xfrm>
              <a:custGeom>
                <a:avLst/>
                <a:gdLst>
                  <a:gd name="connsiteX0" fmla="*/ 453006 w 536101"/>
                  <a:gd name="connsiteY0" fmla="*/ 916989 h 906266"/>
                  <a:gd name="connsiteX1" fmla="*/ 89222 w 536101"/>
                  <a:gd name="connsiteY1" fmla="*/ 916989 h 906266"/>
                  <a:gd name="connsiteX2" fmla="*/ 0 w 536101"/>
                  <a:gd name="connsiteY2" fmla="*/ 827766 h 906266"/>
                  <a:gd name="connsiteX3" fmla="*/ 0 w 536101"/>
                  <a:gd name="connsiteY3" fmla="*/ 89223 h 906266"/>
                  <a:gd name="connsiteX4" fmla="*/ 89222 w 536101"/>
                  <a:gd name="connsiteY4" fmla="*/ 0 h 906266"/>
                  <a:gd name="connsiteX5" fmla="*/ 453006 w 536101"/>
                  <a:gd name="connsiteY5" fmla="*/ 0 h 906266"/>
                  <a:gd name="connsiteX6" fmla="*/ 542228 w 536101"/>
                  <a:gd name="connsiteY6" fmla="*/ 89223 h 906266"/>
                  <a:gd name="connsiteX7" fmla="*/ 542228 w 536101"/>
                  <a:gd name="connsiteY7" fmla="*/ 827766 h 906266"/>
                  <a:gd name="connsiteX8" fmla="*/ 453006 w 536101"/>
                  <a:gd name="connsiteY8" fmla="*/ 916989 h 906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101" h="906266">
                    <a:moveTo>
                      <a:pt x="453006" y="916989"/>
                    </a:moveTo>
                    <a:lnTo>
                      <a:pt x="89222" y="916989"/>
                    </a:lnTo>
                    <a:cubicBezTo>
                      <a:pt x="39952" y="916989"/>
                      <a:pt x="0" y="877037"/>
                      <a:pt x="0" y="827766"/>
                    </a:cubicBezTo>
                    <a:lnTo>
                      <a:pt x="0" y="89223"/>
                    </a:lnTo>
                    <a:cubicBezTo>
                      <a:pt x="0" y="39952"/>
                      <a:pt x="39952" y="0"/>
                      <a:pt x="89222" y="0"/>
                    </a:cubicBezTo>
                    <a:lnTo>
                      <a:pt x="453006" y="0"/>
                    </a:lnTo>
                    <a:cubicBezTo>
                      <a:pt x="502276" y="0"/>
                      <a:pt x="542228" y="39952"/>
                      <a:pt x="542228" y="89223"/>
                    </a:cubicBezTo>
                    <a:lnTo>
                      <a:pt x="542228" y="827766"/>
                    </a:lnTo>
                    <a:cubicBezTo>
                      <a:pt x="542356" y="877037"/>
                      <a:pt x="502404" y="916989"/>
                      <a:pt x="453006" y="916989"/>
                    </a:cubicBezTo>
                    <a:close/>
                  </a:path>
                </a:pathLst>
              </a:custGeom>
              <a:solidFill>
                <a:srgbClr val="091350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>
                  <a:latin typeface="Oswald Light" pitchFamily="2" charset="0"/>
                </a:endParaRPr>
              </a:p>
            </p:txBody>
          </p:sp>
          <p:sp>
            <p:nvSpPr>
              <p:cNvPr id="182" name="手繪多邊形: 圖案 250">
                <a:extLst>
                  <a:ext uri="{FF2B5EF4-FFF2-40B4-BE49-F238E27FC236}">
                    <a16:creationId xmlns:a16="http://schemas.microsoft.com/office/drawing/2014/main" id="{40406271-FF34-486C-8965-EE6A4BA0160C}"/>
                  </a:ext>
                </a:extLst>
              </p:cNvPr>
              <p:cNvSpPr/>
              <p:nvPr/>
            </p:nvSpPr>
            <p:spPr>
              <a:xfrm>
                <a:off x="17449402" y="9524507"/>
                <a:ext cx="536102" cy="702038"/>
              </a:xfrm>
              <a:custGeom>
                <a:avLst/>
                <a:gdLst>
                  <a:gd name="connsiteX0" fmla="*/ 0 w 536101"/>
                  <a:gd name="connsiteY0" fmla="*/ 0 h 702037"/>
                  <a:gd name="connsiteX1" fmla="*/ 542356 w 536101"/>
                  <a:gd name="connsiteY1" fmla="*/ 0 h 702037"/>
                  <a:gd name="connsiteX2" fmla="*/ 542356 w 536101"/>
                  <a:gd name="connsiteY2" fmla="*/ 703186 h 702037"/>
                  <a:gd name="connsiteX3" fmla="*/ 0 w 536101"/>
                  <a:gd name="connsiteY3" fmla="*/ 703186 h 70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6101" h="702037">
                    <a:moveTo>
                      <a:pt x="0" y="0"/>
                    </a:moveTo>
                    <a:lnTo>
                      <a:pt x="542356" y="0"/>
                    </a:lnTo>
                    <a:lnTo>
                      <a:pt x="542356" y="703186"/>
                    </a:lnTo>
                    <a:lnTo>
                      <a:pt x="0" y="703186"/>
                    </a:lnTo>
                    <a:close/>
                  </a:path>
                </a:pathLst>
              </a:custGeom>
              <a:solidFill>
                <a:srgbClr val="091350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>
                  <a:latin typeface="Oswald Light" pitchFamily="2" charset="0"/>
                </a:endParaRPr>
              </a:p>
            </p:txBody>
          </p:sp>
          <p:sp>
            <p:nvSpPr>
              <p:cNvPr id="183" name="手繪多邊形: 圖案 251">
                <a:extLst>
                  <a:ext uri="{FF2B5EF4-FFF2-40B4-BE49-F238E27FC236}">
                    <a16:creationId xmlns:a16="http://schemas.microsoft.com/office/drawing/2014/main" id="{5262CB3A-4152-4887-8689-EF8D6CF4E745}"/>
                  </a:ext>
                </a:extLst>
              </p:cNvPr>
              <p:cNvSpPr/>
              <p:nvPr/>
            </p:nvSpPr>
            <p:spPr>
              <a:xfrm>
                <a:off x="17690624" y="10258588"/>
                <a:ext cx="51057" cy="51057"/>
              </a:xfrm>
              <a:custGeom>
                <a:avLst/>
                <a:gdLst>
                  <a:gd name="connsiteX0" fmla="*/ 59992 w 51057"/>
                  <a:gd name="connsiteY0" fmla="*/ 29996 h 51057"/>
                  <a:gd name="connsiteX1" fmla="*/ 29996 w 51057"/>
                  <a:gd name="connsiteY1" fmla="*/ 59992 h 51057"/>
                  <a:gd name="connsiteX2" fmla="*/ 0 w 51057"/>
                  <a:gd name="connsiteY2" fmla="*/ 29996 h 51057"/>
                  <a:gd name="connsiteX3" fmla="*/ 29996 w 51057"/>
                  <a:gd name="connsiteY3" fmla="*/ 0 h 51057"/>
                  <a:gd name="connsiteX4" fmla="*/ 59992 w 51057"/>
                  <a:gd name="connsiteY4" fmla="*/ 29996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7" h="51057">
                    <a:moveTo>
                      <a:pt x="59992" y="29996"/>
                    </a:moveTo>
                    <a:cubicBezTo>
                      <a:pt x="59992" y="46562"/>
                      <a:pt x="46563" y="59992"/>
                      <a:pt x="29996" y="59992"/>
                    </a:cubicBezTo>
                    <a:cubicBezTo>
                      <a:pt x="13430" y="59992"/>
                      <a:pt x="0" y="46562"/>
                      <a:pt x="0" y="29996"/>
                    </a:cubicBezTo>
                    <a:cubicBezTo>
                      <a:pt x="0" y="13430"/>
                      <a:pt x="13430" y="0"/>
                      <a:pt x="29996" y="0"/>
                    </a:cubicBezTo>
                    <a:cubicBezTo>
                      <a:pt x="46563" y="0"/>
                      <a:pt x="59992" y="13430"/>
                      <a:pt x="59992" y="299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>
                  <a:latin typeface="Oswald Light" pitchFamily="2" charset="0"/>
                </a:endParaRPr>
              </a:p>
            </p:txBody>
          </p:sp>
          <p:sp>
            <p:nvSpPr>
              <p:cNvPr id="184" name="手繪多邊形: 圖案 252">
                <a:extLst>
                  <a:ext uri="{FF2B5EF4-FFF2-40B4-BE49-F238E27FC236}">
                    <a16:creationId xmlns:a16="http://schemas.microsoft.com/office/drawing/2014/main" id="{7AC05FD8-2EA7-48D1-AA1E-42CCA41E3F89}"/>
                  </a:ext>
                </a:extLst>
              </p:cNvPr>
              <p:cNvSpPr/>
              <p:nvPr/>
            </p:nvSpPr>
            <p:spPr>
              <a:xfrm>
                <a:off x="17677350" y="9482517"/>
                <a:ext cx="76586" cy="12764"/>
              </a:xfrm>
              <a:custGeom>
                <a:avLst/>
                <a:gdLst>
                  <a:gd name="connsiteX0" fmla="*/ 0 w 76585"/>
                  <a:gd name="connsiteY0" fmla="*/ 0 h 0"/>
                  <a:gd name="connsiteX1" fmla="*/ 86415 w 765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585">
                    <a:moveTo>
                      <a:pt x="0" y="0"/>
                    </a:moveTo>
                    <a:lnTo>
                      <a:pt x="86415" y="0"/>
                    </a:lnTo>
                  </a:path>
                </a:pathLst>
              </a:custGeom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>
                  <a:latin typeface="Oswald Light" pitchFamily="2" charset="0"/>
                </a:endParaRPr>
              </a:p>
            </p:txBody>
          </p:sp>
          <p:sp>
            <p:nvSpPr>
              <p:cNvPr id="185" name="手繪多邊形: 圖案 254">
                <a:extLst>
                  <a:ext uri="{FF2B5EF4-FFF2-40B4-BE49-F238E27FC236}">
                    <a16:creationId xmlns:a16="http://schemas.microsoft.com/office/drawing/2014/main" id="{19AFB2FD-C2C7-47A9-868D-32DD5865766E}"/>
                  </a:ext>
                </a:extLst>
              </p:cNvPr>
              <p:cNvSpPr/>
              <p:nvPr/>
            </p:nvSpPr>
            <p:spPr>
              <a:xfrm>
                <a:off x="17589297" y="9913322"/>
                <a:ext cx="236610" cy="236612"/>
              </a:xfrm>
              <a:custGeom>
                <a:avLst/>
                <a:gdLst>
                  <a:gd name="connsiteX0" fmla="*/ 1659 w 153171"/>
                  <a:gd name="connsiteY0" fmla="*/ 34496 h 153171"/>
                  <a:gd name="connsiteX1" fmla="*/ 15700 w 153171"/>
                  <a:gd name="connsiteY1" fmla="*/ 2968 h 153171"/>
                  <a:gd name="connsiteX2" fmla="*/ 30379 w 153171"/>
                  <a:gd name="connsiteY2" fmla="*/ 2968 h 153171"/>
                  <a:gd name="connsiteX3" fmla="*/ 53227 w 153171"/>
                  <a:gd name="connsiteY3" fmla="*/ 27731 h 153171"/>
                  <a:gd name="connsiteX4" fmla="*/ 52334 w 153171"/>
                  <a:gd name="connsiteY4" fmla="*/ 41771 h 153171"/>
                  <a:gd name="connsiteX5" fmla="*/ 51696 w 153171"/>
                  <a:gd name="connsiteY5" fmla="*/ 42792 h 153171"/>
                  <a:gd name="connsiteX6" fmla="*/ 45058 w 153171"/>
                  <a:gd name="connsiteY6" fmla="*/ 54919 h 153171"/>
                  <a:gd name="connsiteX7" fmla="*/ 54631 w 153171"/>
                  <a:gd name="connsiteY7" fmla="*/ 71512 h 153171"/>
                  <a:gd name="connsiteX8" fmla="*/ 81819 w 153171"/>
                  <a:gd name="connsiteY8" fmla="*/ 100998 h 153171"/>
                  <a:gd name="connsiteX9" fmla="*/ 97264 w 153171"/>
                  <a:gd name="connsiteY9" fmla="*/ 113507 h 153171"/>
                  <a:gd name="connsiteX10" fmla="*/ 103647 w 153171"/>
                  <a:gd name="connsiteY10" fmla="*/ 113890 h 153171"/>
                  <a:gd name="connsiteX11" fmla="*/ 114624 w 153171"/>
                  <a:gd name="connsiteY11" fmla="*/ 106742 h 153171"/>
                  <a:gd name="connsiteX12" fmla="*/ 127260 w 153171"/>
                  <a:gd name="connsiteY12" fmla="*/ 107252 h 153171"/>
                  <a:gd name="connsiteX13" fmla="*/ 151513 w 153171"/>
                  <a:gd name="connsiteY13" fmla="*/ 133036 h 153171"/>
                  <a:gd name="connsiteX14" fmla="*/ 148577 w 153171"/>
                  <a:gd name="connsiteY14" fmla="*/ 147460 h 153171"/>
                  <a:gd name="connsiteX15" fmla="*/ 117049 w 153171"/>
                  <a:gd name="connsiteY15" fmla="*/ 160096 h 153171"/>
                  <a:gd name="connsiteX16" fmla="*/ 87946 w 153171"/>
                  <a:gd name="connsiteY16" fmla="*/ 148864 h 153171"/>
                  <a:gd name="connsiteX17" fmla="*/ 50674 w 153171"/>
                  <a:gd name="connsiteY17" fmla="*/ 119123 h 153171"/>
                  <a:gd name="connsiteX18" fmla="*/ 22210 w 153171"/>
                  <a:gd name="connsiteY18" fmla="*/ 84787 h 153171"/>
                  <a:gd name="connsiteX19" fmla="*/ 7659 w 153171"/>
                  <a:gd name="connsiteY19" fmla="*/ 59258 h 153171"/>
                  <a:gd name="connsiteX20" fmla="*/ 0 w 153171"/>
                  <a:gd name="connsiteY20" fmla="*/ 34751 h 153171"/>
                  <a:gd name="connsiteX21" fmla="*/ 1659 w 153171"/>
                  <a:gd name="connsiteY21" fmla="*/ 34496 h 15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3171" h="153171">
                    <a:moveTo>
                      <a:pt x="1659" y="34496"/>
                    </a:moveTo>
                    <a:cubicBezTo>
                      <a:pt x="-127" y="21093"/>
                      <a:pt x="6893" y="11392"/>
                      <a:pt x="15700" y="2968"/>
                    </a:cubicBezTo>
                    <a:cubicBezTo>
                      <a:pt x="19785" y="-989"/>
                      <a:pt x="26295" y="-989"/>
                      <a:pt x="30379" y="2968"/>
                    </a:cubicBezTo>
                    <a:cubicBezTo>
                      <a:pt x="38549" y="10754"/>
                      <a:pt x="45696" y="19433"/>
                      <a:pt x="53227" y="27731"/>
                    </a:cubicBezTo>
                    <a:cubicBezTo>
                      <a:pt x="57695" y="32708"/>
                      <a:pt x="53355" y="37176"/>
                      <a:pt x="52334" y="41771"/>
                    </a:cubicBezTo>
                    <a:cubicBezTo>
                      <a:pt x="52206" y="42154"/>
                      <a:pt x="51824" y="42537"/>
                      <a:pt x="51696" y="42792"/>
                    </a:cubicBezTo>
                    <a:cubicBezTo>
                      <a:pt x="49270" y="46877"/>
                      <a:pt x="44292" y="51472"/>
                      <a:pt x="45058" y="54919"/>
                    </a:cubicBezTo>
                    <a:cubicBezTo>
                      <a:pt x="46335" y="60917"/>
                      <a:pt x="50419" y="66662"/>
                      <a:pt x="54631" y="71512"/>
                    </a:cubicBezTo>
                    <a:cubicBezTo>
                      <a:pt x="63311" y="81723"/>
                      <a:pt x="72502" y="91424"/>
                      <a:pt x="81819" y="100998"/>
                    </a:cubicBezTo>
                    <a:cubicBezTo>
                      <a:pt x="86415" y="105720"/>
                      <a:pt x="91776" y="109677"/>
                      <a:pt x="97264" y="113507"/>
                    </a:cubicBezTo>
                    <a:cubicBezTo>
                      <a:pt x="98796" y="114528"/>
                      <a:pt x="101987" y="114783"/>
                      <a:pt x="103647" y="113890"/>
                    </a:cubicBezTo>
                    <a:cubicBezTo>
                      <a:pt x="107476" y="111975"/>
                      <a:pt x="111050" y="109294"/>
                      <a:pt x="114624" y="106742"/>
                    </a:cubicBezTo>
                    <a:cubicBezTo>
                      <a:pt x="119091" y="103551"/>
                      <a:pt x="123431" y="103551"/>
                      <a:pt x="127260" y="107252"/>
                    </a:cubicBezTo>
                    <a:cubicBezTo>
                      <a:pt x="135557" y="115676"/>
                      <a:pt x="144109" y="123846"/>
                      <a:pt x="151513" y="133036"/>
                    </a:cubicBezTo>
                    <a:cubicBezTo>
                      <a:pt x="155087" y="137503"/>
                      <a:pt x="153810" y="143375"/>
                      <a:pt x="148577" y="147460"/>
                    </a:cubicBezTo>
                    <a:cubicBezTo>
                      <a:pt x="139131" y="154735"/>
                      <a:pt x="129558" y="162649"/>
                      <a:pt x="117049" y="160096"/>
                    </a:cubicBezTo>
                    <a:cubicBezTo>
                      <a:pt x="106965" y="158054"/>
                      <a:pt x="96499" y="154480"/>
                      <a:pt x="87946" y="148864"/>
                    </a:cubicBezTo>
                    <a:cubicBezTo>
                      <a:pt x="74671" y="140184"/>
                      <a:pt x="62035" y="130100"/>
                      <a:pt x="50674" y="119123"/>
                    </a:cubicBezTo>
                    <a:cubicBezTo>
                      <a:pt x="40080" y="108784"/>
                      <a:pt x="31018" y="96786"/>
                      <a:pt x="22210" y="84787"/>
                    </a:cubicBezTo>
                    <a:cubicBezTo>
                      <a:pt x="16466" y="77001"/>
                      <a:pt x="11616" y="68193"/>
                      <a:pt x="7659" y="59258"/>
                    </a:cubicBezTo>
                    <a:cubicBezTo>
                      <a:pt x="4212" y="51472"/>
                      <a:pt x="2553" y="42920"/>
                      <a:pt x="0" y="34751"/>
                    </a:cubicBezTo>
                    <a:cubicBezTo>
                      <a:pt x="511" y="34751"/>
                      <a:pt x="1021" y="34623"/>
                      <a:pt x="1659" y="344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rgbClr val="0913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>
                  <a:latin typeface="Oswald Light" pitchFamily="2" charset="0"/>
                </a:endParaRPr>
              </a:p>
            </p:txBody>
          </p:sp>
          <p:sp>
            <p:nvSpPr>
              <p:cNvPr id="186" name="手繪多邊形: 圖案 256">
                <a:extLst>
                  <a:ext uri="{FF2B5EF4-FFF2-40B4-BE49-F238E27FC236}">
                    <a16:creationId xmlns:a16="http://schemas.microsoft.com/office/drawing/2014/main" id="{2D82163E-ED3C-4DD8-95F2-A3CF1FE14D4C}"/>
                  </a:ext>
                </a:extLst>
              </p:cNvPr>
              <p:cNvSpPr/>
              <p:nvPr/>
            </p:nvSpPr>
            <p:spPr>
              <a:xfrm>
                <a:off x="17702126" y="10018863"/>
                <a:ext cx="12764" cy="12764"/>
              </a:xfrm>
              <a:custGeom>
                <a:avLst/>
                <a:gdLst>
                  <a:gd name="connsiteX0" fmla="*/ 19261 w 12764"/>
                  <a:gd name="connsiteY0" fmla="*/ 1543 h 0"/>
                  <a:gd name="connsiteX1" fmla="*/ 11985 w 12764"/>
                  <a:gd name="connsiteY1" fmla="*/ 8946 h 0"/>
                  <a:gd name="connsiteX2" fmla="*/ 10836 w 12764"/>
                  <a:gd name="connsiteY2" fmla="*/ 9584 h 0"/>
                  <a:gd name="connsiteX3" fmla="*/ 625 w 12764"/>
                  <a:gd name="connsiteY3" fmla="*/ 7797 h 0"/>
                  <a:gd name="connsiteX4" fmla="*/ 370 w 12764"/>
                  <a:gd name="connsiteY4" fmla="*/ 2819 h 0"/>
                  <a:gd name="connsiteX5" fmla="*/ 9560 w 12764"/>
                  <a:gd name="connsiteY5" fmla="*/ 11 h 0"/>
                  <a:gd name="connsiteX6" fmla="*/ 19261 w 12764"/>
                  <a:gd name="connsiteY6" fmla="*/ 154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4">
                    <a:moveTo>
                      <a:pt x="19261" y="1543"/>
                    </a:moveTo>
                    <a:cubicBezTo>
                      <a:pt x="16836" y="3968"/>
                      <a:pt x="14410" y="6521"/>
                      <a:pt x="11985" y="8946"/>
                    </a:cubicBezTo>
                    <a:cubicBezTo>
                      <a:pt x="11602" y="9201"/>
                      <a:pt x="11219" y="9584"/>
                      <a:pt x="10836" y="9584"/>
                    </a:cubicBezTo>
                    <a:cubicBezTo>
                      <a:pt x="7390" y="9073"/>
                      <a:pt x="3944" y="8818"/>
                      <a:pt x="625" y="7797"/>
                    </a:cubicBezTo>
                    <a:cubicBezTo>
                      <a:pt x="-13" y="7670"/>
                      <a:pt x="-268" y="3202"/>
                      <a:pt x="370" y="2819"/>
                    </a:cubicBezTo>
                    <a:cubicBezTo>
                      <a:pt x="3178" y="1415"/>
                      <a:pt x="6369" y="139"/>
                      <a:pt x="9560" y="11"/>
                    </a:cubicBezTo>
                    <a:cubicBezTo>
                      <a:pt x="12751" y="-117"/>
                      <a:pt x="15942" y="905"/>
                      <a:pt x="19261" y="1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>
                  <a:latin typeface="Oswald Light" pitchFamily="2" charset="0"/>
                </a:endParaRPr>
              </a:p>
            </p:txBody>
          </p:sp>
        </p:grpSp>
        <p:grpSp>
          <p:nvGrpSpPr>
            <p:cNvPr id="187" name="群組 186">
              <a:extLst>
                <a:ext uri="{FF2B5EF4-FFF2-40B4-BE49-F238E27FC236}">
                  <a16:creationId xmlns:a16="http://schemas.microsoft.com/office/drawing/2014/main" id="{B2F92453-CDEE-4613-AA94-E1461DDA397E}"/>
                </a:ext>
              </a:extLst>
            </p:cNvPr>
            <p:cNvGrpSpPr/>
            <p:nvPr/>
          </p:nvGrpSpPr>
          <p:grpSpPr>
            <a:xfrm flipH="1">
              <a:off x="10090790" y="5961994"/>
              <a:ext cx="213640" cy="384929"/>
              <a:chOff x="17449374" y="9433621"/>
              <a:chExt cx="536130" cy="906266"/>
            </a:xfrm>
          </p:grpSpPr>
          <p:sp>
            <p:nvSpPr>
              <p:cNvPr id="188" name="手繪多邊形: 圖案 249">
                <a:extLst>
                  <a:ext uri="{FF2B5EF4-FFF2-40B4-BE49-F238E27FC236}">
                    <a16:creationId xmlns:a16="http://schemas.microsoft.com/office/drawing/2014/main" id="{66AD0B5B-DD79-4C59-BBD8-81348C6FC5A2}"/>
                  </a:ext>
                </a:extLst>
              </p:cNvPr>
              <p:cNvSpPr/>
              <p:nvPr/>
            </p:nvSpPr>
            <p:spPr>
              <a:xfrm>
                <a:off x="17449374" y="9433621"/>
                <a:ext cx="536102" cy="906266"/>
              </a:xfrm>
              <a:custGeom>
                <a:avLst/>
                <a:gdLst>
                  <a:gd name="connsiteX0" fmla="*/ 453006 w 536101"/>
                  <a:gd name="connsiteY0" fmla="*/ 916989 h 906266"/>
                  <a:gd name="connsiteX1" fmla="*/ 89222 w 536101"/>
                  <a:gd name="connsiteY1" fmla="*/ 916989 h 906266"/>
                  <a:gd name="connsiteX2" fmla="*/ 0 w 536101"/>
                  <a:gd name="connsiteY2" fmla="*/ 827766 h 906266"/>
                  <a:gd name="connsiteX3" fmla="*/ 0 w 536101"/>
                  <a:gd name="connsiteY3" fmla="*/ 89223 h 906266"/>
                  <a:gd name="connsiteX4" fmla="*/ 89222 w 536101"/>
                  <a:gd name="connsiteY4" fmla="*/ 0 h 906266"/>
                  <a:gd name="connsiteX5" fmla="*/ 453006 w 536101"/>
                  <a:gd name="connsiteY5" fmla="*/ 0 h 906266"/>
                  <a:gd name="connsiteX6" fmla="*/ 542228 w 536101"/>
                  <a:gd name="connsiteY6" fmla="*/ 89223 h 906266"/>
                  <a:gd name="connsiteX7" fmla="*/ 542228 w 536101"/>
                  <a:gd name="connsiteY7" fmla="*/ 827766 h 906266"/>
                  <a:gd name="connsiteX8" fmla="*/ 453006 w 536101"/>
                  <a:gd name="connsiteY8" fmla="*/ 916989 h 906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101" h="906266">
                    <a:moveTo>
                      <a:pt x="453006" y="916989"/>
                    </a:moveTo>
                    <a:lnTo>
                      <a:pt x="89222" y="916989"/>
                    </a:lnTo>
                    <a:cubicBezTo>
                      <a:pt x="39952" y="916989"/>
                      <a:pt x="0" y="877037"/>
                      <a:pt x="0" y="827766"/>
                    </a:cubicBezTo>
                    <a:lnTo>
                      <a:pt x="0" y="89223"/>
                    </a:lnTo>
                    <a:cubicBezTo>
                      <a:pt x="0" y="39952"/>
                      <a:pt x="39952" y="0"/>
                      <a:pt x="89222" y="0"/>
                    </a:cubicBezTo>
                    <a:lnTo>
                      <a:pt x="453006" y="0"/>
                    </a:lnTo>
                    <a:cubicBezTo>
                      <a:pt x="502276" y="0"/>
                      <a:pt x="542228" y="39952"/>
                      <a:pt x="542228" y="89223"/>
                    </a:cubicBezTo>
                    <a:lnTo>
                      <a:pt x="542228" y="827766"/>
                    </a:lnTo>
                    <a:cubicBezTo>
                      <a:pt x="542356" y="877037"/>
                      <a:pt x="502404" y="916989"/>
                      <a:pt x="453006" y="916989"/>
                    </a:cubicBezTo>
                    <a:close/>
                  </a:path>
                </a:pathLst>
              </a:custGeom>
              <a:solidFill>
                <a:srgbClr val="091350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>
                  <a:latin typeface="Oswald Light" pitchFamily="2" charset="0"/>
                </a:endParaRPr>
              </a:p>
            </p:txBody>
          </p:sp>
          <p:sp>
            <p:nvSpPr>
              <p:cNvPr id="189" name="手繪多邊形: 圖案 250">
                <a:extLst>
                  <a:ext uri="{FF2B5EF4-FFF2-40B4-BE49-F238E27FC236}">
                    <a16:creationId xmlns:a16="http://schemas.microsoft.com/office/drawing/2014/main" id="{A8FD9831-9F8A-4CD7-A4F7-435E3CB2D596}"/>
                  </a:ext>
                </a:extLst>
              </p:cNvPr>
              <p:cNvSpPr/>
              <p:nvPr/>
            </p:nvSpPr>
            <p:spPr>
              <a:xfrm>
                <a:off x="17449402" y="9524507"/>
                <a:ext cx="536102" cy="702038"/>
              </a:xfrm>
              <a:custGeom>
                <a:avLst/>
                <a:gdLst>
                  <a:gd name="connsiteX0" fmla="*/ 0 w 536101"/>
                  <a:gd name="connsiteY0" fmla="*/ 0 h 702037"/>
                  <a:gd name="connsiteX1" fmla="*/ 542356 w 536101"/>
                  <a:gd name="connsiteY1" fmla="*/ 0 h 702037"/>
                  <a:gd name="connsiteX2" fmla="*/ 542356 w 536101"/>
                  <a:gd name="connsiteY2" fmla="*/ 703186 h 702037"/>
                  <a:gd name="connsiteX3" fmla="*/ 0 w 536101"/>
                  <a:gd name="connsiteY3" fmla="*/ 703186 h 70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6101" h="702037">
                    <a:moveTo>
                      <a:pt x="0" y="0"/>
                    </a:moveTo>
                    <a:lnTo>
                      <a:pt x="542356" y="0"/>
                    </a:lnTo>
                    <a:lnTo>
                      <a:pt x="542356" y="703186"/>
                    </a:lnTo>
                    <a:lnTo>
                      <a:pt x="0" y="703186"/>
                    </a:lnTo>
                    <a:close/>
                  </a:path>
                </a:pathLst>
              </a:custGeom>
              <a:solidFill>
                <a:srgbClr val="091350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>
                  <a:latin typeface="Oswald Light" pitchFamily="2" charset="0"/>
                </a:endParaRPr>
              </a:p>
            </p:txBody>
          </p:sp>
          <p:sp>
            <p:nvSpPr>
              <p:cNvPr id="190" name="手繪多邊形: 圖案 251">
                <a:extLst>
                  <a:ext uri="{FF2B5EF4-FFF2-40B4-BE49-F238E27FC236}">
                    <a16:creationId xmlns:a16="http://schemas.microsoft.com/office/drawing/2014/main" id="{3588EFA3-91FA-470A-83CB-A98773561802}"/>
                  </a:ext>
                </a:extLst>
              </p:cNvPr>
              <p:cNvSpPr/>
              <p:nvPr/>
            </p:nvSpPr>
            <p:spPr>
              <a:xfrm>
                <a:off x="17690624" y="10258588"/>
                <a:ext cx="51057" cy="51057"/>
              </a:xfrm>
              <a:custGeom>
                <a:avLst/>
                <a:gdLst>
                  <a:gd name="connsiteX0" fmla="*/ 59992 w 51057"/>
                  <a:gd name="connsiteY0" fmla="*/ 29996 h 51057"/>
                  <a:gd name="connsiteX1" fmla="*/ 29996 w 51057"/>
                  <a:gd name="connsiteY1" fmla="*/ 59992 h 51057"/>
                  <a:gd name="connsiteX2" fmla="*/ 0 w 51057"/>
                  <a:gd name="connsiteY2" fmla="*/ 29996 h 51057"/>
                  <a:gd name="connsiteX3" fmla="*/ 29996 w 51057"/>
                  <a:gd name="connsiteY3" fmla="*/ 0 h 51057"/>
                  <a:gd name="connsiteX4" fmla="*/ 59992 w 51057"/>
                  <a:gd name="connsiteY4" fmla="*/ 29996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7" h="51057">
                    <a:moveTo>
                      <a:pt x="59992" y="29996"/>
                    </a:moveTo>
                    <a:cubicBezTo>
                      <a:pt x="59992" y="46562"/>
                      <a:pt x="46563" y="59992"/>
                      <a:pt x="29996" y="59992"/>
                    </a:cubicBezTo>
                    <a:cubicBezTo>
                      <a:pt x="13430" y="59992"/>
                      <a:pt x="0" y="46562"/>
                      <a:pt x="0" y="29996"/>
                    </a:cubicBezTo>
                    <a:cubicBezTo>
                      <a:pt x="0" y="13430"/>
                      <a:pt x="13430" y="0"/>
                      <a:pt x="29996" y="0"/>
                    </a:cubicBezTo>
                    <a:cubicBezTo>
                      <a:pt x="46563" y="0"/>
                      <a:pt x="59992" y="13430"/>
                      <a:pt x="59992" y="299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>
                  <a:latin typeface="Oswald Light" pitchFamily="2" charset="0"/>
                </a:endParaRPr>
              </a:p>
            </p:txBody>
          </p:sp>
          <p:sp>
            <p:nvSpPr>
              <p:cNvPr id="191" name="手繪多邊形: 圖案 252">
                <a:extLst>
                  <a:ext uri="{FF2B5EF4-FFF2-40B4-BE49-F238E27FC236}">
                    <a16:creationId xmlns:a16="http://schemas.microsoft.com/office/drawing/2014/main" id="{45C6E3A5-AE88-4D59-A532-1828F80EA222}"/>
                  </a:ext>
                </a:extLst>
              </p:cNvPr>
              <p:cNvSpPr/>
              <p:nvPr/>
            </p:nvSpPr>
            <p:spPr>
              <a:xfrm>
                <a:off x="17677350" y="9482517"/>
                <a:ext cx="76586" cy="12764"/>
              </a:xfrm>
              <a:custGeom>
                <a:avLst/>
                <a:gdLst>
                  <a:gd name="connsiteX0" fmla="*/ 0 w 76585"/>
                  <a:gd name="connsiteY0" fmla="*/ 0 h 0"/>
                  <a:gd name="connsiteX1" fmla="*/ 86415 w 765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585">
                    <a:moveTo>
                      <a:pt x="0" y="0"/>
                    </a:moveTo>
                    <a:lnTo>
                      <a:pt x="86415" y="0"/>
                    </a:lnTo>
                  </a:path>
                </a:pathLst>
              </a:custGeom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>
                  <a:latin typeface="Oswald Light" pitchFamily="2" charset="0"/>
                </a:endParaRPr>
              </a:p>
            </p:txBody>
          </p:sp>
          <p:sp>
            <p:nvSpPr>
              <p:cNvPr id="192" name="手繪多邊形: 圖案 254">
                <a:extLst>
                  <a:ext uri="{FF2B5EF4-FFF2-40B4-BE49-F238E27FC236}">
                    <a16:creationId xmlns:a16="http://schemas.microsoft.com/office/drawing/2014/main" id="{425CE541-1632-49BC-A647-EA93605AC18B}"/>
                  </a:ext>
                </a:extLst>
              </p:cNvPr>
              <p:cNvSpPr/>
              <p:nvPr/>
            </p:nvSpPr>
            <p:spPr>
              <a:xfrm>
                <a:off x="17589297" y="9913322"/>
                <a:ext cx="236610" cy="236612"/>
              </a:xfrm>
              <a:custGeom>
                <a:avLst/>
                <a:gdLst>
                  <a:gd name="connsiteX0" fmla="*/ 1659 w 153171"/>
                  <a:gd name="connsiteY0" fmla="*/ 34496 h 153171"/>
                  <a:gd name="connsiteX1" fmla="*/ 15700 w 153171"/>
                  <a:gd name="connsiteY1" fmla="*/ 2968 h 153171"/>
                  <a:gd name="connsiteX2" fmla="*/ 30379 w 153171"/>
                  <a:gd name="connsiteY2" fmla="*/ 2968 h 153171"/>
                  <a:gd name="connsiteX3" fmla="*/ 53227 w 153171"/>
                  <a:gd name="connsiteY3" fmla="*/ 27731 h 153171"/>
                  <a:gd name="connsiteX4" fmla="*/ 52334 w 153171"/>
                  <a:gd name="connsiteY4" fmla="*/ 41771 h 153171"/>
                  <a:gd name="connsiteX5" fmla="*/ 51696 w 153171"/>
                  <a:gd name="connsiteY5" fmla="*/ 42792 h 153171"/>
                  <a:gd name="connsiteX6" fmla="*/ 45058 w 153171"/>
                  <a:gd name="connsiteY6" fmla="*/ 54919 h 153171"/>
                  <a:gd name="connsiteX7" fmla="*/ 54631 w 153171"/>
                  <a:gd name="connsiteY7" fmla="*/ 71512 h 153171"/>
                  <a:gd name="connsiteX8" fmla="*/ 81819 w 153171"/>
                  <a:gd name="connsiteY8" fmla="*/ 100998 h 153171"/>
                  <a:gd name="connsiteX9" fmla="*/ 97264 w 153171"/>
                  <a:gd name="connsiteY9" fmla="*/ 113507 h 153171"/>
                  <a:gd name="connsiteX10" fmla="*/ 103647 w 153171"/>
                  <a:gd name="connsiteY10" fmla="*/ 113890 h 153171"/>
                  <a:gd name="connsiteX11" fmla="*/ 114624 w 153171"/>
                  <a:gd name="connsiteY11" fmla="*/ 106742 h 153171"/>
                  <a:gd name="connsiteX12" fmla="*/ 127260 w 153171"/>
                  <a:gd name="connsiteY12" fmla="*/ 107252 h 153171"/>
                  <a:gd name="connsiteX13" fmla="*/ 151513 w 153171"/>
                  <a:gd name="connsiteY13" fmla="*/ 133036 h 153171"/>
                  <a:gd name="connsiteX14" fmla="*/ 148577 w 153171"/>
                  <a:gd name="connsiteY14" fmla="*/ 147460 h 153171"/>
                  <a:gd name="connsiteX15" fmla="*/ 117049 w 153171"/>
                  <a:gd name="connsiteY15" fmla="*/ 160096 h 153171"/>
                  <a:gd name="connsiteX16" fmla="*/ 87946 w 153171"/>
                  <a:gd name="connsiteY16" fmla="*/ 148864 h 153171"/>
                  <a:gd name="connsiteX17" fmla="*/ 50674 w 153171"/>
                  <a:gd name="connsiteY17" fmla="*/ 119123 h 153171"/>
                  <a:gd name="connsiteX18" fmla="*/ 22210 w 153171"/>
                  <a:gd name="connsiteY18" fmla="*/ 84787 h 153171"/>
                  <a:gd name="connsiteX19" fmla="*/ 7659 w 153171"/>
                  <a:gd name="connsiteY19" fmla="*/ 59258 h 153171"/>
                  <a:gd name="connsiteX20" fmla="*/ 0 w 153171"/>
                  <a:gd name="connsiteY20" fmla="*/ 34751 h 153171"/>
                  <a:gd name="connsiteX21" fmla="*/ 1659 w 153171"/>
                  <a:gd name="connsiteY21" fmla="*/ 34496 h 15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3171" h="153171">
                    <a:moveTo>
                      <a:pt x="1659" y="34496"/>
                    </a:moveTo>
                    <a:cubicBezTo>
                      <a:pt x="-127" y="21093"/>
                      <a:pt x="6893" y="11392"/>
                      <a:pt x="15700" y="2968"/>
                    </a:cubicBezTo>
                    <a:cubicBezTo>
                      <a:pt x="19785" y="-989"/>
                      <a:pt x="26295" y="-989"/>
                      <a:pt x="30379" y="2968"/>
                    </a:cubicBezTo>
                    <a:cubicBezTo>
                      <a:pt x="38549" y="10754"/>
                      <a:pt x="45696" y="19433"/>
                      <a:pt x="53227" y="27731"/>
                    </a:cubicBezTo>
                    <a:cubicBezTo>
                      <a:pt x="57695" y="32708"/>
                      <a:pt x="53355" y="37176"/>
                      <a:pt x="52334" y="41771"/>
                    </a:cubicBezTo>
                    <a:cubicBezTo>
                      <a:pt x="52206" y="42154"/>
                      <a:pt x="51824" y="42537"/>
                      <a:pt x="51696" y="42792"/>
                    </a:cubicBezTo>
                    <a:cubicBezTo>
                      <a:pt x="49270" y="46877"/>
                      <a:pt x="44292" y="51472"/>
                      <a:pt x="45058" y="54919"/>
                    </a:cubicBezTo>
                    <a:cubicBezTo>
                      <a:pt x="46335" y="60917"/>
                      <a:pt x="50419" y="66662"/>
                      <a:pt x="54631" y="71512"/>
                    </a:cubicBezTo>
                    <a:cubicBezTo>
                      <a:pt x="63311" y="81723"/>
                      <a:pt x="72502" y="91424"/>
                      <a:pt x="81819" y="100998"/>
                    </a:cubicBezTo>
                    <a:cubicBezTo>
                      <a:pt x="86415" y="105720"/>
                      <a:pt x="91776" y="109677"/>
                      <a:pt x="97264" y="113507"/>
                    </a:cubicBezTo>
                    <a:cubicBezTo>
                      <a:pt x="98796" y="114528"/>
                      <a:pt x="101987" y="114783"/>
                      <a:pt x="103647" y="113890"/>
                    </a:cubicBezTo>
                    <a:cubicBezTo>
                      <a:pt x="107476" y="111975"/>
                      <a:pt x="111050" y="109294"/>
                      <a:pt x="114624" y="106742"/>
                    </a:cubicBezTo>
                    <a:cubicBezTo>
                      <a:pt x="119091" y="103551"/>
                      <a:pt x="123431" y="103551"/>
                      <a:pt x="127260" y="107252"/>
                    </a:cubicBezTo>
                    <a:cubicBezTo>
                      <a:pt x="135557" y="115676"/>
                      <a:pt x="144109" y="123846"/>
                      <a:pt x="151513" y="133036"/>
                    </a:cubicBezTo>
                    <a:cubicBezTo>
                      <a:pt x="155087" y="137503"/>
                      <a:pt x="153810" y="143375"/>
                      <a:pt x="148577" y="147460"/>
                    </a:cubicBezTo>
                    <a:cubicBezTo>
                      <a:pt x="139131" y="154735"/>
                      <a:pt x="129558" y="162649"/>
                      <a:pt x="117049" y="160096"/>
                    </a:cubicBezTo>
                    <a:cubicBezTo>
                      <a:pt x="106965" y="158054"/>
                      <a:pt x="96499" y="154480"/>
                      <a:pt x="87946" y="148864"/>
                    </a:cubicBezTo>
                    <a:cubicBezTo>
                      <a:pt x="74671" y="140184"/>
                      <a:pt x="62035" y="130100"/>
                      <a:pt x="50674" y="119123"/>
                    </a:cubicBezTo>
                    <a:cubicBezTo>
                      <a:pt x="40080" y="108784"/>
                      <a:pt x="31018" y="96786"/>
                      <a:pt x="22210" y="84787"/>
                    </a:cubicBezTo>
                    <a:cubicBezTo>
                      <a:pt x="16466" y="77001"/>
                      <a:pt x="11616" y="68193"/>
                      <a:pt x="7659" y="59258"/>
                    </a:cubicBezTo>
                    <a:cubicBezTo>
                      <a:pt x="4212" y="51472"/>
                      <a:pt x="2553" y="42920"/>
                      <a:pt x="0" y="34751"/>
                    </a:cubicBezTo>
                    <a:cubicBezTo>
                      <a:pt x="511" y="34751"/>
                      <a:pt x="1021" y="34623"/>
                      <a:pt x="1659" y="344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rgbClr val="0913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>
                  <a:latin typeface="Oswald Light" pitchFamily="2" charset="0"/>
                </a:endParaRPr>
              </a:p>
            </p:txBody>
          </p:sp>
          <p:sp>
            <p:nvSpPr>
              <p:cNvPr id="193" name="手繪多邊形: 圖案 256">
                <a:extLst>
                  <a:ext uri="{FF2B5EF4-FFF2-40B4-BE49-F238E27FC236}">
                    <a16:creationId xmlns:a16="http://schemas.microsoft.com/office/drawing/2014/main" id="{CAF6A597-0556-4752-9917-8C04E8057613}"/>
                  </a:ext>
                </a:extLst>
              </p:cNvPr>
              <p:cNvSpPr/>
              <p:nvPr/>
            </p:nvSpPr>
            <p:spPr>
              <a:xfrm>
                <a:off x="17702126" y="10018863"/>
                <a:ext cx="12764" cy="12764"/>
              </a:xfrm>
              <a:custGeom>
                <a:avLst/>
                <a:gdLst>
                  <a:gd name="connsiteX0" fmla="*/ 19261 w 12764"/>
                  <a:gd name="connsiteY0" fmla="*/ 1543 h 0"/>
                  <a:gd name="connsiteX1" fmla="*/ 11985 w 12764"/>
                  <a:gd name="connsiteY1" fmla="*/ 8946 h 0"/>
                  <a:gd name="connsiteX2" fmla="*/ 10836 w 12764"/>
                  <a:gd name="connsiteY2" fmla="*/ 9584 h 0"/>
                  <a:gd name="connsiteX3" fmla="*/ 625 w 12764"/>
                  <a:gd name="connsiteY3" fmla="*/ 7797 h 0"/>
                  <a:gd name="connsiteX4" fmla="*/ 370 w 12764"/>
                  <a:gd name="connsiteY4" fmla="*/ 2819 h 0"/>
                  <a:gd name="connsiteX5" fmla="*/ 9560 w 12764"/>
                  <a:gd name="connsiteY5" fmla="*/ 11 h 0"/>
                  <a:gd name="connsiteX6" fmla="*/ 19261 w 12764"/>
                  <a:gd name="connsiteY6" fmla="*/ 154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4">
                    <a:moveTo>
                      <a:pt x="19261" y="1543"/>
                    </a:moveTo>
                    <a:cubicBezTo>
                      <a:pt x="16836" y="3968"/>
                      <a:pt x="14410" y="6521"/>
                      <a:pt x="11985" y="8946"/>
                    </a:cubicBezTo>
                    <a:cubicBezTo>
                      <a:pt x="11602" y="9201"/>
                      <a:pt x="11219" y="9584"/>
                      <a:pt x="10836" y="9584"/>
                    </a:cubicBezTo>
                    <a:cubicBezTo>
                      <a:pt x="7390" y="9073"/>
                      <a:pt x="3944" y="8818"/>
                      <a:pt x="625" y="7797"/>
                    </a:cubicBezTo>
                    <a:cubicBezTo>
                      <a:pt x="-13" y="7670"/>
                      <a:pt x="-268" y="3202"/>
                      <a:pt x="370" y="2819"/>
                    </a:cubicBezTo>
                    <a:cubicBezTo>
                      <a:pt x="3178" y="1415"/>
                      <a:pt x="6369" y="139"/>
                      <a:pt x="9560" y="11"/>
                    </a:cubicBezTo>
                    <a:cubicBezTo>
                      <a:pt x="12751" y="-117"/>
                      <a:pt x="15942" y="905"/>
                      <a:pt x="19261" y="1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>
                  <a:latin typeface="Oswald Light" pitchFamily="2" charset="0"/>
                </a:endParaRPr>
              </a:p>
            </p:txBody>
          </p:sp>
        </p:grpSp>
        <p:grpSp>
          <p:nvGrpSpPr>
            <p:cNvPr id="173" name="群組 172">
              <a:extLst>
                <a:ext uri="{FF2B5EF4-FFF2-40B4-BE49-F238E27FC236}">
                  <a16:creationId xmlns:a16="http://schemas.microsoft.com/office/drawing/2014/main" id="{88125A6C-B330-4FF9-81EF-1C803DBA71A4}"/>
                </a:ext>
              </a:extLst>
            </p:cNvPr>
            <p:cNvGrpSpPr/>
            <p:nvPr/>
          </p:nvGrpSpPr>
          <p:grpSpPr>
            <a:xfrm flipH="1">
              <a:off x="9906312" y="5985855"/>
              <a:ext cx="213640" cy="384929"/>
              <a:chOff x="17449374" y="9433621"/>
              <a:chExt cx="536130" cy="906266"/>
            </a:xfrm>
          </p:grpSpPr>
          <p:sp>
            <p:nvSpPr>
              <p:cNvPr id="174" name="手繪多邊形: 圖案 249">
                <a:extLst>
                  <a:ext uri="{FF2B5EF4-FFF2-40B4-BE49-F238E27FC236}">
                    <a16:creationId xmlns:a16="http://schemas.microsoft.com/office/drawing/2014/main" id="{87EB5BF7-3ED4-4E97-AECF-FCB102F05EE0}"/>
                  </a:ext>
                </a:extLst>
              </p:cNvPr>
              <p:cNvSpPr/>
              <p:nvPr/>
            </p:nvSpPr>
            <p:spPr>
              <a:xfrm>
                <a:off x="17449374" y="9433621"/>
                <a:ext cx="536102" cy="906266"/>
              </a:xfrm>
              <a:custGeom>
                <a:avLst/>
                <a:gdLst>
                  <a:gd name="connsiteX0" fmla="*/ 453006 w 536101"/>
                  <a:gd name="connsiteY0" fmla="*/ 916989 h 906266"/>
                  <a:gd name="connsiteX1" fmla="*/ 89222 w 536101"/>
                  <a:gd name="connsiteY1" fmla="*/ 916989 h 906266"/>
                  <a:gd name="connsiteX2" fmla="*/ 0 w 536101"/>
                  <a:gd name="connsiteY2" fmla="*/ 827766 h 906266"/>
                  <a:gd name="connsiteX3" fmla="*/ 0 w 536101"/>
                  <a:gd name="connsiteY3" fmla="*/ 89223 h 906266"/>
                  <a:gd name="connsiteX4" fmla="*/ 89222 w 536101"/>
                  <a:gd name="connsiteY4" fmla="*/ 0 h 906266"/>
                  <a:gd name="connsiteX5" fmla="*/ 453006 w 536101"/>
                  <a:gd name="connsiteY5" fmla="*/ 0 h 906266"/>
                  <a:gd name="connsiteX6" fmla="*/ 542228 w 536101"/>
                  <a:gd name="connsiteY6" fmla="*/ 89223 h 906266"/>
                  <a:gd name="connsiteX7" fmla="*/ 542228 w 536101"/>
                  <a:gd name="connsiteY7" fmla="*/ 827766 h 906266"/>
                  <a:gd name="connsiteX8" fmla="*/ 453006 w 536101"/>
                  <a:gd name="connsiteY8" fmla="*/ 916989 h 906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101" h="906266">
                    <a:moveTo>
                      <a:pt x="453006" y="916989"/>
                    </a:moveTo>
                    <a:lnTo>
                      <a:pt x="89222" y="916989"/>
                    </a:lnTo>
                    <a:cubicBezTo>
                      <a:pt x="39952" y="916989"/>
                      <a:pt x="0" y="877037"/>
                      <a:pt x="0" y="827766"/>
                    </a:cubicBezTo>
                    <a:lnTo>
                      <a:pt x="0" y="89223"/>
                    </a:lnTo>
                    <a:cubicBezTo>
                      <a:pt x="0" y="39952"/>
                      <a:pt x="39952" y="0"/>
                      <a:pt x="89222" y="0"/>
                    </a:cubicBezTo>
                    <a:lnTo>
                      <a:pt x="453006" y="0"/>
                    </a:lnTo>
                    <a:cubicBezTo>
                      <a:pt x="502276" y="0"/>
                      <a:pt x="542228" y="39952"/>
                      <a:pt x="542228" y="89223"/>
                    </a:cubicBezTo>
                    <a:lnTo>
                      <a:pt x="542228" y="827766"/>
                    </a:lnTo>
                    <a:cubicBezTo>
                      <a:pt x="542356" y="877037"/>
                      <a:pt x="502404" y="916989"/>
                      <a:pt x="453006" y="916989"/>
                    </a:cubicBezTo>
                    <a:close/>
                  </a:path>
                </a:pathLst>
              </a:custGeom>
              <a:solidFill>
                <a:srgbClr val="091350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>
                  <a:latin typeface="Oswald Light" pitchFamily="2" charset="0"/>
                </a:endParaRPr>
              </a:p>
            </p:txBody>
          </p:sp>
          <p:sp>
            <p:nvSpPr>
              <p:cNvPr id="175" name="手繪多邊形: 圖案 250">
                <a:extLst>
                  <a:ext uri="{FF2B5EF4-FFF2-40B4-BE49-F238E27FC236}">
                    <a16:creationId xmlns:a16="http://schemas.microsoft.com/office/drawing/2014/main" id="{1B630401-C2D2-4E0F-81C3-FDC559A4B071}"/>
                  </a:ext>
                </a:extLst>
              </p:cNvPr>
              <p:cNvSpPr/>
              <p:nvPr/>
            </p:nvSpPr>
            <p:spPr>
              <a:xfrm>
                <a:off x="17449402" y="9524507"/>
                <a:ext cx="536102" cy="702038"/>
              </a:xfrm>
              <a:custGeom>
                <a:avLst/>
                <a:gdLst>
                  <a:gd name="connsiteX0" fmla="*/ 0 w 536101"/>
                  <a:gd name="connsiteY0" fmla="*/ 0 h 702037"/>
                  <a:gd name="connsiteX1" fmla="*/ 542356 w 536101"/>
                  <a:gd name="connsiteY1" fmla="*/ 0 h 702037"/>
                  <a:gd name="connsiteX2" fmla="*/ 542356 w 536101"/>
                  <a:gd name="connsiteY2" fmla="*/ 703186 h 702037"/>
                  <a:gd name="connsiteX3" fmla="*/ 0 w 536101"/>
                  <a:gd name="connsiteY3" fmla="*/ 703186 h 70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6101" h="702037">
                    <a:moveTo>
                      <a:pt x="0" y="0"/>
                    </a:moveTo>
                    <a:lnTo>
                      <a:pt x="542356" y="0"/>
                    </a:lnTo>
                    <a:lnTo>
                      <a:pt x="542356" y="703186"/>
                    </a:lnTo>
                    <a:lnTo>
                      <a:pt x="0" y="703186"/>
                    </a:lnTo>
                    <a:close/>
                  </a:path>
                </a:pathLst>
              </a:custGeom>
              <a:solidFill>
                <a:srgbClr val="091350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>
                  <a:latin typeface="Oswald Light" pitchFamily="2" charset="0"/>
                </a:endParaRPr>
              </a:p>
            </p:txBody>
          </p:sp>
          <p:sp>
            <p:nvSpPr>
              <p:cNvPr id="176" name="手繪多邊形: 圖案 251">
                <a:extLst>
                  <a:ext uri="{FF2B5EF4-FFF2-40B4-BE49-F238E27FC236}">
                    <a16:creationId xmlns:a16="http://schemas.microsoft.com/office/drawing/2014/main" id="{6456C07C-E32A-402A-930B-3C484E08653A}"/>
                  </a:ext>
                </a:extLst>
              </p:cNvPr>
              <p:cNvSpPr/>
              <p:nvPr/>
            </p:nvSpPr>
            <p:spPr>
              <a:xfrm>
                <a:off x="17690624" y="10258588"/>
                <a:ext cx="51057" cy="51057"/>
              </a:xfrm>
              <a:custGeom>
                <a:avLst/>
                <a:gdLst>
                  <a:gd name="connsiteX0" fmla="*/ 59992 w 51057"/>
                  <a:gd name="connsiteY0" fmla="*/ 29996 h 51057"/>
                  <a:gd name="connsiteX1" fmla="*/ 29996 w 51057"/>
                  <a:gd name="connsiteY1" fmla="*/ 59992 h 51057"/>
                  <a:gd name="connsiteX2" fmla="*/ 0 w 51057"/>
                  <a:gd name="connsiteY2" fmla="*/ 29996 h 51057"/>
                  <a:gd name="connsiteX3" fmla="*/ 29996 w 51057"/>
                  <a:gd name="connsiteY3" fmla="*/ 0 h 51057"/>
                  <a:gd name="connsiteX4" fmla="*/ 59992 w 51057"/>
                  <a:gd name="connsiteY4" fmla="*/ 29996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7" h="51057">
                    <a:moveTo>
                      <a:pt x="59992" y="29996"/>
                    </a:moveTo>
                    <a:cubicBezTo>
                      <a:pt x="59992" y="46562"/>
                      <a:pt x="46563" y="59992"/>
                      <a:pt x="29996" y="59992"/>
                    </a:cubicBezTo>
                    <a:cubicBezTo>
                      <a:pt x="13430" y="59992"/>
                      <a:pt x="0" y="46562"/>
                      <a:pt x="0" y="29996"/>
                    </a:cubicBezTo>
                    <a:cubicBezTo>
                      <a:pt x="0" y="13430"/>
                      <a:pt x="13430" y="0"/>
                      <a:pt x="29996" y="0"/>
                    </a:cubicBezTo>
                    <a:cubicBezTo>
                      <a:pt x="46563" y="0"/>
                      <a:pt x="59992" y="13430"/>
                      <a:pt x="59992" y="299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>
                  <a:latin typeface="Oswald Light" pitchFamily="2" charset="0"/>
                </a:endParaRPr>
              </a:p>
            </p:txBody>
          </p:sp>
          <p:sp>
            <p:nvSpPr>
              <p:cNvPr id="177" name="手繪多邊形: 圖案 252">
                <a:extLst>
                  <a:ext uri="{FF2B5EF4-FFF2-40B4-BE49-F238E27FC236}">
                    <a16:creationId xmlns:a16="http://schemas.microsoft.com/office/drawing/2014/main" id="{53CAFBBA-5658-4635-B2D6-2FFC3F577A78}"/>
                  </a:ext>
                </a:extLst>
              </p:cNvPr>
              <p:cNvSpPr/>
              <p:nvPr/>
            </p:nvSpPr>
            <p:spPr>
              <a:xfrm>
                <a:off x="17677350" y="9482517"/>
                <a:ext cx="76586" cy="12764"/>
              </a:xfrm>
              <a:custGeom>
                <a:avLst/>
                <a:gdLst>
                  <a:gd name="connsiteX0" fmla="*/ 0 w 76585"/>
                  <a:gd name="connsiteY0" fmla="*/ 0 h 0"/>
                  <a:gd name="connsiteX1" fmla="*/ 86415 w 765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585">
                    <a:moveTo>
                      <a:pt x="0" y="0"/>
                    </a:moveTo>
                    <a:lnTo>
                      <a:pt x="86415" y="0"/>
                    </a:lnTo>
                  </a:path>
                </a:pathLst>
              </a:custGeom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>
                  <a:latin typeface="Oswald Light" pitchFamily="2" charset="0"/>
                </a:endParaRPr>
              </a:p>
            </p:txBody>
          </p:sp>
          <p:sp>
            <p:nvSpPr>
              <p:cNvPr id="178" name="手繪多邊形: 圖案 254">
                <a:extLst>
                  <a:ext uri="{FF2B5EF4-FFF2-40B4-BE49-F238E27FC236}">
                    <a16:creationId xmlns:a16="http://schemas.microsoft.com/office/drawing/2014/main" id="{25EFA7F3-9943-4A1C-A3C7-F984385CBD46}"/>
                  </a:ext>
                </a:extLst>
              </p:cNvPr>
              <p:cNvSpPr/>
              <p:nvPr/>
            </p:nvSpPr>
            <p:spPr>
              <a:xfrm>
                <a:off x="17589297" y="9913322"/>
                <a:ext cx="236610" cy="236612"/>
              </a:xfrm>
              <a:custGeom>
                <a:avLst/>
                <a:gdLst>
                  <a:gd name="connsiteX0" fmla="*/ 1659 w 153171"/>
                  <a:gd name="connsiteY0" fmla="*/ 34496 h 153171"/>
                  <a:gd name="connsiteX1" fmla="*/ 15700 w 153171"/>
                  <a:gd name="connsiteY1" fmla="*/ 2968 h 153171"/>
                  <a:gd name="connsiteX2" fmla="*/ 30379 w 153171"/>
                  <a:gd name="connsiteY2" fmla="*/ 2968 h 153171"/>
                  <a:gd name="connsiteX3" fmla="*/ 53227 w 153171"/>
                  <a:gd name="connsiteY3" fmla="*/ 27731 h 153171"/>
                  <a:gd name="connsiteX4" fmla="*/ 52334 w 153171"/>
                  <a:gd name="connsiteY4" fmla="*/ 41771 h 153171"/>
                  <a:gd name="connsiteX5" fmla="*/ 51696 w 153171"/>
                  <a:gd name="connsiteY5" fmla="*/ 42792 h 153171"/>
                  <a:gd name="connsiteX6" fmla="*/ 45058 w 153171"/>
                  <a:gd name="connsiteY6" fmla="*/ 54919 h 153171"/>
                  <a:gd name="connsiteX7" fmla="*/ 54631 w 153171"/>
                  <a:gd name="connsiteY7" fmla="*/ 71512 h 153171"/>
                  <a:gd name="connsiteX8" fmla="*/ 81819 w 153171"/>
                  <a:gd name="connsiteY8" fmla="*/ 100998 h 153171"/>
                  <a:gd name="connsiteX9" fmla="*/ 97264 w 153171"/>
                  <a:gd name="connsiteY9" fmla="*/ 113507 h 153171"/>
                  <a:gd name="connsiteX10" fmla="*/ 103647 w 153171"/>
                  <a:gd name="connsiteY10" fmla="*/ 113890 h 153171"/>
                  <a:gd name="connsiteX11" fmla="*/ 114624 w 153171"/>
                  <a:gd name="connsiteY11" fmla="*/ 106742 h 153171"/>
                  <a:gd name="connsiteX12" fmla="*/ 127260 w 153171"/>
                  <a:gd name="connsiteY12" fmla="*/ 107252 h 153171"/>
                  <a:gd name="connsiteX13" fmla="*/ 151513 w 153171"/>
                  <a:gd name="connsiteY13" fmla="*/ 133036 h 153171"/>
                  <a:gd name="connsiteX14" fmla="*/ 148577 w 153171"/>
                  <a:gd name="connsiteY14" fmla="*/ 147460 h 153171"/>
                  <a:gd name="connsiteX15" fmla="*/ 117049 w 153171"/>
                  <a:gd name="connsiteY15" fmla="*/ 160096 h 153171"/>
                  <a:gd name="connsiteX16" fmla="*/ 87946 w 153171"/>
                  <a:gd name="connsiteY16" fmla="*/ 148864 h 153171"/>
                  <a:gd name="connsiteX17" fmla="*/ 50674 w 153171"/>
                  <a:gd name="connsiteY17" fmla="*/ 119123 h 153171"/>
                  <a:gd name="connsiteX18" fmla="*/ 22210 w 153171"/>
                  <a:gd name="connsiteY18" fmla="*/ 84787 h 153171"/>
                  <a:gd name="connsiteX19" fmla="*/ 7659 w 153171"/>
                  <a:gd name="connsiteY19" fmla="*/ 59258 h 153171"/>
                  <a:gd name="connsiteX20" fmla="*/ 0 w 153171"/>
                  <a:gd name="connsiteY20" fmla="*/ 34751 h 153171"/>
                  <a:gd name="connsiteX21" fmla="*/ 1659 w 153171"/>
                  <a:gd name="connsiteY21" fmla="*/ 34496 h 15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3171" h="153171">
                    <a:moveTo>
                      <a:pt x="1659" y="34496"/>
                    </a:moveTo>
                    <a:cubicBezTo>
                      <a:pt x="-127" y="21093"/>
                      <a:pt x="6893" y="11392"/>
                      <a:pt x="15700" y="2968"/>
                    </a:cubicBezTo>
                    <a:cubicBezTo>
                      <a:pt x="19785" y="-989"/>
                      <a:pt x="26295" y="-989"/>
                      <a:pt x="30379" y="2968"/>
                    </a:cubicBezTo>
                    <a:cubicBezTo>
                      <a:pt x="38549" y="10754"/>
                      <a:pt x="45696" y="19433"/>
                      <a:pt x="53227" y="27731"/>
                    </a:cubicBezTo>
                    <a:cubicBezTo>
                      <a:pt x="57695" y="32708"/>
                      <a:pt x="53355" y="37176"/>
                      <a:pt x="52334" y="41771"/>
                    </a:cubicBezTo>
                    <a:cubicBezTo>
                      <a:pt x="52206" y="42154"/>
                      <a:pt x="51824" y="42537"/>
                      <a:pt x="51696" y="42792"/>
                    </a:cubicBezTo>
                    <a:cubicBezTo>
                      <a:pt x="49270" y="46877"/>
                      <a:pt x="44292" y="51472"/>
                      <a:pt x="45058" y="54919"/>
                    </a:cubicBezTo>
                    <a:cubicBezTo>
                      <a:pt x="46335" y="60917"/>
                      <a:pt x="50419" y="66662"/>
                      <a:pt x="54631" y="71512"/>
                    </a:cubicBezTo>
                    <a:cubicBezTo>
                      <a:pt x="63311" y="81723"/>
                      <a:pt x="72502" y="91424"/>
                      <a:pt x="81819" y="100998"/>
                    </a:cubicBezTo>
                    <a:cubicBezTo>
                      <a:pt x="86415" y="105720"/>
                      <a:pt x="91776" y="109677"/>
                      <a:pt x="97264" y="113507"/>
                    </a:cubicBezTo>
                    <a:cubicBezTo>
                      <a:pt x="98796" y="114528"/>
                      <a:pt x="101987" y="114783"/>
                      <a:pt x="103647" y="113890"/>
                    </a:cubicBezTo>
                    <a:cubicBezTo>
                      <a:pt x="107476" y="111975"/>
                      <a:pt x="111050" y="109294"/>
                      <a:pt x="114624" y="106742"/>
                    </a:cubicBezTo>
                    <a:cubicBezTo>
                      <a:pt x="119091" y="103551"/>
                      <a:pt x="123431" y="103551"/>
                      <a:pt x="127260" y="107252"/>
                    </a:cubicBezTo>
                    <a:cubicBezTo>
                      <a:pt x="135557" y="115676"/>
                      <a:pt x="144109" y="123846"/>
                      <a:pt x="151513" y="133036"/>
                    </a:cubicBezTo>
                    <a:cubicBezTo>
                      <a:pt x="155087" y="137503"/>
                      <a:pt x="153810" y="143375"/>
                      <a:pt x="148577" y="147460"/>
                    </a:cubicBezTo>
                    <a:cubicBezTo>
                      <a:pt x="139131" y="154735"/>
                      <a:pt x="129558" y="162649"/>
                      <a:pt x="117049" y="160096"/>
                    </a:cubicBezTo>
                    <a:cubicBezTo>
                      <a:pt x="106965" y="158054"/>
                      <a:pt x="96499" y="154480"/>
                      <a:pt x="87946" y="148864"/>
                    </a:cubicBezTo>
                    <a:cubicBezTo>
                      <a:pt x="74671" y="140184"/>
                      <a:pt x="62035" y="130100"/>
                      <a:pt x="50674" y="119123"/>
                    </a:cubicBezTo>
                    <a:cubicBezTo>
                      <a:pt x="40080" y="108784"/>
                      <a:pt x="31018" y="96786"/>
                      <a:pt x="22210" y="84787"/>
                    </a:cubicBezTo>
                    <a:cubicBezTo>
                      <a:pt x="16466" y="77001"/>
                      <a:pt x="11616" y="68193"/>
                      <a:pt x="7659" y="59258"/>
                    </a:cubicBezTo>
                    <a:cubicBezTo>
                      <a:pt x="4212" y="51472"/>
                      <a:pt x="2553" y="42920"/>
                      <a:pt x="0" y="34751"/>
                    </a:cubicBezTo>
                    <a:cubicBezTo>
                      <a:pt x="511" y="34751"/>
                      <a:pt x="1021" y="34623"/>
                      <a:pt x="1659" y="344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rgbClr val="0913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>
                  <a:latin typeface="Oswald Light" pitchFamily="2" charset="0"/>
                </a:endParaRPr>
              </a:p>
            </p:txBody>
          </p:sp>
          <p:sp>
            <p:nvSpPr>
              <p:cNvPr id="179" name="手繪多邊形: 圖案 256">
                <a:extLst>
                  <a:ext uri="{FF2B5EF4-FFF2-40B4-BE49-F238E27FC236}">
                    <a16:creationId xmlns:a16="http://schemas.microsoft.com/office/drawing/2014/main" id="{605982A3-120E-4B23-9FA6-73BFAC4961EF}"/>
                  </a:ext>
                </a:extLst>
              </p:cNvPr>
              <p:cNvSpPr/>
              <p:nvPr/>
            </p:nvSpPr>
            <p:spPr>
              <a:xfrm>
                <a:off x="17702126" y="10018863"/>
                <a:ext cx="12764" cy="12764"/>
              </a:xfrm>
              <a:custGeom>
                <a:avLst/>
                <a:gdLst>
                  <a:gd name="connsiteX0" fmla="*/ 19261 w 12764"/>
                  <a:gd name="connsiteY0" fmla="*/ 1543 h 0"/>
                  <a:gd name="connsiteX1" fmla="*/ 11985 w 12764"/>
                  <a:gd name="connsiteY1" fmla="*/ 8946 h 0"/>
                  <a:gd name="connsiteX2" fmla="*/ 10836 w 12764"/>
                  <a:gd name="connsiteY2" fmla="*/ 9584 h 0"/>
                  <a:gd name="connsiteX3" fmla="*/ 625 w 12764"/>
                  <a:gd name="connsiteY3" fmla="*/ 7797 h 0"/>
                  <a:gd name="connsiteX4" fmla="*/ 370 w 12764"/>
                  <a:gd name="connsiteY4" fmla="*/ 2819 h 0"/>
                  <a:gd name="connsiteX5" fmla="*/ 9560 w 12764"/>
                  <a:gd name="connsiteY5" fmla="*/ 11 h 0"/>
                  <a:gd name="connsiteX6" fmla="*/ 19261 w 12764"/>
                  <a:gd name="connsiteY6" fmla="*/ 154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4">
                    <a:moveTo>
                      <a:pt x="19261" y="1543"/>
                    </a:moveTo>
                    <a:cubicBezTo>
                      <a:pt x="16836" y="3968"/>
                      <a:pt x="14410" y="6521"/>
                      <a:pt x="11985" y="8946"/>
                    </a:cubicBezTo>
                    <a:cubicBezTo>
                      <a:pt x="11602" y="9201"/>
                      <a:pt x="11219" y="9584"/>
                      <a:pt x="10836" y="9584"/>
                    </a:cubicBezTo>
                    <a:cubicBezTo>
                      <a:pt x="7390" y="9073"/>
                      <a:pt x="3944" y="8818"/>
                      <a:pt x="625" y="7797"/>
                    </a:cubicBezTo>
                    <a:cubicBezTo>
                      <a:pt x="-13" y="7670"/>
                      <a:pt x="-268" y="3202"/>
                      <a:pt x="370" y="2819"/>
                    </a:cubicBezTo>
                    <a:cubicBezTo>
                      <a:pt x="3178" y="1415"/>
                      <a:pt x="6369" y="139"/>
                      <a:pt x="9560" y="11"/>
                    </a:cubicBezTo>
                    <a:cubicBezTo>
                      <a:pt x="12751" y="-117"/>
                      <a:pt x="15942" y="905"/>
                      <a:pt x="19261" y="1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>
                  <a:latin typeface="Oswald Light" pitchFamily="2" charset="0"/>
                </a:endParaRPr>
              </a:p>
            </p:txBody>
          </p:sp>
        </p:grpSp>
      </p:grpSp>
      <p:sp>
        <p:nvSpPr>
          <p:cNvPr id="15" name="標題 14">
            <a:extLst>
              <a:ext uri="{FF2B5EF4-FFF2-40B4-BE49-F238E27FC236}">
                <a16:creationId xmlns:a16="http://schemas.microsoft.com/office/drawing/2014/main" id="{339262DE-A43F-44DD-8AD4-6246101A4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Oswald Light" pitchFamily="2" charset="0"/>
              </a:rPr>
              <a:t>QNAP Cloud Gateway - </a:t>
            </a:r>
            <a:r>
              <a:rPr lang="en-US" altLang="zh-TW" err="1">
                <a:latin typeface="Oswald Light" pitchFamily="2" charset="0"/>
              </a:rPr>
              <a:t>HybridMount</a:t>
            </a:r>
            <a:r>
              <a:rPr lang="en-US" altLang="zh-TW">
                <a:latin typeface="Oswald Light" pitchFamily="2" charset="0"/>
              </a:rPr>
              <a:t> ​</a:t>
            </a:r>
            <a:endParaRPr lang="zh-TW" altLang="en-US" sz="5300">
              <a:latin typeface="Oswald Light" pitchFamily="2" charset="0"/>
            </a:endParaRPr>
          </a:p>
        </p:txBody>
      </p:sp>
      <p:pic>
        <p:nvPicPr>
          <p:cNvPr id="138" name="圖片 137">
            <a:extLst>
              <a:ext uri="{FF2B5EF4-FFF2-40B4-BE49-F238E27FC236}">
                <a16:creationId xmlns:a16="http://schemas.microsoft.com/office/drawing/2014/main" id="{8088D1F1-13FF-4544-8162-072B5B89CF5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516" y="1322426"/>
            <a:ext cx="9828976" cy="1107210"/>
          </a:xfrm>
          <a:prstGeom prst="rect">
            <a:avLst/>
          </a:prstGeom>
        </p:spPr>
      </p:pic>
      <p:sp>
        <p:nvSpPr>
          <p:cNvPr id="279" name="文字方塊 278">
            <a:extLst>
              <a:ext uri="{FF2B5EF4-FFF2-40B4-BE49-F238E27FC236}">
                <a16:creationId xmlns:a16="http://schemas.microsoft.com/office/drawing/2014/main" id="{4E1886AA-A6BA-6644-82AC-C0398EA449C5}"/>
              </a:ext>
            </a:extLst>
          </p:cNvPr>
          <p:cNvSpPr txBox="1"/>
          <p:nvPr/>
        </p:nvSpPr>
        <p:spPr>
          <a:xfrm>
            <a:off x="1159788" y="1460305"/>
            <a:ext cx="12017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fontAlgn="base"/>
            <a:r>
              <a:rPr lang="en-US" altLang="zh-TW" sz="3500">
                <a:solidFill>
                  <a:schemeClr val="tx1">
                    <a:lumMod val="95000"/>
                    <a:lumOff val="5000"/>
                  </a:schemeClr>
                </a:solidFill>
                <a:latin typeface="Oswald Light" pitchFamily="2" charset="0"/>
                <a:ea typeface="微軟正黑體" panose="020B0604030504040204" pitchFamily="34" charset="-120"/>
              </a:rPr>
              <a:t>Perfectly integrate private and public cloud storage</a:t>
            </a:r>
          </a:p>
        </p:txBody>
      </p:sp>
      <p:sp>
        <p:nvSpPr>
          <p:cNvPr id="139" name="橢圓 138">
            <a:extLst>
              <a:ext uri="{FF2B5EF4-FFF2-40B4-BE49-F238E27FC236}">
                <a16:creationId xmlns:a16="http://schemas.microsoft.com/office/drawing/2014/main" id="{1B047F4A-0186-472B-98F8-70082C4B8D14}"/>
              </a:ext>
            </a:extLst>
          </p:cNvPr>
          <p:cNvSpPr/>
          <p:nvPr/>
        </p:nvSpPr>
        <p:spPr>
          <a:xfrm>
            <a:off x="77693" y="3776461"/>
            <a:ext cx="1042387" cy="1058883"/>
          </a:xfrm>
          <a:prstGeom prst="ellipse">
            <a:avLst/>
          </a:prstGeom>
          <a:noFill/>
          <a:ln w="38100">
            <a:gradFill>
              <a:gsLst>
                <a:gs pos="0">
                  <a:schemeClr val="bg1"/>
                </a:gs>
                <a:gs pos="57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latin typeface="Oswald Light" pitchFamily="2" charset="0"/>
            </a:endParaRPr>
          </a:p>
        </p:txBody>
      </p:sp>
      <p:grpSp>
        <p:nvGrpSpPr>
          <p:cNvPr id="141" name="群組 38">
            <a:extLst>
              <a:ext uri="{FF2B5EF4-FFF2-40B4-BE49-F238E27FC236}">
                <a16:creationId xmlns:a16="http://schemas.microsoft.com/office/drawing/2014/main" id="{B87D86AD-B93F-4127-8CCE-68353F84FFAA}"/>
              </a:ext>
            </a:extLst>
          </p:cNvPr>
          <p:cNvGrpSpPr/>
          <p:nvPr/>
        </p:nvGrpSpPr>
        <p:grpSpPr>
          <a:xfrm>
            <a:off x="185158" y="4040248"/>
            <a:ext cx="401351" cy="401350"/>
            <a:chOff x="299828" y="2656912"/>
            <a:chExt cx="198535" cy="198534"/>
          </a:xfrm>
        </p:grpSpPr>
        <p:grpSp>
          <p:nvGrpSpPr>
            <p:cNvPr id="145" name="群組 41">
              <a:extLst>
                <a:ext uri="{FF2B5EF4-FFF2-40B4-BE49-F238E27FC236}">
                  <a16:creationId xmlns:a16="http://schemas.microsoft.com/office/drawing/2014/main" id="{C606F91F-5C34-4D5A-B305-49DF9D2DF5CD}"/>
                </a:ext>
              </a:extLst>
            </p:cNvPr>
            <p:cNvGrpSpPr/>
            <p:nvPr/>
          </p:nvGrpSpPr>
          <p:grpSpPr>
            <a:xfrm>
              <a:off x="317310" y="2668137"/>
              <a:ext cx="170597" cy="180834"/>
              <a:chOff x="317310" y="2668137"/>
              <a:chExt cx="170597" cy="180834"/>
            </a:xfrm>
          </p:grpSpPr>
          <p:sp>
            <p:nvSpPr>
              <p:cNvPr id="148" name="橢圓 43">
                <a:extLst>
                  <a:ext uri="{FF2B5EF4-FFF2-40B4-BE49-F238E27FC236}">
                    <a16:creationId xmlns:a16="http://schemas.microsoft.com/office/drawing/2014/main" id="{5F5079D1-65B1-41A6-82DB-CAF55D970291}"/>
                  </a:ext>
                </a:extLst>
              </p:cNvPr>
              <p:cNvSpPr/>
              <p:nvPr/>
            </p:nvSpPr>
            <p:spPr>
              <a:xfrm>
                <a:off x="358254" y="2668137"/>
                <a:ext cx="92122" cy="109182"/>
              </a:xfrm>
              <a:prstGeom prst="ellipse">
                <a:avLst/>
              </a:prstGeom>
              <a:solidFill>
                <a:srgbClr val="0C103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>
                  <a:latin typeface="Oswald Light" pitchFamily="2" charset="0"/>
                </a:endParaRPr>
              </a:p>
            </p:txBody>
          </p:sp>
          <p:sp>
            <p:nvSpPr>
              <p:cNvPr id="149" name="矩形: 剪去同側角落 148">
                <a:extLst>
                  <a:ext uri="{FF2B5EF4-FFF2-40B4-BE49-F238E27FC236}">
                    <a16:creationId xmlns:a16="http://schemas.microsoft.com/office/drawing/2014/main" id="{658ADA21-95E2-4293-907F-2F495CE3F106}"/>
                  </a:ext>
                </a:extLst>
              </p:cNvPr>
              <p:cNvSpPr/>
              <p:nvPr/>
            </p:nvSpPr>
            <p:spPr>
              <a:xfrm>
                <a:off x="317310" y="2767084"/>
                <a:ext cx="170597" cy="81887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0C103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>
                  <a:latin typeface="Oswald Light" pitchFamily="2" charset="0"/>
                </a:endParaRPr>
              </a:p>
            </p:txBody>
          </p:sp>
        </p:grpSp>
        <p:pic>
          <p:nvPicPr>
            <p:cNvPr id="147" name="圖形 146">
              <a:extLst>
                <a:ext uri="{FF2B5EF4-FFF2-40B4-BE49-F238E27FC236}">
                  <a16:creationId xmlns:a16="http://schemas.microsoft.com/office/drawing/2014/main" id="{10F1D247-5473-47CF-B146-B102C980B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299828" y="2656912"/>
              <a:ext cx="198535" cy="198534"/>
            </a:xfrm>
            <a:prstGeom prst="rect">
              <a:avLst/>
            </a:prstGeom>
          </p:spPr>
        </p:pic>
      </p:grpSp>
      <p:grpSp>
        <p:nvGrpSpPr>
          <p:cNvPr id="150" name="群組 50">
            <a:extLst>
              <a:ext uri="{FF2B5EF4-FFF2-40B4-BE49-F238E27FC236}">
                <a16:creationId xmlns:a16="http://schemas.microsoft.com/office/drawing/2014/main" id="{ACF54228-44C2-40B4-B8CC-9FB3A993E73E}"/>
              </a:ext>
            </a:extLst>
          </p:cNvPr>
          <p:cNvGrpSpPr/>
          <p:nvPr/>
        </p:nvGrpSpPr>
        <p:grpSpPr>
          <a:xfrm>
            <a:off x="537136" y="4046492"/>
            <a:ext cx="401351" cy="401350"/>
            <a:chOff x="307756" y="2656910"/>
            <a:chExt cx="198535" cy="198534"/>
          </a:xfrm>
        </p:grpSpPr>
        <p:grpSp>
          <p:nvGrpSpPr>
            <p:cNvPr id="153" name="群組 51">
              <a:extLst>
                <a:ext uri="{FF2B5EF4-FFF2-40B4-BE49-F238E27FC236}">
                  <a16:creationId xmlns:a16="http://schemas.microsoft.com/office/drawing/2014/main" id="{5BA614D1-D8F1-4072-9B2C-38CE6ABAD078}"/>
                </a:ext>
              </a:extLst>
            </p:cNvPr>
            <p:cNvGrpSpPr/>
            <p:nvPr/>
          </p:nvGrpSpPr>
          <p:grpSpPr>
            <a:xfrm>
              <a:off x="317310" y="2668137"/>
              <a:ext cx="170597" cy="180834"/>
              <a:chOff x="317310" y="2668137"/>
              <a:chExt cx="170597" cy="180834"/>
            </a:xfrm>
          </p:grpSpPr>
          <p:sp>
            <p:nvSpPr>
              <p:cNvPr id="155" name="橢圓 53">
                <a:extLst>
                  <a:ext uri="{FF2B5EF4-FFF2-40B4-BE49-F238E27FC236}">
                    <a16:creationId xmlns:a16="http://schemas.microsoft.com/office/drawing/2014/main" id="{1DF883CC-AA6B-4085-8C76-E7078A0EF09E}"/>
                  </a:ext>
                </a:extLst>
              </p:cNvPr>
              <p:cNvSpPr/>
              <p:nvPr/>
            </p:nvSpPr>
            <p:spPr>
              <a:xfrm>
                <a:off x="358254" y="2668137"/>
                <a:ext cx="92122" cy="109182"/>
              </a:xfrm>
              <a:prstGeom prst="ellipse">
                <a:avLst/>
              </a:prstGeom>
              <a:solidFill>
                <a:srgbClr val="0C103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>
                  <a:latin typeface="Oswald Light" pitchFamily="2" charset="0"/>
                </a:endParaRPr>
              </a:p>
            </p:txBody>
          </p:sp>
          <p:sp>
            <p:nvSpPr>
              <p:cNvPr id="156" name="矩形: 剪去同側角落 155">
                <a:extLst>
                  <a:ext uri="{FF2B5EF4-FFF2-40B4-BE49-F238E27FC236}">
                    <a16:creationId xmlns:a16="http://schemas.microsoft.com/office/drawing/2014/main" id="{0B8585CF-0170-440A-B2D5-398BA8FB4B3F}"/>
                  </a:ext>
                </a:extLst>
              </p:cNvPr>
              <p:cNvSpPr/>
              <p:nvPr/>
            </p:nvSpPr>
            <p:spPr>
              <a:xfrm>
                <a:off x="317310" y="2767084"/>
                <a:ext cx="170597" cy="81887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0C103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>
                  <a:latin typeface="Oswald Light" pitchFamily="2" charset="0"/>
                </a:endParaRPr>
              </a:p>
            </p:txBody>
          </p:sp>
        </p:grpSp>
        <p:pic>
          <p:nvPicPr>
            <p:cNvPr id="154" name="圖形 153">
              <a:extLst>
                <a:ext uri="{FF2B5EF4-FFF2-40B4-BE49-F238E27FC236}">
                  <a16:creationId xmlns:a16="http://schemas.microsoft.com/office/drawing/2014/main" id="{1E61D0CB-1B9B-401C-8913-4DD40FBCB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307756" y="2656910"/>
              <a:ext cx="198535" cy="198534"/>
            </a:xfrm>
            <a:prstGeom prst="rect">
              <a:avLst/>
            </a:prstGeom>
          </p:spPr>
        </p:pic>
      </p:grpSp>
      <p:grpSp>
        <p:nvGrpSpPr>
          <p:cNvPr id="157" name="群組 60">
            <a:extLst>
              <a:ext uri="{FF2B5EF4-FFF2-40B4-BE49-F238E27FC236}">
                <a16:creationId xmlns:a16="http://schemas.microsoft.com/office/drawing/2014/main" id="{E10447F0-1B99-4FD2-8004-0D94CF6A1BE5}"/>
              </a:ext>
            </a:extLst>
          </p:cNvPr>
          <p:cNvGrpSpPr/>
          <p:nvPr/>
        </p:nvGrpSpPr>
        <p:grpSpPr>
          <a:xfrm>
            <a:off x="362052" y="4129899"/>
            <a:ext cx="401351" cy="401350"/>
            <a:chOff x="305911" y="2656912"/>
            <a:chExt cx="198535" cy="198534"/>
          </a:xfrm>
        </p:grpSpPr>
        <p:grpSp>
          <p:nvGrpSpPr>
            <p:cNvPr id="158" name="群組 61">
              <a:extLst>
                <a:ext uri="{FF2B5EF4-FFF2-40B4-BE49-F238E27FC236}">
                  <a16:creationId xmlns:a16="http://schemas.microsoft.com/office/drawing/2014/main" id="{BC9DB611-6365-46AA-892F-75157495E7E3}"/>
                </a:ext>
              </a:extLst>
            </p:cNvPr>
            <p:cNvGrpSpPr/>
            <p:nvPr/>
          </p:nvGrpSpPr>
          <p:grpSpPr>
            <a:xfrm>
              <a:off x="317310" y="2668137"/>
              <a:ext cx="170597" cy="180834"/>
              <a:chOff x="317310" y="2668137"/>
              <a:chExt cx="170597" cy="180834"/>
            </a:xfrm>
          </p:grpSpPr>
          <p:sp>
            <p:nvSpPr>
              <p:cNvPr id="160" name="橢圓 63">
                <a:extLst>
                  <a:ext uri="{FF2B5EF4-FFF2-40B4-BE49-F238E27FC236}">
                    <a16:creationId xmlns:a16="http://schemas.microsoft.com/office/drawing/2014/main" id="{DCE503DC-1D41-467E-B8DA-37BF0ADA463E}"/>
                  </a:ext>
                </a:extLst>
              </p:cNvPr>
              <p:cNvSpPr/>
              <p:nvPr/>
            </p:nvSpPr>
            <p:spPr>
              <a:xfrm>
                <a:off x="358254" y="2668137"/>
                <a:ext cx="92122" cy="109182"/>
              </a:xfrm>
              <a:prstGeom prst="ellipse">
                <a:avLst/>
              </a:prstGeom>
              <a:solidFill>
                <a:srgbClr val="0C103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>
                  <a:latin typeface="Oswald Light" pitchFamily="2" charset="0"/>
                </a:endParaRPr>
              </a:p>
            </p:txBody>
          </p:sp>
          <p:sp>
            <p:nvSpPr>
              <p:cNvPr id="161" name="矩形: 剪去同側角落 160">
                <a:extLst>
                  <a:ext uri="{FF2B5EF4-FFF2-40B4-BE49-F238E27FC236}">
                    <a16:creationId xmlns:a16="http://schemas.microsoft.com/office/drawing/2014/main" id="{C8746324-945B-407A-9498-D346948FC4EB}"/>
                  </a:ext>
                </a:extLst>
              </p:cNvPr>
              <p:cNvSpPr/>
              <p:nvPr/>
            </p:nvSpPr>
            <p:spPr>
              <a:xfrm>
                <a:off x="317310" y="2767084"/>
                <a:ext cx="170597" cy="81887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0C103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>
                  <a:latin typeface="Oswald Light" pitchFamily="2" charset="0"/>
                </a:endParaRPr>
              </a:p>
            </p:txBody>
          </p:sp>
        </p:grpSp>
        <p:pic>
          <p:nvPicPr>
            <p:cNvPr id="159" name="圖形 158">
              <a:extLst>
                <a:ext uri="{FF2B5EF4-FFF2-40B4-BE49-F238E27FC236}">
                  <a16:creationId xmlns:a16="http://schemas.microsoft.com/office/drawing/2014/main" id="{A89B540D-CB9C-4BD9-A7B1-7EEFBC86E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305911" y="2656912"/>
              <a:ext cx="198535" cy="198534"/>
            </a:xfrm>
            <a:prstGeom prst="rect">
              <a:avLst/>
            </a:prstGeom>
          </p:spPr>
        </p:pic>
      </p:grpSp>
      <p:grpSp>
        <p:nvGrpSpPr>
          <p:cNvPr id="162" name="群組 161">
            <a:extLst>
              <a:ext uri="{FF2B5EF4-FFF2-40B4-BE49-F238E27FC236}">
                <a16:creationId xmlns:a16="http://schemas.microsoft.com/office/drawing/2014/main" id="{B3157358-3EA3-483A-98C3-222CC0F2E457}"/>
              </a:ext>
            </a:extLst>
          </p:cNvPr>
          <p:cNvGrpSpPr/>
          <p:nvPr/>
        </p:nvGrpSpPr>
        <p:grpSpPr>
          <a:xfrm>
            <a:off x="10930719" y="5967858"/>
            <a:ext cx="453959" cy="343552"/>
            <a:chOff x="11017033" y="3967703"/>
            <a:chExt cx="462250" cy="349827"/>
          </a:xfrm>
        </p:grpSpPr>
        <p:sp>
          <p:nvSpPr>
            <p:cNvPr id="163" name="手繪多邊形: 圖案 162">
              <a:extLst>
                <a:ext uri="{FF2B5EF4-FFF2-40B4-BE49-F238E27FC236}">
                  <a16:creationId xmlns:a16="http://schemas.microsoft.com/office/drawing/2014/main" id="{6A79C453-28F0-43E2-95C8-363C8510987D}"/>
                </a:ext>
              </a:extLst>
            </p:cNvPr>
            <p:cNvSpPr/>
            <p:nvPr/>
          </p:nvSpPr>
          <p:spPr>
            <a:xfrm flipH="1">
              <a:off x="11017033" y="3967703"/>
              <a:ext cx="462246" cy="304108"/>
            </a:xfrm>
            <a:custGeom>
              <a:avLst/>
              <a:gdLst>
                <a:gd name="connsiteX0" fmla="*/ 1312938 w 1455132"/>
                <a:gd name="connsiteY0" fmla="*/ 961281 h 957324"/>
                <a:gd name="connsiteX1" fmla="*/ 145513 w 1455132"/>
                <a:gd name="connsiteY1" fmla="*/ 961281 h 957324"/>
                <a:gd name="connsiteX2" fmla="*/ 0 w 1455132"/>
                <a:gd name="connsiteY2" fmla="*/ 815768 h 957324"/>
                <a:gd name="connsiteX3" fmla="*/ 0 w 1455132"/>
                <a:gd name="connsiteY3" fmla="*/ 145513 h 957324"/>
                <a:gd name="connsiteX4" fmla="*/ 145513 w 1455132"/>
                <a:gd name="connsiteY4" fmla="*/ 0 h 957324"/>
                <a:gd name="connsiteX5" fmla="*/ 1312938 w 1455132"/>
                <a:gd name="connsiteY5" fmla="*/ 0 h 957324"/>
                <a:gd name="connsiteX6" fmla="*/ 1458452 w 1455132"/>
                <a:gd name="connsiteY6" fmla="*/ 145513 h 957324"/>
                <a:gd name="connsiteX7" fmla="*/ 1458452 w 1455132"/>
                <a:gd name="connsiteY7" fmla="*/ 815768 h 957324"/>
                <a:gd name="connsiteX8" fmla="*/ 1312938 w 1455132"/>
                <a:gd name="connsiteY8" fmla="*/ 961281 h 95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957324">
                  <a:moveTo>
                    <a:pt x="1312938" y="961281"/>
                  </a:moveTo>
                  <a:lnTo>
                    <a:pt x="145513" y="961281"/>
                  </a:lnTo>
                  <a:cubicBezTo>
                    <a:pt x="65226" y="961281"/>
                    <a:pt x="0" y="896183"/>
                    <a:pt x="0" y="815768"/>
                  </a:cubicBezTo>
                  <a:lnTo>
                    <a:pt x="0" y="145513"/>
                  </a:lnTo>
                  <a:cubicBezTo>
                    <a:pt x="0" y="65226"/>
                    <a:pt x="65098" y="0"/>
                    <a:pt x="145513" y="0"/>
                  </a:cubicBezTo>
                  <a:lnTo>
                    <a:pt x="1312938" y="0"/>
                  </a:lnTo>
                  <a:cubicBezTo>
                    <a:pt x="1393226" y="0"/>
                    <a:pt x="1458452" y="65098"/>
                    <a:pt x="1458452" y="145513"/>
                  </a:cubicBezTo>
                  <a:lnTo>
                    <a:pt x="1458452" y="815768"/>
                  </a:lnTo>
                  <a:cubicBezTo>
                    <a:pt x="1458452" y="896055"/>
                    <a:pt x="1393226" y="961281"/>
                    <a:pt x="1312938" y="961281"/>
                  </a:cubicBezTo>
                  <a:close/>
                </a:path>
              </a:pathLst>
            </a:custGeom>
            <a:solidFill>
              <a:srgbClr val="0A134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64" name="手繪多邊形: 圖案 163">
              <a:extLst>
                <a:ext uri="{FF2B5EF4-FFF2-40B4-BE49-F238E27FC236}">
                  <a16:creationId xmlns:a16="http://schemas.microsoft.com/office/drawing/2014/main" id="{938F267A-B454-495E-9A28-3783DEB7FB38}"/>
                </a:ext>
              </a:extLst>
            </p:cNvPr>
            <p:cNvSpPr/>
            <p:nvPr/>
          </p:nvSpPr>
          <p:spPr>
            <a:xfrm flipH="1">
              <a:off x="11054950" y="4000140"/>
              <a:ext cx="389260" cy="239232"/>
            </a:xfrm>
            <a:custGeom>
              <a:avLst/>
              <a:gdLst>
                <a:gd name="connsiteX0" fmla="*/ 0 w 1225374"/>
                <a:gd name="connsiteY0" fmla="*/ 0 h 753095"/>
                <a:gd name="connsiteX1" fmla="*/ 1237501 w 1225374"/>
                <a:gd name="connsiteY1" fmla="*/ 0 h 753095"/>
                <a:gd name="connsiteX2" fmla="*/ 1237501 w 1225374"/>
                <a:gd name="connsiteY2" fmla="*/ 757180 h 753095"/>
                <a:gd name="connsiteX3" fmla="*/ 0 w 1225374"/>
                <a:gd name="connsiteY3" fmla="*/ 757180 h 75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374" h="753095">
                  <a:moveTo>
                    <a:pt x="0" y="0"/>
                  </a:moveTo>
                  <a:lnTo>
                    <a:pt x="1237501" y="0"/>
                  </a:lnTo>
                  <a:lnTo>
                    <a:pt x="1237501" y="757180"/>
                  </a:lnTo>
                  <a:lnTo>
                    <a:pt x="0" y="757180"/>
                  </a:lnTo>
                  <a:close/>
                </a:path>
              </a:pathLst>
            </a:custGeom>
            <a:solidFill>
              <a:schemeClr val="bg1"/>
            </a:solidFill>
            <a:ln w="6350" cap="rnd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65" name="手繪多邊形: 圖案 164">
              <a:extLst>
                <a:ext uri="{FF2B5EF4-FFF2-40B4-BE49-F238E27FC236}">
                  <a16:creationId xmlns:a16="http://schemas.microsoft.com/office/drawing/2014/main" id="{A684CA12-1AB9-4C88-A6AC-688AC1E129CA}"/>
                </a:ext>
              </a:extLst>
            </p:cNvPr>
            <p:cNvSpPr/>
            <p:nvPr/>
          </p:nvSpPr>
          <p:spPr>
            <a:xfrm flipH="1">
              <a:off x="11017037" y="4271811"/>
              <a:ext cx="462246" cy="45719"/>
            </a:xfrm>
            <a:custGeom>
              <a:avLst/>
              <a:gdLst>
                <a:gd name="connsiteX0" fmla="*/ 1403437 w 1455132"/>
                <a:gd name="connsiteY0" fmla="*/ 136834 h 127643"/>
                <a:gd name="connsiteX1" fmla="*/ 54887 w 1455132"/>
                <a:gd name="connsiteY1" fmla="*/ 136834 h 127643"/>
                <a:gd name="connsiteX2" fmla="*/ 0 w 1455132"/>
                <a:gd name="connsiteY2" fmla="*/ 81947 h 127643"/>
                <a:gd name="connsiteX3" fmla="*/ 0 w 1455132"/>
                <a:gd name="connsiteY3" fmla="*/ 54886 h 127643"/>
                <a:gd name="connsiteX4" fmla="*/ 54887 w 1455132"/>
                <a:gd name="connsiteY4" fmla="*/ 0 h 127643"/>
                <a:gd name="connsiteX5" fmla="*/ 1403437 w 1455132"/>
                <a:gd name="connsiteY5" fmla="*/ 0 h 127643"/>
                <a:gd name="connsiteX6" fmla="*/ 1458324 w 1455132"/>
                <a:gd name="connsiteY6" fmla="*/ 54886 h 127643"/>
                <a:gd name="connsiteX7" fmla="*/ 1458324 w 1455132"/>
                <a:gd name="connsiteY7" fmla="*/ 81947 h 127643"/>
                <a:gd name="connsiteX8" fmla="*/ 1403437 w 1455132"/>
                <a:gd name="connsiteY8" fmla="*/ 136834 h 12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127643">
                  <a:moveTo>
                    <a:pt x="1403437" y="136834"/>
                  </a:moveTo>
                  <a:lnTo>
                    <a:pt x="54887" y="136834"/>
                  </a:lnTo>
                  <a:cubicBezTo>
                    <a:pt x="24508" y="136834"/>
                    <a:pt x="0" y="112198"/>
                    <a:pt x="0" y="81947"/>
                  </a:cubicBezTo>
                  <a:lnTo>
                    <a:pt x="0" y="54886"/>
                  </a:lnTo>
                  <a:cubicBezTo>
                    <a:pt x="0" y="24507"/>
                    <a:pt x="24635" y="0"/>
                    <a:pt x="54887" y="0"/>
                  </a:cubicBezTo>
                  <a:lnTo>
                    <a:pt x="1403437" y="0"/>
                  </a:lnTo>
                  <a:cubicBezTo>
                    <a:pt x="1433816" y="0"/>
                    <a:pt x="1458324" y="24635"/>
                    <a:pt x="1458324" y="54886"/>
                  </a:cubicBezTo>
                  <a:lnTo>
                    <a:pt x="1458324" y="81947"/>
                  </a:lnTo>
                  <a:cubicBezTo>
                    <a:pt x="1458452" y="112198"/>
                    <a:pt x="1433816" y="136834"/>
                    <a:pt x="1403437" y="136834"/>
                  </a:cubicBezTo>
                  <a:close/>
                </a:path>
              </a:pathLst>
            </a:custGeom>
            <a:solidFill>
              <a:srgbClr val="00184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66" name="手繪多邊形: 圖案 165">
              <a:extLst>
                <a:ext uri="{FF2B5EF4-FFF2-40B4-BE49-F238E27FC236}">
                  <a16:creationId xmlns:a16="http://schemas.microsoft.com/office/drawing/2014/main" id="{090DE945-8058-4FB8-9913-41979B0AF4D1}"/>
                </a:ext>
              </a:extLst>
            </p:cNvPr>
            <p:cNvSpPr/>
            <p:nvPr/>
          </p:nvSpPr>
          <p:spPr>
            <a:xfrm flipH="1">
              <a:off x="11217953" y="4288882"/>
              <a:ext cx="60822" cy="12164"/>
            </a:xfrm>
            <a:custGeom>
              <a:avLst/>
              <a:gdLst>
                <a:gd name="connsiteX0" fmla="*/ 174105 w 191464"/>
                <a:gd name="connsiteY0" fmla="*/ 43654 h 38292"/>
                <a:gd name="connsiteX1" fmla="*/ 21827 w 191464"/>
                <a:gd name="connsiteY1" fmla="*/ 43654 h 38292"/>
                <a:gd name="connsiteX2" fmla="*/ 0 w 191464"/>
                <a:gd name="connsiteY2" fmla="*/ 21827 h 38292"/>
                <a:gd name="connsiteX3" fmla="*/ 0 w 191464"/>
                <a:gd name="connsiteY3" fmla="*/ 21827 h 38292"/>
                <a:gd name="connsiteX4" fmla="*/ 21827 w 191464"/>
                <a:gd name="connsiteY4" fmla="*/ 0 h 38292"/>
                <a:gd name="connsiteX5" fmla="*/ 174105 w 191464"/>
                <a:gd name="connsiteY5" fmla="*/ 0 h 38292"/>
                <a:gd name="connsiteX6" fmla="*/ 195932 w 191464"/>
                <a:gd name="connsiteY6" fmla="*/ 21827 h 38292"/>
                <a:gd name="connsiteX7" fmla="*/ 195932 w 191464"/>
                <a:gd name="connsiteY7" fmla="*/ 21827 h 38292"/>
                <a:gd name="connsiteX8" fmla="*/ 174105 w 191464"/>
                <a:gd name="connsiteY8" fmla="*/ 43654 h 3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64" h="38292">
                  <a:moveTo>
                    <a:pt x="174105" y="43654"/>
                  </a:moveTo>
                  <a:lnTo>
                    <a:pt x="21827" y="43654"/>
                  </a:lnTo>
                  <a:cubicBezTo>
                    <a:pt x="9701" y="43654"/>
                    <a:pt x="0" y="33825"/>
                    <a:pt x="0" y="21827"/>
                  </a:cubicBezTo>
                  <a:lnTo>
                    <a:pt x="0" y="21827"/>
                  </a:lnTo>
                  <a:cubicBezTo>
                    <a:pt x="0" y="9701"/>
                    <a:pt x="9829" y="0"/>
                    <a:pt x="21827" y="0"/>
                  </a:cubicBezTo>
                  <a:lnTo>
                    <a:pt x="174105" y="0"/>
                  </a:lnTo>
                  <a:cubicBezTo>
                    <a:pt x="186232" y="0"/>
                    <a:pt x="195932" y="9828"/>
                    <a:pt x="195932" y="21827"/>
                  </a:cubicBezTo>
                  <a:lnTo>
                    <a:pt x="195932" y="21827"/>
                  </a:lnTo>
                  <a:cubicBezTo>
                    <a:pt x="195932" y="33825"/>
                    <a:pt x="186232" y="43654"/>
                    <a:pt x="174105" y="43654"/>
                  </a:cubicBezTo>
                  <a:close/>
                </a:path>
              </a:pathLst>
            </a:custGeom>
            <a:solidFill>
              <a:schemeClr val="tx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grpSp>
          <p:nvGrpSpPr>
            <p:cNvPr id="167" name="群組 166">
              <a:extLst>
                <a:ext uri="{FF2B5EF4-FFF2-40B4-BE49-F238E27FC236}">
                  <a16:creationId xmlns:a16="http://schemas.microsoft.com/office/drawing/2014/main" id="{00EFAE25-C9BE-47D7-BA34-2654A3B5383F}"/>
                </a:ext>
              </a:extLst>
            </p:cNvPr>
            <p:cNvGrpSpPr/>
            <p:nvPr/>
          </p:nvGrpSpPr>
          <p:grpSpPr>
            <a:xfrm>
              <a:off x="11100952" y="4031327"/>
              <a:ext cx="295911" cy="93031"/>
              <a:chOff x="11230442" y="4040891"/>
              <a:chExt cx="162192" cy="53807"/>
            </a:xfrm>
          </p:grpSpPr>
          <p:sp>
            <p:nvSpPr>
              <p:cNvPr id="168" name="手繪多邊形: 圖案 167">
                <a:extLst>
                  <a:ext uri="{FF2B5EF4-FFF2-40B4-BE49-F238E27FC236}">
                    <a16:creationId xmlns:a16="http://schemas.microsoft.com/office/drawing/2014/main" id="{36661C39-EDDC-486C-BFFE-D96D193674EB}"/>
                  </a:ext>
                </a:extLst>
              </p:cNvPr>
              <p:cNvSpPr/>
              <p:nvPr/>
            </p:nvSpPr>
            <p:spPr>
              <a:xfrm flipH="1">
                <a:off x="11266894" y="4040891"/>
                <a:ext cx="4055" cy="4055"/>
              </a:xfrm>
              <a:custGeom>
                <a:avLst/>
                <a:gdLst>
                  <a:gd name="connsiteX0" fmla="*/ 0 w 12764"/>
                  <a:gd name="connsiteY0" fmla="*/ 0 h 12764"/>
                  <a:gd name="connsiteX1" fmla="*/ 17998 w 12764"/>
                  <a:gd name="connsiteY1" fmla="*/ 0 h 12764"/>
                  <a:gd name="connsiteX2" fmla="*/ 17998 w 12764"/>
                  <a:gd name="connsiteY2" fmla="*/ 17998 h 12764"/>
                  <a:gd name="connsiteX3" fmla="*/ 0 w 12764"/>
                  <a:gd name="connsiteY3" fmla="*/ 17998 h 1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64" h="12764">
                    <a:moveTo>
                      <a:pt x="0" y="0"/>
                    </a:moveTo>
                    <a:lnTo>
                      <a:pt x="17998" y="0"/>
                    </a:lnTo>
                    <a:lnTo>
                      <a:pt x="17998" y="17998"/>
                    </a:lnTo>
                    <a:lnTo>
                      <a:pt x="0" y="17998"/>
                    </a:lnTo>
                    <a:close/>
                  </a:path>
                </a:pathLst>
              </a:custGeom>
              <a:solidFill>
                <a:srgbClr val="0A134E"/>
              </a:solidFill>
              <a:ln w="635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170" name="手繪多邊形: 圖案 169">
                <a:extLst>
                  <a:ext uri="{FF2B5EF4-FFF2-40B4-BE49-F238E27FC236}">
                    <a16:creationId xmlns:a16="http://schemas.microsoft.com/office/drawing/2014/main" id="{C081BBF2-D301-4B28-A907-3A94C75C085C}"/>
                  </a:ext>
                </a:extLst>
              </p:cNvPr>
              <p:cNvSpPr/>
              <p:nvPr/>
            </p:nvSpPr>
            <p:spPr>
              <a:xfrm flipH="1">
                <a:off x="11254527" y="4040891"/>
                <a:ext cx="4055" cy="4055"/>
              </a:xfrm>
              <a:custGeom>
                <a:avLst/>
                <a:gdLst>
                  <a:gd name="connsiteX0" fmla="*/ 0 w 12764"/>
                  <a:gd name="connsiteY0" fmla="*/ 0 h 12764"/>
                  <a:gd name="connsiteX1" fmla="*/ 17998 w 12764"/>
                  <a:gd name="connsiteY1" fmla="*/ 0 h 12764"/>
                  <a:gd name="connsiteX2" fmla="*/ 17998 w 12764"/>
                  <a:gd name="connsiteY2" fmla="*/ 17998 h 12764"/>
                  <a:gd name="connsiteX3" fmla="*/ 0 w 12764"/>
                  <a:gd name="connsiteY3" fmla="*/ 17998 h 1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64" h="12764">
                    <a:moveTo>
                      <a:pt x="0" y="0"/>
                    </a:moveTo>
                    <a:lnTo>
                      <a:pt x="17998" y="0"/>
                    </a:lnTo>
                    <a:lnTo>
                      <a:pt x="17998" y="17998"/>
                    </a:lnTo>
                    <a:lnTo>
                      <a:pt x="0" y="17998"/>
                    </a:lnTo>
                    <a:close/>
                  </a:path>
                </a:pathLst>
              </a:custGeom>
              <a:solidFill>
                <a:srgbClr val="0A134E"/>
              </a:solidFill>
              <a:ln w="635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171" name="手繪多邊形: 圖案 170">
                <a:extLst>
                  <a:ext uri="{FF2B5EF4-FFF2-40B4-BE49-F238E27FC236}">
                    <a16:creationId xmlns:a16="http://schemas.microsoft.com/office/drawing/2014/main" id="{ADA83942-FEE0-468F-A3B2-C87A356E7E39}"/>
                  </a:ext>
                </a:extLst>
              </p:cNvPr>
              <p:cNvSpPr/>
              <p:nvPr/>
            </p:nvSpPr>
            <p:spPr>
              <a:xfrm flipH="1">
                <a:off x="11242160" y="4040891"/>
                <a:ext cx="4055" cy="4055"/>
              </a:xfrm>
              <a:custGeom>
                <a:avLst/>
                <a:gdLst>
                  <a:gd name="connsiteX0" fmla="*/ 0 w 12764"/>
                  <a:gd name="connsiteY0" fmla="*/ 0 h 12764"/>
                  <a:gd name="connsiteX1" fmla="*/ 17998 w 12764"/>
                  <a:gd name="connsiteY1" fmla="*/ 0 h 12764"/>
                  <a:gd name="connsiteX2" fmla="*/ 17998 w 12764"/>
                  <a:gd name="connsiteY2" fmla="*/ 17998 h 12764"/>
                  <a:gd name="connsiteX3" fmla="*/ 0 w 12764"/>
                  <a:gd name="connsiteY3" fmla="*/ 17998 h 1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64" h="12764">
                    <a:moveTo>
                      <a:pt x="0" y="0"/>
                    </a:moveTo>
                    <a:lnTo>
                      <a:pt x="17998" y="0"/>
                    </a:lnTo>
                    <a:lnTo>
                      <a:pt x="17998" y="17998"/>
                    </a:lnTo>
                    <a:lnTo>
                      <a:pt x="0" y="17998"/>
                    </a:lnTo>
                    <a:close/>
                  </a:path>
                </a:pathLst>
              </a:custGeom>
              <a:solidFill>
                <a:srgbClr val="0A134E"/>
              </a:solidFill>
              <a:ln w="635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172" name="手繪多邊形: 圖案 171">
                <a:extLst>
                  <a:ext uri="{FF2B5EF4-FFF2-40B4-BE49-F238E27FC236}">
                    <a16:creationId xmlns:a16="http://schemas.microsoft.com/office/drawing/2014/main" id="{80D6B9A7-FD21-4C52-9B54-4A2FCEB989BA}"/>
                  </a:ext>
                </a:extLst>
              </p:cNvPr>
              <p:cNvSpPr/>
              <p:nvPr/>
            </p:nvSpPr>
            <p:spPr>
              <a:xfrm flipH="1">
                <a:off x="11230442" y="4052934"/>
                <a:ext cx="162192" cy="4055"/>
              </a:xfrm>
              <a:custGeom>
                <a:avLst/>
                <a:gdLst>
                  <a:gd name="connsiteX0" fmla="*/ 0 w 510572"/>
                  <a:gd name="connsiteY0" fmla="*/ 0 h 0"/>
                  <a:gd name="connsiteX1" fmla="*/ 510828 w 510572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0572">
                    <a:moveTo>
                      <a:pt x="0" y="0"/>
                    </a:moveTo>
                    <a:lnTo>
                      <a:pt x="510828" y="0"/>
                    </a:lnTo>
                  </a:path>
                </a:pathLst>
              </a:custGeom>
              <a:solidFill>
                <a:schemeClr val="tx1"/>
              </a:solidFill>
              <a:ln w="6350" cap="flat">
                <a:solidFill>
                  <a:srgbClr val="0A134E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194" name="手繪多邊形: 圖案 193">
                <a:extLst>
                  <a:ext uri="{FF2B5EF4-FFF2-40B4-BE49-F238E27FC236}">
                    <a16:creationId xmlns:a16="http://schemas.microsoft.com/office/drawing/2014/main" id="{1E7751E7-18C4-45FB-8763-7615A7346055}"/>
                  </a:ext>
                </a:extLst>
              </p:cNvPr>
              <p:cNvSpPr/>
              <p:nvPr/>
            </p:nvSpPr>
            <p:spPr>
              <a:xfrm flipH="1">
                <a:off x="11246458" y="4067815"/>
                <a:ext cx="133808" cy="4055"/>
              </a:xfrm>
              <a:custGeom>
                <a:avLst/>
                <a:gdLst>
                  <a:gd name="connsiteX0" fmla="*/ 0 w 421222"/>
                  <a:gd name="connsiteY0" fmla="*/ 0 h 0"/>
                  <a:gd name="connsiteX1" fmla="*/ 429519 w 421222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1222">
                    <a:moveTo>
                      <a:pt x="0" y="0"/>
                    </a:moveTo>
                    <a:lnTo>
                      <a:pt x="429519" y="0"/>
                    </a:lnTo>
                  </a:path>
                </a:pathLst>
              </a:custGeom>
              <a:solidFill>
                <a:schemeClr val="tx1"/>
              </a:solidFill>
              <a:ln w="6350" cap="flat">
                <a:solidFill>
                  <a:srgbClr val="0A134E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195" name="手繪多邊形: 圖案 194">
                <a:extLst>
                  <a:ext uri="{FF2B5EF4-FFF2-40B4-BE49-F238E27FC236}">
                    <a16:creationId xmlns:a16="http://schemas.microsoft.com/office/drawing/2014/main" id="{F235D1AA-88C7-472C-85C7-53BCB2EFF63F}"/>
                  </a:ext>
                </a:extLst>
              </p:cNvPr>
              <p:cNvSpPr/>
              <p:nvPr/>
            </p:nvSpPr>
            <p:spPr>
              <a:xfrm flipH="1">
                <a:off x="11246458" y="4079208"/>
                <a:ext cx="133808" cy="4055"/>
              </a:xfrm>
              <a:custGeom>
                <a:avLst/>
                <a:gdLst>
                  <a:gd name="connsiteX0" fmla="*/ 0 w 421222"/>
                  <a:gd name="connsiteY0" fmla="*/ 0 h 0"/>
                  <a:gd name="connsiteX1" fmla="*/ 429519 w 421222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1222">
                    <a:moveTo>
                      <a:pt x="0" y="0"/>
                    </a:moveTo>
                    <a:lnTo>
                      <a:pt x="429519" y="0"/>
                    </a:lnTo>
                  </a:path>
                </a:pathLst>
              </a:custGeom>
              <a:solidFill>
                <a:schemeClr val="tx1"/>
              </a:solidFill>
              <a:ln w="6350" cap="flat">
                <a:solidFill>
                  <a:srgbClr val="0A134E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196" name="手繪多邊形: 圖案 195">
                <a:extLst>
                  <a:ext uri="{FF2B5EF4-FFF2-40B4-BE49-F238E27FC236}">
                    <a16:creationId xmlns:a16="http://schemas.microsoft.com/office/drawing/2014/main" id="{6ADE983E-1467-4540-8572-FE1854D81DC7}"/>
                  </a:ext>
                </a:extLst>
              </p:cNvPr>
              <p:cNvSpPr/>
              <p:nvPr/>
            </p:nvSpPr>
            <p:spPr>
              <a:xfrm flipH="1">
                <a:off x="11246458" y="4090643"/>
                <a:ext cx="133808" cy="4055"/>
              </a:xfrm>
              <a:custGeom>
                <a:avLst/>
                <a:gdLst>
                  <a:gd name="connsiteX0" fmla="*/ 0 w 421222"/>
                  <a:gd name="connsiteY0" fmla="*/ 0 h 0"/>
                  <a:gd name="connsiteX1" fmla="*/ 429519 w 421222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1222">
                    <a:moveTo>
                      <a:pt x="0" y="0"/>
                    </a:moveTo>
                    <a:lnTo>
                      <a:pt x="429519" y="0"/>
                    </a:lnTo>
                  </a:path>
                </a:pathLst>
              </a:custGeom>
              <a:solidFill>
                <a:schemeClr val="tx1"/>
              </a:solidFill>
              <a:ln w="6350" cap="flat">
                <a:solidFill>
                  <a:srgbClr val="0A134E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</p:grpSp>
      </p:grpSp>
      <p:grpSp>
        <p:nvGrpSpPr>
          <p:cNvPr id="197" name="群組 196">
            <a:extLst>
              <a:ext uri="{FF2B5EF4-FFF2-40B4-BE49-F238E27FC236}">
                <a16:creationId xmlns:a16="http://schemas.microsoft.com/office/drawing/2014/main" id="{3B528970-F7AD-4EBD-8D57-A32F5888B2C5}"/>
              </a:ext>
            </a:extLst>
          </p:cNvPr>
          <p:cNvGrpSpPr/>
          <p:nvPr/>
        </p:nvGrpSpPr>
        <p:grpSpPr>
          <a:xfrm>
            <a:off x="11128035" y="6036774"/>
            <a:ext cx="453959" cy="343552"/>
            <a:chOff x="11017033" y="3967703"/>
            <a:chExt cx="462250" cy="349827"/>
          </a:xfrm>
        </p:grpSpPr>
        <p:sp>
          <p:nvSpPr>
            <p:cNvPr id="198" name="手繪多邊形: 圖案 197">
              <a:extLst>
                <a:ext uri="{FF2B5EF4-FFF2-40B4-BE49-F238E27FC236}">
                  <a16:creationId xmlns:a16="http://schemas.microsoft.com/office/drawing/2014/main" id="{40491996-68BC-468A-A41C-EB2F61C25DFD}"/>
                </a:ext>
              </a:extLst>
            </p:cNvPr>
            <p:cNvSpPr/>
            <p:nvPr/>
          </p:nvSpPr>
          <p:spPr>
            <a:xfrm flipH="1">
              <a:off x="11017033" y="3967703"/>
              <a:ext cx="462246" cy="304108"/>
            </a:xfrm>
            <a:custGeom>
              <a:avLst/>
              <a:gdLst>
                <a:gd name="connsiteX0" fmla="*/ 1312938 w 1455132"/>
                <a:gd name="connsiteY0" fmla="*/ 961281 h 957324"/>
                <a:gd name="connsiteX1" fmla="*/ 145513 w 1455132"/>
                <a:gd name="connsiteY1" fmla="*/ 961281 h 957324"/>
                <a:gd name="connsiteX2" fmla="*/ 0 w 1455132"/>
                <a:gd name="connsiteY2" fmla="*/ 815768 h 957324"/>
                <a:gd name="connsiteX3" fmla="*/ 0 w 1455132"/>
                <a:gd name="connsiteY3" fmla="*/ 145513 h 957324"/>
                <a:gd name="connsiteX4" fmla="*/ 145513 w 1455132"/>
                <a:gd name="connsiteY4" fmla="*/ 0 h 957324"/>
                <a:gd name="connsiteX5" fmla="*/ 1312938 w 1455132"/>
                <a:gd name="connsiteY5" fmla="*/ 0 h 957324"/>
                <a:gd name="connsiteX6" fmla="*/ 1458452 w 1455132"/>
                <a:gd name="connsiteY6" fmla="*/ 145513 h 957324"/>
                <a:gd name="connsiteX7" fmla="*/ 1458452 w 1455132"/>
                <a:gd name="connsiteY7" fmla="*/ 815768 h 957324"/>
                <a:gd name="connsiteX8" fmla="*/ 1312938 w 1455132"/>
                <a:gd name="connsiteY8" fmla="*/ 961281 h 95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957324">
                  <a:moveTo>
                    <a:pt x="1312938" y="961281"/>
                  </a:moveTo>
                  <a:lnTo>
                    <a:pt x="145513" y="961281"/>
                  </a:lnTo>
                  <a:cubicBezTo>
                    <a:pt x="65226" y="961281"/>
                    <a:pt x="0" y="896183"/>
                    <a:pt x="0" y="815768"/>
                  </a:cubicBezTo>
                  <a:lnTo>
                    <a:pt x="0" y="145513"/>
                  </a:lnTo>
                  <a:cubicBezTo>
                    <a:pt x="0" y="65226"/>
                    <a:pt x="65098" y="0"/>
                    <a:pt x="145513" y="0"/>
                  </a:cubicBezTo>
                  <a:lnTo>
                    <a:pt x="1312938" y="0"/>
                  </a:lnTo>
                  <a:cubicBezTo>
                    <a:pt x="1393226" y="0"/>
                    <a:pt x="1458452" y="65098"/>
                    <a:pt x="1458452" y="145513"/>
                  </a:cubicBezTo>
                  <a:lnTo>
                    <a:pt x="1458452" y="815768"/>
                  </a:lnTo>
                  <a:cubicBezTo>
                    <a:pt x="1458452" y="896055"/>
                    <a:pt x="1393226" y="961281"/>
                    <a:pt x="1312938" y="961281"/>
                  </a:cubicBezTo>
                  <a:close/>
                </a:path>
              </a:pathLst>
            </a:custGeom>
            <a:solidFill>
              <a:srgbClr val="0A134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99" name="手繪多邊形: 圖案 198">
              <a:extLst>
                <a:ext uri="{FF2B5EF4-FFF2-40B4-BE49-F238E27FC236}">
                  <a16:creationId xmlns:a16="http://schemas.microsoft.com/office/drawing/2014/main" id="{8D664489-E9F8-4F97-BF61-301E225C7F7D}"/>
                </a:ext>
              </a:extLst>
            </p:cNvPr>
            <p:cNvSpPr/>
            <p:nvPr/>
          </p:nvSpPr>
          <p:spPr>
            <a:xfrm flipH="1">
              <a:off x="11054950" y="4000140"/>
              <a:ext cx="389260" cy="239232"/>
            </a:xfrm>
            <a:custGeom>
              <a:avLst/>
              <a:gdLst>
                <a:gd name="connsiteX0" fmla="*/ 0 w 1225374"/>
                <a:gd name="connsiteY0" fmla="*/ 0 h 753095"/>
                <a:gd name="connsiteX1" fmla="*/ 1237501 w 1225374"/>
                <a:gd name="connsiteY1" fmla="*/ 0 h 753095"/>
                <a:gd name="connsiteX2" fmla="*/ 1237501 w 1225374"/>
                <a:gd name="connsiteY2" fmla="*/ 757180 h 753095"/>
                <a:gd name="connsiteX3" fmla="*/ 0 w 1225374"/>
                <a:gd name="connsiteY3" fmla="*/ 757180 h 75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374" h="753095">
                  <a:moveTo>
                    <a:pt x="0" y="0"/>
                  </a:moveTo>
                  <a:lnTo>
                    <a:pt x="1237501" y="0"/>
                  </a:lnTo>
                  <a:lnTo>
                    <a:pt x="1237501" y="757180"/>
                  </a:lnTo>
                  <a:lnTo>
                    <a:pt x="0" y="757180"/>
                  </a:lnTo>
                  <a:close/>
                </a:path>
              </a:pathLst>
            </a:custGeom>
            <a:solidFill>
              <a:schemeClr val="bg1"/>
            </a:solidFill>
            <a:ln w="6350" cap="rnd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00" name="手繪多邊形: 圖案 199">
              <a:extLst>
                <a:ext uri="{FF2B5EF4-FFF2-40B4-BE49-F238E27FC236}">
                  <a16:creationId xmlns:a16="http://schemas.microsoft.com/office/drawing/2014/main" id="{42F8B594-1588-4795-97AF-C47ABE9D3A59}"/>
                </a:ext>
              </a:extLst>
            </p:cNvPr>
            <p:cNvSpPr/>
            <p:nvPr/>
          </p:nvSpPr>
          <p:spPr>
            <a:xfrm flipH="1">
              <a:off x="11017037" y="4271811"/>
              <a:ext cx="462246" cy="45719"/>
            </a:xfrm>
            <a:custGeom>
              <a:avLst/>
              <a:gdLst>
                <a:gd name="connsiteX0" fmla="*/ 1403437 w 1455132"/>
                <a:gd name="connsiteY0" fmla="*/ 136834 h 127643"/>
                <a:gd name="connsiteX1" fmla="*/ 54887 w 1455132"/>
                <a:gd name="connsiteY1" fmla="*/ 136834 h 127643"/>
                <a:gd name="connsiteX2" fmla="*/ 0 w 1455132"/>
                <a:gd name="connsiteY2" fmla="*/ 81947 h 127643"/>
                <a:gd name="connsiteX3" fmla="*/ 0 w 1455132"/>
                <a:gd name="connsiteY3" fmla="*/ 54886 h 127643"/>
                <a:gd name="connsiteX4" fmla="*/ 54887 w 1455132"/>
                <a:gd name="connsiteY4" fmla="*/ 0 h 127643"/>
                <a:gd name="connsiteX5" fmla="*/ 1403437 w 1455132"/>
                <a:gd name="connsiteY5" fmla="*/ 0 h 127643"/>
                <a:gd name="connsiteX6" fmla="*/ 1458324 w 1455132"/>
                <a:gd name="connsiteY6" fmla="*/ 54886 h 127643"/>
                <a:gd name="connsiteX7" fmla="*/ 1458324 w 1455132"/>
                <a:gd name="connsiteY7" fmla="*/ 81947 h 127643"/>
                <a:gd name="connsiteX8" fmla="*/ 1403437 w 1455132"/>
                <a:gd name="connsiteY8" fmla="*/ 136834 h 12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127643">
                  <a:moveTo>
                    <a:pt x="1403437" y="136834"/>
                  </a:moveTo>
                  <a:lnTo>
                    <a:pt x="54887" y="136834"/>
                  </a:lnTo>
                  <a:cubicBezTo>
                    <a:pt x="24508" y="136834"/>
                    <a:pt x="0" y="112198"/>
                    <a:pt x="0" y="81947"/>
                  </a:cubicBezTo>
                  <a:lnTo>
                    <a:pt x="0" y="54886"/>
                  </a:lnTo>
                  <a:cubicBezTo>
                    <a:pt x="0" y="24507"/>
                    <a:pt x="24635" y="0"/>
                    <a:pt x="54887" y="0"/>
                  </a:cubicBezTo>
                  <a:lnTo>
                    <a:pt x="1403437" y="0"/>
                  </a:lnTo>
                  <a:cubicBezTo>
                    <a:pt x="1433816" y="0"/>
                    <a:pt x="1458324" y="24635"/>
                    <a:pt x="1458324" y="54886"/>
                  </a:cubicBezTo>
                  <a:lnTo>
                    <a:pt x="1458324" y="81947"/>
                  </a:lnTo>
                  <a:cubicBezTo>
                    <a:pt x="1458452" y="112198"/>
                    <a:pt x="1433816" y="136834"/>
                    <a:pt x="1403437" y="136834"/>
                  </a:cubicBezTo>
                  <a:close/>
                </a:path>
              </a:pathLst>
            </a:custGeom>
            <a:solidFill>
              <a:srgbClr val="00184E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01" name="手繪多邊形: 圖案 200">
              <a:extLst>
                <a:ext uri="{FF2B5EF4-FFF2-40B4-BE49-F238E27FC236}">
                  <a16:creationId xmlns:a16="http://schemas.microsoft.com/office/drawing/2014/main" id="{55D6EC90-EDA7-443F-982D-B690249F7439}"/>
                </a:ext>
              </a:extLst>
            </p:cNvPr>
            <p:cNvSpPr/>
            <p:nvPr/>
          </p:nvSpPr>
          <p:spPr>
            <a:xfrm flipH="1">
              <a:off x="11217953" y="4288882"/>
              <a:ext cx="60822" cy="12164"/>
            </a:xfrm>
            <a:custGeom>
              <a:avLst/>
              <a:gdLst>
                <a:gd name="connsiteX0" fmla="*/ 174105 w 191464"/>
                <a:gd name="connsiteY0" fmla="*/ 43654 h 38292"/>
                <a:gd name="connsiteX1" fmla="*/ 21827 w 191464"/>
                <a:gd name="connsiteY1" fmla="*/ 43654 h 38292"/>
                <a:gd name="connsiteX2" fmla="*/ 0 w 191464"/>
                <a:gd name="connsiteY2" fmla="*/ 21827 h 38292"/>
                <a:gd name="connsiteX3" fmla="*/ 0 w 191464"/>
                <a:gd name="connsiteY3" fmla="*/ 21827 h 38292"/>
                <a:gd name="connsiteX4" fmla="*/ 21827 w 191464"/>
                <a:gd name="connsiteY4" fmla="*/ 0 h 38292"/>
                <a:gd name="connsiteX5" fmla="*/ 174105 w 191464"/>
                <a:gd name="connsiteY5" fmla="*/ 0 h 38292"/>
                <a:gd name="connsiteX6" fmla="*/ 195932 w 191464"/>
                <a:gd name="connsiteY6" fmla="*/ 21827 h 38292"/>
                <a:gd name="connsiteX7" fmla="*/ 195932 w 191464"/>
                <a:gd name="connsiteY7" fmla="*/ 21827 h 38292"/>
                <a:gd name="connsiteX8" fmla="*/ 174105 w 191464"/>
                <a:gd name="connsiteY8" fmla="*/ 43654 h 3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64" h="38292">
                  <a:moveTo>
                    <a:pt x="174105" y="43654"/>
                  </a:moveTo>
                  <a:lnTo>
                    <a:pt x="21827" y="43654"/>
                  </a:lnTo>
                  <a:cubicBezTo>
                    <a:pt x="9701" y="43654"/>
                    <a:pt x="0" y="33825"/>
                    <a:pt x="0" y="21827"/>
                  </a:cubicBezTo>
                  <a:lnTo>
                    <a:pt x="0" y="21827"/>
                  </a:lnTo>
                  <a:cubicBezTo>
                    <a:pt x="0" y="9701"/>
                    <a:pt x="9829" y="0"/>
                    <a:pt x="21827" y="0"/>
                  </a:cubicBezTo>
                  <a:lnTo>
                    <a:pt x="174105" y="0"/>
                  </a:lnTo>
                  <a:cubicBezTo>
                    <a:pt x="186232" y="0"/>
                    <a:pt x="195932" y="9828"/>
                    <a:pt x="195932" y="21827"/>
                  </a:cubicBezTo>
                  <a:lnTo>
                    <a:pt x="195932" y="21827"/>
                  </a:lnTo>
                  <a:cubicBezTo>
                    <a:pt x="195932" y="33825"/>
                    <a:pt x="186232" y="43654"/>
                    <a:pt x="174105" y="43654"/>
                  </a:cubicBezTo>
                  <a:close/>
                </a:path>
              </a:pathLst>
            </a:custGeom>
            <a:solidFill>
              <a:schemeClr val="tx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grpSp>
          <p:nvGrpSpPr>
            <p:cNvPr id="202" name="群組 201">
              <a:extLst>
                <a:ext uri="{FF2B5EF4-FFF2-40B4-BE49-F238E27FC236}">
                  <a16:creationId xmlns:a16="http://schemas.microsoft.com/office/drawing/2014/main" id="{DAD635FA-033A-4CE3-A4CE-EBBC031476DC}"/>
                </a:ext>
              </a:extLst>
            </p:cNvPr>
            <p:cNvGrpSpPr/>
            <p:nvPr/>
          </p:nvGrpSpPr>
          <p:grpSpPr>
            <a:xfrm>
              <a:off x="11100952" y="4031327"/>
              <a:ext cx="295911" cy="93031"/>
              <a:chOff x="11230442" y="4040891"/>
              <a:chExt cx="162192" cy="53807"/>
            </a:xfrm>
          </p:grpSpPr>
          <p:sp>
            <p:nvSpPr>
              <p:cNvPr id="203" name="手繪多邊形: 圖案 202">
                <a:extLst>
                  <a:ext uri="{FF2B5EF4-FFF2-40B4-BE49-F238E27FC236}">
                    <a16:creationId xmlns:a16="http://schemas.microsoft.com/office/drawing/2014/main" id="{D474CCB1-1CF9-448C-BD4F-BF347602429E}"/>
                  </a:ext>
                </a:extLst>
              </p:cNvPr>
              <p:cNvSpPr/>
              <p:nvPr/>
            </p:nvSpPr>
            <p:spPr>
              <a:xfrm flipH="1">
                <a:off x="11266894" y="4040891"/>
                <a:ext cx="4055" cy="4055"/>
              </a:xfrm>
              <a:custGeom>
                <a:avLst/>
                <a:gdLst>
                  <a:gd name="connsiteX0" fmla="*/ 0 w 12764"/>
                  <a:gd name="connsiteY0" fmla="*/ 0 h 12764"/>
                  <a:gd name="connsiteX1" fmla="*/ 17998 w 12764"/>
                  <a:gd name="connsiteY1" fmla="*/ 0 h 12764"/>
                  <a:gd name="connsiteX2" fmla="*/ 17998 w 12764"/>
                  <a:gd name="connsiteY2" fmla="*/ 17998 h 12764"/>
                  <a:gd name="connsiteX3" fmla="*/ 0 w 12764"/>
                  <a:gd name="connsiteY3" fmla="*/ 17998 h 1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64" h="12764">
                    <a:moveTo>
                      <a:pt x="0" y="0"/>
                    </a:moveTo>
                    <a:lnTo>
                      <a:pt x="17998" y="0"/>
                    </a:lnTo>
                    <a:lnTo>
                      <a:pt x="17998" y="17998"/>
                    </a:lnTo>
                    <a:lnTo>
                      <a:pt x="0" y="17998"/>
                    </a:lnTo>
                    <a:close/>
                  </a:path>
                </a:pathLst>
              </a:custGeom>
              <a:solidFill>
                <a:srgbClr val="0A134E"/>
              </a:solidFill>
              <a:ln w="635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4" name="手繪多邊形: 圖案 203">
                <a:extLst>
                  <a:ext uri="{FF2B5EF4-FFF2-40B4-BE49-F238E27FC236}">
                    <a16:creationId xmlns:a16="http://schemas.microsoft.com/office/drawing/2014/main" id="{2E2AE7FE-6471-44E6-A7DA-E6BB0B7B8875}"/>
                  </a:ext>
                </a:extLst>
              </p:cNvPr>
              <p:cNvSpPr/>
              <p:nvPr/>
            </p:nvSpPr>
            <p:spPr>
              <a:xfrm flipH="1">
                <a:off x="11254527" y="4040891"/>
                <a:ext cx="4055" cy="4055"/>
              </a:xfrm>
              <a:custGeom>
                <a:avLst/>
                <a:gdLst>
                  <a:gd name="connsiteX0" fmla="*/ 0 w 12764"/>
                  <a:gd name="connsiteY0" fmla="*/ 0 h 12764"/>
                  <a:gd name="connsiteX1" fmla="*/ 17998 w 12764"/>
                  <a:gd name="connsiteY1" fmla="*/ 0 h 12764"/>
                  <a:gd name="connsiteX2" fmla="*/ 17998 w 12764"/>
                  <a:gd name="connsiteY2" fmla="*/ 17998 h 12764"/>
                  <a:gd name="connsiteX3" fmla="*/ 0 w 12764"/>
                  <a:gd name="connsiteY3" fmla="*/ 17998 h 1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64" h="12764">
                    <a:moveTo>
                      <a:pt x="0" y="0"/>
                    </a:moveTo>
                    <a:lnTo>
                      <a:pt x="17998" y="0"/>
                    </a:lnTo>
                    <a:lnTo>
                      <a:pt x="17998" y="17998"/>
                    </a:lnTo>
                    <a:lnTo>
                      <a:pt x="0" y="17998"/>
                    </a:lnTo>
                    <a:close/>
                  </a:path>
                </a:pathLst>
              </a:custGeom>
              <a:solidFill>
                <a:srgbClr val="0A134E"/>
              </a:solidFill>
              <a:ln w="635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5" name="手繪多邊形: 圖案 204">
                <a:extLst>
                  <a:ext uri="{FF2B5EF4-FFF2-40B4-BE49-F238E27FC236}">
                    <a16:creationId xmlns:a16="http://schemas.microsoft.com/office/drawing/2014/main" id="{E0FD864D-D960-40BB-919F-A26A58D3B2DE}"/>
                  </a:ext>
                </a:extLst>
              </p:cNvPr>
              <p:cNvSpPr/>
              <p:nvPr/>
            </p:nvSpPr>
            <p:spPr>
              <a:xfrm flipH="1">
                <a:off x="11242160" y="4040891"/>
                <a:ext cx="4055" cy="4055"/>
              </a:xfrm>
              <a:custGeom>
                <a:avLst/>
                <a:gdLst>
                  <a:gd name="connsiteX0" fmla="*/ 0 w 12764"/>
                  <a:gd name="connsiteY0" fmla="*/ 0 h 12764"/>
                  <a:gd name="connsiteX1" fmla="*/ 17998 w 12764"/>
                  <a:gd name="connsiteY1" fmla="*/ 0 h 12764"/>
                  <a:gd name="connsiteX2" fmla="*/ 17998 w 12764"/>
                  <a:gd name="connsiteY2" fmla="*/ 17998 h 12764"/>
                  <a:gd name="connsiteX3" fmla="*/ 0 w 12764"/>
                  <a:gd name="connsiteY3" fmla="*/ 17998 h 1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64" h="12764">
                    <a:moveTo>
                      <a:pt x="0" y="0"/>
                    </a:moveTo>
                    <a:lnTo>
                      <a:pt x="17998" y="0"/>
                    </a:lnTo>
                    <a:lnTo>
                      <a:pt x="17998" y="17998"/>
                    </a:lnTo>
                    <a:lnTo>
                      <a:pt x="0" y="17998"/>
                    </a:lnTo>
                    <a:close/>
                  </a:path>
                </a:pathLst>
              </a:custGeom>
              <a:solidFill>
                <a:srgbClr val="0A134E"/>
              </a:solidFill>
              <a:ln w="635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6" name="手繪多邊形: 圖案 205">
                <a:extLst>
                  <a:ext uri="{FF2B5EF4-FFF2-40B4-BE49-F238E27FC236}">
                    <a16:creationId xmlns:a16="http://schemas.microsoft.com/office/drawing/2014/main" id="{D6B5411C-F3E1-4AEF-8335-AE6B9CB2CE87}"/>
                  </a:ext>
                </a:extLst>
              </p:cNvPr>
              <p:cNvSpPr/>
              <p:nvPr/>
            </p:nvSpPr>
            <p:spPr>
              <a:xfrm flipH="1">
                <a:off x="11230442" y="4052934"/>
                <a:ext cx="162192" cy="4055"/>
              </a:xfrm>
              <a:custGeom>
                <a:avLst/>
                <a:gdLst>
                  <a:gd name="connsiteX0" fmla="*/ 0 w 510572"/>
                  <a:gd name="connsiteY0" fmla="*/ 0 h 0"/>
                  <a:gd name="connsiteX1" fmla="*/ 510828 w 510572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0572">
                    <a:moveTo>
                      <a:pt x="0" y="0"/>
                    </a:moveTo>
                    <a:lnTo>
                      <a:pt x="510828" y="0"/>
                    </a:lnTo>
                  </a:path>
                </a:pathLst>
              </a:custGeom>
              <a:solidFill>
                <a:schemeClr val="tx1"/>
              </a:solidFill>
              <a:ln w="6350" cap="flat">
                <a:solidFill>
                  <a:srgbClr val="0A134E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7" name="手繪多邊形: 圖案 206">
                <a:extLst>
                  <a:ext uri="{FF2B5EF4-FFF2-40B4-BE49-F238E27FC236}">
                    <a16:creationId xmlns:a16="http://schemas.microsoft.com/office/drawing/2014/main" id="{86EC0A1F-B77B-46AB-B3BC-DD0B524F31D6}"/>
                  </a:ext>
                </a:extLst>
              </p:cNvPr>
              <p:cNvSpPr/>
              <p:nvPr/>
            </p:nvSpPr>
            <p:spPr>
              <a:xfrm flipH="1">
                <a:off x="11246458" y="4067815"/>
                <a:ext cx="133808" cy="4055"/>
              </a:xfrm>
              <a:custGeom>
                <a:avLst/>
                <a:gdLst>
                  <a:gd name="connsiteX0" fmla="*/ 0 w 421222"/>
                  <a:gd name="connsiteY0" fmla="*/ 0 h 0"/>
                  <a:gd name="connsiteX1" fmla="*/ 429519 w 421222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1222">
                    <a:moveTo>
                      <a:pt x="0" y="0"/>
                    </a:moveTo>
                    <a:lnTo>
                      <a:pt x="429519" y="0"/>
                    </a:lnTo>
                  </a:path>
                </a:pathLst>
              </a:custGeom>
              <a:solidFill>
                <a:schemeClr val="tx1"/>
              </a:solidFill>
              <a:ln w="6350" cap="flat">
                <a:solidFill>
                  <a:srgbClr val="0A134E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8" name="手繪多邊形: 圖案 207">
                <a:extLst>
                  <a:ext uri="{FF2B5EF4-FFF2-40B4-BE49-F238E27FC236}">
                    <a16:creationId xmlns:a16="http://schemas.microsoft.com/office/drawing/2014/main" id="{B5110BF9-DF36-415C-A9BA-729F2F50C024}"/>
                  </a:ext>
                </a:extLst>
              </p:cNvPr>
              <p:cNvSpPr/>
              <p:nvPr/>
            </p:nvSpPr>
            <p:spPr>
              <a:xfrm flipH="1">
                <a:off x="11246458" y="4079208"/>
                <a:ext cx="133808" cy="4055"/>
              </a:xfrm>
              <a:custGeom>
                <a:avLst/>
                <a:gdLst>
                  <a:gd name="connsiteX0" fmla="*/ 0 w 421222"/>
                  <a:gd name="connsiteY0" fmla="*/ 0 h 0"/>
                  <a:gd name="connsiteX1" fmla="*/ 429519 w 421222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1222">
                    <a:moveTo>
                      <a:pt x="0" y="0"/>
                    </a:moveTo>
                    <a:lnTo>
                      <a:pt x="429519" y="0"/>
                    </a:lnTo>
                  </a:path>
                </a:pathLst>
              </a:custGeom>
              <a:solidFill>
                <a:schemeClr val="tx1"/>
              </a:solidFill>
              <a:ln w="6350" cap="flat">
                <a:solidFill>
                  <a:srgbClr val="0A134E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9" name="手繪多邊形: 圖案 208">
                <a:extLst>
                  <a:ext uri="{FF2B5EF4-FFF2-40B4-BE49-F238E27FC236}">
                    <a16:creationId xmlns:a16="http://schemas.microsoft.com/office/drawing/2014/main" id="{710365B4-859F-4106-B2A9-26D2398142A5}"/>
                  </a:ext>
                </a:extLst>
              </p:cNvPr>
              <p:cNvSpPr/>
              <p:nvPr/>
            </p:nvSpPr>
            <p:spPr>
              <a:xfrm flipH="1">
                <a:off x="11246458" y="4090643"/>
                <a:ext cx="133808" cy="4055"/>
              </a:xfrm>
              <a:custGeom>
                <a:avLst/>
                <a:gdLst>
                  <a:gd name="connsiteX0" fmla="*/ 0 w 421222"/>
                  <a:gd name="connsiteY0" fmla="*/ 0 h 0"/>
                  <a:gd name="connsiteX1" fmla="*/ 429519 w 421222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1222">
                    <a:moveTo>
                      <a:pt x="0" y="0"/>
                    </a:moveTo>
                    <a:lnTo>
                      <a:pt x="429519" y="0"/>
                    </a:lnTo>
                  </a:path>
                </a:pathLst>
              </a:custGeom>
              <a:solidFill>
                <a:schemeClr val="tx1"/>
              </a:solidFill>
              <a:ln w="6350" cap="flat">
                <a:solidFill>
                  <a:srgbClr val="0A134E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91654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C23CD75B-8698-4F16-981A-A4D066387E2B}"/>
              </a:ext>
            </a:extLst>
          </p:cNvPr>
          <p:cNvCxnSpPr>
            <a:cxnSpLocks/>
          </p:cNvCxnSpPr>
          <p:nvPr/>
        </p:nvCxnSpPr>
        <p:spPr>
          <a:xfrm>
            <a:off x="4545984" y="2011905"/>
            <a:ext cx="29814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B571258A-658E-43A6-89E0-E63DFA19A3E9}"/>
              </a:ext>
            </a:extLst>
          </p:cNvPr>
          <p:cNvSpPr txBox="1"/>
          <p:nvPr/>
        </p:nvSpPr>
        <p:spPr>
          <a:xfrm>
            <a:off x="2118426" y="633343"/>
            <a:ext cx="7836614" cy="113877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6800" err="1">
                <a:latin typeface="Oswald Light" pitchFamily="2" charset="0"/>
                <a:ea typeface="微軟正黑體" panose="020B0604030504040204" pitchFamily="34" charset="-120"/>
              </a:rPr>
              <a:t>QuTS</a:t>
            </a:r>
            <a:r>
              <a:rPr kumimoji="1" lang="en-US" altLang="zh-TW" sz="6800">
                <a:latin typeface="Oswald Light" pitchFamily="2" charset="0"/>
                <a:ea typeface="微軟正黑體" panose="020B0604030504040204" pitchFamily="34" charset="-120"/>
              </a:rPr>
              <a:t> hero User Interface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1CBF2D7-551B-4D39-857C-AFEA5D1D8585}"/>
              </a:ext>
            </a:extLst>
          </p:cNvPr>
          <p:cNvSpPr txBox="1"/>
          <p:nvPr/>
        </p:nvSpPr>
        <p:spPr>
          <a:xfrm>
            <a:off x="2707772" y="2237851"/>
            <a:ext cx="6624054" cy="11695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6800" b="1">
                <a:latin typeface="Oswald Light" pitchFamily="2" charset="0"/>
                <a:ea typeface="微軟正黑體" panose="020B0604030504040204" pitchFamily="34" charset="-120"/>
              </a:rPr>
              <a:t>Live Demo</a:t>
            </a:r>
          </a:p>
        </p:txBody>
      </p:sp>
    </p:spTree>
    <p:extLst>
      <p:ext uri="{BB962C8B-B14F-4D97-AF65-F5344CB8AC3E}">
        <p14:creationId xmlns:p14="http://schemas.microsoft.com/office/powerpoint/2010/main" val="1992134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矩形 103">
            <a:extLst>
              <a:ext uri="{FF2B5EF4-FFF2-40B4-BE49-F238E27FC236}">
                <a16:creationId xmlns:a16="http://schemas.microsoft.com/office/drawing/2014/main" id="{F8A8214A-AA0E-42E0-A182-C40A1AC76806}"/>
              </a:ext>
            </a:extLst>
          </p:cNvPr>
          <p:cNvSpPr/>
          <p:nvPr/>
        </p:nvSpPr>
        <p:spPr>
          <a:xfrm>
            <a:off x="308531" y="3813501"/>
            <a:ext cx="11457047" cy="2589002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B48C953E-7109-4FAC-832B-3097B3456F95}"/>
              </a:ext>
            </a:extLst>
          </p:cNvPr>
          <p:cNvSpPr/>
          <p:nvPr/>
        </p:nvSpPr>
        <p:spPr>
          <a:xfrm rot="16200000">
            <a:off x="2060846" y="2061187"/>
            <a:ext cx="2606348" cy="6110978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5" name="圖片 104">
            <a:extLst>
              <a:ext uri="{FF2B5EF4-FFF2-40B4-BE49-F238E27FC236}">
                <a16:creationId xmlns:a16="http://schemas.microsoft.com/office/drawing/2014/main" id="{7A24F547-3765-4A6E-97B6-E63B79424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542288"/>
          </a:xfrm>
          <a:prstGeom prst="rect">
            <a:avLst/>
          </a:prstGeom>
          <a:effectLst>
            <a:outerShdw blurRad="254000" dist="38100" dir="2700000" algn="tl" rotWithShape="0">
              <a:prstClr val="black">
                <a:alpha val="36000"/>
              </a:prstClr>
            </a:outerShdw>
          </a:effec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5D38402-49D9-42C1-A672-7D546500E034}"/>
              </a:ext>
            </a:extLst>
          </p:cNvPr>
          <p:cNvSpPr/>
          <p:nvPr/>
        </p:nvSpPr>
        <p:spPr>
          <a:xfrm>
            <a:off x="6354812" y="1858009"/>
            <a:ext cx="5486082" cy="1144654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3345"/>
            <a:r>
              <a:rPr lang="en-US" altLang="zh-TW" sz="2550">
                <a:latin typeface="Oswald" pitchFamily="2" charset="0"/>
                <a:ea typeface="微軟正黑體"/>
                <a:cs typeface="Calibri"/>
              </a:rPr>
              <a:t>Only PB-level shared folder is enough to store the huge data matrix .</a:t>
            </a:r>
            <a:endParaRPr lang="zh-TW" altLang="en-US" sz="2550">
              <a:latin typeface="Oswald" pitchFamily="2" charset="0"/>
              <a:cs typeface="Calibri"/>
            </a:endParaRPr>
          </a:p>
        </p:txBody>
      </p:sp>
      <p:grpSp>
        <p:nvGrpSpPr>
          <p:cNvPr id="46" name="圖形 18">
            <a:extLst>
              <a:ext uri="{FF2B5EF4-FFF2-40B4-BE49-F238E27FC236}">
                <a16:creationId xmlns:a16="http://schemas.microsoft.com/office/drawing/2014/main" id="{68445323-E201-4A8F-A340-C358D1550214}"/>
              </a:ext>
            </a:extLst>
          </p:cNvPr>
          <p:cNvGrpSpPr/>
          <p:nvPr/>
        </p:nvGrpSpPr>
        <p:grpSpPr>
          <a:xfrm>
            <a:off x="3743415" y="2127089"/>
            <a:ext cx="1424381" cy="1128876"/>
            <a:chOff x="8338475" y="3282973"/>
            <a:chExt cx="1365427" cy="1085848"/>
          </a:xfrm>
        </p:grpSpPr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0D9F497C-4E9B-440F-94D7-A8640EF16420}"/>
                </a:ext>
              </a:extLst>
            </p:cNvPr>
            <p:cNvSpPr/>
            <p:nvPr/>
          </p:nvSpPr>
          <p:spPr>
            <a:xfrm>
              <a:off x="8338475" y="3282974"/>
              <a:ext cx="1365427" cy="1085847"/>
            </a:xfrm>
            <a:custGeom>
              <a:avLst/>
              <a:gdLst>
                <a:gd name="connsiteX0" fmla="*/ 1282256 w 1323975"/>
                <a:gd name="connsiteY0" fmla="*/ 9525 h 1085850"/>
                <a:gd name="connsiteX1" fmla="*/ 1315498 w 1323975"/>
                <a:gd name="connsiteY1" fmla="*/ 42767 h 1085850"/>
                <a:gd name="connsiteX2" fmla="*/ 1315498 w 1323975"/>
                <a:gd name="connsiteY2" fmla="*/ 1045464 h 1085850"/>
                <a:gd name="connsiteX3" fmla="*/ 1282256 w 1323975"/>
                <a:gd name="connsiteY3" fmla="*/ 1078706 h 1085850"/>
                <a:gd name="connsiteX4" fmla="*/ 42767 w 1323975"/>
                <a:gd name="connsiteY4" fmla="*/ 1078706 h 1085850"/>
                <a:gd name="connsiteX5" fmla="*/ 9525 w 1323975"/>
                <a:gd name="connsiteY5" fmla="*/ 1045464 h 1085850"/>
                <a:gd name="connsiteX6" fmla="*/ 9525 w 1323975"/>
                <a:gd name="connsiteY6" fmla="*/ 42767 h 1085850"/>
                <a:gd name="connsiteX7" fmla="*/ 42767 w 1323975"/>
                <a:gd name="connsiteY7" fmla="*/ 9525 h 1085850"/>
                <a:gd name="connsiteX8" fmla="*/ 1282256 w 1323975"/>
                <a:gd name="connsiteY8" fmla="*/ 9525 h 1085850"/>
                <a:gd name="connsiteX9" fmla="*/ 1282256 w 1323975"/>
                <a:gd name="connsiteY9" fmla="*/ 0 h 1085850"/>
                <a:gd name="connsiteX10" fmla="*/ 42767 w 1323975"/>
                <a:gd name="connsiteY10" fmla="*/ 0 h 1085850"/>
                <a:gd name="connsiteX11" fmla="*/ 0 w 1323975"/>
                <a:gd name="connsiteY11" fmla="*/ 42767 h 1085850"/>
                <a:gd name="connsiteX12" fmla="*/ 0 w 1323975"/>
                <a:gd name="connsiteY12" fmla="*/ 1045464 h 1085850"/>
                <a:gd name="connsiteX13" fmla="*/ 42767 w 1323975"/>
                <a:gd name="connsiteY13" fmla="*/ 1088231 h 1085850"/>
                <a:gd name="connsiteX14" fmla="*/ 1282256 w 1323975"/>
                <a:gd name="connsiteY14" fmla="*/ 1088231 h 1085850"/>
                <a:gd name="connsiteX15" fmla="*/ 1325023 w 1323975"/>
                <a:gd name="connsiteY15" fmla="*/ 1045464 h 1085850"/>
                <a:gd name="connsiteX16" fmla="*/ 1325023 w 1323975"/>
                <a:gd name="connsiteY16" fmla="*/ 42767 h 1085850"/>
                <a:gd name="connsiteX17" fmla="*/ 1282256 w 1323975"/>
                <a:gd name="connsiteY17" fmla="*/ 0 h 1085850"/>
                <a:gd name="connsiteX18" fmla="*/ 1282256 w 1323975"/>
                <a:gd name="connsiteY18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3975" h="1085850">
                  <a:moveTo>
                    <a:pt x="1282256" y="9525"/>
                  </a:moveTo>
                  <a:cubicBezTo>
                    <a:pt x="1300639" y="9525"/>
                    <a:pt x="1315498" y="24479"/>
                    <a:pt x="1315498" y="42767"/>
                  </a:cubicBezTo>
                  <a:lnTo>
                    <a:pt x="1315498" y="1045464"/>
                  </a:lnTo>
                  <a:cubicBezTo>
                    <a:pt x="1315498" y="1063847"/>
                    <a:pt x="1300543" y="1078706"/>
                    <a:pt x="1282256" y="1078706"/>
                  </a:cubicBezTo>
                  <a:lnTo>
                    <a:pt x="42767" y="1078706"/>
                  </a:lnTo>
                  <a:cubicBezTo>
                    <a:pt x="24384" y="1078706"/>
                    <a:pt x="9525" y="1063752"/>
                    <a:pt x="9525" y="1045464"/>
                  </a:cubicBezTo>
                  <a:lnTo>
                    <a:pt x="9525" y="42767"/>
                  </a:lnTo>
                  <a:cubicBezTo>
                    <a:pt x="9525" y="24384"/>
                    <a:pt x="24479" y="9525"/>
                    <a:pt x="42767" y="9525"/>
                  </a:cubicBezTo>
                  <a:lnTo>
                    <a:pt x="1282256" y="9525"/>
                  </a:lnTo>
                  <a:moveTo>
                    <a:pt x="1282256" y="0"/>
                  </a:moveTo>
                  <a:lnTo>
                    <a:pt x="42767" y="0"/>
                  </a:lnTo>
                  <a:cubicBezTo>
                    <a:pt x="19145" y="0"/>
                    <a:pt x="0" y="19145"/>
                    <a:pt x="0" y="42767"/>
                  </a:cubicBezTo>
                  <a:lnTo>
                    <a:pt x="0" y="1045464"/>
                  </a:lnTo>
                  <a:cubicBezTo>
                    <a:pt x="0" y="1069086"/>
                    <a:pt x="19145" y="1088231"/>
                    <a:pt x="42767" y="1088231"/>
                  </a:cubicBezTo>
                  <a:lnTo>
                    <a:pt x="1282256" y="1088231"/>
                  </a:lnTo>
                  <a:cubicBezTo>
                    <a:pt x="1305878" y="1088231"/>
                    <a:pt x="1325023" y="1069086"/>
                    <a:pt x="1325023" y="1045464"/>
                  </a:cubicBezTo>
                  <a:lnTo>
                    <a:pt x="1325023" y="42767"/>
                  </a:lnTo>
                  <a:cubicBezTo>
                    <a:pt x="1325118" y="19145"/>
                    <a:pt x="1305878" y="0"/>
                    <a:pt x="1282256" y="0"/>
                  </a:cubicBezTo>
                  <a:lnTo>
                    <a:pt x="1282256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607E06AD-8300-4174-BAA9-4F342A36B9B6}"/>
                </a:ext>
              </a:extLst>
            </p:cNvPr>
            <p:cNvSpPr/>
            <p:nvPr/>
          </p:nvSpPr>
          <p:spPr>
            <a:xfrm>
              <a:off x="8646399" y="3282973"/>
              <a:ext cx="9525" cy="1085847"/>
            </a:xfrm>
            <a:custGeom>
              <a:avLst/>
              <a:gdLst>
                <a:gd name="connsiteX0" fmla="*/ 0 w 9525"/>
                <a:gd name="connsiteY0" fmla="*/ 0 h 1085850"/>
                <a:gd name="connsiteX1" fmla="*/ 9525 w 9525"/>
                <a:gd name="connsiteY1" fmla="*/ 0 h 1085850"/>
                <a:gd name="connsiteX2" fmla="*/ 9525 w 9525"/>
                <a:gd name="connsiteY2" fmla="*/ 1088327 h 1085850"/>
                <a:gd name="connsiteX3" fmla="*/ 0 w 9525"/>
                <a:gd name="connsiteY3" fmla="*/ 1088327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085850">
                  <a:moveTo>
                    <a:pt x="0" y="0"/>
                  </a:moveTo>
                  <a:lnTo>
                    <a:pt x="9525" y="0"/>
                  </a:lnTo>
                  <a:lnTo>
                    <a:pt x="9525" y="1088327"/>
                  </a:lnTo>
                  <a:lnTo>
                    <a:pt x="0" y="1088327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A2C382D9-8935-4BA5-88E7-4E35A635695E}"/>
                </a:ext>
              </a:extLst>
            </p:cNvPr>
            <p:cNvSpPr/>
            <p:nvPr/>
          </p:nvSpPr>
          <p:spPr>
            <a:xfrm>
              <a:off x="8410585" y="4023444"/>
              <a:ext cx="161929" cy="85725"/>
            </a:xfrm>
            <a:custGeom>
              <a:avLst/>
              <a:gdLst>
                <a:gd name="connsiteX0" fmla="*/ 151638 w 161925"/>
                <a:gd name="connsiteY0" fmla="*/ 9525 h 85725"/>
                <a:gd name="connsiteX1" fmla="*/ 156972 w 161925"/>
                <a:gd name="connsiteY1" fmla="*/ 14859 h 85725"/>
                <a:gd name="connsiteX2" fmla="*/ 156972 w 161925"/>
                <a:gd name="connsiteY2" fmla="*/ 78296 h 85725"/>
                <a:gd name="connsiteX3" fmla="*/ 151638 w 161925"/>
                <a:gd name="connsiteY3" fmla="*/ 83629 h 85725"/>
                <a:gd name="connsiteX4" fmla="*/ 14859 w 161925"/>
                <a:gd name="connsiteY4" fmla="*/ 83629 h 85725"/>
                <a:gd name="connsiteX5" fmla="*/ 9525 w 161925"/>
                <a:gd name="connsiteY5" fmla="*/ 78296 h 85725"/>
                <a:gd name="connsiteX6" fmla="*/ 9525 w 161925"/>
                <a:gd name="connsiteY6" fmla="*/ 14859 h 85725"/>
                <a:gd name="connsiteX7" fmla="*/ 14859 w 161925"/>
                <a:gd name="connsiteY7" fmla="*/ 9525 h 85725"/>
                <a:gd name="connsiteX8" fmla="*/ 151638 w 161925"/>
                <a:gd name="connsiteY8" fmla="*/ 9525 h 85725"/>
                <a:gd name="connsiteX9" fmla="*/ 151638 w 161925"/>
                <a:gd name="connsiteY9" fmla="*/ 0 h 85725"/>
                <a:gd name="connsiteX10" fmla="*/ 14859 w 161925"/>
                <a:gd name="connsiteY10" fmla="*/ 0 h 85725"/>
                <a:gd name="connsiteX11" fmla="*/ 0 w 161925"/>
                <a:gd name="connsiteY11" fmla="*/ 14859 h 85725"/>
                <a:gd name="connsiteX12" fmla="*/ 0 w 161925"/>
                <a:gd name="connsiteY12" fmla="*/ 78296 h 85725"/>
                <a:gd name="connsiteX13" fmla="*/ 14859 w 161925"/>
                <a:gd name="connsiteY13" fmla="*/ 93154 h 85725"/>
                <a:gd name="connsiteX14" fmla="*/ 151638 w 161925"/>
                <a:gd name="connsiteY14" fmla="*/ 93154 h 85725"/>
                <a:gd name="connsiteX15" fmla="*/ 166497 w 161925"/>
                <a:gd name="connsiteY15" fmla="*/ 78296 h 85725"/>
                <a:gd name="connsiteX16" fmla="*/ 166497 w 161925"/>
                <a:gd name="connsiteY16" fmla="*/ 14859 h 85725"/>
                <a:gd name="connsiteX17" fmla="*/ 151638 w 161925"/>
                <a:gd name="connsiteY17" fmla="*/ 0 h 85725"/>
                <a:gd name="connsiteX18" fmla="*/ 151638 w 161925"/>
                <a:gd name="connsiteY18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85725">
                  <a:moveTo>
                    <a:pt x="151638" y="9525"/>
                  </a:moveTo>
                  <a:cubicBezTo>
                    <a:pt x="154591" y="9525"/>
                    <a:pt x="156972" y="11906"/>
                    <a:pt x="156972" y="14859"/>
                  </a:cubicBezTo>
                  <a:lnTo>
                    <a:pt x="156972" y="78296"/>
                  </a:lnTo>
                  <a:cubicBezTo>
                    <a:pt x="156972" y="81248"/>
                    <a:pt x="154591" y="83629"/>
                    <a:pt x="151638" y="83629"/>
                  </a:cubicBezTo>
                  <a:lnTo>
                    <a:pt x="14859" y="83629"/>
                  </a:lnTo>
                  <a:cubicBezTo>
                    <a:pt x="11906" y="83629"/>
                    <a:pt x="9525" y="81248"/>
                    <a:pt x="9525" y="78296"/>
                  </a:cubicBezTo>
                  <a:lnTo>
                    <a:pt x="9525" y="14859"/>
                  </a:lnTo>
                  <a:cubicBezTo>
                    <a:pt x="9525" y="11906"/>
                    <a:pt x="11906" y="9525"/>
                    <a:pt x="14859" y="9525"/>
                  </a:cubicBezTo>
                  <a:lnTo>
                    <a:pt x="151638" y="9525"/>
                  </a:lnTo>
                  <a:moveTo>
                    <a:pt x="151638" y="0"/>
                  </a:moveTo>
                  <a:lnTo>
                    <a:pt x="14859" y="0"/>
                  </a:lnTo>
                  <a:cubicBezTo>
                    <a:pt x="6667" y="0"/>
                    <a:pt x="0" y="6668"/>
                    <a:pt x="0" y="14859"/>
                  </a:cubicBezTo>
                  <a:lnTo>
                    <a:pt x="0" y="78296"/>
                  </a:lnTo>
                  <a:cubicBezTo>
                    <a:pt x="0" y="86487"/>
                    <a:pt x="6667" y="93154"/>
                    <a:pt x="14859" y="93154"/>
                  </a:cubicBezTo>
                  <a:lnTo>
                    <a:pt x="151638" y="93154"/>
                  </a:lnTo>
                  <a:cubicBezTo>
                    <a:pt x="159830" y="93154"/>
                    <a:pt x="166497" y="86487"/>
                    <a:pt x="166497" y="78296"/>
                  </a:cubicBezTo>
                  <a:lnTo>
                    <a:pt x="166497" y="14859"/>
                  </a:lnTo>
                  <a:cubicBezTo>
                    <a:pt x="166497" y="6668"/>
                    <a:pt x="159830" y="0"/>
                    <a:pt x="151638" y="0"/>
                  </a:cubicBezTo>
                  <a:lnTo>
                    <a:pt x="151638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1902AA9E-2192-43F1-A7BA-65E90174E8DC}"/>
                </a:ext>
              </a:extLst>
            </p:cNvPr>
            <p:cNvSpPr/>
            <p:nvPr/>
          </p:nvSpPr>
          <p:spPr>
            <a:xfrm>
              <a:off x="8410585" y="4169939"/>
              <a:ext cx="161929" cy="133350"/>
            </a:xfrm>
            <a:custGeom>
              <a:avLst/>
              <a:gdLst>
                <a:gd name="connsiteX0" fmla="*/ 152019 w 161925"/>
                <a:gd name="connsiteY0" fmla="*/ 9525 h 133350"/>
                <a:gd name="connsiteX1" fmla="*/ 156972 w 161925"/>
                <a:gd name="connsiteY1" fmla="*/ 14478 h 133350"/>
                <a:gd name="connsiteX2" fmla="*/ 156972 w 161925"/>
                <a:gd name="connsiteY2" fmla="*/ 122587 h 133350"/>
                <a:gd name="connsiteX3" fmla="*/ 152019 w 161925"/>
                <a:gd name="connsiteY3" fmla="*/ 127540 h 133350"/>
                <a:gd name="connsiteX4" fmla="*/ 14478 w 161925"/>
                <a:gd name="connsiteY4" fmla="*/ 127540 h 133350"/>
                <a:gd name="connsiteX5" fmla="*/ 9525 w 161925"/>
                <a:gd name="connsiteY5" fmla="*/ 122587 h 133350"/>
                <a:gd name="connsiteX6" fmla="*/ 9525 w 161925"/>
                <a:gd name="connsiteY6" fmla="*/ 14478 h 133350"/>
                <a:gd name="connsiteX7" fmla="*/ 14478 w 161925"/>
                <a:gd name="connsiteY7" fmla="*/ 9525 h 133350"/>
                <a:gd name="connsiteX8" fmla="*/ 152019 w 161925"/>
                <a:gd name="connsiteY8" fmla="*/ 9525 h 133350"/>
                <a:gd name="connsiteX9" fmla="*/ 152019 w 161925"/>
                <a:gd name="connsiteY9" fmla="*/ 0 h 133350"/>
                <a:gd name="connsiteX10" fmla="*/ 14478 w 161925"/>
                <a:gd name="connsiteY10" fmla="*/ 0 h 133350"/>
                <a:gd name="connsiteX11" fmla="*/ 0 w 161925"/>
                <a:gd name="connsiteY11" fmla="*/ 14478 h 133350"/>
                <a:gd name="connsiteX12" fmla="*/ 0 w 161925"/>
                <a:gd name="connsiteY12" fmla="*/ 122587 h 133350"/>
                <a:gd name="connsiteX13" fmla="*/ 14478 w 161925"/>
                <a:gd name="connsiteY13" fmla="*/ 137065 h 133350"/>
                <a:gd name="connsiteX14" fmla="*/ 152114 w 161925"/>
                <a:gd name="connsiteY14" fmla="*/ 137065 h 133350"/>
                <a:gd name="connsiteX15" fmla="*/ 166592 w 161925"/>
                <a:gd name="connsiteY15" fmla="*/ 122587 h 133350"/>
                <a:gd name="connsiteX16" fmla="*/ 166592 w 161925"/>
                <a:gd name="connsiteY16" fmla="*/ 14478 h 133350"/>
                <a:gd name="connsiteX17" fmla="*/ 152019 w 161925"/>
                <a:gd name="connsiteY17" fmla="*/ 0 h 133350"/>
                <a:gd name="connsiteX18" fmla="*/ 152019 w 161925"/>
                <a:gd name="connsiteY18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133350">
                  <a:moveTo>
                    <a:pt x="152019" y="9525"/>
                  </a:moveTo>
                  <a:cubicBezTo>
                    <a:pt x="154781" y="9525"/>
                    <a:pt x="156972" y="11716"/>
                    <a:pt x="156972" y="14478"/>
                  </a:cubicBezTo>
                  <a:lnTo>
                    <a:pt x="156972" y="122587"/>
                  </a:lnTo>
                  <a:cubicBezTo>
                    <a:pt x="156972" y="125349"/>
                    <a:pt x="154781" y="127540"/>
                    <a:pt x="152019" y="127540"/>
                  </a:cubicBezTo>
                  <a:lnTo>
                    <a:pt x="14478" y="127540"/>
                  </a:lnTo>
                  <a:cubicBezTo>
                    <a:pt x="11716" y="127540"/>
                    <a:pt x="9525" y="125349"/>
                    <a:pt x="9525" y="122587"/>
                  </a:cubicBezTo>
                  <a:lnTo>
                    <a:pt x="9525" y="14478"/>
                  </a:lnTo>
                  <a:cubicBezTo>
                    <a:pt x="9525" y="11716"/>
                    <a:pt x="11716" y="9525"/>
                    <a:pt x="14478" y="9525"/>
                  </a:cubicBezTo>
                  <a:lnTo>
                    <a:pt x="152019" y="9525"/>
                  </a:lnTo>
                  <a:moveTo>
                    <a:pt x="152019" y="0"/>
                  </a:moveTo>
                  <a:lnTo>
                    <a:pt x="14478" y="0"/>
                  </a:lnTo>
                  <a:cubicBezTo>
                    <a:pt x="6477" y="0"/>
                    <a:pt x="0" y="6477"/>
                    <a:pt x="0" y="14478"/>
                  </a:cubicBezTo>
                  <a:lnTo>
                    <a:pt x="0" y="122587"/>
                  </a:lnTo>
                  <a:cubicBezTo>
                    <a:pt x="0" y="130588"/>
                    <a:pt x="6477" y="137065"/>
                    <a:pt x="14478" y="137065"/>
                  </a:cubicBezTo>
                  <a:lnTo>
                    <a:pt x="152114" y="137065"/>
                  </a:lnTo>
                  <a:cubicBezTo>
                    <a:pt x="160115" y="137065"/>
                    <a:pt x="166592" y="130588"/>
                    <a:pt x="166592" y="122587"/>
                  </a:cubicBezTo>
                  <a:lnTo>
                    <a:pt x="166592" y="14478"/>
                  </a:lnTo>
                  <a:cubicBezTo>
                    <a:pt x="166497" y="6477"/>
                    <a:pt x="160020" y="0"/>
                    <a:pt x="152019" y="0"/>
                  </a:cubicBezTo>
                  <a:lnTo>
                    <a:pt x="152019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8FC7121C-1078-4E0D-B38C-DE2B65AA725D}"/>
                </a:ext>
              </a:extLst>
            </p:cNvPr>
            <p:cNvSpPr/>
            <p:nvPr/>
          </p:nvSpPr>
          <p:spPr>
            <a:xfrm>
              <a:off x="9105639" y="3356506"/>
              <a:ext cx="152404" cy="666748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AB155C11-94BC-4B13-B725-5BFAE9C2D3F8}"/>
                </a:ext>
              </a:extLst>
            </p:cNvPr>
            <p:cNvSpPr/>
            <p:nvPr/>
          </p:nvSpPr>
          <p:spPr>
            <a:xfrm>
              <a:off x="9105639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手繪多邊形: 圖案 52">
              <a:extLst>
                <a:ext uri="{FF2B5EF4-FFF2-40B4-BE49-F238E27FC236}">
                  <a16:creationId xmlns:a16="http://schemas.microsoft.com/office/drawing/2014/main" id="{B133DA79-5197-40EF-BB42-BB620D1D198B}"/>
                </a:ext>
              </a:extLst>
            </p:cNvPr>
            <p:cNvSpPr/>
            <p:nvPr/>
          </p:nvSpPr>
          <p:spPr>
            <a:xfrm>
              <a:off x="8918088" y="3356506"/>
              <a:ext cx="152404" cy="666748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8F5EED88-5284-4962-834D-86F53B6C1A00}"/>
                </a:ext>
              </a:extLst>
            </p:cNvPr>
            <p:cNvSpPr/>
            <p:nvPr/>
          </p:nvSpPr>
          <p:spPr>
            <a:xfrm>
              <a:off x="8730631" y="3356506"/>
              <a:ext cx="152404" cy="666748"/>
            </a:xfrm>
            <a:custGeom>
              <a:avLst/>
              <a:gdLst>
                <a:gd name="connsiteX0" fmla="*/ 133731 w 152400"/>
                <a:gd name="connsiteY0" fmla="*/ 9525 h 666750"/>
                <a:gd name="connsiteX1" fmla="*/ 149066 w 152400"/>
                <a:gd name="connsiteY1" fmla="*/ 24860 h 666750"/>
                <a:gd name="connsiteX2" fmla="*/ 149066 w 152400"/>
                <a:gd name="connsiteY2" fmla="*/ 650653 h 666750"/>
                <a:gd name="connsiteX3" fmla="*/ 133731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731 w 152400"/>
                <a:gd name="connsiteY8" fmla="*/ 9525 h 666750"/>
                <a:gd name="connsiteX9" fmla="*/ 133731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731 w 152400"/>
                <a:gd name="connsiteY17" fmla="*/ 0 h 666750"/>
                <a:gd name="connsiteX18" fmla="*/ 133731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731" y="9525"/>
                  </a:moveTo>
                  <a:cubicBezTo>
                    <a:pt x="142208" y="9525"/>
                    <a:pt x="149066" y="16383"/>
                    <a:pt x="149066" y="24860"/>
                  </a:cubicBezTo>
                  <a:lnTo>
                    <a:pt x="149066" y="650653"/>
                  </a:lnTo>
                  <a:cubicBezTo>
                    <a:pt x="149066" y="659130"/>
                    <a:pt x="142208" y="665988"/>
                    <a:pt x="133731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731" y="9525"/>
                  </a:lnTo>
                  <a:moveTo>
                    <a:pt x="133731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591" y="11049"/>
                    <a:pt x="147542" y="0"/>
                    <a:pt x="133731" y="0"/>
                  </a:cubicBezTo>
                  <a:lnTo>
                    <a:pt x="133731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A6A67CDA-0E66-4408-8D5F-FFF4E72E2069}"/>
                </a:ext>
              </a:extLst>
            </p:cNvPr>
            <p:cNvSpPr/>
            <p:nvPr/>
          </p:nvSpPr>
          <p:spPr>
            <a:xfrm>
              <a:off x="8730631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A858E20A-4E4E-4AE9-9D19-E111EE84BF5E}"/>
                </a:ext>
              </a:extLst>
            </p:cNvPr>
            <p:cNvSpPr/>
            <p:nvPr/>
          </p:nvSpPr>
          <p:spPr>
            <a:xfrm>
              <a:off x="9293191" y="3356506"/>
              <a:ext cx="152404" cy="666748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手繪多邊形: 圖案 56">
              <a:extLst>
                <a:ext uri="{FF2B5EF4-FFF2-40B4-BE49-F238E27FC236}">
                  <a16:creationId xmlns:a16="http://schemas.microsoft.com/office/drawing/2014/main" id="{8CAD5E24-6F88-4B36-9229-4B60670CE5B3}"/>
                </a:ext>
              </a:extLst>
            </p:cNvPr>
            <p:cNvSpPr/>
            <p:nvPr/>
          </p:nvSpPr>
          <p:spPr>
            <a:xfrm>
              <a:off x="9293191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手繪多邊形: 圖案 57">
              <a:extLst>
                <a:ext uri="{FF2B5EF4-FFF2-40B4-BE49-F238E27FC236}">
                  <a16:creationId xmlns:a16="http://schemas.microsoft.com/office/drawing/2014/main" id="{E30F8858-8842-40D7-92B7-EC226F438548}"/>
                </a:ext>
              </a:extLst>
            </p:cNvPr>
            <p:cNvSpPr/>
            <p:nvPr/>
          </p:nvSpPr>
          <p:spPr>
            <a:xfrm>
              <a:off x="9480742" y="3356507"/>
              <a:ext cx="152404" cy="666748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手繪多邊形: 圖案 58">
              <a:extLst>
                <a:ext uri="{FF2B5EF4-FFF2-40B4-BE49-F238E27FC236}">
                  <a16:creationId xmlns:a16="http://schemas.microsoft.com/office/drawing/2014/main" id="{E5F2B2C6-7184-4098-9FB2-1FC402821AF9}"/>
                </a:ext>
              </a:extLst>
            </p:cNvPr>
            <p:cNvSpPr/>
            <p:nvPr/>
          </p:nvSpPr>
          <p:spPr>
            <a:xfrm>
              <a:off x="9480742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手繪多邊形: 圖案 59">
              <a:extLst>
                <a:ext uri="{FF2B5EF4-FFF2-40B4-BE49-F238E27FC236}">
                  <a16:creationId xmlns:a16="http://schemas.microsoft.com/office/drawing/2014/main" id="{E47B67E9-4E1E-4D96-82A6-2A210C89F8FB}"/>
                </a:ext>
              </a:extLst>
            </p:cNvPr>
            <p:cNvSpPr/>
            <p:nvPr/>
          </p:nvSpPr>
          <p:spPr>
            <a:xfrm>
              <a:off x="8501074" y="3357745"/>
              <a:ext cx="47626" cy="38100"/>
            </a:xfrm>
            <a:custGeom>
              <a:avLst/>
              <a:gdLst>
                <a:gd name="connsiteX0" fmla="*/ 39148 w 47625"/>
                <a:gd name="connsiteY0" fmla="*/ 0 h 38100"/>
                <a:gd name="connsiteX1" fmla="*/ 11049 w 47625"/>
                <a:gd name="connsiteY1" fmla="*/ 0 h 38100"/>
                <a:gd name="connsiteX2" fmla="*/ 2857 w 47625"/>
                <a:gd name="connsiteY2" fmla="*/ 2286 h 38100"/>
                <a:gd name="connsiteX3" fmla="*/ 0 w 47625"/>
                <a:gd name="connsiteY3" fmla="*/ 8477 h 38100"/>
                <a:gd name="connsiteX4" fmla="*/ 0 w 47625"/>
                <a:gd name="connsiteY4" fmla="*/ 38671 h 38100"/>
                <a:gd name="connsiteX5" fmla="*/ 14668 w 47625"/>
                <a:gd name="connsiteY5" fmla="*/ 38671 h 38100"/>
                <a:gd name="connsiteX6" fmla="*/ 14668 w 47625"/>
                <a:gd name="connsiteY6" fmla="*/ 28384 h 38100"/>
                <a:gd name="connsiteX7" fmla="*/ 35338 w 47625"/>
                <a:gd name="connsiteY7" fmla="*/ 28384 h 38100"/>
                <a:gd name="connsiteX8" fmla="*/ 35338 w 47625"/>
                <a:gd name="connsiteY8" fmla="*/ 38671 h 38100"/>
                <a:gd name="connsiteX9" fmla="*/ 50102 w 47625"/>
                <a:gd name="connsiteY9" fmla="*/ 38671 h 38100"/>
                <a:gd name="connsiteX10" fmla="*/ 50102 w 47625"/>
                <a:gd name="connsiteY10" fmla="*/ 8382 h 38100"/>
                <a:gd name="connsiteX11" fmla="*/ 47244 w 47625"/>
                <a:gd name="connsiteY11" fmla="*/ 2191 h 38100"/>
                <a:gd name="connsiteX12" fmla="*/ 39148 w 47625"/>
                <a:gd name="connsiteY12" fmla="*/ 0 h 38100"/>
                <a:gd name="connsiteX13" fmla="*/ 39148 w 47625"/>
                <a:gd name="connsiteY13" fmla="*/ 0 h 38100"/>
                <a:gd name="connsiteX14" fmla="*/ 14764 w 47625"/>
                <a:gd name="connsiteY14" fmla="*/ 21241 h 38100"/>
                <a:gd name="connsiteX15" fmla="*/ 14764 w 47625"/>
                <a:gd name="connsiteY15" fmla="*/ 10096 h 38100"/>
                <a:gd name="connsiteX16" fmla="*/ 35433 w 47625"/>
                <a:gd name="connsiteY16" fmla="*/ 10096 h 38100"/>
                <a:gd name="connsiteX17" fmla="*/ 35433 w 47625"/>
                <a:gd name="connsiteY17" fmla="*/ 21241 h 38100"/>
                <a:gd name="connsiteX18" fmla="*/ 14764 w 47625"/>
                <a:gd name="connsiteY18" fmla="*/ 21241 h 38100"/>
                <a:gd name="connsiteX19" fmla="*/ 14764 w 47625"/>
                <a:gd name="connsiteY19" fmla="*/ 2124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11049" y="0"/>
                  </a:lnTo>
                  <a:cubicBezTo>
                    <a:pt x="7525" y="0"/>
                    <a:pt x="4858" y="762"/>
                    <a:pt x="2857" y="2286"/>
                  </a:cubicBezTo>
                  <a:cubicBezTo>
                    <a:pt x="953" y="3810"/>
                    <a:pt x="0" y="5905"/>
                    <a:pt x="0" y="8477"/>
                  </a:cubicBezTo>
                  <a:lnTo>
                    <a:pt x="0" y="38671"/>
                  </a:lnTo>
                  <a:lnTo>
                    <a:pt x="14668" y="38671"/>
                  </a:lnTo>
                  <a:lnTo>
                    <a:pt x="14668" y="28384"/>
                  </a:lnTo>
                  <a:lnTo>
                    <a:pt x="35338" y="28384"/>
                  </a:lnTo>
                  <a:lnTo>
                    <a:pt x="35338" y="38671"/>
                  </a:lnTo>
                  <a:lnTo>
                    <a:pt x="50102" y="38671"/>
                  </a:lnTo>
                  <a:lnTo>
                    <a:pt x="50102" y="8382"/>
                  </a:lnTo>
                  <a:cubicBezTo>
                    <a:pt x="50102" y="5810"/>
                    <a:pt x="49149" y="3715"/>
                    <a:pt x="47244" y="2191"/>
                  </a:cubicBezTo>
                  <a:cubicBezTo>
                    <a:pt x="45339" y="762"/>
                    <a:pt x="42672" y="0"/>
                    <a:pt x="39148" y="0"/>
                  </a:cubicBezTo>
                  <a:lnTo>
                    <a:pt x="39148" y="0"/>
                  </a:lnTo>
                  <a:close/>
                  <a:moveTo>
                    <a:pt x="14764" y="21241"/>
                  </a:moveTo>
                  <a:lnTo>
                    <a:pt x="14764" y="10096"/>
                  </a:lnTo>
                  <a:lnTo>
                    <a:pt x="35433" y="10096"/>
                  </a:lnTo>
                  <a:lnTo>
                    <a:pt x="35433" y="21241"/>
                  </a:lnTo>
                  <a:lnTo>
                    <a:pt x="14764" y="21241"/>
                  </a:lnTo>
                  <a:lnTo>
                    <a:pt x="14764" y="21241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手繪多邊形: 圖案 60">
              <a:extLst>
                <a:ext uri="{FF2B5EF4-FFF2-40B4-BE49-F238E27FC236}">
                  <a16:creationId xmlns:a16="http://schemas.microsoft.com/office/drawing/2014/main" id="{B6E40D0C-A2D6-4DE1-9D85-08553F0AD1AD}"/>
                </a:ext>
              </a:extLst>
            </p:cNvPr>
            <p:cNvSpPr/>
            <p:nvPr/>
          </p:nvSpPr>
          <p:spPr>
            <a:xfrm>
              <a:off x="8558129" y="3357745"/>
              <a:ext cx="47626" cy="38100"/>
            </a:xfrm>
            <a:custGeom>
              <a:avLst/>
              <a:gdLst>
                <a:gd name="connsiteX0" fmla="*/ 39148 w 47625"/>
                <a:gd name="connsiteY0" fmla="*/ 0 h 38100"/>
                <a:gd name="connsiteX1" fmla="*/ 38576 w 47625"/>
                <a:gd name="connsiteY1" fmla="*/ 0 h 38100"/>
                <a:gd name="connsiteX2" fmla="*/ 38195 w 47625"/>
                <a:gd name="connsiteY2" fmla="*/ 0 h 38100"/>
                <a:gd name="connsiteX3" fmla="*/ 11906 w 47625"/>
                <a:gd name="connsiteY3" fmla="*/ 0 h 38100"/>
                <a:gd name="connsiteX4" fmla="*/ 11049 w 47625"/>
                <a:gd name="connsiteY4" fmla="*/ 0 h 38100"/>
                <a:gd name="connsiteX5" fmla="*/ 2953 w 47625"/>
                <a:gd name="connsiteY5" fmla="*/ 2286 h 38100"/>
                <a:gd name="connsiteX6" fmla="*/ 0 w 47625"/>
                <a:gd name="connsiteY6" fmla="*/ 8287 h 38100"/>
                <a:gd name="connsiteX7" fmla="*/ 0 w 47625"/>
                <a:gd name="connsiteY7" fmla="*/ 8382 h 38100"/>
                <a:gd name="connsiteX8" fmla="*/ 0 w 47625"/>
                <a:gd name="connsiteY8" fmla="*/ 8382 h 38100"/>
                <a:gd name="connsiteX9" fmla="*/ 0 w 47625"/>
                <a:gd name="connsiteY9" fmla="*/ 8382 h 38100"/>
                <a:gd name="connsiteX10" fmla="*/ 0 w 47625"/>
                <a:gd name="connsiteY10" fmla="*/ 38576 h 38100"/>
                <a:gd name="connsiteX11" fmla="*/ 14764 w 47625"/>
                <a:gd name="connsiteY11" fmla="*/ 38576 h 38100"/>
                <a:gd name="connsiteX12" fmla="*/ 14764 w 47625"/>
                <a:gd name="connsiteY12" fmla="*/ 28480 h 38100"/>
                <a:gd name="connsiteX13" fmla="*/ 38576 w 47625"/>
                <a:gd name="connsiteY13" fmla="*/ 28480 h 38100"/>
                <a:gd name="connsiteX14" fmla="*/ 48292 w 47625"/>
                <a:gd name="connsiteY14" fmla="*/ 20669 h 38100"/>
                <a:gd name="connsiteX15" fmla="*/ 48292 w 47625"/>
                <a:gd name="connsiteY15" fmla="*/ 8287 h 38100"/>
                <a:gd name="connsiteX16" fmla="*/ 45910 w 47625"/>
                <a:gd name="connsiteY16" fmla="*/ 1905 h 38100"/>
                <a:gd name="connsiteX17" fmla="*/ 39148 w 47625"/>
                <a:gd name="connsiteY17" fmla="*/ 0 h 38100"/>
                <a:gd name="connsiteX18" fmla="*/ 39148 w 47625"/>
                <a:gd name="connsiteY18" fmla="*/ 0 h 38100"/>
                <a:gd name="connsiteX19" fmla="*/ 39148 w 47625"/>
                <a:gd name="connsiteY19" fmla="*/ 0 h 38100"/>
                <a:gd name="connsiteX20" fmla="*/ 14573 w 47625"/>
                <a:gd name="connsiteY20" fmla="*/ 20098 h 38100"/>
                <a:gd name="connsiteX21" fmla="*/ 14573 w 47625"/>
                <a:gd name="connsiteY21" fmla="*/ 10096 h 38100"/>
                <a:gd name="connsiteX22" fmla="*/ 33338 w 47625"/>
                <a:gd name="connsiteY22" fmla="*/ 10096 h 38100"/>
                <a:gd name="connsiteX23" fmla="*/ 33338 w 47625"/>
                <a:gd name="connsiteY23" fmla="*/ 20098 h 38100"/>
                <a:gd name="connsiteX24" fmla="*/ 14573 w 47625"/>
                <a:gd name="connsiteY24" fmla="*/ 20098 h 38100"/>
                <a:gd name="connsiteX25" fmla="*/ 14573 w 47625"/>
                <a:gd name="connsiteY25" fmla="*/ 2009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38576" y="0"/>
                  </a:lnTo>
                  <a:cubicBezTo>
                    <a:pt x="38481" y="0"/>
                    <a:pt x="38291" y="0"/>
                    <a:pt x="38195" y="0"/>
                  </a:cubicBezTo>
                  <a:lnTo>
                    <a:pt x="11906" y="0"/>
                  </a:lnTo>
                  <a:lnTo>
                    <a:pt x="11049" y="0"/>
                  </a:lnTo>
                  <a:cubicBezTo>
                    <a:pt x="7525" y="0"/>
                    <a:pt x="4763" y="762"/>
                    <a:pt x="2953" y="2286"/>
                  </a:cubicBezTo>
                  <a:cubicBezTo>
                    <a:pt x="1048" y="3810"/>
                    <a:pt x="95" y="5810"/>
                    <a:pt x="0" y="8287"/>
                  </a:cubicBezTo>
                  <a:lnTo>
                    <a:pt x="0" y="8382"/>
                  </a:lnTo>
                  <a:lnTo>
                    <a:pt x="0" y="8382"/>
                  </a:lnTo>
                  <a:lnTo>
                    <a:pt x="0" y="8382"/>
                  </a:lnTo>
                  <a:lnTo>
                    <a:pt x="0" y="38576"/>
                  </a:lnTo>
                  <a:lnTo>
                    <a:pt x="14764" y="38576"/>
                  </a:lnTo>
                  <a:lnTo>
                    <a:pt x="14764" y="28480"/>
                  </a:lnTo>
                  <a:lnTo>
                    <a:pt x="38576" y="28480"/>
                  </a:lnTo>
                  <a:cubicBezTo>
                    <a:pt x="45053" y="28480"/>
                    <a:pt x="48292" y="25908"/>
                    <a:pt x="48292" y="20669"/>
                  </a:cubicBezTo>
                  <a:lnTo>
                    <a:pt x="48292" y="8287"/>
                  </a:lnTo>
                  <a:cubicBezTo>
                    <a:pt x="48292" y="5239"/>
                    <a:pt x="47530" y="3143"/>
                    <a:pt x="45910" y="1905"/>
                  </a:cubicBezTo>
                  <a:cubicBezTo>
                    <a:pt x="44387" y="762"/>
                    <a:pt x="42196" y="95"/>
                    <a:pt x="39148" y="0"/>
                  </a:cubicBezTo>
                  <a:lnTo>
                    <a:pt x="39148" y="0"/>
                  </a:lnTo>
                  <a:lnTo>
                    <a:pt x="39148" y="0"/>
                  </a:lnTo>
                  <a:close/>
                  <a:moveTo>
                    <a:pt x="14573" y="20098"/>
                  </a:moveTo>
                  <a:lnTo>
                    <a:pt x="14573" y="10096"/>
                  </a:lnTo>
                  <a:lnTo>
                    <a:pt x="33338" y="10096"/>
                  </a:lnTo>
                  <a:lnTo>
                    <a:pt x="33338" y="20098"/>
                  </a:lnTo>
                  <a:lnTo>
                    <a:pt x="14573" y="20098"/>
                  </a:lnTo>
                  <a:lnTo>
                    <a:pt x="14573" y="20098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手繪多邊形: 圖案 61">
              <a:extLst>
                <a:ext uri="{FF2B5EF4-FFF2-40B4-BE49-F238E27FC236}">
                  <a16:creationId xmlns:a16="http://schemas.microsoft.com/office/drawing/2014/main" id="{A4021F1B-6590-415F-9998-BF8F9584E419}"/>
                </a:ext>
              </a:extLst>
            </p:cNvPr>
            <p:cNvSpPr/>
            <p:nvPr/>
          </p:nvSpPr>
          <p:spPr>
            <a:xfrm>
              <a:off x="8443923" y="3357745"/>
              <a:ext cx="47626" cy="38100"/>
            </a:xfrm>
            <a:custGeom>
              <a:avLst/>
              <a:gdLst>
                <a:gd name="connsiteX0" fmla="*/ 50482 w 47625"/>
                <a:gd name="connsiteY0" fmla="*/ 0 h 38100"/>
                <a:gd name="connsiteX1" fmla="*/ 38576 w 47625"/>
                <a:gd name="connsiteY1" fmla="*/ 0 h 38100"/>
                <a:gd name="connsiteX2" fmla="*/ 36385 w 47625"/>
                <a:gd name="connsiteY2" fmla="*/ 0 h 38100"/>
                <a:gd name="connsiteX3" fmla="*/ 36385 w 47625"/>
                <a:gd name="connsiteY3" fmla="*/ 22479 h 38100"/>
                <a:gd name="connsiteX4" fmla="*/ 35909 w 47625"/>
                <a:gd name="connsiteY4" fmla="*/ 22860 h 38100"/>
                <a:gd name="connsiteX5" fmla="*/ 35623 w 47625"/>
                <a:gd name="connsiteY5" fmla="*/ 22860 h 38100"/>
                <a:gd name="connsiteX6" fmla="*/ 35147 w 47625"/>
                <a:gd name="connsiteY6" fmla="*/ 22574 h 38100"/>
                <a:gd name="connsiteX7" fmla="*/ 20002 w 47625"/>
                <a:gd name="connsiteY7" fmla="*/ 1429 h 38100"/>
                <a:gd name="connsiteX8" fmla="*/ 20002 w 47625"/>
                <a:gd name="connsiteY8" fmla="*/ 1429 h 38100"/>
                <a:gd name="connsiteX9" fmla="*/ 20002 w 47625"/>
                <a:gd name="connsiteY9" fmla="*/ 1429 h 38100"/>
                <a:gd name="connsiteX10" fmla="*/ 19812 w 47625"/>
                <a:gd name="connsiteY10" fmla="*/ 1333 h 38100"/>
                <a:gd name="connsiteX11" fmla="*/ 19812 w 47625"/>
                <a:gd name="connsiteY11" fmla="*/ 1238 h 38100"/>
                <a:gd name="connsiteX12" fmla="*/ 16573 w 47625"/>
                <a:gd name="connsiteY12" fmla="*/ 190 h 38100"/>
                <a:gd name="connsiteX13" fmla="*/ 4667 w 47625"/>
                <a:gd name="connsiteY13" fmla="*/ 190 h 38100"/>
                <a:gd name="connsiteX14" fmla="*/ 1238 w 47625"/>
                <a:gd name="connsiteY14" fmla="*/ 1429 h 38100"/>
                <a:gd name="connsiteX15" fmla="*/ 0 w 47625"/>
                <a:gd name="connsiteY15" fmla="*/ 4858 h 38100"/>
                <a:gd name="connsiteX16" fmla="*/ 0 w 47625"/>
                <a:gd name="connsiteY16" fmla="*/ 4858 h 38100"/>
                <a:gd name="connsiteX17" fmla="*/ 0 w 47625"/>
                <a:gd name="connsiteY17" fmla="*/ 38862 h 38100"/>
                <a:gd name="connsiteX18" fmla="*/ 13906 w 47625"/>
                <a:gd name="connsiteY18" fmla="*/ 38862 h 38100"/>
                <a:gd name="connsiteX19" fmla="*/ 13811 w 47625"/>
                <a:gd name="connsiteY19" fmla="*/ 15621 h 38100"/>
                <a:gd name="connsiteX20" fmla="*/ 14954 w 47625"/>
                <a:gd name="connsiteY20" fmla="*/ 14859 h 38100"/>
                <a:gd name="connsiteX21" fmla="*/ 15240 w 47625"/>
                <a:gd name="connsiteY21" fmla="*/ 14859 h 38100"/>
                <a:gd name="connsiteX22" fmla="*/ 15811 w 47625"/>
                <a:gd name="connsiteY22" fmla="*/ 15240 h 38100"/>
                <a:gd name="connsiteX23" fmla="*/ 36100 w 47625"/>
                <a:gd name="connsiteY23" fmla="*/ 38862 h 38100"/>
                <a:gd name="connsiteX24" fmla="*/ 50578 w 47625"/>
                <a:gd name="connsiteY24" fmla="*/ 38862 h 38100"/>
                <a:gd name="connsiteX25" fmla="*/ 50578 w 47625"/>
                <a:gd name="connsiteY25" fmla="*/ 0 h 38100"/>
                <a:gd name="connsiteX26" fmla="*/ 50482 w 47625"/>
                <a:gd name="connsiteY2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5" h="38100">
                  <a:moveTo>
                    <a:pt x="50482" y="0"/>
                  </a:moveTo>
                  <a:lnTo>
                    <a:pt x="38576" y="0"/>
                  </a:lnTo>
                  <a:lnTo>
                    <a:pt x="36385" y="0"/>
                  </a:lnTo>
                  <a:lnTo>
                    <a:pt x="36385" y="22479"/>
                  </a:lnTo>
                  <a:cubicBezTo>
                    <a:pt x="36290" y="22669"/>
                    <a:pt x="36195" y="22860"/>
                    <a:pt x="35909" y="22860"/>
                  </a:cubicBezTo>
                  <a:cubicBezTo>
                    <a:pt x="35814" y="22860"/>
                    <a:pt x="35719" y="22860"/>
                    <a:pt x="35623" y="22860"/>
                  </a:cubicBezTo>
                  <a:cubicBezTo>
                    <a:pt x="35623" y="22860"/>
                    <a:pt x="35338" y="22860"/>
                    <a:pt x="35147" y="22574"/>
                  </a:cubicBezTo>
                  <a:cubicBezTo>
                    <a:pt x="32671" y="18764"/>
                    <a:pt x="23050" y="5620"/>
                    <a:pt x="20002" y="1429"/>
                  </a:cubicBezTo>
                  <a:cubicBezTo>
                    <a:pt x="20002" y="1429"/>
                    <a:pt x="20002" y="1429"/>
                    <a:pt x="20002" y="1429"/>
                  </a:cubicBezTo>
                  <a:lnTo>
                    <a:pt x="20002" y="1429"/>
                  </a:lnTo>
                  <a:cubicBezTo>
                    <a:pt x="20002" y="1429"/>
                    <a:pt x="19907" y="1333"/>
                    <a:pt x="19812" y="1333"/>
                  </a:cubicBezTo>
                  <a:cubicBezTo>
                    <a:pt x="19812" y="1238"/>
                    <a:pt x="19812" y="1238"/>
                    <a:pt x="19812" y="1238"/>
                  </a:cubicBezTo>
                  <a:cubicBezTo>
                    <a:pt x="19050" y="571"/>
                    <a:pt x="18002" y="190"/>
                    <a:pt x="16573" y="190"/>
                  </a:cubicBezTo>
                  <a:lnTo>
                    <a:pt x="4667" y="190"/>
                  </a:lnTo>
                  <a:cubicBezTo>
                    <a:pt x="3143" y="190"/>
                    <a:pt x="2000" y="667"/>
                    <a:pt x="1238" y="1429"/>
                  </a:cubicBezTo>
                  <a:cubicBezTo>
                    <a:pt x="476" y="2286"/>
                    <a:pt x="0" y="3429"/>
                    <a:pt x="0" y="4858"/>
                  </a:cubicBezTo>
                  <a:lnTo>
                    <a:pt x="0" y="4858"/>
                  </a:lnTo>
                  <a:lnTo>
                    <a:pt x="0" y="38862"/>
                  </a:lnTo>
                  <a:lnTo>
                    <a:pt x="13906" y="38862"/>
                  </a:lnTo>
                  <a:cubicBezTo>
                    <a:pt x="13906" y="38862"/>
                    <a:pt x="13811" y="20955"/>
                    <a:pt x="13811" y="15621"/>
                  </a:cubicBezTo>
                  <a:cubicBezTo>
                    <a:pt x="13906" y="15335"/>
                    <a:pt x="14097" y="14859"/>
                    <a:pt x="14954" y="14859"/>
                  </a:cubicBezTo>
                  <a:cubicBezTo>
                    <a:pt x="15049" y="14859"/>
                    <a:pt x="15145" y="14859"/>
                    <a:pt x="15240" y="14859"/>
                  </a:cubicBezTo>
                  <a:cubicBezTo>
                    <a:pt x="15240" y="14859"/>
                    <a:pt x="15621" y="14859"/>
                    <a:pt x="15811" y="15240"/>
                  </a:cubicBezTo>
                  <a:cubicBezTo>
                    <a:pt x="18478" y="19526"/>
                    <a:pt x="36100" y="38862"/>
                    <a:pt x="36100" y="38862"/>
                  </a:cubicBezTo>
                  <a:lnTo>
                    <a:pt x="50578" y="38862"/>
                  </a:lnTo>
                  <a:lnTo>
                    <a:pt x="50578" y="0"/>
                  </a:lnTo>
                  <a:lnTo>
                    <a:pt x="50482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手繪多邊形: 圖案 62">
              <a:extLst>
                <a:ext uri="{FF2B5EF4-FFF2-40B4-BE49-F238E27FC236}">
                  <a16:creationId xmlns:a16="http://schemas.microsoft.com/office/drawing/2014/main" id="{AF434004-6B64-46ED-89E4-872FD01402B0}"/>
                </a:ext>
              </a:extLst>
            </p:cNvPr>
            <p:cNvSpPr/>
            <p:nvPr/>
          </p:nvSpPr>
          <p:spPr>
            <a:xfrm>
              <a:off x="8388107" y="3357271"/>
              <a:ext cx="47626" cy="38100"/>
            </a:xfrm>
            <a:custGeom>
              <a:avLst/>
              <a:gdLst>
                <a:gd name="connsiteX0" fmla="*/ 38767 w 47625"/>
                <a:gd name="connsiteY0" fmla="*/ 0 h 38100"/>
                <a:gd name="connsiteX1" fmla="*/ 37529 w 47625"/>
                <a:gd name="connsiteY1" fmla="*/ 0 h 38100"/>
                <a:gd name="connsiteX2" fmla="*/ 37433 w 47625"/>
                <a:gd name="connsiteY2" fmla="*/ 0 h 38100"/>
                <a:gd name="connsiteX3" fmla="*/ 12668 w 47625"/>
                <a:gd name="connsiteY3" fmla="*/ 0 h 38100"/>
                <a:gd name="connsiteX4" fmla="*/ 0 w 47625"/>
                <a:gd name="connsiteY4" fmla="*/ 10192 h 38100"/>
                <a:gd name="connsiteX5" fmla="*/ 0 w 47625"/>
                <a:gd name="connsiteY5" fmla="*/ 29051 h 38100"/>
                <a:gd name="connsiteX6" fmla="*/ 12668 w 47625"/>
                <a:gd name="connsiteY6" fmla="*/ 39243 h 38100"/>
                <a:gd name="connsiteX7" fmla="*/ 37433 w 47625"/>
                <a:gd name="connsiteY7" fmla="*/ 39243 h 38100"/>
                <a:gd name="connsiteX8" fmla="*/ 41053 w 47625"/>
                <a:gd name="connsiteY8" fmla="*/ 38957 h 38100"/>
                <a:gd name="connsiteX9" fmla="*/ 31528 w 47625"/>
                <a:gd name="connsiteY9" fmla="*/ 30194 h 38100"/>
                <a:gd name="connsiteX10" fmla="*/ 30861 w 47625"/>
                <a:gd name="connsiteY10" fmla="*/ 29718 h 38100"/>
                <a:gd name="connsiteX11" fmla="*/ 15431 w 47625"/>
                <a:gd name="connsiteY11" fmla="*/ 29718 h 38100"/>
                <a:gd name="connsiteX12" fmla="*/ 15431 w 47625"/>
                <a:gd name="connsiteY12" fmla="*/ 9334 h 38100"/>
                <a:gd name="connsiteX13" fmla="*/ 36005 w 47625"/>
                <a:gd name="connsiteY13" fmla="*/ 9334 h 38100"/>
                <a:gd name="connsiteX14" fmla="*/ 36005 w 47625"/>
                <a:gd name="connsiteY14" fmla="*/ 26575 h 38100"/>
                <a:gd name="connsiteX15" fmla="*/ 49340 w 47625"/>
                <a:gd name="connsiteY15" fmla="*/ 33338 h 38100"/>
                <a:gd name="connsiteX16" fmla="*/ 50102 w 47625"/>
                <a:gd name="connsiteY16" fmla="*/ 29051 h 38100"/>
                <a:gd name="connsiteX17" fmla="*/ 50102 w 47625"/>
                <a:gd name="connsiteY17" fmla="*/ 10192 h 38100"/>
                <a:gd name="connsiteX18" fmla="*/ 38767 w 47625"/>
                <a:gd name="connsiteY18" fmla="*/ 0 h 38100"/>
                <a:gd name="connsiteX19" fmla="*/ 38767 w 47625"/>
                <a:gd name="connsiteY19" fmla="*/ 0 h 38100"/>
                <a:gd name="connsiteX20" fmla="*/ 38767 w 47625"/>
                <a:gd name="connsiteY20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5" h="38100">
                  <a:moveTo>
                    <a:pt x="38767" y="0"/>
                  </a:moveTo>
                  <a:lnTo>
                    <a:pt x="37529" y="0"/>
                  </a:lnTo>
                  <a:cubicBezTo>
                    <a:pt x="37529" y="0"/>
                    <a:pt x="37433" y="0"/>
                    <a:pt x="37433" y="0"/>
                  </a:cubicBezTo>
                  <a:lnTo>
                    <a:pt x="12668" y="0"/>
                  </a:lnTo>
                  <a:cubicBezTo>
                    <a:pt x="4191" y="0"/>
                    <a:pt x="0" y="3429"/>
                    <a:pt x="0" y="10192"/>
                  </a:cubicBezTo>
                  <a:lnTo>
                    <a:pt x="0" y="29051"/>
                  </a:lnTo>
                  <a:cubicBezTo>
                    <a:pt x="0" y="35814"/>
                    <a:pt x="4286" y="39243"/>
                    <a:pt x="12668" y="39243"/>
                  </a:cubicBezTo>
                  <a:lnTo>
                    <a:pt x="37433" y="39243"/>
                  </a:lnTo>
                  <a:cubicBezTo>
                    <a:pt x="38767" y="39243"/>
                    <a:pt x="40005" y="39148"/>
                    <a:pt x="41053" y="38957"/>
                  </a:cubicBezTo>
                  <a:cubicBezTo>
                    <a:pt x="38957" y="36004"/>
                    <a:pt x="35147" y="32766"/>
                    <a:pt x="31528" y="30194"/>
                  </a:cubicBezTo>
                  <a:cubicBezTo>
                    <a:pt x="31337" y="30099"/>
                    <a:pt x="31052" y="29908"/>
                    <a:pt x="30861" y="29718"/>
                  </a:cubicBezTo>
                  <a:lnTo>
                    <a:pt x="15431" y="29718"/>
                  </a:lnTo>
                  <a:lnTo>
                    <a:pt x="15431" y="9334"/>
                  </a:lnTo>
                  <a:lnTo>
                    <a:pt x="36005" y="9334"/>
                  </a:lnTo>
                  <a:lnTo>
                    <a:pt x="36005" y="26575"/>
                  </a:lnTo>
                  <a:cubicBezTo>
                    <a:pt x="42196" y="28480"/>
                    <a:pt x="46387" y="30956"/>
                    <a:pt x="49340" y="33338"/>
                  </a:cubicBezTo>
                  <a:cubicBezTo>
                    <a:pt x="49816" y="32099"/>
                    <a:pt x="50102" y="30671"/>
                    <a:pt x="50102" y="29051"/>
                  </a:cubicBezTo>
                  <a:lnTo>
                    <a:pt x="50102" y="10192"/>
                  </a:lnTo>
                  <a:cubicBezTo>
                    <a:pt x="50102" y="3810"/>
                    <a:pt x="46292" y="381"/>
                    <a:pt x="38767" y="0"/>
                  </a:cubicBezTo>
                  <a:lnTo>
                    <a:pt x="38767" y="0"/>
                  </a:lnTo>
                  <a:lnTo>
                    <a:pt x="38767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手繪多邊形: 圖案 63">
              <a:extLst>
                <a:ext uri="{FF2B5EF4-FFF2-40B4-BE49-F238E27FC236}">
                  <a16:creationId xmlns:a16="http://schemas.microsoft.com/office/drawing/2014/main" id="{942DCF56-2E61-42F1-9833-53C298E19D47}"/>
                </a:ext>
              </a:extLst>
            </p:cNvPr>
            <p:cNvSpPr/>
            <p:nvPr/>
          </p:nvSpPr>
          <p:spPr>
            <a:xfrm>
              <a:off x="8414872" y="3382701"/>
              <a:ext cx="19050" cy="9525"/>
            </a:xfrm>
            <a:custGeom>
              <a:avLst/>
              <a:gdLst>
                <a:gd name="connsiteX0" fmla="*/ 0 w 19050"/>
                <a:gd name="connsiteY0" fmla="*/ 0 h 9525"/>
                <a:gd name="connsiteX1" fmla="*/ 15812 w 19050"/>
                <a:gd name="connsiteY1" fmla="*/ 14097 h 9525"/>
                <a:gd name="connsiteX2" fmla="*/ 26289 w 19050"/>
                <a:gd name="connsiteY2" fmla="*/ 14097 h 9525"/>
                <a:gd name="connsiteX3" fmla="*/ 0 w 19050"/>
                <a:gd name="connsiteY3" fmla="*/ 0 h 9525"/>
                <a:gd name="connsiteX4" fmla="*/ 0 w 19050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9525">
                  <a:moveTo>
                    <a:pt x="0" y="0"/>
                  </a:moveTo>
                  <a:cubicBezTo>
                    <a:pt x="4667" y="2953"/>
                    <a:pt x="13049" y="8763"/>
                    <a:pt x="15812" y="14097"/>
                  </a:cubicBezTo>
                  <a:lnTo>
                    <a:pt x="26289" y="14097"/>
                  </a:lnTo>
                  <a:cubicBezTo>
                    <a:pt x="24575" y="10858"/>
                    <a:pt x="18479" y="314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手繪多邊形: 圖案 64">
              <a:extLst>
                <a:ext uri="{FF2B5EF4-FFF2-40B4-BE49-F238E27FC236}">
                  <a16:creationId xmlns:a16="http://schemas.microsoft.com/office/drawing/2014/main" id="{F8CE9E5C-2714-4BCC-9B5F-CE2567E973D2}"/>
                </a:ext>
              </a:extLst>
            </p:cNvPr>
            <p:cNvSpPr/>
            <p:nvPr/>
          </p:nvSpPr>
          <p:spPr>
            <a:xfrm>
              <a:off x="8433064" y="4242045"/>
              <a:ext cx="114303" cy="38100"/>
            </a:xfrm>
            <a:custGeom>
              <a:avLst/>
              <a:gdLst>
                <a:gd name="connsiteX0" fmla="*/ 103537 w 114300"/>
                <a:gd name="connsiteY0" fmla="*/ 9525 h 38100"/>
                <a:gd name="connsiteX1" fmla="*/ 111538 w 114300"/>
                <a:gd name="connsiteY1" fmla="*/ 17526 h 38100"/>
                <a:gd name="connsiteX2" fmla="*/ 111538 w 114300"/>
                <a:gd name="connsiteY2" fmla="*/ 23241 h 38100"/>
                <a:gd name="connsiteX3" fmla="*/ 103537 w 114300"/>
                <a:gd name="connsiteY3" fmla="*/ 31242 h 38100"/>
                <a:gd name="connsiteX4" fmla="*/ 17526 w 114300"/>
                <a:gd name="connsiteY4" fmla="*/ 31242 h 38100"/>
                <a:gd name="connsiteX5" fmla="*/ 9525 w 114300"/>
                <a:gd name="connsiteY5" fmla="*/ 23241 h 38100"/>
                <a:gd name="connsiteX6" fmla="*/ 9525 w 114300"/>
                <a:gd name="connsiteY6" fmla="*/ 17526 h 38100"/>
                <a:gd name="connsiteX7" fmla="*/ 17526 w 114300"/>
                <a:gd name="connsiteY7" fmla="*/ 9525 h 38100"/>
                <a:gd name="connsiteX8" fmla="*/ 103537 w 114300"/>
                <a:gd name="connsiteY8" fmla="*/ 9525 h 38100"/>
                <a:gd name="connsiteX9" fmla="*/ 103537 w 114300"/>
                <a:gd name="connsiteY9" fmla="*/ 0 h 38100"/>
                <a:gd name="connsiteX10" fmla="*/ 17526 w 114300"/>
                <a:gd name="connsiteY10" fmla="*/ 0 h 38100"/>
                <a:gd name="connsiteX11" fmla="*/ 0 w 114300"/>
                <a:gd name="connsiteY11" fmla="*/ 17526 h 38100"/>
                <a:gd name="connsiteX12" fmla="*/ 0 w 114300"/>
                <a:gd name="connsiteY12" fmla="*/ 23241 h 38100"/>
                <a:gd name="connsiteX13" fmla="*/ 17526 w 114300"/>
                <a:gd name="connsiteY13" fmla="*/ 40767 h 38100"/>
                <a:gd name="connsiteX14" fmla="*/ 103537 w 114300"/>
                <a:gd name="connsiteY14" fmla="*/ 40767 h 38100"/>
                <a:gd name="connsiteX15" fmla="*/ 121063 w 114300"/>
                <a:gd name="connsiteY15" fmla="*/ 23241 h 38100"/>
                <a:gd name="connsiteX16" fmla="*/ 121063 w 114300"/>
                <a:gd name="connsiteY16" fmla="*/ 17526 h 38100"/>
                <a:gd name="connsiteX17" fmla="*/ 103537 w 114300"/>
                <a:gd name="connsiteY17" fmla="*/ 0 h 38100"/>
                <a:gd name="connsiteX18" fmla="*/ 103537 w 114300"/>
                <a:gd name="connsiteY18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300" h="38100">
                  <a:moveTo>
                    <a:pt x="103537" y="9525"/>
                  </a:moveTo>
                  <a:cubicBezTo>
                    <a:pt x="107918" y="9525"/>
                    <a:pt x="111538" y="13144"/>
                    <a:pt x="111538" y="17526"/>
                  </a:cubicBezTo>
                  <a:lnTo>
                    <a:pt x="111538" y="23241"/>
                  </a:lnTo>
                  <a:cubicBezTo>
                    <a:pt x="111538" y="27622"/>
                    <a:pt x="107918" y="31242"/>
                    <a:pt x="103537" y="31242"/>
                  </a:cubicBezTo>
                  <a:lnTo>
                    <a:pt x="17526" y="31242"/>
                  </a:lnTo>
                  <a:cubicBezTo>
                    <a:pt x="13145" y="31242"/>
                    <a:pt x="9525" y="27622"/>
                    <a:pt x="9525" y="23241"/>
                  </a:cubicBezTo>
                  <a:lnTo>
                    <a:pt x="9525" y="17526"/>
                  </a:lnTo>
                  <a:cubicBezTo>
                    <a:pt x="9525" y="13144"/>
                    <a:pt x="13145" y="9525"/>
                    <a:pt x="17526" y="9525"/>
                  </a:cubicBezTo>
                  <a:lnTo>
                    <a:pt x="103537" y="9525"/>
                  </a:lnTo>
                  <a:moveTo>
                    <a:pt x="103537" y="0"/>
                  </a:moveTo>
                  <a:lnTo>
                    <a:pt x="17526" y="0"/>
                  </a:lnTo>
                  <a:cubicBezTo>
                    <a:pt x="7810" y="0"/>
                    <a:pt x="0" y="7810"/>
                    <a:pt x="0" y="17526"/>
                  </a:cubicBezTo>
                  <a:lnTo>
                    <a:pt x="0" y="23241"/>
                  </a:lnTo>
                  <a:cubicBezTo>
                    <a:pt x="0" y="32956"/>
                    <a:pt x="7810" y="40767"/>
                    <a:pt x="17526" y="40767"/>
                  </a:cubicBezTo>
                  <a:lnTo>
                    <a:pt x="103537" y="40767"/>
                  </a:lnTo>
                  <a:cubicBezTo>
                    <a:pt x="113252" y="40767"/>
                    <a:pt x="121063" y="32956"/>
                    <a:pt x="121063" y="23241"/>
                  </a:cubicBezTo>
                  <a:lnTo>
                    <a:pt x="121063" y="17526"/>
                  </a:lnTo>
                  <a:cubicBezTo>
                    <a:pt x="121063" y="7810"/>
                    <a:pt x="113157" y="0"/>
                    <a:pt x="103537" y="0"/>
                  </a:cubicBezTo>
                  <a:lnTo>
                    <a:pt x="10353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手繪多邊形: 圖案 65">
              <a:extLst>
                <a:ext uri="{FF2B5EF4-FFF2-40B4-BE49-F238E27FC236}">
                  <a16:creationId xmlns:a16="http://schemas.microsoft.com/office/drawing/2014/main" id="{A09B0A13-D8CD-4D78-A939-233EDC3416F5}"/>
                </a:ext>
              </a:extLst>
            </p:cNvPr>
            <p:cNvSpPr/>
            <p:nvPr/>
          </p:nvSpPr>
          <p:spPr>
            <a:xfrm>
              <a:off x="8727868" y="4077734"/>
              <a:ext cx="438159" cy="95250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手繪多邊形: 圖案 66">
              <a:extLst>
                <a:ext uri="{FF2B5EF4-FFF2-40B4-BE49-F238E27FC236}">
                  <a16:creationId xmlns:a16="http://schemas.microsoft.com/office/drawing/2014/main" id="{33897138-F49E-4D34-8769-1B0B369CD169}"/>
                </a:ext>
              </a:extLst>
            </p:cNvPr>
            <p:cNvSpPr/>
            <p:nvPr/>
          </p:nvSpPr>
          <p:spPr>
            <a:xfrm>
              <a:off x="9071633" y="4077737"/>
              <a:ext cx="9525" cy="95250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手繪多邊形: 圖案 67">
              <a:extLst>
                <a:ext uri="{FF2B5EF4-FFF2-40B4-BE49-F238E27FC236}">
                  <a16:creationId xmlns:a16="http://schemas.microsoft.com/office/drawing/2014/main" id="{5ACE665A-D17E-4A12-A392-F50CACDA7C82}"/>
                </a:ext>
              </a:extLst>
            </p:cNvPr>
            <p:cNvSpPr/>
            <p:nvPr/>
          </p:nvSpPr>
          <p:spPr>
            <a:xfrm>
              <a:off x="9199458" y="4077745"/>
              <a:ext cx="438159" cy="95250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手繪多邊形: 圖案 68">
              <a:extLst>
                <a:ext uri="{FF2B5EF4-FFF2-40B4-BE49-F238E27FC236}">
                  <a16:creationId xmlns:a16="http://schemas.microsoft.com/office/drawing/2014/main" id="{2A0385B2-182A-458B-A1B0-49B2FD1F2F13}"/>
                </a:ext>
              </a:extLst>
            </p:cNvPr>
            <p:cNvSpPr/>
            <p:nvPr/>
          </p:nvSpPr>
          <p:spPr>
            <a:xfrm>
              <a:off x="9543224" y="4077750"/>
              <a:ext cx="9525" cy="95250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手繪多邊形: 圖案 69">
              <a:extLst>
                <a:ext uri="{FF2B5EF4-FFF2-40B4-BE49-F238E27FC236}">
                  <a16:creationId xmlns:a16="http://schemas.microsoft.com/office/drawing/2014/main" id="{A8D3C636-1015-417D-9AF1-40D07632B066}"/>
                </a:ext>
              </a:extLst>
            </p:cNvPr>
            <p:cNvSpPr/>
            <p:nvPr/>
          </p:nvSpPr>
          <p:spPr>
            <a:xfrm>
              <a:off x="8727869" y="4209385"/>
              <a:ext cx="438159" cy="95250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手繪多邊形: 圖案 70">
              <a:extLst>
                <a:ext uri="{FF2B5EF4-FFF2-40B4-BE49-F238E27FC236}">
                  <a16:creationId xmlns:a16="http://schemas.microsoft.com/office/drawing/2014/main" id="{160A4AE6-F016-4C96-93BD-F523FE41A4B1}"/>
                </a:ext>
              </a:extLst>
            </p:cNvPr>
            <p:cNvSpPr/>
            <p:nvPr/>
          </p:nvSpPr>
          <p:spPr>
            <a:xfrm>
              <a:off x="9071626" y="4209385"/>
              <a:ext cx="9525" cy="95250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手繪多邊形: 圖案 71">
              <a:extLst>
                <a:ext uri="{FF2B5EF4-FFF2-40B4-BE49-F238E27FC236}">
                  <a16:creationId xmlns:a16="http://schemas.microsoft.com/office/drawing/2014/main" id="{FC0BD80D-CF97-4484-952C-87605C44F536}"/>
                </a:ext>
              </a:extLst>
            </p:cNvPr>
            <p:cNvSpPr/>
            <p:nvPr/>
          </p:nvSpPr>
          <p:spPr>
            <a:xfrm>
              <a:off x="9199455" y="4209385"/>
              <a:ext cx="438159" cy="95250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手繪多邊形: 圖案 72">
              <a:extLst>
                <a:ext uri="{FF2B5EF4-FFF2-40B4-BE49-F238E27FC236}">
                  <a16:creationId xmlns:a16="http://schemas.microsoft.com/office/drawing/2014/main" id="{1CFFEFDD-9A4C-4456-88B2-5814A31463E0}"/>
                </a:ext>
              </a:extLst>
            </p:cNvPr>
            <p:cNvSpPr/>
            <p:nvPr/>
          </p:nvSpPr>
          <p:spPr>
            <a:xfrm>
              <a:off x="9543017" y="4209385"/>
              <a:ext cx="9525" cy="95250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手繪多邊形: 圖案 73">
              <a:extLst>
                <a:ext uri="{FF2B5EF4-FFF2-40B4-BE49-F238E27FC236}">
                  <a16:creationId xmlns:a16="http://schemas.microsoft.com/office/drawing/2014/main" id="{CD4E5665-E7C6-4740-82F1-0287B3C71464}"/>
                </a:ext>
              </a:extLst>
            </p:cNvPr>
            <p:cNvSpPr/>
            <p:nvPr/>
          </p:nvSpPr>
          <p:spPr>
            <a:xfrm>
              <a:off x="8917071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矩形 12">
            <a:extLst>
              <a:ext uri="{FF2B5EF4-FFF2-40B4-BE49-F238E27FC236}">
                <a16:creationId xmlns:a16="http://schemas.microsoft.com/office/drawing/2014/main" id="{6DC4CD58-AF56-4316-BB4D-6CDEE4E40D7B}"/>
              </a:ext>
            </a:extLst>
          </p:cNvPr>
          <p:cNvSpPr/>
          <p:nvPr/>
        </p:nvSpPr>
        <p:spPr>
          <a:xfrm>
            <a:off x="3785966" y="1938899"/>
            <a:ext cx="1299047" cy="147569"/>
          </a:xfrm>
          <a:custGeom>
            <a:avLst/>
            <a:gdLst>
              <a:gd name="connsiteX0" fmla="*/ 0 w 1615155"/>
              <a:gd name="connsiteY0" fmla="*/ 0 h 273465"/>
              <a:gd name="connsiteX1" fmla="*/ 1615155 w 1615155"/>
              <a:gd name="connsiteY1" fmla="*/ 0 h 273465"/>
              <a:gd name="connsiteX2" fmla="*/ 1615155 w 1615155"/>
              <a:gd name="connsiteY2" fmla="*/ 273465 h 273465"/>
              <a:gd name="connsiteX3" fmla="*/ 0 w 1615155"/>
              <a:gd name="connsiteY3" fmla="*/ 273465 h 273465"/>
              <a:gd name="connsiteX4" fmla="*/ 0 w 1615155"/>
              <a:gd name="connsiteY4" fmla="*/ 0 h 273465"/>
              <a:gd name="connsiteX0" fmla="*/ 0 w 1615155"/>
              <a:gd name="connsiteY0" fmla="*/ 0 h 273465"/>
              <a:gd name="connsiteX1" fmla="*/ 1615155 w 1615155"/>
              <a:gd name="connsiteY1" fmla="*/ 0 h 273465"/>
              <a:gd name="connsiteX2" fmla="*/ 1615155 w 1615155"/>
              <a:gd name="connsiteY2" fmla="*/ 273465 h 273465"/>
              <a:gd name="connsiteX3" fmla="*/ 0 w 1615155"/>
              <a:gd name="connsiteY3" fmla="*/ 273465 h 273465"/>
              <a:gd name="connsiteX4" fmla="*/ 0 w 1615155"/>
              <a:gd name="connsiteY4" fmla="*/ 0 h 273465"/>
              <a:gd name="connsiteX0" fmla="*/ 299103 w 1615155"/>
              <a:gd name="connsiteY0" fmla="*/ 17092 h 273465"/>
              <a:gd name="connsiteX1" fmla="*/ 1615155 w 1615155"/>
              <a:gd name="connsiteY1" fmla="*/ 0 h 273465"/>
              <a:gd name="connsiteX2" fmla="*/ 1615155 w 1615155"/>
              <a:gd name="connsiteY2" fmla="*/ 273465 h 273465"/>
              <a:gd name="connsiteX3" fmla="*/ 0 w 1615155"/>
              <a:gd name="connsiteY3" fmla="*/ 273465 h 273465"/>
              <a:gd name="connsiteX4" fmla="*/ 299103 w 1615155"/>
              <a:gd name="connsiteY4" fmla="*/ 17092 h 273465"/>
              <a:gd name="connsiteX0" fmla="*/ 299103 w 1615155"/>
              <a:gd name="connsiteY0" fmla="*/ 0 h 256373"/>
              <a:gd name="connsiteX1" fmla="*/ 1316052 w 1615155"/>
              <a:gd name="connsiteY1" fmla="*/ 0 h 256373"/>
              <a:gd name="connsiteX2" fmla="*/ 1615155 w 1615155"/>
              <a:gd name="connsiteY2" fmla="*/ 256373 h 256373"/>
              <a:gd name="connsiteX3" fmla="*/ 0 w 1615155"/>
              <a:gd name="connsiteY3" fmla="*/ 256373 h 256373"/>
              <a:gd name="connsiteX4" fmla="*/ 299103 w 1615155"/>
              <a:gd name="connsiteY4" fmla="*/ 0 h 25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5155" h="256373">
                <a:moveTo>
                  <a:pt x="299103" y="0"/>
                </a:moveTo>
                <a:lnTo>
                  <a:pt x="1316052" y="0"/>
                </a:lnTo>
                <a:lnTo>
                  <a:pt x="1615155" y="256373"/>
                </a:lnTo>
                <a:lnTo>
                  <a:pt x="0" y="256373"/>
                </a:lnTo>
                <a:lnTo>
                  <a:pt x="299103" y="0"/>
                </a:lnTo>
                <a:close/>
              </a:path>
            </a:pathLst>
          </a:custGeom>
          <a:noFill/>
          <a:ln w="2159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手繪多邊形: 圖案 75">
            <a:extLst>
              <a:ext uri="{FF2B5EF4-FFF2-40B4-BE49-F238E27FC236}">
                <a16:creationId xmlns:a16="http://schemas.microsoft.com/office/drawing/2014/main" id="{D30FA220-BA31-48B7-AB78-63D614B7C1DF}"/>
              </a:ext>
            </a:extLst>
          </p:cNvPr>
          <p:cNvSpPr/>
          <p:nvPr/>
        </p:nvSpPr>
        <p:spPr>
          <a:xfrm>
            <a:off x="5046774" y="2801625"/>
            <a:ext cx="576303" cy="776088"/>
          </a:xfrm>
          <a:custGeom>
            <a:avLst/>
            <a:gdLst>
              <a:gd name="connsiteX0" fmla="*/ 280467 w 560934"/>
              <a:gd name="connsiteY0" fmla="*/ 0 h 737028"/>
              <a:gd name="connsiteX1" fmla="*/ 555236 w 560934"/>
              <a:gd name="connsiteY1" fmla="*/ 85897 h 737028"/>
              <a:gd name="connsiteX2" fmla="*/ 558914 w 560934"/>
              <a:gd name="connsiteY2" fmla="*/ 99892 h 737028"/>
              <a:gd name="connsiteX3" fmla="*/ 560934 w 560934"/>
              <a:gd name="connsiteY3" fmla="*/ 99892 h 737028"/>
              <a:gd name="connsiteX4" fmla="*/ 560934 w 560934"/>
              <a:gd name="connsiteY4" fmla="*/ 107577 h 737028"/>
              <a:gd name="connsiteX5" fmla="*/ 560934 w 560934"/>
              <a:gd name="connsiteY5" fmla="*/ 629451 h 737028"/>
              <a:gd name="connsiteX6" fmla="*/ 560934 w 560934"/>
              <a:gd name="connsiteY6" fmla="*/ 630091 h 737028"/>
              <a:gd name="connsiteX7" fmla="*/ 560766 w 560934"/>
              <a:gd name="connsiteY7" fmla="*/ 630091 h 737028"/>
              <a:gd name="connsiteX8" fmla="*/ 555236 w 560934"/>
              <a:gd name="connsiteY8" fmla="*/ 651132 h 737028"/>
              <a:gd name="connsiteX9" fmla="*/ 280467 w 560934"/>
              <a:gd name="connsiteY9" fmla="*/ 737028 h 737028"/>
              <a:gd name="connsiteX10" fmla="*/ 0 w 560934"/>
              <a:gd name="connsiteY10" fmla="*/ 629451 h 737028"/>
              <a:gd name="connsiteX11" fmla="*/ 5698 w 560934"/>
              <a:gd name="connsiteY11" fmla="*/ 607771 h 737028"/>
              <a:gd name="connsiteX12" fmla="*/ 15368 w 560934"/>
              <a:gd name="connsiteY12" fmla="*/ 595822 h 737028"/>
              <a:gd name="connsiteX13" fmla="*/ 15368 w 560934"/>
              <a:gd name="connsiteY13" fmla="*/ 141206 h 737028"/>
              <a:gd name="connsiteX14" fmla="*/ 5698 w 560934"/>
              <a:gd name="connsiteY14" fmla="*/ 129258 h 737028"/>
              <a:gd name="connsiteX15" fmla="*/ 0 w 560934"/>
              <a:gd name="connsiteY15" fmla="*/ 107577 h 737028"/>
              <a:gd name="connsiteX16" fmla="*/ 280467 w 560934"/>
              <a:gd name="connsiteY16" fmla="*/ 0 h 7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0934" h="737028">
                <a:moveTo>
                  <a:pt x="280467" y="0"/>
                </a:moveTo>
                <a:cubicBezTo>
                  <a:pt x="416003" y="0"/>
                  <a:pt x="529084" y="36876"/>
                  <a:pt x="555236" y="85897"/>
                </a:cubicBezTo>
                <a:lnTo>
                  <a:pt x="558914" y="99892"/>
                </a:lnTo>
                <a:lnTo>
                  <a:pt x="560934" y="99892"/>
                </a:lnTo>
                <a:lnTo>
                  <a:pt x="560934" y="107577"/>
                </a:lnTo>
                <a:lnTo>
                  <a:pt x="560934" y="629451"/>
                </a:lnTo>
                <a:lnTo>
                  <a:pt x="560934" y="630091"/>
                </a:lnTo>
                <a:lnTo>
                  <a:pt x="560766" y="630091"/>
                </a:lnTo>
                <a:lnTo>
                  <a:pt x="555236" y="651132"/>
                </a:lnTo>
                <a:cubicBezTo>
                  <a:pt x="529084" y="700153"/>
                  <a:pt x="416003" y="737028"/>
                  <a:pt x="280467" y="737028"/>
                </a:cubicBezTo>
                <a:cubicBezTo>
                  <a:pt x="125569" y="737028"/>
                  <a:pt x="0" y="688864"/>
                  <a:pt x="0" y="629451"/>
                </a:cubicBezTo>
                <a:cubicBezTo>
                  <a:pt x="0" y="622024"/>
                  <a:pt x="1962" y="614774"/>
                  <a:pt x="5698" y="607771"/>
                </a:cubicBezTo>
                <a:lnTo>
                  <a:pt x="15368" y="595822"/>
                </a:lnTo>
                <a:lnTo>
                  <a:pt x="15368" y="141206"/>
                </a:lnTo>
                <a:lnTo>
                  <a:pt x="5698" y="129258"/>
                </a:lnTo>
                <a:cubicBezTo>
                  <a:pt x="1962" y="122255"/>
                  <a:pt x="0" y="115004"/>
                  <a:pt x="0" y="107577"/>
                </a:cubicBezTo>
                <a:cubicBezTo>
                  <a:pt x="0" y="48164"/>
                  <a:pt x="125569" y="0"/>
                  <a:pt x="28046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7" name="圖形 152">
            <a:extLst>
              <a:ext uri="{FF2B5EF4-FFF2-40B4-BE49-F238E27FC236}">
                <a16:creationId xmlns:a16="http://schemas.microsoft.com/office/drawing/2014/main" id="{1C43A58E-E0F2-495B-979E-01930162C30E}"/>
              </a:ext>
            </a:extLst>
          </p:cNvPr>
          <p:cNvGrpSpPr/>
          <p:nvPr/>
        </p:nvGrpSpPr>
        <p:grpSpPr>
          <a:xfrm flipH="1">
            <a:off x="5045952" y="2801093"/>
            <a:ext cx="584663" cy="752988"/>
            <a:chOff x="9272425" y="5069212"/>
            <a:chExt cx="458537" cy="590550"/>
          </a:xfrm>
        </p:grpSpPr>
        <p:sp>
          <p:nvSpPr>
            <p:cNvPr id="78" name="手繪多邊形: 圖案 77">
              <a:extLst>
                <a:ext uri="{FF2B5EF4-FFF2-40B4-BE49-F238E27FC236}">
                  <a16:creationId xmlns:a16="http://schemas.microsoft.com/office/drawing/2014/main" id="{C66F1AAC-295F-4839-8EFB-1FBCFC65FA8D}"/>
                </a:ext>
              </a:extLst>
            </p:cNvPr>
            <p:cNvSpPr/>
            <p:nvPr/>
          </p:nvSpPr>
          <p:spPr>
            <a:xfrm>
              <a:off x="9272425" y="5069212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rgbClr val="21FAFF"/>
            </a:solidFill>
            <a:ln w="12700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手繪多邊形: 圖案 78">
              <a:extLst>
                <a:ext uri="{FF2B5EF4-FFF2-40B4-BE49-F238E27FC236}">
                  <a16:creationId xmlns:a16="http://schemas.microsoft.com/office/drawing/2014/main" id="{B2779A2D-F625-4B64-A493-1FEB307EB663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手繪多邊形: 圖案 79">
              <a:extLst>
                <a:ext uri="{FF2B5EF4-FFF2-40B4-BE49-F238E27FC236}">
                  <a16:creationId xmlns:a16="http://schemas.microsoft.com/office/drawing/2014/main" id="{CE89960A-F5AF-4B21-8F81-96352965AC0A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手繪多邊形: 圖案 80">
              <a:extLst>
                <a:ext uri="{FF2B5EF4-FFF2-40B4-BE49-F238E27FC236}">
                  <a16:creationId xmlns:a16="http://schemas.microsoft.com/office/drawing/2014/main" id="{F0B801EF-7668-4919-9E2D-0A2C8A86EC81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手繪多邊形: 圖案 81">
              <a:extLst>
                <a:ext uri="{FF2B5EF4-FFF2-40B4-BE49-F238E27FC236}">
                  <a16:creationId xmlns:a16="http://schemas.microsoft.com/office/drawing/2014/main" id="{135011E3-DA81-45F2-8ABB-A65F05DE1FD6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手繪多邊形: 圖案 82">
              <a:extLst>
                <a:ext uri="{FF2B5EF4-FFF2-40B4-BE49-F238E27FC236}">
                  <a16:creationId xmlns:a16="http://schemas.microsoft.com/office/drawing/2014/main" id="{783049D8-1203-4293-9480-202F9DC8ADB2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手繪多邊形: 圖案 83">
              <a:extLst>
                <a:ext uri="{FF2B5EF4-FFF2-40B4-BE49-F238E27FC236}">
                  <a16:creationId xmlns:a16="http://schemas.microsoft.com/office/drawing/2014/main" id="{0E47FB2E-C49C-4ADD-9A69-A7458B151B25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手繪多邊形: 圖案 84">
              <a:extLst>
                <a:ext uri="{FF2B5EF4-FFF2-40B4-BE49-F238E27FC236}">
                  <a16:creationId xmlns:a16="http://schemas.microsoft.com/office/drawing/2014/main" id="{7B89D89E-C610-4E5B-94C8-52E0299FB179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手繪多邊形: 圖案 85">
              <a:extLst>
                <a:ext uri="{FF2B5EF4-FFF2-40B4-BE49-F238E27FC236}">
                  <a16:creationId xmlns:a16="http://schemas.microsoft.com/office/drawing/2014/main" id="{BB79FF11-6EFD-482E-B6D7-A3086CF4E643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手繪多邊形: 圖案 86">
              <a:extLst>
                <a:ext uri="{FF2B5EF4-FFF2-40B4-BE49-F238E27FC236}">
                  <a16:creationId xmlns:a16="http://schemas.microsoft.com/office/drawing/2014/main" id="{C4B8E9D8-A4CF-49D8-91CA-8DFEA508E873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手繪多邊形: 圖案 87">
              <a:extLst>
                <a:ext uri="{FF2B5EF4-FFF2-40B4-BE49-F238E27FC236}">
                  <a16:creationId xmlns:a16="http://schemas.microsoft.com/office/drawing/2014/main" id="{7B1D9FFB-4FAC-4DA2-985A-7595550EAD1A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手繪多邊形: 圖案 88">
              <a:extLst>
                <a:ext uri="{FF2B5EF4-FFF2-40B4-BE49-F238E27FC236}">
                  <a16:creationId xmlns:a16="http://schemas.microsoft.com/office/drawing/2014/main" id="{5EA3318B-8333-4740-A236-AE69A6F2624E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0" name="手繪多邊形: 圖案 89">
            <a:extLst>
              <a:ext uri="{FF2B5EF4-FFF2-40B4-BE49-F238E27FC236}">
                <a16:creationId xmlns:a16="http://schemas.microsoft.com/office/drawing/2014/main" id="{B4B0EB6F-8DEC-4E36-B614-C4340A030610}"/>
              </a:ext>
            </a:extLst>
          </p:cNvPr>
          <p:cNvSpPr/>
          <p:nvPr/>
        </p:nvSpPr>
        <p:spPr>
          <a:xfrm>
            <a:off x="5523913" y="2905051"/>
            <a:ext cx="576303" cy="776088"/>
          </a:xfrm>
          <a:custGeom>
            <a:avLst/>
            <a:gdLst>
              <a:gd name="connsiteX0" fmla="*/ 280467 w 560934"/>
              <a:gd name="connsiteY0" fmla="*/ 0 h 737028"/>
              <a:gd name="connsiteX1" fmla="*/ 555236 w 560934"/>
              <a:gd name="connsiteY1" fmla="*/ 85897 h 737028"/>
              <a:gd name="connsiteX2" fmla="*/ 558914 w 560934"/>
              <a:gd name="connsiteY2" fmla="*/ 99892 h 737028"/>
              <a:gd name="connsiteX3" fmla="*/ 560934 w 560934"/>
              <a:gd name="connsiteY3" fmla="*/ 99892 h 737028"/>
              <a:gd name="connsiteX4" fmla="*/ 560934 w 560934"/>
              <a:gd name="connsiteY4" fmla="*/ 107577 h 737028"/>
              <a:gd name="connsiteX5" fmla="*/ 560934 w 560934"/>
              <a:gd name="connsiteY5" fmla="*/ 629451 h 737028"/>
              <a:gd name="connsiteX6" fmla="*/ 560934 w 560934"/>
              <a:gd name="connsiteY6" fmla="*/ 630091 h 737028"/>
              <a:gd name="connsiteX7" fmla="*/ 560766 w 560934"/>
              <a:gd name="connsiteY7" fmla="*/ 630091 h 737028"/>
              <a:gd name="connsiteX8" fmla="*/ 555236 w 560934"/>
              <a:gd name="connsiteY8" fmla="*/ 651132 h 737028"/>
              <a:gd name="connsiteX9" fmla="*/ 280467 w 560934"/>
              <a:gd name="connsiteY9" fmla="*/ 737028 h 737028"/>
              <a:gd name="connsiteX10" fmla="*/ 0 w 560934"/>
              <a:gd name="connsiteY10" fmla="*/ 629451 h 737028"/>
              <a:gd name="connsiteX11" fmla="*/ 5698 w 560934"/>
              <a:gd name="connsiteY11" fmla="*/ 607771 h 737028"/>
              <a:gd name="connsiteX12" fmla="*/ 15368 w 560934"/>
              <a:gd name="connsiteY12" fmla="*/ 595822 h 737028"/>
              <a:gd name="connsiteX13" fmla="*/ 15368 w 560934"/>
              <a:gd name="connsiteY13" fmla="*/ 141206 h 737028"/>
              <a:gd name="connsiteX14" fmla="*/ 5698 w 560934"/>
              <a:gd name="connsiteY14" fmla="*/ 129258 h 737028"/>
              <a:gd name="connsiteX15" fmla="*/ 0 w 560934"/>
              <a:gd name="connsiteY15" fmla="*/ 107577 h 737028"/>
              <a:gd name="connsiteX16" fmla="*/ 280467 w 560934"/>
              <a:gd name="connsiteY16" fmla="*/ 0 h 7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0934" h="737028">
                <a:moveTo>
                  <a:pt x="280467" y="0"/>
                </a:moveTo>
                <a:cubicBezTo>
                  <a:pt x="416003" y="0"/>
                  <a:pt x="529084" y="36876"/>
                  <a:pt x="555236" y="85897"/>
                </a:cubicBezTo>
                <a:lnTo>
                  <a:pt x="558914" y="99892"/>
                </a:lnTo>
                <a:lnTo>
                  <a:pt x="560934" y="99892"/>
                </a:lnTo>
                <a:lnTo>
                  <a:pt x="560934" y="107577"/>
                </a:lnTo>
                <a:lnTo>
                  <a:pt x="560934" y="629451"/>
                </a:lnTo>
                <a:lnTo>
                  <a:pt x="560934" y="630091"/>
                </a:lnTo>
                <a:lnTo>
                  <a:pt x="560766" y="630091"/>
                </a:lnTo>
                <a:lnTo>
                  <a:pt x="555236" y="651132"/>
                </a:lnTo>
                <a:cubicBezTo>
                  <a:pt x="529084" y="700153"/>
                  <a:pt x="416003" y="737028"/>
                  <a:pt x="280467" y="737028"/>
                </a:cubicBezTo>
                <a:cubicBezTo>
                  <a:pt x="125569" y="737028"/>
                  <a:pt x="0" y="688864"/>
                  <a:pt x="0" y="629451"/>
                </a:cubicBezTo>
                <a:cubicBezTo>
                  <a:pt x="0" y="622024"/>
                  <a:pt x="1962" y="614774"/>
                  <a:pt x="5698" y="607771"/>
                </a:cubicBezTo>
                <a:lnTo>
                  <a:pt x="15368" y="595822"/>
                </a:lnTo>
                <a:lnTo>
                  <a:pt x="15368" y="141206"/>
                </a:lnTo>
                <a:lnTo>
                  <a:pt x="5698" y="129258"/>
                </a:lnTo>
                <a:cubicBezTo>
                  <a:pt x="1962" y="122255"/>
                  <a:pt x="0" y="115004"/>
                  <a:pt x="0" y="107577"/>
                </a:cubicBezTo>
                <a:cubicBezTo>
                  <a:pt x="0" y="48164"/>
                  <a:pt x="125569" y="0"/>
                  <a:pt x="28046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1" name="圖形 152">
            <a:extLst>
              <a:ext uri="{FF2B5EF4-FFF2-40B4-BE49-F238E27FC236}">
                <a16:creationId xmlns:a16="http://schemas.microsoft.com/office/drawing/2014/main" id="{1DB70E8E-E9E4-4B89-8820-C1B7730098C6}"/>
              </a:ext>
            </a:extLst>
          </p:cNvPr>
          <p:cNvGrpSpPr/>
          <p:nvPr/>
        </p:nvGrpSpPr>
        <p:grpSpPr>
          <a:xfrm flipH="1">
            <a:off x="5523089" y="2904518"/>
            <a:ext cx="584663" cy="752988"/>
            <a:chOff x="9272426" y="5069212"/>
            <a:chExt cx="458537" cy="590550"/>
          </a:xfrm>
        </p:grpSpPr>
        <p:sp>
          <p:nvSpPr>
            <p:cNvPr id="92" name="手繪多邊形: 圖案 91">
              <a:extLst>
                <a:ext uri="{FF2B5EF4-FFF2-40B4-BE49-F238E27FC236}">
                  <a16:creationId xmlns:a16="http://schemas.microsoft.com/office/drawing/2014/main" id="{555881F2-33A3-4141-B53D-FDAD94569A9E}"/>
                </a:ext>
              </a:extLst>
            </p:cNvPr>
            <p:cNvSpPr/>
            <p:nvPr/>
          </p:nvSpPr>
          <p:spPr>
            <a:xfrm>
              <a:off x="9272426" y="5069212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rgbClr val="21FAFF"/>
            </a:solidFill>
            <a:ln w="12700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手繪多邊形: 圖案 92">
              <a:extLst>
                <a:ext uri="{FF2B5EF4-FFF2-40B4-BE49-F238E27FC236}">
                  <a16:creationId xmlns:a16="http://schemas.microsoft.com/office/drawing/2014/main" id="{CB87959F-7B6C-4969-887A-45136C50B606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手繪多邊形: 圖案 93">
              <a:extLst>
                <a:ext uri="{FF2B5EF4-FFF2-40B4-BE49-F238E27FC236}">
                  <a16:creationId xmlns:a16="http://schemas.microsoft.com/office/drawing/2014/main" id="{52F7B335-2F1F-4F01-B79C-CC029ACBAA14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手繪多邊形: 圖案 94">
              <a:extLst>
                <a:ext uri="{FF2B5EF4-FFF2-40B4-BE49-F238E27FC236}">
                  <a16:creationId xmlns:a16="http://schemas.microsoft.com/office/drawing/2014/main" id="{9455E483-62E4-46A3-ABB6-EF7159757594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手繪多邊形: 圖案 95">
              <a:extLst>
                <a:ext uri="{FF2B5EF4-FFF2-40B4-BE49-F238E27FC236}">
                  <a16:creationId xmlns:a16="http://schemas.microsoft.com/office/drawing/2014/main" id="{CA44FC2A-1C1A-4A68-BF12-1982BACE4217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手繪多邊形: 圖案 96">
              <a:extLst>
                <a:ext uri="{FF2B5EF4-FFF2-40B4-BE49-F238E27FC236}">
                  <a16:creationId xmlns:a16="http://schemas.microsoft.com/office/drawing/2014/main" id="{99BB0542-7DC3-4503-9379-FF8A7521D4D8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手繪多邊形: 圖案 97">
              <a:extLst>
                <a:ext uri="{FF2B5EF4-FFF2-40B4-BE49-F238E27FC236}">
                  <a16:creationId xmlns:a16="http://schemas.microsoft.com/office/drawing/2014/main" id="{FF1367BB-4D30-42A5-A568-0D8581BB026A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手繪多邊形: 圖案 98">
              <a:extLst>
                <a:ext uri="{FF2B5EF4-FFF2-40B4-BE49-F238E27FC236}">
                  <a16:creationId xmlns:a16="http://schemas.microsoft.com/office/drawing/2014/main" id="{0A7C1987-1651-439C-82FF-F335D8EFD1DF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手繪多邊形: 圖案 99">
              <a:extLst>
                <a:ext uri="{FF2B5EF4-FFF2-40B4-BE49-F238E27FC236}">
                  <a16:creationId xmlns:a16="http://schemas.microsoft.com/office/drawing/2014/main" id="{71B1F502-9552-491C-8A14-6EAB534F8920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手繪多邊形: 圖案 100">
              <a:extLst>
                <a:ext uri="{FF2B5EF4-FFF2-40B4-BE49-F238E27FC236}">
                  <a16:creationId xmlns:a16="http://schemas.microsoft.com/office/drawing/2014/main" id="{C044D996-27AC-401D-BA3F-1A9BDB651009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手繪多邊形: 圖案 101">
              <a:extLst>
                <a:ext uri="{FF2B5EF4-FFF2-40B4-BE49-F238E27FC236}">
                  <a16:creationId xmlns:a16="http://schemas.microsoft.com/office/drawing/2014/main" id="{6B8D1807-95DC-4A81-A71D-379E122CDA68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手繪多邊形: 圖案 102">
              <a:extLst>
                <a:ext uri="{FF2B5EF4-FFF2-40B4-BE49-F238E27FC236}">
                  <a16:creationId xmlns:a16="http://schemas.microsoft.com/office/drawing/2014/main" id="{40BD060A-5217-4F76-9B35-6D3CEDDDC37C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5487A1FD-86A8-4125-B725-D0F1882B6D83}"/>
              </a:ext>
            </a:extLst>
          </p:cNvPr>
          <p:cNvGrpSpPr/>
          <p:nvPr/>
        </p:nvGrpSpPr>
        <p:grpSpPr>
          <a:xfrm>
            <a:off x="9949333" y="1885783"/>
            <a:ext cx="2119894" cy="2242379"/>
            <a:chOff x="9586675" y="2847073"/>
            <a:chExt cx="1407777" cy="1489118"/>
          </a:xfrm>
        </p:grpSpPr>
        <p:pic>
          <p:nvPicPr>
            <p:cNvPr id="106" name="圖片 105" descr="一張含有 時鐘 的圖片&#10;&#10;自動產生的描述">
              <a:extLst>
                <a:ext uri="{FF2B5EF4-FFF2-40B4-BE49-F238E27FC236}">
                  <a16:creationId xmlns:a16="http://schemas.microsoft.com/office/drawing/2014/main" id="{F4CC4D85-F316-427C-92E5-7302B58CB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4436" y="3716401"/>
              <a:ext cx="484184" cy="619790"/>
            </a:xfrm>
            <a:prstGeom prst="rect">
              <a:avLst/>
            </a:prstGeom>
          </p:spPr>
        </p:pic>
        <p:pic>
          <p:nvPicPr>
            <p:cNvPr id="107" name="圖片 106">
              <a:extLst>
                <a:ext uri="{FF2B5EF4-FFF2-40B4-BE49-F238E27FC236}">
                  <a16:creationId xmlns:a16="http://schemas.microsoft.com/office/drawing/2014/main" id="{DA09E410-289F-4B90-A534-A29D5F64E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86675" y="2847073"/>
              <a:ext cx="1407777" cy="1355750"/>
            </a:xfrm>
            <a:prstGeom prst="rect">
              <a:avLst/>
            </a:prstGeom>
          </p:spPr>
        </p:pic>
      </p:grpSp>
      <p:sp>
        <p:nvSpPr>
          <p:cNvPr id="156" name="矩形 155">
            <a:extLst>
              <a:ext uri="{FF2B5EF4-FFF2-40B4-BE49-F238E27FC236}">
                <a16:creationId xmlns:a16="http://schemas.microsoft.com/office/drawing/2014/main" id="{C0A1C10E-509A-4FC5-B751-97DE1C55CFA2}"/>
              </a:ext>
            </a:extLst>
          </p:cNvPr>
          <p:cNvSpPr/>
          <p:nvPr/>
        </p:nvSpPr>
        <p:spPr>
          <a:xfrm rot="10800000">
            <a:off x="331097" y="3802731"/>
            <a:ext cx="11434479" cy="2588642"/>
          </a:xfrm>
          <a:prstGeom prst="rect">
            <a:avLst/>
          </a:prstGeom>
          <a:gradFill>
            <a:gsLst>
              <a:gs pos="0">
                <a:srgbClr val="0070C0">
                  <a:alpha val="78000"/>
                </a:srgbClr>
              </a:gs>
              <a:gs pos="100000">
                <a:srgbClr val="031B71">
                  <a:alpha val="2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/>
          </a:p>
        </p:txBody>
      </p:sp>
      <p:pic>
        <p:nvPicPr>
          <p:cNvPr id="8" name="Google Shape;130;p15">
            <a:extLst>
              <a:ext uri="{FF2B5EF4-FFF2-40B4-BE49-F238E27FC236}">
                <a16:creationId xmlns:a16="http://schemas.microsoft.com/office/drawing/2014/main" id="{8DF16FBF-DD34-4C9A-AEA1-88CC3276AC83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065" y="4127418"/>
            <a:ext cx="9251978" cy="12572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1;p15">
            <a:extLst>
              <a:ext uri="{FF2B5EF4-FFF2-40B4-BE49-F238E27FC236}">
                <a16:creationId xmlns:a16="http://schemas.microsoft.com/office/drawing/2014/main" id="{137C7C6E-8C0E-4189-84FE-5072A2A35B17}"/>
              </a:ext>
            </a:extLst>
          </p:cNvPr>
          <p:cNvSpPr/>
          <p:nvPr/>
        </p:nvSpPr>
        <p:spPr>
          <a:xfrm>
            <a:off x="1603313" y="5529162"/>
            <a:ext cx="1485269" cy="38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chemeClr val="lt1"/>
                </a:solidFill>
                <a:latin typeface="Oswald" pitchFamily="2" charset="0"/>
                <a:ea typeface="Arial"/>
                <a:cs typeface="Arial"/>
                <a:sym typeface="Arial"/>
              </a:rPr>
              <a:t>Data</a:t>
            </a:r>
            <a:endParaRPr sz="1800" i="0" u="none" strike="noStrike" cap="none">
              <a:solidFill>
                <a:schemeClr val="lt1"/>
              </a:solidFill>
              <a:latin typeface="Oswald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17;p15">
            <a:extLst>
              <a:ext uri="{FF2B5EF4-FFF2-40B4-BE49-F238E27FC236}">
                <a16:creationId xmlns:a16="http://schemas.microsoft.com/office/drawing/2014/main" id="{8D3F488C-282A-41D9-92C1-E3F613E109B5}"/>
              </a:ext>
            </a:extLst>
          </p:cNvPr>
          <p:cNvSpPr/>
          <p:nvPr/>
        </p:nvSpPr>
        <p:spPr>
          <a:xfrm>
            <a:off x="4197158" y="5559369"/>
            <a:ext cx="1421324" cy="38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chemeClr val="lt1"/>
                </a:solidFill>
                <a:latin typeface="Oswald" pitchFamily="2" charset="0"/>
                <a:ea typeface="Arial"/>
                <a:cs typeface="Arial"/>
                <a:sym typeface="Arial"/>
              </a:rPr>
              <a:t>Model building</a:t>
            </a:r>
            <a:endParaRPr sz="1800" i="0" u="none" strike="noStrike" cap="none">
              <a:solidFill>
                <a:schemeClr val="lt1"/>
              </a:solidFill>
              <a:latin typeface="Oswald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19;p15">
            <a:extLst>
              <a:ext uri="{FF2B5EF4-FFF2-40B4-BE49-F238E27FC236}">
                <a16:creationId xmlns:a16="http://schemas.microsoft.com/office/drawing/2014/main" id="{17973EB0-4BF8-4A52-96BE-FBBEF33D31A6}"/>
              </a:ext>
            </a:extLst>
          </p:cNvPr>
          <p:cNvSpPr/>
          <p:nvPr/>
        </p:nvSpPr>
        <p:spPr>
          <a:xfrm>
            <a:off x="8781119" y="5517079"/>
            <a:ext cx="1611112" cy="38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chemeClr val="lt1"/>
                </a:solidFill>
                <a:latin typeface="Oswald" pitchFamily="2" charset="0"/>
                <a:ea typeface="Arial"/>
                <a:cs typeface="Arial"/>
                <a:sym typeface="Arial"/>
              </a:rPr>
              <a:t>Parameter adjustment</a:t>
            </a:r>
            <a:endParaRPr sz="1800" i="0" u="none" strike="noStrike" cap="none">
              <a:solidFill>
                <a:schemeClr val="lt1"/>
              </a:solidFill>
              <a:latin typeface="Oswald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17;p15">
            <a:extLst>
              <a:ext uri="{FF2B5EF4-FFF2-40B4-BE49-F238E27FC236}">
                <a16:creationId xmlns:a16="http://schemas.microsoft.com/office/drawing/2014/main" id="{10CCC14F-3E76-4F48-A60F-E95DC1821A10}"/>
              </a:ext>
            </a:extLst>
          </p:cNvPr>
          <p:cNvSpPr/>
          <p:nvPr/>
        </p:nvSpPr>
        <p:spPr>
          <a:xfrm>
            <a:off x="6510999" y="5559369"/>
            <a:ext cx="1421324" cy="38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chemeClr val="lt1"/>
                </a:solidFill>
                <a:latin typeface="Oswald" pitchFamily="2" charset="0"/>
                <a:ea typeface="Arial"/>
                <a:cs typeface="Arial"/>
                <a:sym typeface="Arial"/>
              </a:rPr>
              <a:t>Model validation</a:t>
            </a:r>
            <a:endParaRPr sz="1800" i="0" u="none" strike="noStrike" cap="none">
              <a:solidFill>
                <a:schemeClr val="lt1"/>
              </a:solidFill>
              <a:latin typeface="Oswald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55" name="矩形: 圓角 154">
            <a:extLst>
              <a:ext uri="{FF2B5EF4-FFF2-40B4-BE49-F238E27FC236}">
                <a16:creationId xmlns:a16="http://schemas.microsoft.com/office/drawing/2014/main" id="{D62A5D04-BEE1-498B-94BC-A50860DE6354}"/>
              </a:ext>
            </a:extLst>
          </p:cNvPr>
          <p:cNvSpPr/>
          <p:nvPr/>
        </p:nvSpPr>
        <p:spPr>
          <a:xfrm>
            <a:off x="4543702" y="6192385"/>
            <a:ext cx="3025498" cy="45492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D8F3D"/>
              </a:gs>
              <a:gs pos="0">
                <a:srgbClr val="FFFC0C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E59C6E7-BD56-4F3E-89CB-23F586FB5ACB}"/>
              </a:ext>
            </a:extLst>
          </p:cNvPr>
          <p:cNvSpPr/>
          <p:nvPr/>
        </p:nvSpPr>
        <p:spPr>
          <a:xfrm>
            <a:off x="4543702" y="6158908"/>
            <a:ext cx="3025498" cy="46660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altLang="zh-TW" sz="2300">
                <a:latin typeface="Oswald" pitchFamily="2" charset="0"/>
                <a:ea typeface="新細明體"/>
                <a:cs typeface="Arial"/>
                <a:sym typeface="Arial"/>
              </a:rPr>
              <a:t>Deep Learning</a:t>
            </a:r>
            <a:endParaRPr lang="en-US" altLang="zh-TW" sz="2300">
              <a:latin typeface="Oswald" pitchFamily="2" charset="0"/>
              <a:ea typeface="新細明體"/>
              <a:cs typeface="Arial"/>
            </a:endParaRPr>
          </a:p>
        </p:txBody>
      </p:sp>
      <p:sp>
        <p:nvSpPr>
          <p:cNvPr id="139" name="箭號: 向下 36">
            <a:extLst>
              <a:ext uri="{FF2B5EF4-FFF2-40B4-BE49-F238E27FC236}">
                <a16:creationId xmlns:a16="http://schemas.microsoft.com/office/drawing/2014/main" id="{9E12EA6A-2F4F-440A-80CE-032D5CE4C350}"/>
              </a:ext>
            </a:extLst>
          </p:cNvPr>
          <p:cNvSpPr/>
          <p:nvPr/>
        </p:nvSpPr>
        <p:spPr>
          <a:xfrm>
            <a:off x="3982149" y="3241117"/>
            <a:ext cx="665797" cy="785826"/>
          </a:xfrm>
          <a:prstGeom prst="downArrow">
            <a:avLst/>
          </a:prstGeom>
          <a:gradFill>
            <a:gsLst>
              <a:gs pos="100000">
                <a:srgbClr val="21FAFF"/>
              </a:gs>
              <a:gs pos="18000">
                <a:srgbClr val="21FAFF">
                  <a:alpha val="60000"/>
                </a:srgbClr>
              </a:gs>
              <a:gs pos="0">
                <a:srgbClr val="21FAF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900D7C11-3F11-4E91-AF35-61EE70FAE6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72287" y="1965551"/>
            <a:ext cx="1288032" cy="1368534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09F8A173-2B54-45BE-A208-8DEFAC0E3B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9728" y="2239075"/>
            <a:ext cx="1343635" cy="1343635"/>
          </a:xfrm>
          <a:prstGeom prst="rect">
            <a:avLst/>
          </a:prstGeom>
        </p:spPr>
      </p:pic>
      <p:sp>
        <p:nvSpPr>
          <p:cNvPr id="158" name="矩形 157">
            <a:extLst>
              <a:ext uri="{FF2B5EF4-FFF2-40B4-BE49-F238E27FC236}">
                <a16:creationId xmlns:a16="http://schemas.microsoft.com/office/drawing/2014/main" id="{9DDA0DDE-9E77-4AC1-A367-FE83A959D547}"/>
              </a:ext>
            </a:extLst>
          </p:cNvPr>
          <p:cNvSpPr/>
          <p:nvPr/>
        </p:nvSpPr>
        <p:spPr>
          <a:xfrm>
            <a:off x="967972" y="2511305"/>
            <a:ext cx="844917" cy="799597"/>
          </a:xfrm>
          <a:prstGeom prst="rect">
            <a:avLst/>
          </a:prstGeom>
          <a:solidFill>
            <a:schemeClr val="accent1">
              <a:lumMod val="50000"/>
              <a:alpha val="59000"/>
            </a:scheme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623134A-6A78-410D-9BE7-0EDE762DC01F}"/>
              </a:ext>
            </a:extLst>
          </p:cNvPr>
          <p:cNvSpPr/>
          <p:nvPr/>
        </p:nvSpPr>
        <p:spPr>
          <a:xfrm>
            <a:off x="797764" y="2587736"/>
            <a:ext cx="1171176" cy="646331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rgbClr val="FFFC0C"/>
                </a:solidFill>
                <a:latin typeface="Oswald" pitchFamily="2" charset="0"/>
                <a:ea typeface="微軟正黑體"/>
              </a:rPr>
              <a:t>200TB is not enough</a:t>
            </a:r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5F657D0B-FD88-42D9-BC4C-B15D6AB8D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97" y="484282"/>
            <a:ext cx="11956350" cy="1303786"/>
          </a:xfrm>
        </p:spPr>
        <p:txBody>
          <a:bodyPr>
            <a:normAutofit fontScale="90000"/>
          </a:bodyPr>
          <a:lstStyle/>
          <a:p>
            <a:pPr>
              <a:lnSpc>
                <a:spcPts val="4800"/>
              </a:lnSpc>
            </a:pPr>
            <a:r>
              <a:rPr lang="zh-TW" altLang="en-US" sz="4700">
                <a:latin typeface="Oswald" pitchFamily="2" charset="0"/>
                <a:ea typeface="微軟正黑體"/>
              </a:rPr>
              <a:t>Amazing massive storage </a:t>
            </a:r>
            <a:r>
              <a:rPr lang="en-US" altLang="zh-TW" sz="4700">
                <a:latin typeface="Oswald" pitchFamily="2" charset="0"/>
                <a:ea typeface="微軟正黑體"/>
              </a:rPr>
              <a:t>–</a:t>
            </a:r>
            <a:br>
              <a:rPr lang="en-US" altLang="zh-TW" b="1">
                <a:latin typeface="Oswald Light" pitchFamily="2" charset="0"/>
              </a:rPr>
            </a:br>
            <a:r>
              <a:rPr lang="zh-TW" altLang="en-US" sz="3600">
                <a:latin typeface="Oswald Light" pitchFamily="2" charset="0"/>
                <a:ea typeface="微軟正黑體"/>
                <a:cs typeface="Calibri"/>
              </a:rPr>
              <a:t>The best data carrier of big data analysis</a:t>
            </a:r>
            <a:r>
              <a:rPr lang="en-US" altLang="zh-TW" sz="3600">
                <a:latin typeface="Oswald Light" pitchFamily="2" charset="0"/>
                <a:ea typeface="微軟正黑體"/>
                <a:cs typeface="Calibri"/>
              </a:rPr>
              <a:t>/e</a:t>
            </a:r>
            <a:r>
              <a:rPr lang="zh-TW" altLang="en-US" sz="3600">
                <a:latin typeface="Oswald Light" pitchFamily="2" charset="0"/>
                <a:ea typeface="微軟正黑體"/>
                <a:cs typeface="Calibri"/>
              </a:rPr>
              <a:t>dge computing</a:t>
            </a:r>
            <a:r>
              <a:rPr lang="en-US" altLang="zh-TW" sz="3600">
                <a:latin typeface="Oswald Light" pitchFamily="2" charset="0"/>
                <a:ea typeface="微軟正黑體"/>
                <a:cs typeface="Calibri"/>
              </a:rPr>
              <a:t>/AI inference</a:t>
            </a:r>
            <a:br>
              <a:rPr lang="en-US" altLang="zh-TW" sz="3600">
                <a:latin typeface="Calibri"/>
                <a:ea typeface="微軟正黑體"/>
              </a:rPr>
            </a:br>
            <a:endParaRPr lang="zh-TW" altLang="en-US">
              <a:latin typeface="Oswald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796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60AB19-9621-4962-88A1-43201EFD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134" y="15403"/>
            <a:ext cx="11598442" cy="1303786"/>
          </a:xfrm>
        </p:spPr>
        <p:txBody>
          <a:bodyPr>
            <a:normAutofit/>
          </a:bodyPr>
          <a:lstStyle/>
          <a:p>
            <a:r>
              <a:rPr lang="zh-TW" altLang="en-US" sz="5000">
                <a:latin typeface="Oswald" pitchFamily="2" charset="0"/>
                <a:ea typeface="微軟正黑體"/>
              </a:rPr>
              <a:t>Silent data corruption &amp; self-healing</a:t>
            </a:r>
          </a:p>
        </p:txBody>
      </p:sp>
      <p:pic>
        <p:nvPicPr>
          <p:cNvPr id="3" name="圖片 2" descr="一張含有 火車, 電腦 的圖片&#10;&#10;自動產生的描述">
            <a:extLst>
              <a:ext uri="{FF2B5EF4-FFF2-40B4-BE49-F238E27FC236}">
                <a16:creationId xmlns:a16="http://schemas.microsoft.com/office/drawing/2014/main" id="{7A57E5A5-8BED-4303-828B-91870FE68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29" y="2141931"/>
            <a:ext cx="3086386" cy="417047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1095877-19BF-45D7-A332-FA3B6B1710FE}"/>
              </a:ext>
            </a:extLst>
          </p:cNvPr>
          <p:cNvSpPr/>
          <p:nvPr/>
        </p:nvSpPr>
        <p:spPr>
          <a:xfrm>
            <a:off x="6006959" y="1817457"/>
            <a:ext cx="2913880" cy="389075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BC9176F-36CA-4AED-8F11-DCEAF41A6BB7}"/>
              </a:ext>
            </a:extLst>
          </p:cNvPr>
          <p:cNvSpPr/>
          <p:nvPr/>
        </p:nvSpPr>
        <p:spPr>
          <a:xfrm>
            <a:off x="9042440" y="1817457"/>
            <a:ext cx="2821865" cy="389075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0FA6B5-B88B-4A80-9353-6A28BB1460B6}"/>
              </a:ext>
            </a:extLst>
          </p:cNvPr>
          <p:cNvSpPr/>
          <p:nvPr/>
        </p:nvSpPr>
        <p:spPr>
          <a:xfrm>
            <a:off x="3075175" y="1817457"/>
            <a:ext cx="2821865" cy="389075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EBC05BC-271A-4C28-B40C-2D802BCD4854}"/>
              </a:ext>
            </a:extLst>
          </p:cNvPr>
          <p:cNvGrpSpPr/>
          <p:nvPr/>
        </p:nvGrpSpPr>
        <p:grpSpPr>
          <a:xfrm>
            <a:off x="9602145" y="3497976"/>
            <a:ext cx="1847268" cy="683987"/>
            <a:chOff x="756833" y="3456247"/>
            <a:chExt cx="1847268" cy="683987"/>
          </a:xfrm>
        </p:grpSpPr>
        <p:cxnSp>
          <p:nvCxnSpPr>
            <p:cNvPr id="47" name="Straight Connector 8">
              <a:extLst>
                <a:ext uri="{FF2B5EF4-FFF2-40B4-BE49-F238E27FC236}">
                  <a16:creationId xmlns:a16="http://schemas.microsoft.com/office/drawing/2014/main" id="{CDBFBC8D-19B8-4FBE-B7E9-552677B684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833" y="3456902"/>
              <a:ext cx="894878" cy="562769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10">
              <a:extLst>
                <a:ext uri="{FF2B5EF4-FFF2-40B4-BE49-F238E27FC236}">
                  <a16:creationId xmlns:a16="http://schemas.microsoft.com/office/drawing/2014/main" id="{40A0E4D8-292C-4FF5-8865-E826E60D9E41}"/>
                </a:ext>
              </a:extLst>
            </p:cNvPr>
            <p:cNvCxnSpPr>
              <a:cxnSpLocks/>
            </p:cNvCxnSpPr>
            <p:nvPr/>
          </p:nvCxnSpPr>
          <p:spPr>
            <a:xfrm>
              <a:off x="1668084" y="3456247"/>
              <a:ext cx="936017" cy="6839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圖形 9">
            <a:extLst>
              <a:ext uri="{FF2B5EF4-FFF2-40B4-BE49-F238E27FC236}">
                <a16:creationId xmlns:a16="http://schemas.microsoft.com/office/drawing/2014/main" id="{81D374A7-AE4B-4609-B9B1-06948AAF2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8878" y="4024274"/>
            <a:ext cx="666360" cy="671486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28E2A6F-83FF-49BD-A867-D8C72EC29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57579" y="4033897"/>
            <a:ext cx="666360" cy="671486"/>
          </a:xfrm>
          <a:prstGeom prst="rect">
            <a:avLst/>
          </a:prstGeom>
        </p:spPr>
      </p:pic>
      <p:sp>
        <p:nvSpPr>
          <p:cNvPr id="12" name="Rectangle 20">
            <a:extLst>
              <a:ext uri="{FF2B5EF4-FFF2-40B4-BE49-F238E27FC236}">
                <a16:creationId xmlns:a16="http://schemas.microsoft.com/office/drawing/2014/main" id="{C2048C03-4148-4B37-9376-E276DA3B802A}"/>
              </a:ext>
            </a:extLst>
          </p:cNvPr>
          <p:cNvSpPr/>
          <p:nvPr/>
        </p:nvSpPr>
        <p:spPr>
          <a:xfrm>
            <a:off x="10956371" y="4470672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6386DEC-2585-436E-A279-38F39D4976A7}"/>
              </a:ext>
            </a:extLst>
          </p:cNvPr>
          <p:cNvGrpSpPr/>
          <p:nvPr/>
        </p:nvGrpSpPr>
        <p:grpSpPr>
          <a:xfrm>
            <a:off x="6144355" y="3507599"/>
            <a:ext cx="2523443" cy="1207407"/>
            <a:chOff x="346483" y="3456247"/>
            <a:chExt cx="2523443" cy="1207407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4C90A814-2A39-49D0-973B-DBA39AD946DD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45" name="Straight Connector 8">
                <a:extLst>
                  <a:ext uri="{FF2B5EF4-FFF2-40B4-BE49-F238E27FC236}">
                    <a16:creationId xmlns:a16="http://schemas.microsoft.com/office/drawing/2014/main" id="{654C092C-B816-416E-B6DD-A72CD5314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10">
                <a:extLst>
                  <a:ext uri="{FF2B5EF4-FFF2-40B4-BE49-F238E27FC236}">
                    <a16:creationId xmlns:a16="http://schemas.microsoft.com/office/drawing/2014/main" id="{43D06D36-2F1E-4316-A934-5119FBE83B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0DE445AB-47E8-4B96-8586-539520DB4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833C938F-379E-4A00-BBA6-5457481D7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43" name="Rectangle 18">
              <a:extLst>
                <a:ext uri="{FF2B5EF4-FFF2-40B4-BE49-F238E27FC236}">
                  <a16:creationId xmlns:a16="http://schemas.microsoft.com/office/drawing/2014/main" id="{8C855EA8-D374-413F-A7D2-4295A2F0BA49}"/>
                </a:ext>
              </a:extLst>
            </p:cNvPr>
            <p:cNvSpPr/>
            <p:nvPr/>
          </p:nvSpPr>
          <p:spPr>
            <a:xfrm>
              <a:off x="346483" y="4455144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DA631CD2-C2E0-4DAC-92A4-EA9F9ED86760}"/>
                </a:ext>
              </a:extLst>
            </p:cNvPr>
            <p:cNvSpPr/>
            <p:nvPr/>
          </p:nvSpPr>
          <p:spPr>
            <a:xfrm>
              <a:off x="2077030" y="4434236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CA782A3-FA3E-4C92-94B8-68E1AF171CFE}"/>
              </a:ext>
            </a:extLst>
          </p:cNvPr>
          <p:cNvGrpSpPr/>
          <p:nvPr/>
        </p:nvGrpSpPr>
        <p:grpSpPr>
          <a:xfrm>
            <a:off x="3197852" y="3525983"/>
            <a:ext cx="2514290" cy="1207407"/>
            <a:chOff x="355636" y="3456247"/>
            <a:chExt cx="2514290" cy="1207407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0BF0E64A-B2C2-40C9-AAB4-323DE92AA838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38" name="Straight Connector 8">
                <a:extLst>
                  <a:ext uri="{FF2B5EF4-FFF2-40B4-BE49-F238E27FC236}">
                    <a16:creationId xmlns:a16="http://schemas.microsoft.com/office/drawing/2014/main" id="{AA854068-CB27-4778-9850-BBC6F4A701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10">
                <a:extLst>
                  <a:ext uri="{FF2B5EF4-FFF2-40B4-BE49-F238E27FC236}">
                    <a16:creationId xmlns:a16="http://schemas.microsoft.com/office/drawing/2014/main" id="{97157DA9-D15E-4EFE-9A9B-D90B179B7E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955736E6-8ECB-48F4-A196-43D7AF973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D921DC05-6451-4C54-993B-BB3073877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36" name="Rectangle 18">
              <a:extLst>
                <a:ext uri="{FF2B5EF4-FFF2-40B4-BE49-F238E27FC236}">
                  <a16:creationId xmlns:a16="http://schemas.microsoft.com/office/drawing/2014/main" id="{D75055D2-716A-4E73-B4F0-9C80DA4E3107}"/>
                </a:ext>
              </a:extLst>
            </p:cNvPr>
            <p:cNvSpPr/>
            <p:nvPr/>
          </p:nvSpPr>
          <p:spPr>
            <a:xfrm>
              <a:off x="355636" y="4455899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>
                <a:latin typeface="Microsoft JhengHei"/>
                <a:ea typeface="Microsoft JhengHei"/>
              </a:endParaRPr>
            </a:p>
          </p:txBody>
        </p:sp>
        <p:sp>
          <p:nvSpPr>
            <p:cNvPr id="37" name="Rectangle 20">
              <a:extLst>
                <a:ext uri="{FF2B5EF4-FFF2-40B4-BE49-F238E27FC236}">
                  <a16:creationId xmlns:a16="http://schemas.microsoft.com/office/drawing/2014/main" id="{B8140258-7DBB-406D-816A-C968EC42EBE3}"/>
                </a:ext>
              </a:extLst>
            </p:cNvPr>
            <p:cNvSpPr/>
            <p:nvPr/>
          </p:nvSpPr>
          <p:spPr>
            <a:xfrm>
              <a:off x="2086183" y="4434991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>
                <a:latin typeface="Microsoft JhengHei"/>
                <a:ea typeface="Microsoft JhengHei"/>
              </a:endParaRPr>
            </a:p>
          </p:txBody>
        </p:sp>
      </p:grpSp>
      <p:sp>
        <p:nvSpPr>
          <p:cNvPr id="15" name="Rectangle 12">
            <a:extLst>
              <a:ext uri="{FF2B5EF4-FFF2-40B4-BE49-F238E27FC236}">
                <a16:creationId xmlns:a16="http://schemas.microsoft.com/office/drawing/2014/main" id="{EEA8F8CA-26A5-4F46-8611-FE54A2625C64}"/>
              </a:ext>
            </a:extLst>
          </p:cNvPr>
          <p:cNvSpPr/>
          <p:nvPr/>
        </p:nvSpPr>
        <p:spPr>
          <a:xfrm>
            <a:off x="3498688" y="3052663"/>
            <a:ext cx="1990475" cy="487227"/>
          </a:xfrm>
          <a:prstGeom prst="rect">
            <a:avLst/>
          </a:prstGeom>
          <a:gradFill>
            <a:gsLst>
              <a:gs pos="0">
                <a:srgbClr val="29BDFF"/>
              </a:gs>
              <a:gs pos="100000">
                <a:srgbClr val="05FFFF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chemeClr val="tx1"/>
                </a:solidFill>
                <a:latin typeface="Oswald" pitchFamily="2" charset="0"/>
                <a:cs typeface="Arial" panose="020B0604020202020204" pitchFamily="34" charset="0"/>
              </a:rPr>
              <a:t>ZFS RAID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B7D8ACF6-6854-4BDF-B90F-EBB083180AE9}"/>
              </a:ext>
            </a:extLst>
          </p:cNvPr>
          <p:cNvSpPr/>
          <p:nvPr/>
        </p:nvSpPr>
        <p:spPr>
          <a:xfrm>
            <a:off x="3498688" y="2141740"/>
            <a:ext cx="1990475" cy="487979"/>
          </a:xfrm>
          <a:prstGeom prst="rect">
            <a:avLst/>
          </a:prstGeom>
          <a:gradFill>
            <a:gsLst>
              <a:gs pos="100000">
                <a:srgbClr val="F10140"/>
              </a:gs>
              <a:gs pos="0">
                <a:srgbClr val="E50173"/>
              </a:gs>
            </a:gsLst>
            <a:lin ang="108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chemeClr val="bg1"/>
                </a:solidFill>
                <a:latin typeface="Oswald" pitchFamily="2" charset="0"/>
                <a:ea typeface="Microsoft JhengHei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17" name="Straight Connector 17">
            <a:extLst>
              <a:ext uri="{FF2B5EF4-FFF2-40B4-BE49-F238E27FC236}">
                <a16:creationId xmlns:a16="http://schemas.microsoft.com/office/drawing/2014/main" id="{9AF3A77F-68F2-4E7A-A502-795448890FDB}"/>
              </a:ext>
            </a:extLst>
          </p:cNvPr>
          <p:cNvCxnSpPr>
            <a:cxnSpLocks/>
            <a:stCxn id="16" idx="2"/>
            <a:endCxn id="15" idx="0"/>
          </p:cNvCxnSpPr>
          <p:nvPr/>
        </p:nvCxnSpPr>
        <p:spPr>
          <a:xfrm>
            <a:off x="4493926" y="2629719"/>
            <a:ext cx="0" cy="422944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1">
            <a:extLst>
              <a:ext uri="{FF2B5EF4-FFF2-40B4-BE49-F238E27FC236}">
                <a16:creationId xmlns:a16="http://schemas.microsoft.com/office/drawing/2014/main" id="{B1550217-B3F6-42FE-AE51-14348D2690A0}"/>
              </a:ext>
            </a:extLst>
          </p:cNvPr>
          <p:cNvSpPr/>
          <p:nvPr/>
        </p:nvSpPr>
        <p:spPr>
          <a:xfrm>
            <a:off x="3677852" y="3427417"/>
            <a:ext cx="158897" cy="175632"/>
          </a:xfrm>
          <a:prstGeom prst="rect">
            <a:avLst/>
          </a:prstGeom>
          <a:solidFill>
            <a:srgbClr val="FF0066"/>
          </a:solidFill>
          <a:ln>
            <a:solidFill>
              <a:srgbClr val="9900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19" name="Graphic 33" descr="Warning">
            <a:extLst>
              <a:ext uri="{FF2B5EF4-FFF2-40B4-BE49-F238E27FC236}">
                <a16:creationId xmlns:a16="http://schemas.microsoft.com/office/drawing/2014/main" id="{ABBAD159-08F4-4F61-AF18-5D63A40155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1253" y="3487160"/>
            <a:ext cx="595164" cy="595164"/>
          </a:xfrm>
          <a:prstGeom prst="rect">
            <a:avLst/>
          </a:prstGeom>
        </p:spPr>
      </p:pic>
      <p:sp>
        <p:nvSpPr>
          <p:cNvPr id="20" name="Rectangle 25">
            <a:extLst>
              <a:ext uri="{FF2B5EF4-FFF2-40B4-BE49-F238E27FC236}">
                <a16:creationId xmlns:a16="http://schemas.microsoft.com/office/drawing/2014/main" id="{2ADA8295-886F-4CF5-9F91-169FF2371740}"/>
              </a:ext>
            </a:extLst>
          </p:cNvPr>
          <p:cNvSpPr/>
          <p:nvPr/>
        </p:nvSpPr>
        <p:spPr>
          <a:xfrm>
            <a:off x="6462112" y="3052663"/>
            <a:ext cx="1990475" cy="487227"/>
          </a:xfrm>
          <a:prstGeom prst="rect">
            <a:avLst/>
          </a:prstGeom>
          <a:gradFill>
            <a:gsLst>
              <a:gs pos="0">
                <a:srgbClr val="29BDFF"/>
              </a:gs>
              <a:gs pos="100000">
                <a:srgbClr val="05FFFF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chemeClr val="tx1"/>
                </a:solidFill>
                <a:latin typeface="Oswald" pitchFamily="2" charset="0"/>
                <a:cs typeface="Arial" panose="020B0604020202020204" pitchFamily="34" charset="0"/>
              </a:rPr>
              <a:t>ZFS </a:t>
            </a:r>
            <a:r>
              <a:rPr lang="en-US" altLang="zh-TW" sz="2000">
                <a:solidFill>
                  <a:schemeClr val="tx1"/>
                </a:solidFill>
                <a:latin typeface="Oswald" pitchFamily="2" charset="0"/>
                <a:cs typeface="Arial" panose="020B0604020202020204" pitchFamily="34" charset="0"/>
              </a:rPr>
              <a:t>RAID</a:t>
            </a:r>
            <a:endParaRPr lang="en-US" sz="2000">
              <a:solidFill>
                <a:schemeClr val="tx1"/>
              </a:solidFill>
              <a:latin typeface="Oswald" pitchFamily="2" charset="0"/>
              <a:cs typeface="Arial" panose="020B0604020202020204" pitchFamily="34" charset="0"/>
            </a:endParaRP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180530C8-07F8-44CB-9F1E-260AA4E14419}"/>
              </a:ext>
            </a:extLst>
          </p:cNvPr>
          <p:cNvSpPr/>
          <p:nvPr/>
        </p:nvSpPr>
        <p:spPr>
          <a:xfrm>
            <a:off x="6462112" y="2141740"/>
            <a:ext cx="1990475" cy="487979"/>
          </a:xfrm>
          <a:prstGeom prst="rect">
            <a:avLst/>
          </a:prstGeom>
          <a:gradFill>
            <a:gsLst>
              <a:gs pos="100000">
                <a:srgbClr val="F90142"/>
              </a:gs>
              <a:gs pos="0">
                <a:srgbClr val="E50173"/>
              </a:gs>
            </a:gsLst>
            <a:lin ang="108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chemeClr val="bg1"/>
                </a:solidFill>
                <a:latin typeface="Oswald" pitchFamily="2" charset="0"/>
                <a:ea typeface="Microsoft JhengHei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22" name="Straight Connector 30">
            <a:extLst>
              <a:ext uri="{FF2B5EF4-FFF2-40B4-BE49-F238E27FC236}">
                <a16:creationId xmlns:a16="http://schemas.microsoft.com/office/drawing/2014/main" id="{D896B05C-5B69-4F7C-983C-CB270417F66C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>
            <a:off x="7457350" y="2629719"/>
            <a:ext cx="0" cy="422944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6">
            <a:extLst>
              <a:ext uri="{FF2B5EF4-FFF2-40B4-BE49-F238E27FC236}">
                <a16:creationId xmlns:a16="http://schemas.microsoft.com/office/drawing/2014/main" id="{301E3C2A-1FA6-4EE4-9122-6D359864C595}"/>
              </a:ext>
            </a:extLst>
          </p:cNvPr>
          <p:cNvSpPr/>
          <p:nvPr/>
        </p:nvSpPr>
        <p:spPr>
          <a:xfrm>
            <a:off x="6666592" y="3427417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24" name="Straight Connector 39">
            <a:extLst>
              <a:ext uri="{FF2B5EF4-FFF2-40B4-BE49-F238E27FC236}">
                <a16:creationId xmlns:a16="http://schemas.microsoft.com/office/drawing/2014/main" id="{08A417FA-E8BB-47C0-AAFF-7E034D14DF6B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6865986" y="3641334"/>
            <a:ext cx="1008916" cy="932070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40">
            <a:extLst>
              <a:ext uri="{FF2B5EF4-FFF2-40B4-BE49-F238E27FC236}">
                <a16:creationId xmlns:a16="http://schemas.microsoft.com/office/drawing/2014/main" id="{4D10A109-F5A3-4D38-9477-A2CDA886B580}"/>
              </a:ext>
            </a:extLst>
          </p:cNvPr>
          <p:cNvSpPr/>
          <p:nvPr/>
        </p:nvSpPr>
        <p:spPr>
          <a:xfrm>
            <a:off x="9503109" y="3052663"/>
            <a:ext cx="1990475" cy="487227"/>
          </a:xfrm>
          <a:prstGeom prst="rect">
            <a:avLst/>
          </a:prstGeom>
          <a:gradFill>
            <a:gsLst>
              <a:gs pos="0">
                <a:srgbClr val="29BDFF"/>
              </a:gs>
              <a:gs pos="100000">
                <a:srgbClr val="05FFFF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chemeClr val="tx1"/>
                </a:solidFill>
                <a:latin typeface="Oswald" pitchFamily="2" charset="0"/>
                <a:cs typeface="Arial" panose="020B0604020202020204" pitchFamily="34" charset="0"/>
              </a:rPr>
              <a:t>ZFS </a:t>
            </a:r>
            <a:r>
              <a:rPr lang="en-US" altLang="zh-TW" sz="2000">
                <a:solidFill>
                  <a:schemeClr val="tx1"/>
                </a:solidFill>
                <a:latin typeface="Oswald" pitchFamily="2" charset="0"/>
                <a:cs typeface="Arial" panose="020B0604020202020204" pitchFamily="34" charset="0"/>
              </a:rPr>
              <a:t>RAID</a:t>
            </a:r>
            <a:endParaRPr lang="en-US" sz="2000">
              <a:solidFill>
                <a:schemeClr val="tx1"/>
              </a:solidFill>
              <a:latin typeface="Oswald" pitchFamily="2" charset="0"/>
              <a:cs typeface="Arial" panose="020B0604020202020204" pitchFamily="34" charset="0"/>
            </a:endParaRPr>
          </a:p>
        </p:txBody>
      </p:sp>
      <p:sp>
        <p:nvSpPr>
          <p:cNvPr id="26" name="Rectangle 41">
            <a:extLst>
              <a:ext uri="{FF2B5EF4-FFF2-40B4-BE49-F238E27FC236}">
                <a16:creationId xmlns:a16="http://schemas.microsoft.com/office/drawing/2014/main" id="{552D5A88-72E3-44CC-8EB8-DB591EB395C9}"/>
              </a:ext>
            </a:extLst>
          </p:cNvPr>
          <p:cNvSpPr/>
          <p:nvPr/>
        </p:nvSpPr>
        <p:spPr>
          <a:xfrm>
            <a:off x="9503109" y="2141740"/>
            <a:ext cx="1990475" cy="487979"/>
          </a:xfrm>
          <a:prstGeom prst="rect">
            <a:avLst/>
          </a:prstGeom>
          <a:gradFill>
            <a:gsLst>
              <a:gs pos="100000">
                <a:srgbClr val="ED013F"/>
              </a:gs>
              <a:gs pos="0">
                <a:srgbClr val="E50173"/>
              </a:gs>
            </a:gsLst>
            <a:lin ang="108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chemeClr val="bg1"/>
                </a:solidFill>
                <a:latin typeface="Oswald" pitchFamily="2" charset="0"/>
                <a:ea typeface="Microsoft JhengHei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27" name="Straight Connector 45">
            <a:extLst>
              <a:ext uri="{FF2B5EF4-FFF2-40B4-BE49-F238E27FC236}">
                <a16:creationId xmlns:a16="http://schemas.microsoft.com/office/drawing/2014/main" id="{A0BA2A72-B78E-495F-BA40-DF4441F9DA99}"/>
              </a:ext>
            </a:extLst>
          </p:cNvPr>
          <p:cNvCxnSpPr>
            <a:cxnSpLocks/>
            <a:stCxn id="26" idx="2"/>
            <a:endCxn id="25" idx="0"/>
          </p:cNvCxnSpPr>
          <p:nvPr/>
        </p:nvCxnSpPr>
        <p:spPr>
          <a:xfrm>
            <a:off x="10498347" y="2629719"/>
            <a:ext cx="0" cy="422944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46">
            <a:extLst>
              <a:ext uri="{FF2B5EF4-FFF2-40B4-BE49-F238E27FC236}">
                <a16:creationId xmlns:a16="http://schemas.microsoft.com/office/drawing/2014/main" id="{E5FA63D9-2DA2-4F37-A643-8771F9604355}"/>
              </a:ext>
            </a:extLst>
          </p:cNvPr>
          <p:cNvSpPr/>
          <p:nvPr/>
        </p:nvSpPr>
        <p:spPr>
          <a:xfrm>
            <a:off x="9230499" y="4493236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29" name="Straight Connector 49">
            <a:extLst>
              <a:ext uri="{FF2B5EF4-FFF2-40B4-BE49-F238E27FC236}">
                <a16:creationId xmlns:a16="http://schemas.microsoft.com/office/drawing/2014/main" id="{9EEC6DC0-894F-4227-8B04-72B9DD353FA3}"/>
              </a:ext>
            </a:extLst>
          </p:cNvPr>
          <p:cNvCxnSpPr>
            <a:cxnSpLocks/>
            <a:stCxn id="28" idx="0"/>
            <a:endCxn id="32" idx="2"/>
          </p:cNvCxnSpPr>
          <p:nvPr/>
        </p:nvCxnSpPr>
        <p:spPr>
          <a:xfrm flipV="1">
            <a:off x="9309948" y="3613799"/>
            <a:ext cx="427645" cy="879437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52">
            <a:extLst>
              <a:ext uri="{FF2B5EF4-FFF2-40B4-BE49-F238E27FC236}">
                <a16:creationId xmlns:a16="http://schemas.microsoft.com/office/drawing/2014/main" id="{5BBF007A-62F2-4A91-849F-F66B5B9AFA1A}"/>
              </a:ext>
            </a:extLst>
          </p:cNvPr>
          <p:cNvSpPr/>
          <p:nvPr/>
        </p:nvSpPr>
        <p:spPr>
          <a:xfrm>
            <a:off x="9658144" y="2545602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latin typeface="Microsoft JhengHei"/>
              <a:ea typeface="Microsoft JhengHei"/>
            </a:endParaRPr>
          </a:p>
        </p:txBody>
      </p:sp>
      <p:cxnSp>
        <p:nvCxnSpPr>
          <p:cNvPr id="31" name="Straight Connector 53">
            <a:extLst>
              <a:ext uri="{FF2B5EF4-FFF2-40B4-BE49-F238E27FC236}">
                <a16:creationId xmlns:a16="http://schemas.microsoft.com/office/drawing/2014/main" id="{40F3279F-75D1-491A-A35F-AAC95FA8AD78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9737592" y="2721234"/>
            <a:ext cx="1" cy="716933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52">
            <a:extLst>
              <a:ext uri="{FF2B5EF4-FFF2-40B4-BE49-F238E27FC236}">
                <a16:creationId xmlns:a16="http://schemas.microsoft.com/office/drawing/2014/main" id="{48939CA5-1421-4CCA-A3EF-D7064DD2FA3D}"/>
              </a:ext>
            </a:extLst>
          </p:cNvPr>
          <p:cNvSpPr/>
          <p:nvPr/>
        </p:nvSpPr>
        <p:spPr>
          <a:xfrm>
            <a:off x="9658144" y="3438167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3C1F7885-77F5-4103-9591-A1F9C9021C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483" y="5324143"/>
            <a:ext cx="8698688" cy="137323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01E79DD0-C6DE-4096-B0BB-3B7A76171CB2}"/>
              </a:ext>
            </a:extLst>
          </p:cNvPr>
          <p:cNvSpPr txBox="1"/>
          <p:nvPr/>
        </p:nvSpPr>
        <p:spPr>
          <a:xfrm>
            <a:off x="3295033" y="5631465"/>
            <a:ext cx="7928552" cy="523220"/>
          </a:xfrm>
          <a:prstGeom prst="rect">
            <a:avLst/>
          </a:prstGeom>
          <a:noFill/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800">
                <a:latin typeface="Oswald" pitchFamily="2" charset="0"/>
                <a:ea typeface="+mn-lt"/>
                <a:cs typeface="+mn-lt"/>
                <a:sym typeface="Arial" panose="020B0604020202020204" pitchFamily="34" charset="0"/>
              </a:rPr>
              <a:t>A</a:t>
            </a:r>
            <a:r>
              <a:rPr lang="zh-CN" sz="2800">
                <a:latin typeface="Oswald" pitchFamily="2" charset="0"/>
                <a:ea typeface="Microsoft JhengHei"/>
                <a:cs typeface="+mn-lt"/>
                <a:sym typeface="Arial" panose="020B0604020202020204" pitchFamily="34" charset="0"/>
              </a:rPr>
              <a:t>void d</a:t>
            </a:r>
            <a:r>
              <a:rPr lang="en-US" altLang="zh-CN" sz="2800" err="1">
                <a:latin typeface="Oswald" pitchFamily="2" charset="0"/>
                <a:ea typeface="Microsoft JhengHei"/>
                <a:cs typeface="+mn-lt"/>
                <a:sym typeface="Arial" panose="020B0604020202020204" pitchFamily="34" charset="0"/>
              </a:rPr>
              <a:t>ata</a:t>
            </a:r>
            <a:r>
              <a:rPr lang="zh-CN" sz="2800">
                <a:latin typeface="Oswald" pitchFamily="2" charset="0"/>
                <a:ea typeface="Microsoft JhengHei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800">
                <a:latin typeface="Oswald" pitchFamily="2" charset="0"/>
                <a:ea typeface="+mn-lt"/>
                <a:cs typeface="+mn-lt"/>
                <a:sym typeface="Arial" panose="020B0604020202020204" pitchFamily="34" charset="0"/>
              </a:rPr>
              <a:t>loss</a:t>
            </a:r>
            <a:r>
              <a:rPr lang="zh-CN" sz="2800">
                <a:latin typeface="Oswald" pitchFamily="2" charset="0"/>
                <a:ea typeface="Microsoft JhengHei"/>
                <a:cs typeface="+mn-lt"/>
                <a:sym typeface="Arial" panose="020B0604020202020204" pitchFamily="34" charset="0"/>
              </a:rPr>
              <a:t> that occurred on the running system.</a:t>
            </a:r>
            <a:endParaRPr lang="zh-TW" sz="2800">
              <a:latin typeface="Oswald" pitchFamily="2" charset="0"/>
              <a:ea typeface="Microsoft JhengHe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94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029;p60">
            <a:extLst>
              <a:ext uri="{FF2B5EF4-FFF2-40B4-BE49-F238E27FC236}">
                <a16:creationId xmlns:a16="http://schemas.microsoft.com/office/drawing/2014/main" id="{38B7759A-208D-4A87-B40D-64C6EE42854F}"/>
              </a:ext>
            </a:extLst>
          </p:cNvPr>
          <p:cNvSpPr/>
          <p:nvPr/>
        </p:nvSpPr>
        <p:spPr>
          <a:xfrm>
            <a:off x="1265768" y="3350675"/>
            <a:ext cx="5821930" cy="263980"/>
          </a:xfrm>
          <a:prstGeom prst="rightArrow">
            <a:avLst>
              <a:gd name="adj1" fmla="val 50000"/>
              <a:gd name="adj2" fmla="val 115510"/>
            </a:avLst>
          </a:prstGeom>
          <a:solidFill>
            <a:srgbClr val="FFE07D"/>
          </a:solidFill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lang="zh-TW" altLang="en-US" sz="1351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16" name="圖片 115">
            <a:extLst>
              <a:ext uri="{FF2B5EF4-FFF2-40B4-BE49-F238E27FC236}">
                <a16:creationId xmlns:a16="http://schemas.microsoft.com/office/drawing/2014/main" id="{261D866B-BFCD-4774-835E-1A0A532E5A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59091" y="1643649"/>
            <a:ext cx="3920038" cy="1285343"/>
          </a:xfrm>
          <a:prstGeom prst="rect">
            <a:avLst/>
          </a:prstGeom>
        </p:spPr>
      </p:pic>
      <p:pic>
        <p:nvPicPr>
          <p:cNvPr id="114" name="圖片 113">
            <a:extLst>
              <a:ext uri="{FF2B5EF4-FFF2-40B4-BE49-F238E27FC236}">
                <a16:creationId xmlns:a16="http://schemas.microsoft.com/office/drawing/2014/main" id="{C5D0C88E-630C-4C41-B452-8BBCC41E2F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19542" y="2564339"/>
            <a:ext cx="3966489" cy="2205373"/>
          </a:xfrm>
          <a:prstGeom prst="rect">
            <a:avLst/>
          </a:prstGeom>
        </p:spPr>
      </p:pic>
      <p:pic>
        <p:nvPicPr>
          <p:cNvPr id="112" name="圖片 111">
            <a:extLst>
              <a:ext uri="{FF2B5EF4-FFF2-40B4-BE49-F238E27FC236}">
                <a16:creationId xmlns:a16="http://schemas.microsoft.com/office/drawing/2014/main" id="{46A74B90-2109-4A9F-95EA-8CA5D3A8B9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62441" y="4282629"/>
            <a:ext cx="3823878" cy="1638403"/>
          </a:xfrm>
          <a:prstGeom prst="rect">
            <a:avLst/>
          </a:prstGeom>
        </p:spPr>
      </p:pic>
      <p:pic>
        <p:nvPicPr>
          <p:cNvPr id="98" name="圖片 97">
            <a:extLst>
              <a:ext uri="{FF2B5EF4-FFF2-40B4-BE49-F238E27FC236}">
                <a16:creationId xmlns:a16="http://schemas.microsoft.com/office/drawing/2014/main" id="{71BD7365-F0DD-4E9E-AEE7-DBF775D09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634571"/>
          </a:xfrm>
          <a:prstGeom prst="rect">
            <a:avLst/>
          </a:prstGeom>
          <a:effectLst>
            <a:outerShdw blurRad="342900" dist="38100" dir="2700000" algn="tl" rotWithShape="0">
              <a:prstClr val="black">
                <a:alpha val="34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B663A84-C7A9-425F-A368-D3B7AE027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44" y="-48410"/>
            <a:ext cx="12479480" cy="1852357"/>
          </a:xfrm>
        </p:spPr>
        <p:txBody>
          <a:bodyPr>
            <a:normAutofit/>
          </a:bodyPr>
          <a:lstStyle/>
          <a:p>
            <a:pPr>
              <a:lnSpc>
                <a:spcPts val="5000"/>
              </a:lnSpc>
            </a:pPr>
            <a:r>
              <a:rPr lang="en-US" altLang="zh-TW" sz="4200">
                <a:latin typeface="Oswald" pitchFamily="2" charset="0"/>
                <a:ea typeface="微軟正黑體"/>
              </a:rPr>
              <a:t>T</a:t>
            </a:r>
            <a:r>
              <a:rPr lang="zh-TW" sz="4200">
                <a:latin typeface="Oswald" pitchFamily="2" charset="0"/>
                <a:ea typeface="微軟正黑體"/>
              </a:rPr>
              <a:t>hree</a:t>
            </a:r>
            <a:r>
              <a:rPr lang="en-US" altLang="zh-TW" sz="4200">
                <a:latin typeface="Oswald" pitchFamily="2" charset="0"/>
                <a:ea typeface="微軟正黑體"/>
              </a:rPr>
              <a:t>-layer</a:t>
            </a:r>
            <a:r>
              <a:rPr lang="zh-TW" sz="4200">
                <a:latin typeface="Oswald" pitchFamily="2" charset="0"/>
                <a:ea typeface="微軟正黑體"/>
              </a:rPr>
              <a:t> backup </a:t>
            </a:r>
            <a:r>
              <a:rPr lang="en-US" altLang="zh-TW" sz="4200">
                <a:latin typeface="Oswald" pitchFamily="2" charset="0"/>
                <a:ea typeface="微軟正黑體"/>
              </a:rPr>
              <a:t>s</a:t>
            </a:r>
            <a:r>
              <a:rPr lang="zh-TW" sz="4200">
                <a:latin typeface="Oswald" pitchFamily="2" charset="0"/>
                <a:ea typeface="微軟正黑體"/>
              </a:rPr>
              <a:t>olution</a:t>
            </a:r>
            <a:r>
              <a:rPr lang="zh-TW" altLang="en-US" sz="4200">
                <a:latin typeface="Oswald" pitchFamily="2" charset="0"/>
                <a:ea typeface="微軟正黑體"/>
              </a:rPr>
              <a:t> </a:t>
            </a:r>
            <a:r>
              <a:rPr lang="en-US" altLang="zh-TW" sz="4200">
                <a:latin typeface="Oswald" pitchFamily="2" charset="0"/>
                <a:ea typeface="微軟正黑體"/>
              </a:rPr>
              <a:t>:</a:t>
            </a:r>
            <a:br>
              <a:rPr lang="en-US" altLang="zh-TW" sz="4900">
                <a:latin typeface="Oswald Light" pitchFamily="2" charset="0"/>
              </a:rPr>
            </a:br>
            <a:r>
              <a:rPr lang="zh-TW" altLang="en-US" sz="3500">
                <a:latin typeface="Oswald Light" pitchFamily="2" charset="0"/>
                <a:ea typeface="微軟正黑體"/>
              </a:rPr>
              <a:t>Provide you </a:t>
            </a:r>
            <a:r>
              <a:rPr lang="zh-TW" sz="3500">
                <a:latin typeface="Oswald Light" pitchFamily="2" charset="0"/>
                <a:ea typeface="微軟正黑體"/>
              </a:rPr>
              <a:t>the most complete data backup protection</a:t>
            </a:r>
          </a:p>
        </p:txBody>
      </p:sp>
      <p:pic>
        <p:nvPicPr>
          <p:cNvPr id="4" name="圖片 3" descr="一張含有 光, 彩色, 走路中, 傘 的圖片&#10;&#10;自動產生的描述">
            <a:extLst>
              <a:ext uri="{FF2B5EF4-FFF2-40B4-BE49-F238E27FC236}">
                <a16:creationId xmlns:a16="http://schemas.microsoft.com/office/drawing/2014/main" id="{11258B2E-B172-45D0-BD9A-E50A7FF8B5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4347709" y="4099620"/>
            <a:ext cx="262192" cy="185352"/>
          </a:xfrm>
          <a:prstGeom prst="rect">
            <a:avLst/>
          </a:prstGeom>
        </p:spPr>
      </p:pic>
      <p:pic>
        <p:nvPicPr>
          <p:cNvPr id="5" name="圖片 4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BF1A7A7A-4E0E-4C39-8009-C3749851C8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234" y="4873591"/>
            <a:ext cx="1477128" cy="369868"/>
          </a:xfrm>
          <a:prstGeom prst="rect">
            <a:avLst/>
          </a:prstGeom>
        </p:spPr>
      </p:pic>
      <p:pic>
        <p:nvPicPr>
          <p:cNvPr id="6" name="圖片 5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C06C3C05-43B3-4930-A091-5EF0E9049C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591" y="5017591"/>
            <a:ext cx="1375956" cy="207835"/>
          </a:xfrm>
          <a:prstGeom prst="rect">
            <a:avLst/>
          </a:prstGeom>
        </p:spPr>
      </p:pic>
      <p:cxnSp>
        <p:nvCxnSpPr>
          <p:cNvPr id="7" name="Google Shape;1027;p60">
            <a:extLst>
              <a:ext uri="{FF2B5EF4-FFF2-40B4-BE49-F238E27FC236}">
                <a16:creationId xmlns:a16="http://schemas.microsoft.com/office/drawing/2014/main" id="{2A58F8B4-8D0F-4461-8C55-1CAD6140520B}"/>
              </a:ext>
            </a:extLst>
          </p:cNvPr>
          <p:cNvCxnSpPr>
            <a:cxnSpLocks/>
          </p:cNvCxnSpPr>
          <p:nvPr/>
        </p:nvCxnSpPr>
        <p:spPr>
          <a:xfrm flipV="1">
            <a:off x="2432145" y="6385438"/>
            <a:ext cx="4844955" cy="33937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026;p60">
            <a:extLst>
              <a:ext uri="{FF2B5EF4-FFF2-40B4-BE49-F238E27FC236}">
                <a16:creationId xmlns:a16="http://schemas.microsoft.com/office/drawing/2014/main" id="{CFEF4AA5-7A2B-484E-9D34-A4F964A9AFA3}"/>
              </a:ext>
            </a:extLst>
          </p:cNvPr>
          <p:cNvSpPr/>
          <p:nvPr/>
        </p:nvSpPr>
        <p:spPr>
          <a:xfrm>
            <a:off x="1132945" y="6122982"/>
            <a:ext cx="963725" cy="30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351"/>
              <a:buFont typeface="Arial"/>
              <a:buNone/>
            </a:pPr>
            <a:r>
              <a:rPr lang="en-US" sz="1351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 4.4.x</a:t>
            </a:r>
            <a:endParaRPr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2" name="Google Shape;1028;p60">
            <a:extLst>
              <a:ext uri="{FF2B5EF4-FFF2-40B4-BE49-F238E27FC236}">
                <a16:creationId xmlns:a16="http://schemas.microsoft.com/office/drawing/2014/main" id="{EF8AADA0-EEA5-4491-8B3F-6A8B2C0785DC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9297" y="5690906"/>
            <a:ext cx="2251515" cy="1407197"/>
          </a:xfrm>
          <a:prstGeom prst="rect">
            <a:avLst/>
          </a:prstGeom>
          <a:noFill/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Google Shape;1029;p60">
            <a:extLst>
              <a:ext uri="{FF2B5EF4-FFF2-40B4-BE49-F238E27FC236}">
                <a16:creationId xmlns:a16="http://schemas.microsoft.com/office/drawing/2014/main" id="{048F7EE9-3982-4615-B38A-39CE6057465B}"/>
              </a:ext>
            </a:extLst>
          </p:cNvPr>
          <p:cNvSpPr/>
          <p:nvPr/>
        </p:nvSpPr>
        <p:spPr>
          <a:xfrm>
            <a:off x="1154023" y="2176542"/>
            <a:ext cx="5929241" cy="249602"/>
          </a:xfrm>
          <a:prstGeom prst="rightArrow">
            <a:avLst>
              <a:gd name="adj1" fmla="val 50000"/>
              <a:gd name="adj2" fmla="val 115510"/>
            </a:avLst>
          </a:prstGeom>
          <a:solidFill>
            <a:srgbClr val="FFE07D"/>
          </a:solidFill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lang="zh-TW" altLang="en-US" sz="1351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9" name="Google Shape;1037;p60">
            <a:extLst>
              <a:ext uri="{FF2B5EF4-FFF2-40B4-BE49-F238E27FC236}">
                <a16:creationId xmlns:a16="http://schemas.microsoft.com/office/drawing/2014/main" id="{DC74B2F0-5187-4D49-8C6C-A81BCAF7C2C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2770" y="1804844"/>
            <a:ext cx="1054919" cy="1054919"/>
          </a:xfrm>
          <a:prstGeom prst="rect">
            <a:avLst/>
          </a:prstGeom>
          <a:noFill/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oogle Shape;1038;p60">
            <a:extLst>
              <a:ext uri="{FF2B5EF4-FFF2-40B4-BE49-F238E27FC236}">
                <a16:creationId xmlns:a16="http://schemas.microsoft.com/office/drawing/2014/main" id="{46B04210-07E2-4597-853E-E3E875B4456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55687" y="1804843"/>
            <a:ext cx="1054919" cy="1054919"/>
          </a:xfrm>
          <a:prstGeom prst="rect">
            <a:avLst/>
          </a:prstGeom>
          <a:noFill/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7">
            <a:extLst>
              <a:ext uri="{FF2B5EF4-FFF2-40B4-BE49-F238E27FC236}">
                <a16:creationId xmlns:a16="http://schemas.microsoft.com/office/drawing/2014/main" id="{CB603636-9073-46C2-8CEB-7167E59B5F5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650" y="5667620"/>
            <a:ext cx="3258961" cy="1129255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7E1D8E04-E548-42DF-984A-F9E5DF5A4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1425137" y="6139617"/>
            <a:ext cx="954080" cy="27975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B7585719-3AD1-43BD-B6DC-533ADBA5C5B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9357" y="5489664"/>
            <a:ext cx="3386056" cy="1292834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橢圓 24">
            <a:extLst>
              <a:ext uri="{FF2B5EF4-FFF2-40B4-BE49-F238E27FC236}">
                <a16:creationId xmlns:a16="http://schemas.microsoft.com/office/drawing/2014/main" id="{F142B7F7-B456-4C1C-A7DB-1C2C2BA2EE4E}"/>
              </a:ext>
            </a:extLst>
          </p:cNvPr>
          <p:cNvSpPr/>
          <p:nvPr/>
        </p:nvSpPr>
        <p:spPr>
          <a:xfrm>
            <a:off x="564269" y="3030479"/>
            <a:ext cx="982808" cy="982808"/>
          </a:xfrm>
          <a:prstGeom prst="ellipse">
            <a:avLst/>
          </a:prstGeom>
          <a:gradFill>
            <a:gsLst>
              <a:gs pos="0">
                <a:srgbClr val="4CCDD2"/>
              </a:gs>
              <a:gs pos="100000">
                <a:srgbClr val="6DFFA8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C49D1D9B-1409-4E76-8734-9DEBC30C082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14" y="3161883"/>
            <a:ext cx="720000" cy="7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橢圓 26">
            <a:extLst>
              <a:ext uri="{FF2B5EF4-FFF2-40B4-BE49-F238E27FC236}">
                <a16:creationId xmlns:a16="http://schemas.microsoft.com/office/drawing/2014/main" id="{87430C11-2DF5-4DD0-96DA-BE83BC462D9E}"/>
              </a:ext>
            </a:extLst>
          </p:cNvPr>
          <p:cNvSpPr/>
          <p:nvPr/>
        </p:nvSpPr>
        <p:spPr>
          <a:xfrm>
            <a:off x="7388826" y="3030479"/>
            <a:ext cx="982808" cy="982808"/>
          </a:xfrm>
          <a:prstGeom prst="ellipse">
            <a:avLst/>
          </a:prstGeom>
          <a:gradFill>
            <a:gsLst>
              <a:gs pos="0">
                <a:srgbClr val="4CCDD2"/>
              </a:gs>
              <a:gs pos="100000">
                <a:srgbClr val="6DFFA8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46AFA252-9AEE-4988-BC38-7ECAF4DA7AA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071" y="3161883"/>
            <a:ext cx="720000" cy="7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5" name="文字方塊 84">
            <a:extLst>
              <a:ext uri="{FF2B5EF4-FFF2-40B4-BE49-F238E27FC236}">
                <a16:creationId xmlns:a16="http://schemas.microsoft.com/office/drawing/2014/main" id="{FBAA9CCC-9308-4F75-8FDA-8B2961196F02}"/>
              </a:ext>
            </a:extLst>
          </p:cNvPr>
          <p:cNvSpPr txBox="1"/>
          <p:nvPr/>
        </p:nvSpPr>
        <p:spPr>
          <a:xfrm>
            <a:off x="8865044" y="2891081"/>
            <a:ext cx="3410119" cy="3744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2000">
                <a:latin typeface="Oswald" pitchFamily="2" charset="0"/>
                <a:ea typeface="微軟正黑體"/>
              </a:rPr>
              <a:t>Snapshot &amp; Replica: </a:t>
            </a:r>
            <a:endParaRPr lang="en-US" altLang="zh-TW" sz="2000">
              <a:latin typeface="Oswald" pitchFamily="2" charset="0"/>
              <a:ea typeface="微軟正黑體" panose="020B0604030504040204" pitchFamily="34" charset="-120"/>
            </a:endParaRP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8288428A-DE3E-4D54-8FD1-F074E6B4CC19}"/>
              </a:ext>
            </a:extLst>
          </p:cNvPr>
          <p:cNvSpPr txBox="1"/>
          <p:nvPr/>
        </p:nvSpPr>
        <p:spPr>
          <a:xfrm>
            <a:off x="8951779" y="4560838"/>
            <a:ext cx="3046027" cy="3507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000"/>
              </a:lnSpc>
              <a:spcBef>
                <a:spcPts val="300"/>
              </a:spcBef>
            </a:pPr>
            <a:r>
              <a:rPr lang="en-US" altLang="zh-TW" sz="2000" err="1">
                <a:latin typeface="Oswald" pitchFamily="2" charset="0"/>
                <a:ea typeface="微軟正黑體"/>
              </a:rPr>
              <a:t>SnapSync</a:t>
            </a:r>
            <a:r>
              <a:rPr lang="en-US" altLang="zh-TW" sz="2000">
                <a:latin typeface="Oswald" pitchFamily="2" charset="0"/>
                <a:ea typeface="微軟正黑體"/>
              </a:rPr>
              <a:t>: </a:t>
            </a:r>
            <a:endParaRPr lang="en-US" altLang="zh-TW">
              <a:latin typeface="Oswald" pitchFamily="2" charset="0"/>
              <a:ea typeface="微軟正黑體"/>
              <a:cs typeface="Calibri"/>
            </a:endParaRPr>
          </a:p>
        </p:txBody>
      </p:sp>
      <p:sp>
        <p:nvSpPr>
          <p:cNvPr id="117" name="矩形: 圓角 116">
            <a:extLst>
              <a:ext uri="{FF2B5EF4-FFF2-40B4-BE49-F238E27FC236}">
                <a16:creationId xmlns:a16="http://schemas.microsoft.com/office/drawing/2014/main" id="{7DCD0EFC-0F17-4623-B8B3-24C010022E49}"/>
              </a:ext>
            </a:extLst>
          </p:cNvPr>
          <p:cNvSpPr/>
          <p:nvPr/>
        </p:nvSpPr>
        <p:spPr>
          <a:xfrm>
            <a:off x="3228268" y="2071999"/>
            <a:ext cx="2787287" cy="45492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D8F3D"/>
              </a:gs>
              <a:gs pos="0">
                <a:srgbClr val="FFFC0C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BD09A93-754B-4214-9092-0C7BFCA21DA9}"/>
              </a:ext>
            </a:extLst>
          </p:cNvPr>
          <p:cNvSpPr/>
          <p:nvPr/>
        </p:nvSpPr>
        <p:spPr>
          <a:xfrm>
            <a:off x="3288196" y="2122491"/>
            <a:ext cx="2693491" cy="3539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700">
                <a:latin typeface="Oswald" pitchFamily="2" charset="0"/>
                <a:ea typeface="新細明體"/>
                <a:cs typeface="Calibri"/>
              </a:rPr>
              <a:t>RPO : </a:t>
            </a:r>
            <a:r>
              <a:rPr lang="zh-TW" altLang="en-US" sz="1700">
                <a:latin typeface="Oswald" pitchFamily="2" charset="0"/>
                <a:ea typeface="Microsoft JhengHei"/>
                <a:cs typeface="Calibri"/>
                <a:sym typeface="Arial" panose="020B0604020202020204" pitchFamily="34" charset="0"/>
              </a:rPr>
              <a:t>daily </a:t>
            </a:r>
            <a:r>
              <a:rPr lang="en-US" altLang="zh-TW" sz="1700">
                <a:latin typeface="Oswald" pitchFamily="2" charset="0"/>
                <a:ea typeface="微軟正黑體"/>
                <a:cs typeface="Calibri"/>
                <a:sym typeface="Arial" panose="020B0604020202020204" pitchFamily="34" charset="0"/>
              </a:rPr>
              <a:t>/ schedule</a:t>
            </a:r>
            <a:endParaRPr lang="zh-TW" altLang="en-US" sz="1700">
              <a:latin typeface="Oswald" pitchFamily="2" charset="0"/>
              <a:ea typeface="Microsoft JhengHei"/>
              <a:cs typeface="Calibri"/>
            </a:endParaRPr>
          </a:p>
        </p:txBody>
      </p:sp>
      <p:sp>
        <p:nvSpPr>
          <p:cNvPr id="119" name="矩形: 圓角 118">
            <a:extLst>
              <a:ext uri="{FF2B5EF4-FFF2-40B4-BE49-F238E27FC236}">
                <a16:creationId xmlns:a16="http://schemas.microsoft.com/office/drawing/2014/main" id="{A943291D-6C05-4314-9C91-AF3046E4BD15}"/>
              </a:ext>
            </a:extLst>
          </p:cNvPr>
          <p:cNvSpPr/>
          <p:nvPr/>
        </p:nvSpPr>
        <p:spPr>
          <a:xfrm>
            <a:off x="3227333" y="3293259"/>
            <a:ext cx="2753944" cy="45492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D8F3D"/>
              </a:gs>
              <a:gs pos="0">
                <a:srgbClr val="FFFC0C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E936D25-21E9-4C6C-B5F3-432F0FDA54D4}"/>
              </a:ext>
            </a:extLst>
          </p:cNvPr>
          <p:cNvSpPr/>
          <p:nvPr/>
        </p:nvSpPr>
        <p:spPr>
          <a:xfrm>
            <a:off x="3322064" y="3352875"/>
            <a:ext cx="2582759" cy="35394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1700">
                <a:latin typeface="Oswald" pitchFamily="2" charset="0"/>
                <a:ea typeface="新細明體"/>
                <a:cs typeface="Calibri"/>
              </a:rPr>
              <a:t>RPO : </a:t>
            </a:r>
            <a:r>
              <a:rPr lang="zh-TW" altLang="en-US" sz="1700">
                <a:latin typeface="Oswald" pitchFamily="2" charset="0"/>
                <a:ea typeface="Microsoft JhengHei"/>
                <a:cs typeface="Calibri"/>
                <a:sym typeface="Arial" panose="020B0604020202020204" pitchFamily="34" charset="0"/>
              </a:rPr>
              <a:t>hourly </a:t>
            </a:r>
            <a:r>
              <a:rPr lang="en-US" altLang="zh-TW" sz="1700">
                <a:latin typeface="Oswald" pitchFamily="2" charset="0"/>
                <a:ea typeface="微軟正黑體"/>
                <a:cs typeface="Calibri"/>
                <a:sym typeface="Arial" panose="020B0604020202020204" pitchFamily="34" charset="0"/>
              </a:rPr>
              <a:t>/ 24 </a:t>
            </a:r>
            <a:r>
              <a:rPr lang="en-US" altLang="zh-TW" sz="1700" err="1">
                <a:latin typeface="Oswald" pitchFamily="2" charset="0"/>
                <a:ea typeface="微軟正黑體"/>
                <a:cs typeface="Calibri"/>
                <a:sym typeface="Arial" panose="020B0604020202020204" pitchFamily="34" charset="0"/>
              </a:rPr>
              <a:t>hr</a:t>
            </a:r>
            <a:r>
              <a:rPr lang="zh-TW" altLang="en-US" sz="1700">
                <a:latin typeface="Oswald" pitchFamily="2" charset="0"/>
                <a:ea typeface="Microsoft JhengHei"/>
                <a:cs typeface="Calibri"/>
                <a:sym typeface="Arial" panose="020B0604020202020204" pitchFamily="34" charset="0"/>
              </a:rPr>
              <a:t> </a:t>
            </a:r>
            <a:r>
              <a:rPr lang="en-US" altLang="zh-TW" sz="1700">
                <a:latin typeface="Oswald" pitchFamily="2" charset="0"/>
                <a:ea typeface="微軟正黑體"/>
                <a:cs typeface="Calibri"/>
                <a:sym typeface="Arial" panose="020B0604020202020204" pitchFamily="34" charset="0"/>
              </a:rPr>
              <a:t>/ 365 day</a:t>
            </a:r>
            <a:endParaRPr lang="zh-TW" altLang="en-US" sz="1700">
              <a:latin typeface="Oswald" pitchFamily="2" charset="0"/>
              <a:ea typeface="微軟正黑體"/>
              <a:cs typeface="Calibri"/>
            </a:endParaRPr>
          </a:p>
        </p:txBody>
      </p:sp>
      <p:sp>
        <p:nvSpPr>
          <p:cNvPr id="120" name="Google Shape;1029;p60">
            <a:extLst>
              <a:ext uri="{FF2B5EF4-FFF2-40B4-BE49-F238E27FC236}">
                <a16:creationId xmlns:a16="http://schemas.microsoft.com/office/drawing/2014/main" id="{07E137FA-9ECA-4D75-AFCC-3E851A499AE0}"/>
              </a:ext>
            </a:extLst>
          </p:cNvPr>
          <p:cNvSpPr/>
          <p:nvPr/>
        </p:nvSpPr>
        <p:spPr>
          <a:xfrm>
            <a:off x="1641655" y="4830192"/>
            <a:ext cx="5223306" cy="263980"/>
          </a:xfrm>
          <a:prstGeom prst="rightArrow">
            <a:avLst>
              <a:gd name="adj1" fmla="val 50000"/>
              <a:gd name="adj2" fmla="val 115510"/>
            </a:avLst>
          </a:prstGeom>
          <a:solidFill>
            <a:srgbClr val="FFE07D"/>
          </a:solidFill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lang="zh-TW" altLang="en-US" sz="1351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21" name="矩形: 圓角 120">
            <a:extLst>
              <a:ext uri="{FF2B5EF4-FFF2-40B4-BE49-F238E27FC236}">
                <a16:creationId xmlns:a16="http://schemas.microsoft.com/office/drawing/2014/main" id="{45CA3BF5-C221-452B-9ECE-4B4BD9B1FB03}"/>
              </a:ext>
            </a:extLst>
          </p:cNvPr>
          <p:cNvSpPr/>
          <p:nvPr/>
        </p:nvSpPr>
        <p:spPr>
          <a:xfrm>
            <a:off x="3226375" y="4762880"/>
            <a:ext cx="2754810" cy="46482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D8F3D"/>
              </a:gs>
              <a:gs pos="0">
                <a:srgbClr val="FFFC0C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A418388-91F1-4CF1-897B-8DDB12EB24EF}"/>
              </a:ext>
            </a:extLst>
          </p:cNvPr>
          <p:cNvSpPr/>
          <p:nvPr/>
        </p:nvSpPr>
        <p:spPr>
          <a:xfrm>
            <a:off x="3279729" y="4817171"/>
            <a:ext cx="2640231" cy="3539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700">
                <a:latin typeface="Oswald" pitchFamily="2" charset="0"/>
                <a:ea typeface="新細明體"/>
                <a:cs typeface="Calibri"/>
              </a:rPr>
              <a:t>RPO : </a:t>
            </a:r>
            <a:r>
              <a:rPr lang="zh-TW" altLang="en-US" sz="1700">
                <a:latin typeface="Oswald" pitchFamily="2" charset="0"/>
                <a:ea typeface="Microsoft JhengHei"/>
                <a:cs typeface="Calibri"/>
                <a:sym typeface="Arial" panose="020B0604020202020204" pitchFamily="34" charset="0"/>
              </a:rPr>
              <a:t>Real-time</a:t>
            </a:r>
            <a:endParaRPr lang="en-US" altLang="zh-TW" sz="1700">
              <a:latin typeface="Oswald" pitchFamily="2" charset="0"/>
              <a:ea typeface="Microsoft JhengHei"/>
              <a:cs typeface="Calibri"/>
              <a:sym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1ABD7EC-0ABA-4922-BBBD-0ED8EBD6B6C9}"/>
              </a:ext>
            </a:extLst>
          </p:cNvPr>
          <p:cNvSpPr txBox="1"/>
          <p:nvPr/>
        </p:nvSpPr>
        <p:spPr>
          <a:xfrm>
            <a:off x="8885103" y="1892209"/>
            <a:ext cx="3048617" cy="6469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2000">
                <a:latin typeface="Oswald" pitchFamily="2" charset="0"/>
                <a:ea typeface="+mn-lt"/>
                <a:cs typeface="Calibri"/>
              </a:rPr>
              <a:t>HBS 3 :  </a:t>
            </a:r>
            <a:br>
              <a:rPr lang="en-US" altLang="zh-TW">
                <a:latin typeface="Oswald" pitchFamily="2" charset="0"/>
                <a:ea typeface="+mn-lt"/>
                <a:cs typeface="Calibri"/>
              </a:rPr>
            </a:br>
            <a:endParaRPr lang="zh-TW">
              <a:latin typeface="Oswald" pitchFamily="2" charset="0"/>
              <a:ea typeface="+mn-lt"/>
              <a:cs typeface="Calibri"/>
            </a:endParaRPr>
          </a:p>
        </p:txBody>
      </p:sp>
      <p:sp>
        <p:nvSpPr>
          <p:cNvPr id="72" name="Rounded Rectangle 97">
            <a:extLst>
              <a:ext uri="{FF2B5EF4-FFF2-40B4-BE49-F238E27FC236}">
                <a16:creationId xmlns:a16="http://schemas.microsoft.com/office/drawing/2014/main" id="{D5D7A5EE-2C46-490B-8C9D-DF2926F8BF3A}"/>
              </a:ext>
            </a:extLst>
          </p:cNvPr>
          <p:cNvSpPr/>
          <p:nvPr/>
        </p:nvSpPr>
        <p:spPr bwMode="auto">
          <a:xfrm>
            <a:off x="287910" y="4373180"/>
            <a:ext cx="1665570" cy="1084800"/>
          </a:xfrm>
          <a:prstGeom prst="roundRect">
            <a:avLst>
              <a:gd name="adj" fmla="val 10931"/>
            </a:avLst>
          </a:prstGeom>
          <a:gradFill>
            <a:gsLst>
              <a:gs pos="100000">
                <a:srgbClr val="E1FFFF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ffectLst>
            <a:outerShdw blurRad="2413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77" name="Group 119">
            <a:extLst>
              <a:ext uri="{FF2B5EF4-FFF2-40B4-BE49-F238E27FC236}">
                <a16:creationId xmlns:a16="http://schemas.microsoft.com/office/drawing/2014/main" id="{5004BE50-920B-481C-B444-4199D830B323}"/>
              </a:ext>
            </a:extLst>
          </p:cNvPr>
          <p:cNvGrpSpPr>
            <a:grpSpLocks/>
          </p:cNvGrpSpPr>
          <p:nvPr/>
        </p:nvGrpSpPr>
        <p:grpSpPr bwMode="auto">
          <a:xfrm>
            <a:off x="300549" y="5105980"/>
            <a:ext cx="494818" cy="275506"/>
            <a:chOff x="8201461" y="3749429"/>
            <a:chExt cx="648036" cy="360615"/>
          </a:xfrm>
        </p:grpSpPr>
        <p:sp>
          <p:nvSpPr>
            <p:cNvPr id="78" name="Trapezoid 126">
              <a:extLst>
                <a:ext uri="{FF2B5EF4-FFF2-40B4-BE49-F238E27FC236}">
                  <a16:creationId xmlns:a16="http://schemas.microsoft.com/office/drawing/2014/main" id="{11DC6D7A-3EA9-4B66-8911-D31214AE9FE5}"/>
                </a:ext>
              </a:extLst>
            </p:cNvPr>
            <p:cNvSpPr/>
            <p:nvPr/>
          </p:nvSpPr>
          <p:spPr bwMode="auto">
            <a:xfrm>
              <a:off x="8201461" y="4059246"/>
              <a:ext cx="648036" cy="50798"/>
            </a:xfrm>
            <a:prstGeom prst="trapezoid">
              <a:avLst>
                <a:gd name="adj" fmla="val 118095"/>
              </a:avLst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zh-TW" sz="1333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charset="0"/>
                <a:sym typeface="Arial" panose="020B0604020202020204" pitchFamily="34" charset="0"/>
              </a:endParaRPr>
            </a:p>
          </p:txBody>
        </p:sp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91F0BE24-5AF1-41D5-B987-8EBD2C4781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6159" y="3920137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AB128BF1-541B-4458-840B-07557F05D3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5585" y="3920137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3">
              <a:extLst>
                <a:ext uri="{FF2B5EF4-FFF2-40B4-BE49-F238E27FC236}">
                  <a16:creationId xmlns:a16="http://schemas.microsoft.com/office/drawing/2014/main" id="{7BD922BE-B205-4D1A-B790-24A4079CE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6159" y="3749429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3">
              <a:extLst>
                <a:ext uri="{FF2B5EF4-FFF2-40B4-BE49-F238E27FC236}">
                  <a16:creationId xmlns:a16="http://schemas.microsoft.com/office/drawing/2014/main" id="{5660D0E5-FFC3-4962-98FB-BA15DDF867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5585" y="3749429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" name="Group 110">
            <a:extLst>
              <a:ext uri="{FF2B5EF4-FFF2-40B4-BE49-F238E27FC236}">
                <a16:creationId xmlns:a16="http://schemas.microsoft.com/office/drawing/2014/main" id="{0E457C3B-57BE-4E41-BE9B-F15D1DD50F1E}"/>
              </a:ext>
            </a:extLst>
          </p:cNvPr>
          <p:cNvGrpSpPr>
            <a:grpSpLocks/>
          </p:cNvGrpSpPr>
          <p:nvPr/>
        </p:nvGrpSpPr>
        <p:grpSpPr bwMode="auto">
          <a:xfrm>
            <a:off x="1461925" y="5105980"/>
            <a:ext cx="494818" cy="275506"/>
            <a:chOff x="9492767" y="3749429"/>
            <a:chExt cx="648036" cy="360615"/>
          </a:xfrm>
        </p:grpSpPr>
        <p:sp>
          <p:nvSpPr>
            <p:cNvPr id="84" name="Trapezoid 117">
              <a:extLst>
                <a:ext uri="{FF2B5EF4-FFF2-40B4-BE49-F238E27FC236}">
                  <a16:creationId xmlns:a16="http://schemas.microsoft.com/office/drawing/2014/main" id="{125B137C-FF6C-42C2-BE04-1D33177956B5}"/>
                </a:ext>
              </a:extLst>
            </p:cNvPr>
            <p:cNvSpPr/>
            <p:nvPr/>
          </p:nvSpPr>
          <p:spPr bwMode="auto">
            <a:xfrm>
              <a:off x="9492767" y="4059246"/>
              <a:ext cx="648036" cy="50798"/>
            </a:xfrm>
            <a:prstGeom prst="trapezoid">
              <a:avLst>
                <a:gd name="adj" fmla="val 118095"/>
              </a:avLst>
            </a:pr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zh-TW" sz="1333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charset="0"/>
                <a:sym typeface="Arial" panose="020B0604020202020204" pitchFamily="34" charset="0"/>
              </a:endParaRPr>
            </a:p>
          </p:txBody>
        </p:sp>
        <p:pic>
          <p:nvPicPr>
            <p:cNvPr id="86" name="Picture 3">
              <a:extLst>
                <a:ext uri="{FF2B5EF4-FFF2-40B4-BE49-F238E27FC236}">
                  <a16:creationId xmlns:a16="http://schemas.microsoft.com/office/drawing/2014/main" id="{6D831B65-3607-4D74-8D41-2E2B3A103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7749" y="3920137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3">
              <a:extLst>
                <a:ext uri="{FF2B5EF4-FFF2-40B4-BE49-F238E27FC236}">
                  <a16:creationId xmlns:a16="http://schemas.microsoft.com/office/drawing/2014/main" id="{4BCCF57E-6846-44DA-9FFD-C3D3B7BF64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175" y="3920137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3">
              <a:extLst>
                <a:ext uri="{FF2B5EF4-FFF2-40B4-BE49-F238E27FC236}">
                  <a16:creationId xmlns:a16="http://schemas.microsoft.com/office/drawing/2014/main" id="{E2AFBA6D-3563-4A76-B70A-CD290D369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7749" y="3749429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3">
              <a:extLst>
                <a:ext uri="{FF2B5EF4-FFF2-40B4-BE49-F238E27FC236}">
                  <a16:creationId xmlns:a16="http://schemas.microsoft.com/office/drawing/2014/main" id="{4E9675B0-0695-4AD6-9DDC-B1E0CDCA3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175" y="3749429"/>
              <a:ext cx="262061" cy="17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1" name="Bent Arrow 13">
            <a:extLst>
              <a:ext uri="{FF2B5EF4-FFF2-40B4-BE49-F238E27FC236}">
                <a16:creationId xmlns:a16="http://schemas.microsoft.com/office/drawing/2014/main" id="{2941AF25-4408-4E50-ABEC-4E90B91352C1}"/>
              </a:ext>
            </a:extLst>
          </p:cNvPr>
          <p:cNvSpPr/>
          <p:nvPr/>
        </p:nvSpPr>
        <p:spPr bwMode="auto">
          <a:xfrm>
            <a:off x="525455" y="4694796"/>
            <a:ext cx="97259" cy="437141"/>
          </a:xfrm>
          <a:prstGeom prst="bentArrow">
            <a:avLst/>
          </a:prstGeom>
          <a:solidFill>
            <a:schemeClr val="accent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zh-TW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92" name="Bent Arrow 129">
            <a:extLst>
              <a:ext uri="{FF2B5EF4-FFF2-40B4-BE49-F238E27FC236}">
                <a16:creationId xmlns:a16="http://schemas.microsoft.com/office/drawing/2014/main" id="{45C5C792-A749-48AA-9E06-4B3EA084F999}"/>
              </a:ext>
            </a:extLst>
          </p:cNvPr>
          <p:cNvSpPr/>
          <p:nvPr/>
        </p:nvSpPr>
        <p:spPr bwMode="auto">
          <a:xfrm rot="5400000">
            <a:off x="1457077" y="4869441"/>
            <a:ext cx="404721" cy="93076"/>
          </a:xfrm>
          <a:prstGeom prst="bentArrow">
            <a:avLst/>
          </a:prstGeom>
          <a:solidFill>
            <a:schemeClr val="accent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zh-TW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93" name="TextBox 25">
            <a:extLst>
              <a:ext uri="{FF2B5EF4-FFF2-40B4-BE49-F238E27FC236}">
                <a16:creationId xmlns:a16="http://schemas.microsoft.com/office/drawing/2014/main" id="{F31775A5-637C-41D0-9DDB-2135CFDA3132}"/>
              </a:ext>
            </a:extLst>
          </p:cNvPr>
          <p:cNvSpPr txBox="1"/>
          <p:nvPr/>
        </p:nvSpPr>
        <p:spPr bwMode="auto">
          <a:xfrm>
            <a:off x="666109" y="4739475"/>
            <a:ext cx="864339" cy="523220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>
                <a:latin typeface="Oswald" pitchFamily="2" charset="0"/>
                <a:ea typeface="微軟正黑體"/>
                <a:cs typeface="Arial"/>
                <a:sym typeface="Arial" panose="020B0604020202020204" pitchFamily="34" charset="0"/>
              </a:rPr>
              <a:t>Real-time </a:t>
            </a:r>
            <a:endParaRPr lang="en-US" sz="1400">
              <a:latin typeface="Oswald" pitchFamily="2" charset="0"/>
              <a:ea typeface="微軟正黑體"/>
              <a:cs typeface="Arial"/>
            </a:endParaRPr>
          </a:p>
          <a:p>
            <a:pPr algn="ctr">
              <a:defRPr/>
            </a:pPr>
            <a:r>
              <a:rPr lang="en-US" sz="1400" err="1">
                <a:latin typeface="Oswald" pitchFamily="2" charset="0"/>
                <a:ea typeface="微軟正黑體"/>
                <a:cs typeface="Arial"/>
                <a:sym typeface="Arial" panose="020B0604020202020204" pitchFamily="34" charset="0"/>
              </a:rPr>
              <a:t>SnapSync</a:t>
            </a:r>
            <a:endParaRPr lang="en-US" sz="1400">
              <a:latin typeface="Oswald" pitchFamily="2" charset="0"/>
              <a:ea typeface="微軟正黑體"/>
              <a:cs typeface="Calibri"/>
            </a:endParaRPr>
          </a:p>
        </p:txBody>
      </p:sp>
      <p:sp>
        <p:nvSpPr>
          <p:cNvPr id="94" name="Rounded Rectangle 106">
            <a:extLst>
              <a:ext uri="{FF2B5EF4-FFF2-40B4-BE49-F238E27FC236}">
                <a16:creationId xmlns:a16="http://schemas.microsoft.com/office/drawing/2014/main" id="{D44AB1F3-6BB0-4C9C-BF49-5627076D0583}"/>
              </a:ext>
            </a:extLst>
          </p:cNvPr>
          <p:cNvSpPr/>
          <p:nvPr/>
        </p:nvSpPr>
        <p:spPr bwMode="auto">
          <a:xfrm>
            <a:off x="641128" y="4435214"/>
            <a:ext cx="966575" cy="142228"/>
          </a:xfrm>
          <a:prstGeom prst="roundRect">
            <a:avLst/>
          </a:prstGeom>
          <a:gradFill>
            <a:gsLst>
              <a:gs pos="0">
                <a:srgbClr val="0294C1"/>
              </a:gs>
              <a:gs pos="100000">
                <a:srgbClr val="0A57A3"/>
              </a:gs>
            </a:gsLst>
            <a:lin ang="0" scaled="0"/>
          </a:gradFill>
          <a:ln w="12700">
            <a:noFill/>
          </a:ln>
          <a:effectLst>
            <a:outerShdw blurRad="88900" dist="38100" dir="2700000" sx="80000" sy="8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533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5" name="Rounded Rectangle 106">
            <a:extLst>
              <a:ext uri="{FF2B5EF4-FFF2-40B4-BE49-F238E27FC236}">
                <a16:creationId xmlns:a16="http://schemas.microsoft.com/office/drawing/2014/main" id="{9A1947BA-0A73-4A0E-900C-F50026EAE0FA}"/>
              </a:ext>
            </a:extLst>
          </p:cNvPr>
          <p:cNvSpPr/>
          <p:nvPr/>
        </p:nvSpPr>
        <p:spPr bwMode="auto">
          <a:xfrm>
            <a:off x="638065" y="4616827"/>
            <a:ext cx="966575" cy="142228"/>
          </a:xfrm>
          <a:prstGeom prst="roundRect">
            <a:avLst/>
          </a:prstGeom>
          <a:gradFill>
            <a:gsLst>
              <a:gs pos="0">
                <a:srgbClr val="0294C1"/>
              </a:gs>
              <a:gs pos="100000">
                <a:srgbClr val="0A57A3"/>
              </a:gs>
            </a:gsLst>
            <a:lin ang="0" scaled="0"/>
          </a:gradFill>
          <a:ln w="12700">
            <a:noFill/>
          </a:ln>
          <a:effectLst>
            <a:outerShdw blurRad="88900" dist="38100" dir="2700000" sx="80000" sy="8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533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ED0797BA-812D-4A93-A308-17C5B9B6CAB9}"/>
              </a:ext>
            </a:extLst>
          </p:cNvPr>
          <p:cNvGrpSpPr/>
          <p:nvPr/>
        </p:nvGrpSpPr>
        <p:grpSpPr>
          <a:xfrm>
            <a:off x="6880311" y="4364533"/>
            <a:ext cx="1665570" cy="1084800"/>
            <a:chOff x="448777" y="4525580"/>
            <a:chExt cx="1665570" cy="1084800"/>
          </a:xfrm>
        </p:grpSpPr>
        <p:sp>
          <p:nvSpPr>
            <p:cNvPr id="96" name="Rounded Rectangle 97">
              <a:extLst>
                <a:ext uri="{FF2B5EF4-FFF2-40B4-BE49-F238E27FC236}">
                  <a16:creationId xmlns:a16="http://schemas.microsoft.com/office/drawing/2014/main" id="{302E53E1-3854-49EB-B3AD-BF52B61A1528}"/>
                </a:ext>
              </a:extLst>
            </p:cNvPr>
            <p:cNvSpPr/>
            <p:nvPr/>
          </p:nvSpPr>
          <p:spPr bwMode="auto">
            <a:xfrm>
              <a:off x="448777" y="4525580"/>
              <a:ext cx="1665570" cy="1084800"/>
            </a:xfrm>
            <a:prstGeom prst="roundRect">
              <a:avLst>
                <a:gd name="adj" fmla="val 10931"/>
              </a:avLst>
            </a:prstGeom>
            <a:gradFill>
              <a:gsLst>
                <a:gs pos="100000">
                  <a:srgbClr val="E1FFFF"/>
                </a:gs>
                <a:gs pos="0">
                  <a:schemeClr val="bg1"/>
                </a:gs>
              </a:gsLst>
              <a:lin ang="5400000" scaled="1"/>
            </a:gradFill>
            <a:ln>
              <a:noFill/>
            </a:ln>
            <a:effectLst>
              <a:outerShdw blurRad="2413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 sz="1333">
                <a:solidFill>
                  <a:schemeClr val="tx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97" name="Group 119">
              <a:extLst>
                <a:ext uri="{FF2B5EF4-FFF2-40B4-BE49-F238E27FC236}">
                  <a16:creationId xmlns:a16="http://schemas.microsoft.com/office/drawing/2014/main" id="{C04ABDA5-E202-49A2-BDAF-F4CD3915CF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2949" y="5258360"/>
              <a:ext cx="494818" cy="275504"/>
              <a:chOff x="8201461" y="3749429"/>
              <a:chExt cx="648036" cy="360615"/>
            </a:xfrm>
          </p:grpSpPr>
          <p:sp>
            <p:nvSpPr>
              <p:cNvPr id="99" name="Trapezoid 126">
                <a:extLst>
                  <a:ext uri="{FF2B5EF4-FFF2-40B4-BE49-F238E27FC236}">
                    <a16:creationId xmlns:a16="http://schemas.microsoft.com/office/drawing/2014/main" id="{FEB381D3-7AF4-4EF1-BBF7-1791F6AD8550}"/>
                  </a:ext>
                </a:extLst>
              </p:cNvPr>
              <p:cNvSpPr/>
              <p:nvPr/>
            </p:nvSpPr>
            <p:spPr bwMode="auto">
              <a:xfrm>
                <a:off x="8201461" y="4059246"/>
                <a:ext cx="648036" cy="50798"/>
              </a:xfrm>
              <a:prstGeom prst="trapezoid">
                <a:avLst>
                  <a:gd name="adj" fmla="val 118095"/>
                </a:avLst>
              </a:prstGeom>
              <a:solidFill>
                <a:schemeClr val="bg1">
                  <a:lumMod val="8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altLang="zh-TW" sz="1333">
                  <a:solidFill>
                    <a:schemeClr val="tx1"/>
                  </a:solidFill>
                  <a:latin typeface="Oswald" pitchFamily="2" charset="0"/>
                  <a:ea typeface="微軟正黑體" panose="020B0604030504040204" pitchFamily="34" charset="-120"/>
                  <a:cs typeface="Arial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100" name="Picture 3">
                <a:extLst>
                  <a:ext uri="{FF2B5EF4-FFF2-40B4-BE49-F238E27FC236}">
                    <a16:creationId xmlns:a16="http://schemas.microsoft.com/office/drawing/2014/main" id="{6C5BBD1D-E911-40F4-A763-15704E4DAD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6159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" name="Picture 3">
                <a:extLst>
                  <a:ext uri="{FF2B5EF4-FFF2-40B4-BE49-F238E27FC236}">
                    <a16:creationId xmlns:a16="http://schemas.microsoft.com/office/drawing/2014/main" id="{233B6A42-AAFF-4082-81F4-4882DC8E43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5585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" name="Picture 3">
                <a:extLst>
                  <a:ext uri="{FF2B5EF4-FFF2-40B4-BE49-F238E27FC236}">
                    <a16:creationId xmlns:a16="http://schemas.microsoft.com/office/drawing/2014/main" id="{14C07536-CCBD-4535-8B4B-D0B9A07639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6159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" name="Picture 3">
                <a:extLst>
                  <a:ext uri="{FF2B5EF4-FFF2-40B4-BE49-F238E27FC236}">
                    <a16:creationId xmlns:a16="http://schemas.microsoft.com/office/drawing/2014/main" id="{C5BBB612-4E6C-4F8C-A4F4-AE330B4B31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5585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4" name="Group 110">
              <a:extLst>
                <a:ext uri="{FF2B5EF4-FFF2-40B4-BE49-F238E27FC236}">
                  <a16:creationId xmlns:a16="http://schemas.microsoft.com/office/drawing/2014/main" id="{29FF1F52-B1E5-46A2-ACFA-08B7EE19BC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4325" y="5258360"/>
              <a:ext cx="494818" cy="275504"/>
              <a:chOff x="9492767" y="3749429"/>
              <a:chExt cx="648036" cy="360615"/>
            </a:xfrm>
          </p:grpSpPr>
          <p:sp>
            <p:nvSpPr>
              <p:cNvPr id="105" name="Trapezoid 117">
                <a:extLst>
                  <a:ext uri="{FF2B5EF4-FFF2-40B4-BE49-F238E27FC236}">
                    <a16:creationId xmlns:a16="http://schemas.microsoft.com/office/drawing/2014/main" id="{39389C84-D53B-4F56-9246-8FB18BC5A620}"/>
                  </a:ext>
                </a:extLst>
              </p:cNvPr>
              <p:cNvSpPr/>
              <p:nvPr/>
            </p:nvSpPr>
            <p:spPr bwMode="auto">
              <a:xfrm>
                <a:off x="9492767" y="4059246"/>
                <a:ext cx="648036" cy="50798"/>
              </a:xfrm>
              <a:prstGeom prst="trapezoid">
                <a:avLst>
                  <a:gd name="adj" fmla="val 118095"/>
                </a:avLst>
              </a:prstGeom>
              <a:solidFill>
                <a:schemeClr val="bg1">
                  <a:lumMod val="8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altLang="zh-TW" sz="1333">
                  <a:solidFill>
                    <a:schemeClr val="tx1"/>
                  </a:solidFill>
                  <a:latin typeface="Oswald" pitchFamily="2" charset="0"/>
                  <a:ea typeface="微軟正黑體" panose="020B0604030504040204" pitchFamily="34" charset="-120"/>
                  <a:cs typeface="Arial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106" name="Picture 3">
                <a:extLst>
                  <a:ext uri="{FF2B5EF4-FFF2-40B4-BE49-F238E27FC236}">
                    <a16:creationId xmlns:a16="http://schemas.microsoft.com/office/drawing/2014/main" id="{56F39B6A-E6CC-421F-804D-948920A2BE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" name="Picture 3">
                <a:extLst>
                  <a:ext uri="{FF2B5EF4-FFF2-40B4-BE49-F238E27FC236}">
                    <a16:creationId xmlns:a16="http://schemas.microsoft.com/office/drawing/2014/main" id="{AC75B022-C920-4FFD-BC97-96E3C12C6F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" name="Picture 3">
                <a:extLst>
                  <a:ext uri="{FF2B5EF4-FFF2-40B4-BE49-F238E27FC236}">
                    <a16:creationId xmlns:a16="http://schemas.microsoft.com/office/drawing/2014/main" id="{0201082B-4805-41CB-8189-4647915C8A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9" name="Picture 3">
                <a:extLst>
                  <a:ext uri="{FF2B5EF4-FFF2-40B4-BE49-F238E27FC236}">
                    <a16:creationId xmlns:a16="http://schemas.microsoft.com/office/drawing/2014/main" id="{BA869EE0-570E-4EB2-B4CA-8265E16023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0" name="Bent Arrow 13">
              <a:extLst>
                <a:ext uri="{FF2B5EF4-FFF2-40B4-BE49-F238E27FC236}">
                  <a16:creationId xmlns:a16="http://schemas.microsoft.com/office/drawing/2014/main" id="{1E971304-AD10-4B11-8D4F-E62C9A6481F2}"/>
                </a:ext>
              </a:extLst>
            </p:cNvPr>
            <p:cNvSpPr/>
            <p:nvPr/>
          </p:nvSpPr>
          <p:spPr bwMode="auto">
            <a:xfrm>
              <a:off x="677855" y="4847196"/>
              <a:ext cx="97259" cy="437141"/>
            </a:xfrm>
            <a:prstGeom prst="bentArrow">
              <a:avLst/>
            </a:prstGeom>
            <a:solidFill>
              <a:schemeClr val="accent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zh-TW" sz="1333">
                <a:solidFill>
                  <a:schemeClr val="tx1"/>
                </a:solidFill>
                <a:latin typeface="Oswald" pitchFamily="2" charset="0"/>
                <a:ea typeface="微軟正黑體" panose="020B0604030504040204" pitchFamily="34" charset="-120"/>
                <a:cs typeface="Arial" charset="0"/>
                <a:sym typeface="Arial" panose="020B0604020202020204" pitchFamily="34" charset="0"/>
              </a:endParaRPr>
            </a:p>
          </p:txBody>
        </p:sp>
        <p:sp>
          <p:nvSpPr>
            <p:cNvPr id="111" name="Bent Arrow 129">
              <a:extLst>
                <a:ext uri="{FF2B5EF4-FFF2-40B4-BE49-F238E27FC236}">
                  <a16:creationId xmlns:a16="http://schemas.microsoft.com/office/drawing/2014/main" id="{B3DBB212-175E-464B-9363-708921C857DA}"/>
                </a:ext>
              </a:extLst>
            </p:cNvPr>
            <p:cNvSpPr/>
            <p:nvPr/>
          </p:nvSpPr>
          <p:spPr bwMode="auto">
            <a:xfrm rot="5400000">
              <a:off x="1609477" y="5021841"/>
              <a:ext cx="404721" cy="93076"/>
            </a:xfrm>
            <a:prstGeom prst="bentArrow">
              <a:avLst/>
            </a:prstGeom>
            <a:solidFill>
              <a:schemeClr val="accent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zh-TW" sz="1333">
                <a:solidFill>
                  <a:schemeClr val="tx1"/>
                </a:solidFill>
                <a:latin typeface="Oswald" pitchFamily="2" charset="0"/>
                <a:ea typeface="微軟正黑體" panose="020B0604030504040204" pitchFamily="34" charset="-120"/>
                <a:cs typeface="Arial" charset="0"/>
                <a:sym typeface="Arial" panose="020B0604020202020204" pitchFamily="34" charset="0"/>
              </a:endParaRPr>
            </a:p>
          </p:txBody>
        </p:sp>
        <p:sp>
          <p:nvSpPr>
            <p:cNvPr id="113" name="TextBox 25">
              <a:extLst>
                <a:ext uri="{FF2B5EF4-FFF2-40B4-BE49-F238E27FC236}">
                  <a16:creationId xmlns:a16="http://schemas.microsoft.com/office/drawing/2014/main" id="{6D40398E-0501-4516-8472-AB250D37636C}"/>
                </a:ext>
              </a:extLst>
            </p:cNvPr>
            <p:cNvSpPr txBox="1"/>
            <p:nvPr/>
          </p:nvSpPr>
          <p:spPr bwMode="auto">
            <a:xfrm>
              <a:off x="829510" y="4930618"/>
              <a:ext cx="864339" cy="523220"/>
            </a:xfrm>
            <a:prstGeom prst="rect">
              <a:avLst/>
            </a:prstGeom>
          </p:spPr>
          <p:txBody>
            <a:bodyPr wrap="none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400">
                  <a:latin typeface="Oswald" pitchFamily="2" charset="0"/>
                  <a:ea typeface="微軟正黑體"/>
                  <a:cs typeface="Arial"/>
                  <a:sym typeface="Arial" panose="020B0604020202020204" pitchFamily="34" charset="0"/>
                </a:rPr>
                <a:t>Real-time </a:t>
              </a:r>
              <a:endParaRPr lang="en-US" sz="1400">
                <a:latin typeface="Oswald" pitchFamily="2" charset="0"/>
                <a:ea typeface="微軟正黑體"/>
                <a:cs typeface="Arial"/>
              </a:endParaRPr>
            </a:p>
            <a:p>
              <a:pPr algn="ctr">
                <a:defRPr/>
              </a:pPr>
              <a:r>
                <a:rPr lang="en-US" sz="1400">
                  <a:latin typeface="Oswald" pitchFamily="2" charset="0"/>
                  <a:ea typeface="微軟正黑體"/>
                  <a:cs typeface="Arial"/>
                  <a:sym typeface="Arial" panose="020B0604020202020204" pitchFamily="34" charset="0"/>
                </a:rPr>
                <a:t>SnapSync</a:t>
              </a:r>
              <a:endParaRPr lang="en-US" sz="1400">
                <a:latin typeface="Oswald" pitchFamily="2" charset="0"/>
                <a:ea typeface="微軟正黑體"/>
              </a:endParaRPr>
            </a:p>
          </p:txBody>
        </p:sp>
        <p:sp>
          <p:nvSpPr>
            <p:cNvPr id="115" name="Rounded Rectangle 106">
              <a:extLst>
                <a:ext uri="{FF2B5EF4-FFF2-40B4-BE49-F238E27FC236}">
                  <a16:creationId xmlns:a16="http://schemas.microsoft.com/office/drawing/2014/main" id="{8309AA17-57F3-46C6-ADD2-2A5DD1CBCB88}"/>
                </a:ext>
              </a:extLst>
            </p:cNvPr>
            <p:cNvSpPr/>
            <p:nvPr/>
          </p:nvSpPr>
          <p:spPr bwMode="auto">
            <a:xfrm>
              <a:off x="793528" y="4587614"/>
              <a:ext cx="966575" cy="142228"/>
            </a:xfrm>
            <a:prstGeom prst="roundRect">
              <a:avLst/>
            </a:prstGeom>
            <a:gradFill>
              <a:gsLst>
                <a:gs pos="0">
                  <a:srgbClr val="0294C1"/>
                </a:gs>
                <a:gs pos="100000">
                  <a:srgbClr val="0A57A3"/>
                </a:gs>
              </a:gsLst>
              <a:lin ang="0" scaled="0"/>
            </a:gradFill>
            <a:ln w="12700">
              <a:noFill/>
            </a:ln>
            <a:effectLst>
              <a:outerShdw blurRad="88900" dist="38100" dir="2700000" sx="80000" sy="8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533">
                <a:solidFill>
                  <a:schemeClr val="tx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4" name="Rounded Rectangle 106">
              <a:extLst>
                <a:ext uri="{FF2B5EF4-FFF2-40B4-BE49-F238E27FC236}">
                  <a16:creationId xmlns:a16="http://schemas.microsoft.com/office/drawing/2014/main" id="{B88BD4B5-0D9A-478C-A370-F4E5B2A8A1A5}"/>
                </a:ext>
              </a:extLst>
            </p:cNvPr>
            <p:cNvSpPr/>
            <p:nvPr/>
          </p:nvSpPr>
          <p:spPr bwMode="auto">
            <a:xfrm>
              <a:off x="790465" y="4769227"/>
              <a:ext cx="966575" cy="142228"/>
            </a:xfrm>
            <a:prstGeom prst="roundRect">
              <a:avLst/>
            </a:prstGeom>
            <a:gradFill>
              <a:gsLst>
                <a:gs pos="0">
                  <a:srgbClr val="0294C1"/>
                </a:gs>
                <a:gs pos="100000">
                  <a:srgbClr val="0A57A3"/>
                </a:gs>
              </a:gsLst>
              <a:lin ang="0" scaled="0"/>
            </a:gradFill>
            <a:ln w="12700">
              <a:noFill/>
            </a:ln>
            <a:effectLst>
              <a:outerShdw blurRad="88900" dist="38100" dir="2700000" sx="80000" sy="8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533">
                <a:solidFill>
                  <a:schemeClr val="tx1"/>
                </a:solidFill>
                <a:latin typeface="Oswald" pitchFamily="2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818CEE3A-5FFF-4E3B-A117-C310ECE26B1C}"/>
              </a:ext>
            </a:extLst>
          </p:cNvPr>
          <p:cNvSpPr txBox="1"/>
          <p:nvPr/>
        </p:nvSpPr>
        <p:spPr>
          <a:xfrm>
            <a:off x="8876636" y="3225266"/>
            <a:ext cx="3410119" cy="9162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zh-TW" altLang="en-US" sz="1600">
                <a:latin typeface="Oswald Light" pitchFamily="2" charset="0"/>
                <a:ea typeface="微軟正黑體"/>
                <a:cs typeface="Calibri"/>
              </a:rPr>
              <a:t>Block level</a:t>
            </a:r>
            <a:r>
              <a:rPr lang="en-US" altLang="zh-TW" sz="1600">
                <a:latin typeface="Oswald Light" pitchFamily="2" charset="0"/>
                <a:ea typeface="微軟正黑體"/>
                <a:cs typeface="Calibri"/>
              </a:rPr>
              <a:t>, multi-version management, ZFS provides the most lightweight snapshot </a:t>
            </a:r>
            <a:r>
              <a:rPr lang="en-US" sz="1600">
                <a:latin typeface="Oswald Light" pitchFamily="2" charset="0"/>
                <a:ea typeface="+mn-lt"/>
                <a:cs typeface="+mn-lt"/>
              </a:rPr>
              <a:t>without affecting </a:t>
            </a:r>
            <a:r>
              <a:rPr lang="en-US" altLang="zh-TW" sz="1600">
                <a:latin typeface="Oswald Light" pitchFamily="2" charset="0"/>
                <a:ea typeface="+mn-lt"/>
                <a:cs typeface="+mn-lt"/>
              </a:rPr>
              <a:t>storage performance at all.</a:t>
            </a:r>
            <a:endParaRPr lang="en-US" altLang="zh-TW" sz="1600">
              <a:latin typeface="Oswald Light" pitchFamily="2" charset="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CF90F07B-D439-4AD6-98F1-0F110ACD440F}"/>
              </a:ext>
            </a:extLst>
          </p:cNvPr>
          <p:cNvSpPr txBox="1"/>
          <p:nvPr/>
        </p:nvSpPr>
        <p:spPr>
          <a:xfrm>
            <a:off x="8963270" y="4869276"/>
            <a:ext cx="3046027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000"/>
              </a:lnSpc>
              <a:spcBef>
                <a:spcPts val="300"/>
              </a:spcBef>
            </a:pPr>
            <a:r>
              <a:rPr lang="zh-TW" altLang="en-US" sz="1600">
                <a:latin typeface="Oswald Light" pitchFamily="2" charset="0"/>
                <a:ea typeface="微軟正黑體"/>
                <a:cs typeface="Calibri"/>
              </a:rPr>
              <a:t>Block level</a:t>
            </a:r>
            <a:r>
              <a:rPr lang="en-US" altLang="zh-TW" sz="1600">
                <a:latin typeface="Oswald Light" pitchFamily="2" charset="0"/>
                <a:ea typeface="微軟正黑體"/>
                <a:cs typeface="Calibri"/>
              </a:rPr>
              <a:t>, </a:t>
            </a:r>
            <a:r>
              <a:rPr lang="en-US" altLang="zh-TW" sz="1600">
                <a:latin typeface="Oswald Light" pitchFamily="2" charset="0"/>
                <a:ea typeface="+mn-lt"/>
                <a:cs typeface="+mn-lt"/>
              </a:rPr>
              <a:t>Mirror the data copy and always kept up to date</a:t>
            </a:r>
            <a:r>
              <a:rPr lang="en-US" sz="1600">
                <a:latin typeface="Oswald Light" pitchFamily="2" charset="0"/>
                <a:ea typeface="+mn-lt"/>
                <a:cs typeface="+mn-lt"/>
              </a:rPr>
              <a:t>.</a:t>
            </a:r>
            <a:endParaRPr lang="en-US" altLang="zh-TW" sz="1600">
              <a:latin typeface="Oswald Light" pitchFamily="2" charset="0"/>
              <a:ea typeface="微軟正黑體"/>
              <a:cs typeface="Calibri"/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EA66C998-CE24-488D-90F6-4B78908A523E}"/>
              </a:ext>
            </a:extLst>
          </p:cNvPr>
          <p:cNvSpPr txBox="1"/>
          <p:nvPr/>
        </p:nvSpPr>
        <p:spPr>
          <a:xfrm>
            <a:off x="8885801" y="2192181"/>
            <a:ext cx="3048617" cy="3579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600">
                <a:latin typeface="Oswald Light" pitchFamily="2" charset="0"/>
                <a:ea typeface="+mn-lt"/>
                <a:cs typeface="Calibri"/>
              </a:rPr>
              <a:t>File level, multi-version management</a:t>
            </a:r>
            <a:endParaRPr lang="zh-TW" sz="1600">
              <a:latin typeface="Oswald Light" pitchFamily="2" charset="0"/>
              <a:ea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0344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20F67AF5-CE7E-47F9-A767-7368F42951DB}"/>
              </a:ext>
            </a:extLst>
          </p:cNvPr>
          <p:cNvGrpSpPr/>
          <p:nvPr/>
        </p:nvGrpSpPr>
        <p:grpSpPr>
          <a:xfrm>
            <a:off x="184117" y="1612977"/>
            <a:ext cx="4638579" cy="2260745"/>
            <a:chOff x="5281398" y="2130931"/>
            <a:chExt cx="5815446" cy="1873802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E4D9BED3-EEAC-4208-B91E-851580286CE0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EABDD46D-AFD8-4544-9091-876572E2B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FCF409B0-923F-4302-B5BD-FD45BE279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FC58E303-7BB5-44F0-8C54-AE406F37F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77" y="62579"/>
            <a:ext cx="11325524" cy="1303786"/>
          </a:xfrm>
        </p:spPr>
        <p:txBody>
          <a:bodyPr>
            <a:normAutofit/>
          </a:bodyPr>
          <a:lstStyle/>
          <a:p>
            <a:r>
              <a:rPr lang="en-US" altLang="zh-TW" sz="5000">
                <a:latin typeface="Oswald" pitchFamily="2" charset="0"/>
                <a:ea typeface="微軟正黑體"/>
                <a:cs typeface="Microsoft JhengHei"/>
                <a:sym typeface="Arial" panose="020B0604020202020204" pitchFamily="34" charset="0"/>
              </a:rPr>
              <a:t>WORM (Write Once Read Many times)</a:t>
            </a:r>
            <a:endParaRPr lang="zh-TW" altLang="en-US" sz="5000">
              <a:latin typeface="Oswald" pitchFamily="2" charset="0"/>
            </a:endParaRPr>
          </a:p>
        </p:txBody>
      </p:sp>
      <p:pic>
        <p:nvPicPr>
          <p:cNvPr id="3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E54314-FE11-40BD-886A-ACCEDB15A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4127" y="1783940"/>
            <a:ext cx="7012082" cy="352466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C59F764-3577-4843-A421-F62C371A0A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3874519"/>
            <a:ext cx="5122333" cy="1692809"/>
          </a:xfrm>
          <a:prstGeom prst="rect">
            <a:avLst/>
          </a:prstGeom>
        </p:spPr>
      </p:pic>
      <p:sp>
        <p:nvSpPr>
          <p:cNvPr id="7" name="Google Shape;667;p35">
            <a:extLst>
              <a:ext uri="{FF2B5EF4-FFF2-40B4-BE49-F238E27FC236}">
                <a16:creationId xmlns:a16="http://schemas.microsoft.com/office/drawing/2014/main" id="{5AA2827C-1F55-4F33-A765-E4E184985074}"/>
              </a:ext>
            </a:extLst>
          </p:cNvPr>
          <p:cNvSpPr txBox="1"/>
          <p:nvPr/>
        </p:nvSpPr>
        <p:spPr>
          <a:xfrm>
            <a:off x="573313" y="1733021"/>
            <a:ext cx="3944961" cy="2148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>
              <a:lnSpc>
                <a:spcPts val="3100"/>
              </a:lnSpc>
              <a:buClr>
                <a:srgbClr val="F2F2F2"/>
              </a:buClr>
              <a:buSzPts val="2400"/>
            </a:pPr>
            <a:r>
              <a:rPr lang="en-US" sz="2200">
                <a:latin typeface="Oswald Light" pitchFamily="2" charset="0"/>
                <a:ea typeface="微軟正黑體"/>
                <a:cs typeface="Calibri"/>
                <a:sym typeface="Arial" panose="020B0604020202020204" pitchFamily="34" charset="0"/>
              </a:rPr>
              <a:t>WORM </a:t>
            </a:r>
            <a:r>
              <a:rPr lang="en-US" altLang="zh-TW" sz="2200">
                <a:latin typeface="Oswald Light" pitchFamily="2" charset="0"/>
                <a:ea typeface="微軟正黑體"/>
                <a:cs typeface="Calibri"/>
                <a:sym typeface="Arial" panose="020B0604020202020204" pitchFamily="34" charset="0"/>
              </a:rPr>
              <a:t>is used to avoid modification of saved data. Once this feature is enabled</a:t>
            </a:r>
            <a:r>
              <a:rPr lang="en-US" sz="2200">
                <a:latin typeface="Oswald Light" pitchFamily="2" charset="0"/>
                <a:ea typeface="微軟正黑體"/>
                <a:cs typeface="Calibri"/>
                <a:sym typeface="Arial" panose="020B0604020202020204" pitchFamily="34" charset="0"/>
              </a:rPr>
              <a:t>, data in shared folders can only be </a:t>
            </a:r>
            <a:r>
              <a:rPr lang="en-US" altLang="zh-TW" sz="2200">
                <a:latin typeface="Oswald Light" pitchFamily="2" charset="0"/>
                <a:ea typeface="微軟正黑體"/>
                <a:cs typeface="Calibri"/>
                <a:sym typeface="Arial" panose="020B0604020202020204" pitchFamily="34" charset="0"/>
              </a:rPr>
              <a:t>read and cannot be deleted or modified to ensure data integrity. </a:t>
            </a:r>
            <a:endParaRPr lang="en-US" sz="2200">
              <a:latin typeface="Oswald Light" pitchFamily="2" charset="0"/>
              <a:ea typeface="+mn-lt"/>
              <a:cs typeface="Calibri"/>
            </a:endParaRPr>
          </a:p>
        </p:txBody>
      </p:sp>
      <p:sp>
        <p:nvSpPr>
          <p:cNvPr id="9" name="Google Shape;667;p35">
            <a:extLst>
              <a:ext uri="{FF2B5EF4-FFF2-40B4-BE49-F238E27FC236}">
                <a16:creationId xmlns:a16="http://schemas.microsoft.com/office/drawing/2014/main" id="{6ADAD856-23D6-48B9-BF06-824E9910DCE4}"/>
              </a:ext>
            </a:extLst>
          </p:cNvPr>
          <p:cNvSpPr txBox="1"/>
          <p:nvPr/>
        </p:nvSpPr>
        <p:spPr>
          <a:xfrm>
            <a:off x="325333" y="4123205"/>
            <a:ext cx="4242615" cy="1278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25400" lvl="1">
              <a:lnSpc>
                <a:spcPts val="3000"/>
              </a:lnSpc>
              <a:spcBef>
                <a:spcPts val="400"/>
              </a:spcBef>
              <a:buClr>
                <a:srgbClr val="00B0F0"/>
              </a:buClr>
              <a:buSzPct val="70000"/>
            </a:pPr>
            <a:r>
              <a:rPr lang="en-US" sz="2000" i="0" u="none" strike="noStrike" cap="none">
                <a:solidFill>
                  <a:srgbClr val="C00000"/>
                </a:solidFill>
                <a:latin typeface="Oswald" pitchFamily="2" charset="0"/>
                <a:ea typeface="微軟正黑體"/>
                <a:cs typeface="Calibri"/>
                <a:sym typeface="Arial" panose="020B0604020202020204" pitchFamily="34" charset="0"/>
              </a:rPr>
              <a:t>Enterprise</a:t>
            </a:r>
            <a:r>
              <a:rPr lang="en-US" sz="2000">
                <a:solidFill>
                  <a:srgbClr val="C00000"/>
                </a:solidFill>
                <a:latin typeface="Oswald" pitchFamily="2" charset="0"/>
                <a:ea typeface="微軟正黑體"/>
                <a:cs typeface="Calibri"/>
                <a:sym typeface="Arial" panose="020B0604020202020204" pitchFamily="34" charset="0"/>
              </a:rPr>
              <a:t> Mode </a:t>
            </a:r>
            <a:r>
              <a:rPr lang="en-US" sz="2000" i="0" u="none" strike="noStrike" cap="none">
                <a:latin typeface="Oswald Light" pitchFamily="2" charset="0"/>
                <a:ea typeface="微軟正黑體"/>
                <a:cs typeface="Calibri"/>
                <a:sym typeface="Arial" panose="020B0604020202020204" pitchFamily="34" charset="0"/>
              </a:rPr>
              <a:t>:</a:t>
            </a:r>
            <a:r>
              <a:rPr lang="en-US" sz="2000">
                <a:latin typeface="Oswald Light" pitchFamily="2" charset="0"/>
                <a:ea typeface="微軟正黑體"/>
                <a:cs typeface="Calibri"/>
                <a:sym typeface="Arial" panose="020B0604020202020204" pitchFamily="34" charset="0"/>
              </a:rPr>
              <a:t> </a:t>
            </a:r>
            <a:r>
              <a:rPr lang="en-US" sz="2000" i="0" u="none" strike="noStrike" cap="none">
                <a:latin typeface="Oswald Light" pitchFamily="2" charset="0"/>
                <a:ea typeface="微軟正黑體"/>
                <a:cs typeface="Calibri"/>
                <a:sym typeface="Arial" panose="020B0604020202020204" pitchFamily="34" charset="0"/>
              </a:rPr>
              <a:t> </a:t>
            </a:r>
            <a:r>
              <a:rPr lang="en-US" altLang="zh-TW" sz="2000">
                <a:latin typeface="Oswald Light" pitchFamily="2" charset="0"/>
                <a:ea typeface="微軟正黑體"/>
                <a:cs typeface="Calibri"/>
                <a:sym typeface="Arial" panose="020B0604020202020204" pitchFamily="34" charset="0"/>
              </a:rPr>
              <a:t>remove the shared folder through</a:t>
            </a:r>
            <a:r>
              <a:rPr lang="en-US" sz="2000">
                <a:latin typeface="Oswald Light" pitchFamily="2" charset="0"/>
                <a:ea typeface="微軟正黑體"/>
                <a:cs typeface="Calibri"/>
                <a:sym typeface="Arial" panose="020B0604020202020204" pitchFamily="34" charset="0"/>
              </a:rPr>
              <a:t> QTS hero UI or SSH </a:t>
            </a:r>
            <a:r>
              <a:rPr lang="en-US" altLang="zh-TW" sz="2000">
                <a:latin typeface="Oswald Light" pitchFamily="2" charset="0"/>
                <a:ea typeface="微軟正黑體"/>
                <a:cs typeface="Calibri"/>
                <a:sym typeface="Arial" panose="020B0604020202020204" pitchFamily="34" charset="0"/>
              </a:rPr>
              <a:t>commands (QCLI). </a:t>
            </a:r>
            <a:br>
              <a:rPr lang="en-US" altLang="zh-TW" sz="2000">
                <a:latin typeface="Oswald Light" pitchFamily="2" charset="0"/>
                <a:ea typeface="微軟正黑體" panose="020B0604030504040204" pitchFamily="34" charset="-120"/>
                <a:cs typeface="Calibri"/>
              </a:rPr>
            </a:br>
            <a:endParaRPr lang="en-US" altLang="zh-TW" sz="2000" i="0" u="none" strike="noStrike" cap="none">
              <a:latin typeface="Oswald Light" pitchFamily="2" charset="0"/>
              <a:ea typeface="+mn-lt"/>
              <a:cs typeface="Calibri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5CC17B2-CF82-4E5F-A6DC-95941F7A0B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5158538"/>
            <a:ext cx="5122333" cy="1803773"/>
          </a:xfrm>
          <a:prstGeom prst="rect">
            <a:avLst/>
          </a:prstGeom>
        </p:spPr>
      </p:pic>
      <p:sp>
        <p:nvSpPr>
          <p:cNvPr id="11" name="Google Shape;667;p35">
            <a:extLst>
              <a:ext uri="{FF2B5EF4-FFF2-40B4-BE49-F238E27FC236}">
                <a16:creationId xmlns:a16="http://schemas.microsoft.com/office/drawing/2014/main" id="{DB0EAA20-1B31-4882-9140-C4BD9E4BA8CF}"/>
              </a:ext>
            </a:extLst>
          </p:cNvPr>
          <p:cNvSpPr txBox="1"/>
          <p:nvPr/>
        </p:nvSpPr>
        <p:spPr>
          <a:xfrm>
            <a:off x="316646" y="5263673"/>
            <a:ext cx="4327505" cy="771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25400" lvl="1">
              <a:lnSpc>
                <a:spcPts val="3000"/>
              </a:lnSpc>
              <a:spcBef>
                <a:spcPts val="400"/>
              </a:spcBef>
              <a:buClr>
                <a:srgbClr val="00B0F0"/>
              </a:buClr>
              <a:buSzPct val="70000"/>
            </a:pPr>
            <a:r>
              <a:rPr lang="en-US" sz="2000">
                <a:solidFill>
                  <a:srgbClr val="C00000"/>
                </a:solidFill>
                <a:latin typeface="Oswald" pitchFamily="2" charset="0"/>
                <a:ea typeface="微軟正黑體"/>
                <a:cs typeface="Calibri"/>
                <a:sym typeface="Arial" panose="020B0604020202020204" pitchFamily="34" charset="0"/>
              </a:rPr>
              <a:t>Compliance Mode</a:t>
            </a:r>
            <a:r>
              <a:rPr lang="en-US" altLang="zh-TW" sz="2000">
                <a:solidFill>
                  <a:srgbClr val="C00000"/>
                </a:solidFill>
                <a:latin typeface="Oswald" pitchFamily="2" charset="0"/>
                <a:ea typeface="微軟正黑體"/>
                <a:cs typeface="Calibri"/>
                <a:sym typeface="Arial" panose="020B0604020202020204" pitchFamily="34" charset="0"/>
              </a:rPr>
              <a:t> </a:t>
            </a:r>
            <a:r>
              <a:rPr lang="en-US" altLang="zh-TW" sz="2000">
                <a:latin typeface="Oswald Light" pitchFamily="2" charset="0"/>
                <a:ea typeface="微軟正黑體"/>
                <a:cs typeface="Calibri"/>
                <a:sym typeface="Arial" panose="020B0604020202020204" pitchFamily="34" charset="0"/>
              </a:rPr>
              <a:t>: Have to take the Storage Pool offline and remove the Pool if want to destroy data.</a:t>
            </a:r>
            <a:endParaRPr lang="zh-TW" altLang="en-US" sz="1900" i="0" u="none" strike="noStrike" cap="none">
              <a:latin typeface="Oswald Light" pitchFamily="2" charset="0"/>
              <a:ea typeface="微軟正黑體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846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C23CD75B-8698-4F16-981A-A4D066387E2B}"/>
              </a:ext>
            </a:extLst>
          </p:cNvPr>
          <p:cNvCxnSpPr>
            <a:cxnSpLocks/>
          </p:cNvCxnSpPr>
          <p:nvPr/>
        </p:nvCxnSpPr>
        <p:spPr>
          <a:xfrm>
            <a:off x="4545984" y="2037306"/>
            <a:ext cx="29814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B571258A-658E-43A6-89E0-E63DFA19A3E9}"/>
              </a:ext>
            </a:extLst>
          </p:cNvPr>
          <p:cNvSpPr txBox="1"/>
          <p:nvPr/>
        </p:nvSpPr>
        <p:spPr>
          <a:xfrm>
            <a:off x="2724706" y="582541"/>
            <a:ext cx="6624054" cy="1323439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8000" dirty="0">
                <a:latin typeface="Oswald" pitchFamily="2" charset="0"/>
                <a:ea typeface="微軟正黑體"/>
              </a:rPr>
              <a:t>GM-1000</a:t>
            </a:r>
            <a:r>
              <a:rPr kumimoji="1" lang="en-US" altLang="zh-TW" sz="8000" dirty="0">
                <a:latin typeface="Oswald Light"/>
                <a:ea typeface="微軟正黑體"/>
              </a:rPr>
              <a:t> </a:t>
            </a:r>
            <a:endParaRPr kumimoji="1" lang="zh-TW" altLang="en-US" sz="8000" dirty="0">
              <a:latin typeface="Oswald Light" pitchFamily="2" charset="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1CBF2D7-551B-4D39-857C-AFEA5D1D8585}"/>
              </a:ext>
            </a:extLst>
          </p:cNvPr>
          <p:cNvSpPr txBox="1"/>
          <p:nvPr/>
        </p:nvSpPr>
        <p:spPr>
          <a:xfrm>
            <a:off x="2707772" y="2237851"/>
            <a:ext cx="6624054" cy="11695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7000">
                <a:latin typeface="Oswald Light" pitchFamily="2" charset="0"/>
                <a:ea typeface="微軟正黑體" panose="020B0604030504040204" pitchFamily="34" charset="-120"/>
              </a:rPr>
              <a:t>Specifications</a:t>
            </a:r>
            <a:endParaRPr kumimoji="1" lang="zh-TW" altLang="en-US" sz="7000">
              <a:latin typeface="Oswald Light" pitchFamily="2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7796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2632</Words>
  <Application>Microsoft Office PowerPoint</Application>
  <PresentationFormat>寬螢幕</PresentationFormat>
  <Paragraphs>517</Paragraphs>
  <Slides>48</Slides>
  <Notes>20</Notes>
  <HiddenSlides>3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59" baseType="lpstr">
      <vt:lpstr>Arial Nova Light</vt:lpstr>
      <vt:lpstr>Oswald Light</vt:lpstr>
      <vt:lpstr>Wingdings</vt:lpstr>
      <vt:lpstr>Calibri</vt:lpstr>
      <vt:lpstr>微軟正黑體</vt:lpstr>
      <vt:lpstr>Oswald Medium</vt:lpstr>
      <vt:lpstr>Arial</vt:lpstr>
      <vt:lpstr>Oswald</vt:lpstr>
      <vt:lpstr>Calibri Light</vt:lpstr>
      <vt:lpstr>微軟正黑體</vt:lpstr>
      <vt:lpstr>Office 佈景主題</vt:lpstr>
      <vt:lpstr>PowerPoint 簡報</vt:lpstr>
      <vt:lpstr>PowerPoint 簡報</vt:lpstr>
      <vt:lpstr>The 3rd QuTS hero dedicated machine launched by QNAP:  Why we choose ZFS file system for our enterprise NAS</vt:lpstr>
      <vt:lpstr>Powerful data reduction:  Extend the SSD endurance</vt:lpstr>
      <vt:lpstr>Amazing massive storage – The best data carrier of big data analysis/edge computing/AI inference </vt:lpstr>
      <vt:lpstr>Silent data corruption &amp; self-healing</vt:lpstr>
      <vt:lpstr>Three-layer backup solution : Provide you the most complete data backup protection</vt:lpstr>
      <vt:lpstr>WORM (Write Once Read Many times)</vt:lpstr>
      <vt:lpstr>PowerPoint 簡報</vt:lpstr>
      <vt:lpstr>Storage Requirements in Business</vt:lpstr>
      <vt:lpstr>Storage Investment in Business</vt:lpstr>
      <vt:lpstr>GM-1000</vt:lpstr>
      <vt:lpstr>Composition of the GM-1000</vt:lpstr>
      <vt:lpstr>Hard Disk Assignment</vt:lpstr>
      <vt:lpstr>High Speed U.2 SSD for System Drives</vt:lpstr>
      <vt:lpstr>Economic and Space Saving Design</vt:lpstr>
      <vt:lpstr>System Block Diagram</vt:lpstr>
      <vt:lpstr>TEC-2N16 Enclosure Specifications</vt:lpstr>
      <vt:lpstr>Front Panel Indicator</vt:lpstr>
      <vt:lpstr>TEC-2N16 Rear View</vt:lpstr>
      <vt:lpstr>User Interface – Login Page</vt:lpstr>
      <vt:lpstr>User Interface– Storage Manager</vt:lpstr>
      <vt:lpstr>User Interface– Storage Manager</vt:lpstr>
      <vt:lpstr>User Interface – Network and Virtual Switch</vt:lpstr>
      <vt:lpstr>TNS-h1083X NAS Node Specifications</vt:lpstr>
      <vt:lpstr>Intel Xeon D Enterprise Processor</vt:lpstr>
      <vt:lpstr>Support ECC Memory (Error Correcting Code)</vt:lpstr>
      <vt:lpstr>TNS-h1083X NAS Node Rear View</vt:lpstr>
      <vt:lpstr>TNS-h1083X NAS Node Internal Design</vt:lpstr>
      <vt:lpstr>Ordering Information</vt:lpstr>
      <vt:lpstr>PowerPoint 簡報</vt:lpstr>
      <vt:lpstr>Hardware Requirement for HybridMount </vt:lpstr>
      <vt:lpstr>The Best NAS for QNAP HybridMount</vt:lpstr>
      <vt:lpstr>Services Offload and Cross Back up</vt:lpstr>
      <vt:lpstr>Affordable Data Backup NAS for Multiple ES NAS</vt:lpstr>
      <vt:lpstr>FC-SAN Storage, Backup and Copy Data Management</vt:lpstr>
      <vt:lpstr>QNAP 32Gb/16Gb Fiber Channel Adapter</vt:lpstr>
      <vt:lpstr>Supported Fibre Channel Adapters</vt:lpstr>
      <vt:lpstr>TL SATA JBOD series enclosures with  multi-channel SATA 6Gb/s transfer</vt:lpstr>
      <vt:lpstr>A QXP card for multiple SATA 6Gb/s connectivity to the host for fast transfer</vt:lpstr>
      <vt:lpstr>Ready to use with included QXP card and cables</vt:lpstr>
      <vt:lpstr>Ready to use with included QXP card and cables</vt:lpstr>
      <vt:lpstr>Expand Storage Space with SAS 12Gb/s JBOD</vt:lpstr>
      <vt:lpstr>Versatile Expansion Possibilities</vt:lpstr>
      <vt:lpstr>PowerPoint 簡報</vt:lpstr>
      <vt:lpstr>Power by QuTS hero – a ZFS-based OS</vt:lpstr>
      <vt:lpstr>QNAP Cloud Gateway - HybridMount ​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QNAP_Han Tsai</cp:lastModifiedBy>
  <cp:revision>8</cp:revision>
  <dcterms:created xsi:type="dcterms:W3CDTF">2019-10-23T06:17:29Z</dcterms:created>
  <dcterms:modified xsi:type="dcterms:W3CDTF">2020-08-25T06:54:06Z</dcterms:modified>
</cp:coreProperties>
</file>