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6" r:id="rId5"/>
    <p:sldId id="260" r:id="rId6"/>
    <p:sldId id="559" r:id="rId7"/>
    <p:sldId id="543" r:id="rId8"/>
    <p:sldId id="570" r:id="rId9"/>
    <p:sldId id="554" r:id="rId10"/>
    <p:sldId id="582" r:id="rId11"/>
    <p:sldId id="541" r:id="rId12"/>
    <p:sldId id="265" r:id="rId13"/>
    <p:sldId id="592" r:id="rId14"/>
    <p:sldId id="264" r:id="rId15"/>
    <p:sldId id="282" r:id="rId16"/>
    <p:sldId id="546" r:id="rId17"/>
    <p:sldId id="366" r:id="rId18"/>
    <p:sldId id="556" r:id="rId19"/>
    <p:sldId id="555" r:id="rId20"/>
    <p:sldId id="558" r:id="rId21"/>
    <p:sldId id="593" r:id="rId22"/>
    <p:sldId id="1292" r:id="rId23"/>
    <p:sldId id="1293" r:id="rId24"/>
    <p:sldId id="579" r:id="rId25"/>
    <p:sldId id="259" r:id="rId26"/>
    <p:sldId id="580" r:id="rId27"/>
    <p:sldId id="573" r:id="rId28"/>
    <p:sldId id="1297" r:id="rId29"/>
    <p:sldId id="574" r:id="rId30"/>
    <p:sldId id="575" r:id="rId31"/>
    <p:sldId id="1294" r:id="rId32"/>
    <p:sldId id="572" r:id="rId33"/>
    <p:sldId id="535" r:id="rId34"/>
    <p:sldId id="1296" r:id="rId35"/>
    <p:sldId id="1295" r:id="rId36"/>
    <p:sldId id="536" r:id="rId37"/>
    <p:sldId id="576" r:id="rId38"/>
    <p:sldId id="594" r:id="rId39"/>
    <p:sldId id="1289" r:id="rId40"/>
    <p:sldId id="1290" r:id="rId41"/>
    <p:sldId id="578" r:id="rId42"/>
    <p:sldId id="577" r:id="rId43"/>
    <p:sldId id="545" r:id="rId44"/>
    <p:sldId id="583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ASON HSU" initials="QH" lastIdx="1" clrIdx="0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68C"/>
    <a:srgbClr val="1E98E8"/>
    <a:srgbClr val="071B1A"/>
    <a:srgbClr val="2FB3AB"/>
    <a:srgbClr val="B388EC"/>
    <a:srgbClr val="F00265"/>
    <a:srgbClr val="D5FF00"/>
    <a:srgbClr val="4A6F7A"/>
    <a:srgbClr val="D960E2"/>
    <a:srgbClr val="D6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76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78C7A93-2F2C-4234-BC18-39EF32F51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2C7B30-E133-4FC2-AF0B-7F31E67FE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9BF7-A943-4761-87D5-BAE2E651EBDC}" type="datetimeFigureOut">
              <a:rPr lang="zh-TW" altLang="en-US" smtClean="0"/>
              <a:t>2020/5/12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5A917D-F182-4518-9CCE-E88ACC045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D5B212-6848-4E96-AFB8-E56447BC9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8EB7-09CA-4302-8071-C4D146A98E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190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2020/5/12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215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0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32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57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804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19e72f9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19e72f91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186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209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4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14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7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5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63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2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47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2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3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2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3.svg"/><Relationship Id="rId9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3.sv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331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6438726"/>
            <a:ext cx="8526893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132328" y="2338024"/>
            <a:ext cx="1192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spc="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best choice</a:t>
            </a:r>
            <a:endParaRPr lang="zh-TW" altLang="en-US" sz="3600" spc="6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611" y="1027107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3DB896-8659-4463-93FA-16BADA13A3F6}"/>
              </a:ext>
            </a:extLst>
          </p:cNvPr>
          <p:cNvSpPr/>
          <p:nvPr userDrawn="1"/>
        </p:nvSpPr>
        <p:spPr>
          <a:xfrm>
            <a:off x="4124005" y="846894"/>
            <a:ext cx="3363029" cy="13010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02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FF1300C-CD0D-4034-AEC2-9FB428BC9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3403740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413104" y="2178065"/>
            <a:ext cx="11461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超前部署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四核心、雙 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企業經濟實惠的投資選擇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969" y="831058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4D93595-C15A-4584-B0AA-AF2597CA3AE8}"/>
              </a:ext>
            </a:extLst>
          </p:cNvPr>
          <p:cNvGrpSpPr/>
          <p:nvPr userDrawn="1"/>
        </p:nvGrpSpPr>
        <p:grpSpPr>
          <a:xfrm>
            <a:off x="9868093" y="6092719"/>
            <a:ext cx="2121851" cy="545610"/>
            <a:chOff x="5553074" y="4649893"/>
            <a:chExt cx="4222815" cy="1085850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092F8EDC-13C5-4F39-831B-E1CB840FA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3074" y="4649893"/>
              <a:ext cx="1085850" cy="108585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906D7FB3-2C12-4EEF-A940-0E11BD787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21556" y="4649893"/>
              <a:ext cx="1085850" cy="1085850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37D0EE71-1A2E-45F7-A5A5-5543C84F6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90039" y="4649893"/>
              <a:ext cx="1085850" cy="108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507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FF1300C-CD0D-4034-AEC2-9FB428BC9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3357600"/>
            <a:ext cx="8526893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969" y="831058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4D93595-C15A-4584-B0AA-AF2597CA3AE8}"/>
              </a:ext>
            </a:extLst>
          </p:cNvPr>
          <p:cNvGrpSpPr/>
          <p:nvPr userDrawn="1"/>
        </p:nvGrpSpPr>
        <p:grpSpPr>
          <a:xfrm>
            <a:off x="9868093" y="6092719"/>
            <a:ext cx="2121851" cy="545610"/>
            <a:chOff x="5553074" y="4649893"/>
            <a:chExt cx="4222815" cy="1085850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092F8EDC-13C5-4F39-831B-E1CB840FA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3074" y="4649893"/>
              <a:ext cx="1085850" cy="108585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906D7FB3-2C12-4EEF-A940-0E11BD787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21556" y="4649893"/>
              <a:ext cx="1085850" cy="1085850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37D0EE71-1A2E-45F7-A5A5-5543C84F6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90039" y="4649893"/>
              <a:ext cx="1085850" cy="108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6698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" y="0"/>
            <a:ext cx="12187064" cy="685799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7960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3A58DBA-EFA5-4678-95D2-D2526978C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627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" y="0"/>
            <a:ext cx="1218706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" y="0"/>
            <a:ext cx="1218706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2020/5/12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74" r:id="rId3"/>
    <p:sldLayoutId id="2147483669" r:id="rId4"/>
    <p:sldLayoutId id="2147483675" r:id="rId5"/>
    <p:sldLayoutId id="2147483671" r:id="rId6"/>
    <p:sldLayoutId id="2147483680" r:id="rId7"/>
    <p:sldLayoutId id="2147483673" r:id="rId8"/>
    <p:sldLayoutId id="2147483679" r:id="rId9"/>
    <p:sldLayoutId id="2147483677" r:id="rId10"/>
    <p:sldLayoutId id="2147483681" r:id="rId11"/>
    <p:sldLayoutId id="2147483685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tiff"/><Relationship Id="rId3" Type="http://schemas.openxmlformats.org/officeDocument/2006/relationships/image" Target="../media/image94.tiff"/><Relationship Id="rId7" Type="http://schemas.openxmlformats.org/officeDocument/2006/relationships/image" Target="../media/image98.tif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tiff"/><Relationship Id="rId5" Type="http://schemas.openxmlformats.org/officeDocument/2006/relationships/image" Target="../media/image96.tiff"/><Relationship Id="rId4" Type="http://schemas.openxmlformats.org/officeDocument/2006/relationships/image" Target="../media/image9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idc.com/getdoc.jsp?containerId=prUS4622802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tiff"/><Relationship Id="rId5" Type="http://schemas.openxmlformats.org/officeDocument/2006/relationships/image" Target="../media/image106.tiff"/><Relationship Id="rId4" Type="http://schemas.openxmlformats.org/officeDocument/2006/relationships/image" Target="../media/image105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04.tiff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115.sv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tiff"/><Relationship Id="rId9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jpeg"/><Relationship Id="rId7" Type="http://schemas.openxmlformats.org/officeDocument/2006/relationships/image" Target="../media/image128.emf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emf"/><Relationship Id="rId11" Type="http://schemas.openxmlformats.org/officeDocument/2006/relationships/image" Target="../media/image132.png"/><Relationship Id="rId5" Type="http://schemas.openxmlformats.org/officeDocument/2006/relationships/image" Target="../media/image126.emf"/><Relationship Id="rId10" Type="http://schemas.openxmlformats.org/officeDocument/2006/relationships/image" Target="../media/image131.png"/><Relationship Id="rId4" Type="http://schemas.openxmlformats.org/officeDocument/2006/relationships/image" Target="../media/image125.emf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95.tiff"/><Relationship Id="rId3" Type="http://schemas.openxmlformats.org/officeDocument/2006/relationships/image" Target="../media/image135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77.png"/><Relationship Id="rId10" Type="http://schemas.openxmlformats.org/officeDocument/2006/relationships/image" Target="../media/image140.png"/><Relationship Id="rId4" Type="http://schemas.microsoft.com/office/2007/relationships/hdphoto" Target="../media/hdphoto2.wdp"/><Relationship Id="rId9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6.png"/><Relationship Id="rId3" Type="http://schemas.openxmlformats.org/officeDocument/2006/relationships/image" Target="../media/image143.png"/><Relationship Id="rId21" Type="http://schemas.openxmlformats.org/officeDocument/2006/relationships/image" Target="../media/image161.png"/><Relationship Id="rId7" Type="http://schemas.openxmlformats.org/officeDocument/2006/relationships/image" Target="../media/image147.png"/><Relationship Id="rId12" Type="http://schemas.openxmlformats.org/officeDocument/2006/relationships/image" Target="../media/image152.svg"/><Relationship Id="rId17" Type="http://schemas.openxmlformats.org/officeDocument/2006/relationships/image" Target="../media/image157.png"/><Relationship Id="rId25" Type="http://schemas.openxmlformats.org/officeDocument/2006/relationships/image" Target="../media/image1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6.sv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24" Type="http://schemas.openxmlformats.org/officeDocument/2006/relationships/image" Target="../media/image164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10" Type="http://schemas.openxmlformats.org/officeDocument/2006/relationships/image" Target="../media/image150.svg"/><Relationship Id="rId19" Type="http://schemas.openxmlformats.org/officeDocument/2006/relationships/image" Target="../media/image159.sv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sv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sv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11" Type="http://schemas.openxmlformats.org/officeDocument/2006/relationships/image" Target="../media/image177.svg"/><Relationship Id="rId5" Type="http://schemas.openxmlformats.org/officeDocument/2006/relationships/image" Target="../media/image171.sv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sv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12" Type="http://schemas.openxmlformats.org/officeDocument/2006/relationships/image" Target="../media/image35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11" Type="http://schemas.openxmlformats.org/officeDocument/2006/relationships/image" Target="../media/image34.svg"/><Relationship Id="rId5" Type="http://schemas.openxmlformats.org/officeDocument/2006/relationships/image" Target="../media/image28.tiff"/><Relationship Id="rId10" Type="http://schemas.openxmlformats.org/officeDocument/2006/relationships/image" Target="../media/image33.png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10" Type="http://schemas.openxmlformats.org/officeDocument/2006/relationships/image" Target="../media/image198.png"/><Relationship Id="rId19" Type="http://schemas.openxmlformats.org/officeDocument/2006/relationships/image" Target="../media/image207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tiff"/><Relationship Id="rId13" Type="http://schemas.openxmlformats.org/officeDocument/2006/relationships/image" Target="../media/image218.png"/><Relationship Id="rId3" Type="http://schemas.openxmlformats.org/officeDocument/2006/relationships/image" Target="../media/image208.jpeg"/><Relationship Id="rId7" Type="http://schemas.openxmlformats.org/officeDocument/2006/relationships/image" Target="../media/image212.tiff"/><Relationship Id="rId12" Type="http://schemas.openxmlformats.org/officeDocument/2006/relationships/image" Target="../media/image2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tiff"/><Relationship Id="rId11" Type="http://schemas.openxmlformats.org/officeDocument/2006/relationships/image" Target="../media/image216.png"/><Relationship Id="rId5" Type="http://schemas.openxmlformats.org/officeDocument/2006/relationships/image" Target="../media/image210.jpeg"/><Relationship Id="rId15" Type="http://schemas.openxmlformats.org/officeDocument/2006/relationships/image" Target="../media/image220.jpeg"/><Relationship Id="rId10" Type="http://schemas.openxmlformats.org/officeDocument/2006/relationships/image" Target="../media/image215.tiff"/><Relationship Id="rId4" Type="http://schemas.openxmlformats.org/officeDocument/2006/relationships/image" Target="../media/image209.jpeg"/><Relationship Id="rId9" Type="http://schemas.openxmlformats.org/officeDocument/2006/relationships/image" Target="../media/image214.tiff"/><Relationship Id="rId14" Type="http://schemas.openxmlformats.org/officeDocument/2006/relationships/image" Target="../media/image2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13" Type="http://schemas.openxmlformats.org/officeDocument/2006/relationships/image" Target="../media/image237.tiff"/><Relationship Id="rId3" Type="http://schemas.openxmlformats.org/officeDocument/2006/relationships/image" Target="../media/image228.tiff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11" Type="http://schemas.openxmlformats.org/officeDocument/2006/relationships/image" Target="../media/image235.png"/><Relationship Id="rId5" Type="http://schemas.openxmlformats.org/officeDocument/2006/relationships/image" Target="../media/image230.png"/><Relationship Id="rId10" Type="http://schemas.openxmlformats.org/officeDocument/2006/relationships/image" Target="../media/image234.jpeg"/><Relationship Id="rId4" Type="http://schemas.openxmlformats.org/officeDocument/2006/relationships/image" Target="../media/image229.png"/><Relationship Id="rId9" Type="http://schemas.openxmlformats.org/officeDocument/2006/relationships/image" Target="../media/image233.jpeg"/><Relationship Id="rId14" Type="http://schemas.openxmlformats.org/officeDocument/2006/relationships/image" Target="../media/image238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1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0.svg"/><Relationship Id="rId18" Type="http://schemas.openxmlformats.org/officeDocument/2006/relationships/image" Target="../media/image255.png"/><Relationship Id="rId26" Type="http://schemas.openxmlformats.org/officeDocument/2006/relationships/image" Target="../media/image263.png"/><Relationship Id="rId3" Type="http://schemas.openxmlformats.org/officeDocument/2006/relationships/image" Target="../media/image242.png"/><Relationship Id="rId21" Type="http://schemas.openxmlformats.org/officeDocument/2006/relationships/image" Target="../media/image258.tiff"/><Relationship Id="rId34" Type="http://schemas.openxmlformats.org/officeDocument/2006/relationships/image" Target="../media/image271.png"/><Relationship Id="rId7" Type="http://schemas.openxmlformats.org/officeDocument/2006/relationships/image" Target="../media/image246.png"/><Relationship Id="rId12" Type="http://schemas.openxmlformats.org/officeDocument/2006/relationships/image" Target="../media/image249.png"/><Relationship Id="rId17" Type="http://schemas.openxmlformats.org/officeDocument/2006/relationships/image" Target="../media/image254.png"/><Relationship Id="rId25" Type="http://schemas.openxmlformats.org/officeDocument/2006/relationships/image" Target="../media/image262.png"/><Relationship Id="rId33" Type="http://schemas.openxmlformats.org/officeDocument/2006/relationships/image" Target="../media/image27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3.png"/><Relationship Id="rId20" Type="http://schemas.openxmlformats.org/officeDocument/2006/relationships/image" Target="../media/image257.tiff"/><Relationship Id="rId29" Type="http://schemas.openxmlformats.org/officeDocument/2006/relationships/image" Target="../media/image26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5.svg"/><Relationship Id="rId11" Type="http://schemas.microsoft.com/office/2007/relationships/hdphoto" Target="../media/hdphoto4.wdp"/><Relationship Id="rId24" Type="http://schemas.openxmlformats.org/officeDocument/2006/relationships/image" Target="../media/image261.png"/><Relationship Id="rId32" Type="http://schemas.openxmlformats.org/officeDocument/2006/relationships/image" Target="../media/image269.png"/><Relationship Id="rId5" Type="http://schemas.openxmlformats.org/officeDocument/2006/relationships/image" Target="../media/image244.png"/><Relationship Id="rId15" Type="http://schemas.openxmlformats.org/officeDocument/2006/relationships/image" Target="../media/image252.png"/><Relationship Id="rId23" Type="http://schemas.openxmlformats.org/officeDocument/2006/relationships/image" Target="../media/image260.tiff"/><Relationship Id="rId28" Type="http://schemas.openxmlformats.org/officeDocument/2006/relationships/image" Target="../media/image265.tiff"/><Relationship Id="rId10" Type="http://schemas.openxmlformats.org/officeDocument/2006/relationships/image" Target="../media/image248.png"/><Relationship Id="rId19" Type="http://schemas.openxmlformats.org/officeDocument/2006/relationships/image" Target="../media/image256.png"/><Relationship Id="rId31" Type="http://schemas.openxmlformats.org/officeDocument/2006/relationships/image" Target="../media/image268.png"/><Relationship Id="rId4" Type="http://schemas.openxmlformats.org/officeDocument/2006/relationships/image" Target="../media/image243.svg"/><Relationship Id="rId9" Type="http://schemas.microsoft.com/office/2007/relationships/hdphoto" Target="../media/hdphoto3.wdp"/><Relationship Id="rId14" Type="http://schemas.openxmlformats.org/officeDocument/2006/relationships/image" Target="../media/image251.png"/><Relationship Id="rId22" Type="http://schemas.openxmlformats.org/officeDocument/2006/relationships/image" Target="../media/image259.tiff"/><Relationship Id="rId27" Type="http://schemas.openxmlformats.org/officeDocument/2006/relationships/image" Target="../media/image264.png"/><Relationship Id="rId30" Type="http://schemas.openxmlformats.org/officeDocument/2006/relationships/image" Target="../media/image267.png"/><Relationship Id="rId35" Type="http://schemas.openxmlformats.org/officeDocument/2006/relationships/image" Target="../media/image272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sv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svg"/><Relationship Id="rId5" Type="http://schemas.openxmlformats.org/officeDocument/2006/relationships/image" Target="../media/image275.png"/><Relationship Id="rId4" Type="http://schemas.openxmlformats.org/officeDocument/2006/relationships/image" Target="../media/image274.svg"/><Relationship Id="rId9" Type="http://schemas.openxmlformats.org/officeDocument/2006/relationships/image" Target="../media/image2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tiff"/><Relationship Id="rId3" Type="http://schemas.openxmlformats.org/officeDocument/2006/relationships/image" Target="../media/image226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sv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tiff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Easy to install HDDs and SSDs in few steps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0601C00F-EEB1-4F2C-8640-FEB9DF99A8E7}"/>
              </a:ext>
            </a:extLst>
          </p:cNvPr>
          <p:cNvSpPr/>
          <p:nvPr/>
        </p:nvSpPr>
        <p:spPr>
          <a:xfrm>
            <a:off x="3354724" y="2100345"/>
            <a:ext cx="50701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2E24CB-E761-496A-9505-B9CA1F25B2B4}"/>
              </a:ext>
            </a:extLst>
          </p:cNvPr>
          <p:cNvSpPr/>
          <p:nvPr/>
        </p:nvSpPr>
        <p:spPr>
          <a:xfrm>
            <a:off x="3354724" y="2952074"/>
            <a:ext cx="5070160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88C1CC85-6D5C-4790-A51B-8B099229AAD1}"/>
              </a:ext>
            </a:extLst>
          </p:cNvPr>
          <p:cNvSpPr/>
          <p:nvPr/>
        </p:nvSpPr>
        <p:spPr>
          <a:xfrm>
            <a:off x="201094" y="2100345"/>
            <a:ext cx="29282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4E36C511-4F43-47B5-9267-F5F8183C610E}"/>
              </a:ext>
            </a:extLst>
          </p:cNvPr>
          <p:cNvSpPr/>
          <p:nvPr/>
        </p:nvSpPr>
        <p:spPr>
          <a:xfrm rot="10800000">
            <a:off x="879891" y="2089896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4731AFB-C797-4079-8F6B-44D2E48CDFCE}"/>
              </a:ext>
            </a:extLst>
          </p:cNvPr>
          <p:cNvGrpSpPr/>
          <p:nvPr/>
        </p:nvGrpSpPr>
        <p:grpSpPr>
          <a:xfrm>
            <a:off x="879890" y="2113163"/>
            <a:ext cx="2064645" cy="461665"/>
            <a:chOff x="3497178" y="2518711"/>
            <a:chExt cx="2064645" cy="461665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A4AA1E5-47FD-402A-A084-B5F72F00EB7A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00DAFD42-8BF7-4C26-BB51-488558209237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79787CAF-E08D-4368-8F1F-8B473C77B93B}"/>
              </a:ext>
            </a:extLst>
          </p:cNvPr>
          <p:cNvSpPr/>
          <p:nvPr/>
        </p:nvSpPr>
        <p:spPr>
          <a:xfrm rot="10800000">
            <a:off x="4197994" y="2089896"/>
            <a:ext cx="347959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2FC750F-DF1E-44D2-8AC4-066BA253603E}"/>
              </a:ext>
            </a:extLst>
          </p:cNvPr>
          <p:cNvGrpSpPr/>
          <p:nvPr/>
        </p:nvGrpSpPr>
        <p:grpSpPr>
          <a:xfrm>
            <a:off x="5000491" y="2113163"/>
            <a:ext cx="2064645" cy="461665"/>
            <a:chOff x="3497178" y="2518711"/>
            <a:chExt cx="2064645" cy="461665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64B37C-E6A6-4663-96DC-9031DA202533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2AE889D-9989-4206-A3CA-0CF48436A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562634" y="3151219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2.5-inch HDD / SSD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5106834" y="3146799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3.5-inch 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圖片 43" descr="一張含有 電腦, 鍵盤 的圖片&#10;&#10;自動產生的描述">
            <a:extLst>
              <a:ext uri="{FF2B5EF4-FFF2-40B4-BE49-F238E27FC236}">
                <a16:creationId xmlns:a16="http://schemas.microsoft.com/office/drawing/2014/main" id="{575C38A3-F6A3-4D59-83E7-3C27DCB5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451" y="3590853"/>
            <a:ext cx="1689551" cy="2152593"/>
          </a:xfrm>
          <a:prstGeom prst="rect">
            <a:avLst/>
          </a:prstGeom>
        </p:spPr>
      </p:pic>
      <p:pic>
        <p:nvPicPr>
          <p:cNvPr id="45" name="圖片 44" descr="一張含有 電腦, 桌 的圖片&#10;&#10;自動產生的描述">
            <a:extLst>
              <a:ext uri="{FF2B5EF4-FFF2-40B4-BE49-F238E27FC236}">
                <a16:creationId xmlns:a16="http://schemas.microsoft.com/office/drawing/2014/main" id="{4E05C1BD-202C-4E1A-8C45-A648D506C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460" y="3595828"/>
            <a:ext cx="1689551" cy="2159330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BBD0B70E-447A-4428-AE05-0037BCCB37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886" y="4129366"/>
            <a:ext cx="1330562" cy="1151005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26F6FF02-26AC-4926-BFF4-F9CEEA0F45E7}"/>
              </a:ext>
            </a:extLst>
          </p:cNvPr>
          <p:cNvSpPr/>
          <p:nvPr/>
        </p:nvSpPr>
        <p:spPr>
          <a:xfrm>
            <a:off x="201092" y="2935721"/>
            <a:ext cx="292826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圓角 8">
            <a:extLst>
              <a:ext uri="{FF2B5EF4-FFF2-40B4-BE49-F238E27FC236}">
                <a16:creationId xmlns:a16="http://schemas.microsoft.com/office/drawing/2014/main" id="{8CD9B411-90A3-49C6-87B0-8577B502D863}"/>
              </a:ext>
            </a:extLst>
          </p:cNvPr>
          <p:cNvSpPr/>
          <p:nvPr/>
        </p:nvSpPr>
        <p:spPr>
          <a:xfrm>
            <a:off x="8650255" y="2100344"/>
            <a:ext cx="3204094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矩形: 圓角化同側角落 49">
            <a:extLst>
              <a:ext uri="{FF2B5EF4-FFF2-40B4-BE49-F238E27FC236}">
                <a16:creationId xmlns:a16="http://schemas.microsoft.com/office/drawing/2014/main" id="{708270A9-33C2-4BA2-ACBD-B351BB898A4F}"/>
              </a:ext>
            </a:extLst>
          </p:cNvPr>
          <p:cNvSpPr/>
          <p:nvPr/>
        </p:nvSpPr>
        <p:spPr>
          <a:xfrm rot="10800000">
            <a:off x="9493525" y="2089895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26F79335-63E8-40DA-B1D7-F1D8A4E8A674}"/>
              </a:ext>
            </a:extLst>
          </p:cNvPr>
          <p:cNvGrpSpPr/>
          <p:nvPr/>
        </p:nvGrpSpPr>
        <p:grpSpPr>
          <a:xfrm>
            <a:off x="9493524" y="2113162"/>
            <a:ext cx="2064645" cy="461665"/>
            <a:chOff x="3497178" y="2518711"/>
            <a:chExt cx="2064645" cy="461665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0E47757-6040-4C73-9B02-6BFC57825E4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29B84A9-BA9A-4CFD-AFB8-91E528D7467F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B0A4C6D2-D2AD-4F98-8F94-66F6CA0278EB}"/>
              </a:ext>
            </a:extLst>
          </p:cNvPr>
          <p:cNvSpPr/>
          <p:nvPr/>
        </p:nvSpPr>
        <p:spPr>
          <a:xfrm>
            <a:off x="8650253" y="2935720"/>
            <a:ext cx="3204093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圖片 56" descr="一張含有 桌, 床 的圖片&#10;&#10;自動產生的描述">
            <a:extLst>
              <a:ext uri="{FF2B5EF4-FFF2-40B4-BE49-F238E27FC236}">
                <a16:creationId xmlns:a16="http://schemas.microsoft.com/office/drawing/2014/main" id="{37607DDA-92A3-4BF3-AE98-69CFC3D7A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74" y="3471759"/>
            <a:ext cx="2566618" cy="1721144"/>
          </a:xfrm>
          <a:prstGeom prst="rect">
            <a:avLst/>
          </a:prstGeom>
        </p:spPr>
      </p:pic>
      <p:pic>
        <p:nvPicPr>
          <p:cNvPr id="59" name="圖片 58" descr="一張含有 桌, 電腦 的圖片&#10;&#10;自動產生的描述">
            <a:extLst>
              <a:ext uri="{FF2B5EF4-FFF2-40B4-BE49-F238E27FC236}">
                <a16:creationId xmlns:a16="http://schemas.microsoft.com/office/drawing/2014/main" id="{8136C858-58C3-4B29-8665-339695EA7F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508" y="3146799"/>
            <a:ext cx="1970838" cy="1318722"/>
          </a:xfrm>
          <a:prstGeom prst="rect">
            <a:avLst/>
          </a:prstGeom>
        </p:spPr>
      </p:pic>
      <p:pic>
        <p:nvPicPr>
          <p:cNvPr id="60" name="圖片 59" descr="一張含有 桌, 電腦 的圖片&#10;&#10;自動產生的描述">
            <a:extLst>
              <a:ext uri="{FF2B5EF4-FFF2-40B4-BE49-F238E27FC236}">
                <a16:creationId xmlns:a16="http://schemas.microsoft.com/office/drawing/2014/main" id="{81EF3027-3E0A-492B-A60A-61179F598D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0854" y="4366508"/>
            <a:ext cx="1970838" cy="13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圖片 89">
            <a:extLst>
              <a:ext uri="{FF2B5EF4-FFF2-40B4-BE49-F238E27FC236}">
                <a16:creationId xmlns:a16="http://schemas.microsoft.com/office/drawing/2014/main" id="{7EF78ECF-F438-4A76-B758-9055BEBA6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60500" y="5616784"/>
            <a:ext cx="11711387" cy="589640"/>
          </a:xfrm>
          <a:prstGeom prst="rect">
            <a:avLst/>
          </a:prstGeom>
        </p:spPr>
      </p:pic>
      <p:pic>
        <p:nvPicPr>
          <p:cNvPr id="22" name="圖片 21" descr="一張含有 標誌 的圖片&#10;&#10;自動產生的描述">
            <a:extLst>
              <a:ext uri="{FF2B5EF4-FFF2-40B4-BE49-F238E27FC236}">
                <a16:creationId xmlns:a16="http://schemas.microsoft.com/office/drawing/2014/main" id="{39F9B726-B23C-F148-A65E-E76EE15628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2" y="3198607"/>
            <a:ext cx="10972800" cy="27171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TS-x53DU rear views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5859829" y="6184201"/>
            <a:ext cx="25136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 x USB 3.2 Gen 1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5509570" y="2189681"/>
            <a:ext cx="27509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HDMI v1.4b 4K 30Hz</a:t>
            </a:r>
            <a:endParaRPr lang="zh-TW" alt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5789315" y="3111561"/>
            <a:ext cx="2992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 x 2.5G/1G/100M/10M</a:t>
            </a:r>
          </a:p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Multi-Gig RJ45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8707648" y="2683317"/>
            <a:ext cx="332444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AC 100-240V power input</a:t>
            </a:r>
            <a:endParaRPr lang="zh-TW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8CF2E62-C12A-5D4B-B642-162429C9E2EE}"/>
              </a:ext>
            </a:extLst>
          </p:cNvPr>
          <p:cNvSpPr/>
          <p:nvPr/>
        </p:nvSpPr>
        <p:spPr>
          <a:xfrm>
            <a:off x="8938183" y="3008428"/>
            <a:ext cx="3207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TS-453DU-RP, TS-853DU-RP, TS-1253DU-RP </a:t>
            </a:r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have redundant PSUs</a:t>
            </a:r>
            <a:endParaRPr lang="en-US" altLang="zh-TW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6698695-88D3-3D4A-88E4-FD32AAF9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8" y="2510390"/>
            <a:ext cx="3566056" cy="73414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B16CCDB-0570-4A4B-B99B-5B69513D89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8" y="1638818"/>
            <a:ext cx="3566056" cy="76724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D95271F-B4A1-3048-82E6-FE1FD075E141}"/>
              </a:ext>
            </a:extLst>
          </p:cNvPr>
          <p:cNvSpPr/>
          <p:nvPr/>
        </p:nvSpPr>
        <p:spPr>
          <a:xfrm>
            <a:off x="4014487" y="6182089"/>
            <a:ext cx="156413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 x USB 2.0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582452A-B6E0-4842-84E6-1596CC584516}"/>
              </a:ext>
            </a:extLst>
          </p:cNvPr>
          <p:cNvSpPr/>
          <p:nvPr/>
        </p:nvSpPr>
        <p:spPr>
          <a:xfrm>
            <a:off x="339560" y="2310375"/>
            <a:ext cx="1034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040DB2-45CC-264D-902B-41B752822C64}"/>
              </a:ext>
            </a:extLst>
          </p:cNvPr>
          <p:cNvSpPr/>
          <p:nvPr/>
        </p:nvSpPr>
        <p:spPr>
          <a:xfrm>
            <a:off x="267885" y="3152001"/>
            <a:ext cx="1486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TS-453DU-RP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F09D5DD-163A-A842-A3EB-200B4E1BE2C4}"/>
              </a:ext>
            </a:extLst>
          </p:cNvPr>
          <p:cNvSpPr/>
          <p:nvPr/>
        </p:nvSpPr>
        <p:spPr>
          <a:xfrm>
            <a:off x="8553455" y="5938258"/>
            <a:ext cx="23924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TS-853DU-RP &amp; 1253DU-RP</a:t>
            </a:r>
          </a:p>
        </p:txBody>
      </p: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24088992-18AA-41FC-8EC6-1045F2C6DF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38535" y="2382042"/>
            <a:ext cx="553103" cy="2867634"/>
          </a:xfrm>
          <a:prstGeom prst="bentConnector2">
            <a:avLst/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3D7084E3-5778-4159-9F3E-31536ED5B631}"/>
              </a:ext>
            </a:extLst>
          </p:cNvPr>
          <p:cNvSpPr/>
          <p:nvPr/>
        </p:nvSpPr>
        <p:spPr>
          <a:xfrm>
            <a:off x="8577722" y="3875756"/>
            <a:ext cx="1856650" cy="1963408"/>
          </a:xfrm>
          <a:prstGeom prst="rect">
            <a:avLst/>
          </a:prstGeom>
          <a:noFill/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EA82979D-DF2D-46CC-9B1F-F5A2EEFE460B}"/>
              </a:ext>
            </a:extLst>
          </p:cNvPr>
          <p:cNvCxnSpPr>
            <a:cxnSpLocks/>
          </p:cNvCxnSpPr>
          <p:nvPr/>
        </p:nvCxnSpPr>
        <p:spPr>
          <a:xfrm rot="5400000">
            <a:off x="4734943" y="4020957"/>
            <a:ext cx="1572419" cy="333796"/>
          </a:xfrm>
          <a:prstGeom prst="bentConnector3">
            <a:avLst>
              <a:gd name="adj1" fmla="val -478"/>
            </a:avLst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8D1EFE50-C994-4C23-A6A4-FADEE6642A94}"/>
              </a:ext>
            </a:extLst>
          </p:cNvPr>
          <p:cNvSpPr/>
          <p:nvPr/>
        </p:nvSpPr>
        <p:spPr>
          <a:xfrm>
            <a:off x="5189336" y="4981790"/>
            <a:ext cx="980952" cy="324803"/>
          </a:xfrm>
          <a:prstGeom prst="rect">
            <a:avLst/>
          </a:prstGeom>
          <a:noFill/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0060F913-6A3A-4D1F-B333-616C3F15A13D}"/>
              </a:ext>
            </a:extLst>
          </p:cNvPr>
          <p:cNvCxnSpPr>
            <a:cxnSpLocks/>
          </p:cNvCxnSpPr>
          <p:nvPr/>
        </p:nvCxnSpPr>
        <p:spPr>
          <a:xfrm rot="5400000">
            <a:off x="8324630" y="3332833"/>
            <a:ext cx="988100" cy="97752"/>
          </a:xfrm>
          <a:prstGeom prst="bentConnector3">
            <a:avLst>
              <a:gd name="adj1" fmla="val 676"/>
            </a:avLst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28DCCF2B-7DDE-4249-92F9-A1F245008079}"/>
              </a:ext>
            </a:extLst>
          </p:cNvPr>
          <p:cNvCxnSpPr/>
          <p:nvPr/>
        </p:nvCxnSpPr>
        <p:spPr>
          <a:xfrm>
            <a:off x="5973771" y="5715397"/>
            <a:ext cx="0" cy="468804"/>
          </a:xfrm>
          <a:prstGeom prst="line">
            <a:avLst/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88A08972-68CD-4881-B204-ACA169A15769}"/>
              </a:ext>
            </a:extLst>
          </p:cNvPr>
          <p:cNvCxnSpPr/>
          <p:nvPr/>
        </p:nvCxnSpPr>
        <p:spPr>
          <a:xfrm>
            <a:off x="5411361" y="5691416"/>
            <a:ext cx="0" cy="468804"/>
          </a:xfrm>
          <a:prstGeom prst="line">
            <a:avLst/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245598" y="6225992"/>
            <a:ext cx="27509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PCIe 2.0 x2 </a:t>
            </a:r>
            <a:r>
              <a:rPr lang="en-US" altLang="zh-CN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slot</a:t>
            </a:r>
            <a:endParaRPr lang="zh-TW" alt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接點: 肘形 57">
            <a:extLst>
              <a:ext uri="{FF2B5EF4-FFF2-40B4-BE49-F238E27FC236}">
                <a16:creationId xmlns:a16="http://schemas.microsoft.com/office/drawing/2014/main" id="{1AFAD46B-6C86-304D-B771-C200FBEBB7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48840" y="5900491"/>
            <a:ext cx="567417" cy="1"/>
          </a:xfrm>
          <a:prstGeom prst="bentConnector3">
            <a:avLst>
              <a:gd name="adj1" fmla="val 50000"/>
            </a:avLst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6183130" y="1745731"/>
            <a:ext cx="0" cy="298805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7285570C-2361-2B42-B1D7-9C4F7232B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63" y="3757394"/>
            <a:ext cx="10972800" cy="298456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Energy-efficient Intel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4-core J4125 2.0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GHz saves bills </a:t>
            </a:r>
            <a:b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while empowering your business operations 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1440715" y="1745731"/>
            <a:ext cx="4400710" cy="2725688"/>
            <a:chOff x="280064" y="1308427"/>
            <a:chExt cx="3300532" cy="2044266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904963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595959"/>
                </a:buClr>
              </a:pPr>
              <a:r>
                <a:rPr lang="en-US" altLang="zh-TW" sz="5867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2.0</a:t>
              </a:r>
              <a:r>
                <a:rPr lang="zh-TW" altLang="en-US" sz="5867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GHz base</a:t>
              </a: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
</a:t>
              </a:r>
              <a:r>
                <a:rPr lang="en-US" altLang="zh-TW" sz="5867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2.7</a:t>
              </a:r>
              <a:r>
                <a:rPr lang="zh-TW" altLang="zh-TW" sz="5867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GHz </a:t>
              </a:r>
              <a:r>
                <a:rPr lang="en-US" altLang="zh-CN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burst</a:t>
              </a:r>
              <a:endPara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280064" y="1308427"/>
              <a:ext cx="3300532" cy="684899"/>
            </a:xfrm>
            <a:prstGeom prst="rect">
              <a:avLst/>
            </a:prstGeom>
            <a:solidFill>
              <a:schemeClr val="accent1">
                <a:lumMod val="75000"/>
                <a:alpha val="42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en-US" altLang="zh-TW" sz="2667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Low-power 10W TDP Quad-core </a:t>
              </a:r>
              <a:r>
                <a:rPr lang="en" altLang="zh-TW" sz="2667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J4125</a:t>
              </a:r>
              <a:endParaRPr lang="zh-TW" altLang="zh-TW" sz="2667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6475074" y="1673157"/>
            <a:ext cx="5402441" cy="266996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6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Integrated</a:t>
            </a:r>
            <a:r>
              <a:rPr lang="zh-TW" altLang="en-US" sz="26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</a:t>
            </a:r>
            <a:r>
              <a:rPr lang="zh-TW" altLang="en-US" sz="2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UHD Graphics 600</a:t>
            </a:r>
            <a:endParaRPr lang="en-US" altLang="zh-TW" sz="2667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buClr>
                <a:srgbClr val="595959"/>
              </a:buClr>
            </a:pPr>
            <a:r>
              <a:rPr lang="en-US" altLang="zh-TW" sz="58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250</a:t>
            </a:r>
            <a:r>
              <a:rPr lang="zh-TW" altLang="zh-TW" sz="58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MHz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base</a:t>
            </a:r>
            <a:endParaRPr lang="en-US" altLang="zh-TW" sz="2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buClr>
                <a:srgbClr val="595959"/>
              </a:buClr>
            </a:pPr>
            <a:r>
              <a:rPr lang="en-US" altLang="zh-TW" sz="58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750</a:t>
            </a:r>
            <a:r>
              <a:rPr lang="zh-TW" altLang="zh-TW" sz="58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MHz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burst</a:t>
            </a:r>
            <a:endParaRPr lang="zh-TW" altLang="en-US" sz="2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1" name="圖片 17" descr="cp_k_ww_4c_075.png">
            <a:extLst>
              <a:ext uri="{FF2B5EF4-FFF2-40B4-BE49-F238E27FC236}">
                <a16:creationId xmlns:a16="http://schemas.microsoft.com/office/drawing/2014/main" id="{63BEED1A-6FE2-40C6-B907-A3F14FC9B5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4" y="1745731"/>
            <a:ext cx="1260363" cy="1260525"/>
          </a:xfrm>
          <a:prstGeom prst="rect">
            <a:avLst/>
          </a:prstGeom>
          <a:effectLst>
            <a:outerShdw blurRad="114300" dist="25400" dir="5400000" sx="90000" sy="-19000" rotWithShape="0">
              <a:prstClr val="black">
                <a:alpha val="29000"/>
              </a:prstClr>
            </a:outerShdw>
          </a:effectLst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265A6F42-8EAA-8041-BD0D-CD7750A67E90}"/>
              </a:ext>
            </a:extLst>
          </p:cNvPr>
          <p:cNvSpPr txBox="1"/>
          <p:nvPr/>
        </p:nvSpPr>
        <p:spPr>
          <a:xfrm>
            <a:off x="1623282" y="6572682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397877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>
            <a:extLst>
              <a:ext uri="{FF2B5EF4-FFF2-40B4-BE49-F238E27FC236}">
                <a16:creationId xmlns:a16="http://schemas.microsoft.com/office/drawing/2014/main" id="{FFD60F70-CA62-4161-A448-3ED5949B4141}"/>
              </a:ext>
            </a:extLst>
          </p:cNvPr>
          <p:cNvSpPr/>
          <p:nvPr/>
        </p:nvSpPr>
        <p:spPr>
          <a:xfrm>
            <a:off x="388633" y="2099518"/>
            <a:ext cx="10909779" cy="3832336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Performance upgrade you can count on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CBE0BFF5-C842-4F0E-9642-8190EAB8CA68}"/>
              </a:ext>
            </a:extLst>
          </p:cNvPr>
          <p:cNvGrpSpPr/>
          <p:nvPr/>
        </p:nvGrpSpPr>
        <p:grpSpPr>
          <a:xfrm>
            <a:off x="379889" y="5129986"/>
            <a:ext cx="10909779" cy="438409"/>
            <a:chOff x="1091093" y="1376347"/>
            <a:chExt cx="7443307" cy="387617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17EF3AFC-AB49-42AB-BCBE-95E6ABFB686F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6DB0E2E2-8DBF-414B-99C4-689D2166C36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AEEFAB8-1FEE-4CCF-8B57-3A2FCFE466E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FD90AE9-D2C5-4995-9A0E-6162B36DF25C}"/>
              </a:ext>
            </a:extLst>
          </p:cNvPr>
          <p:cNvGrpSpPr/>
          <p:nvPr/>
        </p:nvGrpSpPr>
        <p:grpSpPr>
          <a:xfrm>
            <a:off x="384261" y="4272853"/>
            <a:ext cx="10909779" cy="438409"/>
            <a:chOff x="1091093" y="1376347"/>
            <a:chExt cx="7443307" cy="38761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4C71613-289E-423B-9D47-3D6B06175D7A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35D6F477-F902-4A40-BD78-D9112723D0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259EDC03-997E-4075-BDA5-904EC3A8D4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D704E1B-9614-46EA-B423-7AC6E7C2EEFC}"/>
              </a:ext>
            </a:extLst>
          </p:cNvPr>
          <p:cNvGrpSpPr/>
          <p:nvPr/>
        </p:nvGrpSpPr>
        <p:grpSpPr>
          <a:xfrm>
            <a:off x="384261" y="3426207"/>
            <a:ext cx="10909779" cy="438409"/>
            <a:chOff x="1091093" y="1376347"/>
            <a:chExt cx="7443307" cy="387617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1DCA4E6-2AD7-4A7B-8D24-B012B949280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DDC8BF6A-E7F5-4A53-B203-AA170B216BAB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E3E6E8F9-6F8A-49AC-B215-59A8BD48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363E4EF-6C4F-4B5C-9FE7-780868F6B179}"/>
              </a:ext>
            </a:extLst>
          </p:cNvPr>
          <p:cNvGrpSpPr/>
          <p:nvPr/>
        </p:nvGrpSpPr>
        <p:grpSpPr>
          <a:xfrm>
            <a:off x="384261" y="2580879"/>
            <a:ext cx="10909779" cy="438409"/>
            <a:chOff x="1091093" y="1376347"/>
            <a:chExt cx="7443307" cy="3876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2AE2BBA-5393-42E6-92AB-5DB018FB91D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9E6CAF7-9531-4D4F-9E07-B750A584745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ABCAC73A-5ED3-40CD-85E9-96BEE40BC24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8DE3E-A0FB-934A-8EF3-92FEEC8DA8F6}"/>
              </a:ext>
            </a:extLst>
          </p:cNvPr>
          <p:cNvSpPr txBox="1"/>
          <p:nvPr/>
        </p:nvSpPr>
        <p:spPr>
          <a:xfrm>
            <a:off x="574970" y="2634168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Launch date</a:t>
            </a:r>
            <a:endParaRPr kumimoji="1" lang="zh-TW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C529A7-B697-8140-B8AD-4CB8ACA30907}"/>
              </a:ext>
            </a:extLst>
          </p:cNvPr>
          <p:cNvSpPr txBox="1"/>
          <p:nvPr/>
        </p:nvSpPr>
        <p:spPr>
          <a:xfrm>
            <a:off x="565662" y="305981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Cores</a:t>
            </a:r>
            <a:endParaRPr kumimoji="1"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BC88058-EA46-804F-B907-3E6668FD8EBA}"/>
              </a:ext>
            </a:extLst>
          </p:cNvPr>
          <p:cNvSpPr txBox="1"/>
          <p:nvPr/>
        </p:nvSpPr>
        <p:spPr>
          <a:xfrm>
            <a:off x="550602" y="3468837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Threads</a:t>
            </a:r>
            <a:endParaRPr kumimoji="1"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703962-BA9F-7B47-81AE-A342C6B0A0BB}"/>
              </a:ext>
            </a:extLst>
          </p:cNvPr>
          <p:cNvSpPr/>
          <p:nvPr/>
        </p:nvSpPr>
        <p:spPr>
          <a:xfrm>
            <a:off x="553281" y="3906017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Base freq.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35403-2881-AF48-B988-B3135E1C151F}"/>
              </a:ext>
            </a:extLst>
          </p:cNvPr>
          <p:cNvSpPr/>
          <p:nvPr/>
        </p:nvSpPr>
        <p:spPr>
          <a:xfrm>
            <a:off x="569216" y="4317512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Burst freq.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FBD3C5-AA47-9342-B928-A21E1CCF3DF9}"/>
              </a:ext>
            </a:extLst>
          </p:cNvPr>
          <p:cNvSpPr/>
          <p:nvPr/>
        </p:nvSpPr>
        <p:spPr>
          <a:xfrm>
            <a:off x="565662" y="4736264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49BF44-D644-E944-BD32-225D3954F92B}"/>
              </a:ext>
            </a:extLst>
          </p:cNvPr>
          <p:cNvSpPr/>
          <p:nvPr/>
        </p:nvSpPr>
        <p:spPr>
          <a:xfrm>
            <a:off x="574969" y="5593300"/>
            <a:ext cx="1074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Graphics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B5BF57-343C-604F-AC89-C8ABCE0F0B78}"/>
              </a:ext>
            </a:extLst>
          </p:cNvPr>
          <p:cNvSpPr/>
          <p:nvPr/>
        </p:nvSpPr>
        <p:spPr>
          <a:xfrm>
            <a:off x="565662" y="5158794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Memory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7F12AE2-878E-4440-9DFE-0D4572612E05}"/>
              </a:ext>
            </a:extLst>
          </p:cNvPr>
          <p:cNvGrpSpPr/>
          <p:nvPr/>
        </p:nvGrpSpPr>
        <p:grpSpPr>
          <a:xfrm>
            <a:off x="5541802" y="2104302"/>
            <a:ext cx="2931412" cy="3805093"/>
            <a:chOff x="8048128" y="2104302"/>
            <a:chExt cx="2931412" cy="3805093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37E871C-2F96-6641-9D3F-6831366F0866}"/>
                </a:ext>
              </a:extLst>
            </p:cNvPr>
            <p:cNvSpPr txBox="1"/>
            <p:nvPr/>
          </p:nvSpPr>
          <p:spPr>
            <a:xfrm>
              <a:off x="8233275" y="2104302"/>
              <a:ext cx="2746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J3455 (</a:t>
              </a:r>
              <a:r>
                <a:rPr lang="en-US" altLang="zh-CN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Previous gen</a:t>
              </a:r>
              <a:r>
                <a:rPr kumimoji="1" lang="en-US" altLang="zh-CN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  <a:endPara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B6A26D7E-C9B9-7743-B6FB-48B1D4D948DC}"/>
                </a:ext>
              </a:extLst>
            </p:cNvPr>
            <p:cNvSpPr txBox="1"/>
            <p:nvPr/>
          </p:nvSpPr>
          <p:spPr>
            <a:xfrm>
              <a:off x="8729405" y="2620466"/>
              <a:ext cx="7441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Q3’16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CA671F-8A95-5C4B-ACF6-06BAC668F77C}"/>
                </a:ext>
              </a:extLst>
            </p:cNvPr>
            <p:cNvSpPr/>
            <p:nvPr/>
          </p:nvSpPr>
          <p:spPr>
            <a:xfrm>
              <a:off x="8048128" y="5570841"/>
              <a:ext cx="23358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Intel HD Graphics 500</a:t>
              </a:r>
              <a:endPara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813E479F-9704-E34C-9788-50A48F55562E}"/>
                </a:ext>
              </a:extLst>
            </p:cNvPr>
            <p:cNvSpPr txBox="1"/>
            <p:nvPr/>
          </p:nvSpPr>
          <p:spPr>
            <a:xfrm>
              <a:off x="9034776" y="305161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0DE56C-8A49-0F4F-AA4E-8C58B4FBB2CD}"/>
                </a:ext>
              </a:extLst>
            </p:cNvPr>
            <p:cNvSpPr txBox="1"/>
            <p:nvPr/>
          </p:nvSpPr>
          <p:spPr>
            <a:xfrm>
              <a:off x="9034776" y="346922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787C94D-6C30-994E-B805-9BE6C06C7901}"/>
                </a:ext>
              </a:extLst>
            </p:cNvPr>
            <p:cNvSpPr txBox="1"/>
            <p:nvPr/>
          </p:nvSpPr>
          <p:spPr>
            <a:xfrm>
              <a:off x="8155530" y="5167565"/>
              <a:ext cx="2069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DDR3L (1866 MHz)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EB64D3BE-E169-7342-A430-3800C5CE87DB}"/>
                </a:ext>
              </a:extLst>
            </p:cNvPr>
            <p:cNvSpPr txBox="1"/>
            <p:nvPr/>
          </p:nvSpPr>
          <p:spPr>
            <a:xfrm>
              <a:off x="8843218" y="4751889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 MB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8F07DF86-519D-B44F-B857-5EF82D402529}"/>
                </a:ext>
              </a:extLst>
            </p:cNvPr>
            <p:cNvSpPr txBox="1"/>
            <p:nvPr/>
          </p:nvSpPr>
          <p:spPr>
            <a:xfrm>
              <a:off x="8714978" y="3891792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1.5 GHz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6CE640E5-F0E8-274F-AFBA-CD3680DE4743}"/>
                </a:ext>
              </a:extLst>
            </p:cNvPr>
            <p:cNvSpPr txBox="1"/>
            <p:nvPr/>
          </p:nvSpPr>
          <p:spPr>
            <a:xfrm>
              <a:off x="8714978" y="4304532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2.3 GHz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91D6518-CB64-4B42-98D6-BF04506F6C05}"/>
              </a:ext>
            </a:extLst>
          </p:cNvPr>
          <p:cNvGrpSpPr/>
          <p:nvPr/>
        </p:nvGrpSpPr>
        <p:grpSpPr>
          <a:xfrm>
            <a:off x="2498664" y="2129237"/>
            <a:ext cx="2491388" cy="3775011"/>
            <a:chOff x="3616675" y="2129237"/>
            <a:chExt cx="2491388" cy="3775011"/>
          </a:xfrm>
        </p:grpSpPr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A9A8CE24-1D68-A145-896E-DBC1ADA2CD86}"/>
                </a:ext>
              </a:extLst>
            </p:cNvPr>
            <p:cNvSpPr txBox="1"/>
            <p:nvPr/>
          </p:nvSpPr>
          <p:spPr>
            <a:xfrm>
              <a:off x="4297952" y="2620621"/>
              <a:ext cx="7441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Q4’19</a:t>
              </a:r>
              <a:endParaRPr kumimoji="1"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B213AF2-03A0-A74C-AE19-6E667909C6D1}"/>
                </a:ext>
              </a:extLst>
            </p:cNvPr>
            <p:cNvSpPr/>
            <p:nvPr/>
          </p:nvSpPr>
          <p:spPr>
            <a:xfrm>
              <a:off x="3616675" y="5565694"/>
              <a:ext cx="2491388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Intel UHD Graphics 600</a:t>
              </a:r>
              <a:endParaRPr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C648C648-84A9-AB45-8445-191FC7F96361}"/>
                </a:ext>
              </a:extLst>
            </p:cNvPr>
            <p:cNvSpPr txBox="1"/>
            <p:nvPr/>
          </p:nvSpPr>
          <p:spPr>
            <a:xfrm>
              <a:off x="4603323" y="306553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92274F-B367-904E-AF37-679A4B22787B}"/>
                </a:ext>
              </a:extLst>
            </p:cNvPr>
            <p:cNvSpPr txBox="1"/>
            <p:nvPr/>
          </p:nvSpPr>
          <p:spPr>
            <a:xfrm>
              <a:off x="4603323" y="349100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3F987675-FD90-F24F-BF73-6B4E4E3D68BC}"/>
                </a:ext>
              </a:extLst>
            </p:cNvPr>
            <p:cNvSpPr txBox="1"/>
            <p:nvPr/>
          </p:nvSpPr>
          <p:spPr>
            <a:xfrm>
              <a:off x="3777777" y="5159552"/>
              <a:ext cx="18710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DDR4 (2400 MHz)</a:t>
              </a:r>
              <a:endParaRPr kumimoji="1"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DC9E59B-5617-E141-A591-FC76FB60C9C9}"/>
                </a:ext>
              </a:extLst>
            </p:cNvPr>
            <p:cNvSpPr txBox="1"/>
            <p:nvPr/>
          </p:nvSpPr>
          <p:spPr>
            <a:xfrm>
              <a:off x="4411765" y="4759014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 MB</a:t>
              </a:r>
              <a:endParaRPr kumimoji="1"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5B2FF2F-AD99-EB46-9A1A-DC9989E3693F}"/>
                </a:ext>
              </a:extLst>
            </p:cNvPr>
            <p:cNvSpPr txBox="1"/>
            <p:nvPr/>
          </p:nvSpPr>
          <p:spPr>
            <a:xfrm>
              <a:off x="4283525" y="3888757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2.0 GHz</a:t>
              </a:r>
              <a:endParaRPr kumimoji="1"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2B26E03-1289-9A4E-AD71-634A20B6E619}"/>
                </a:ext>
              </a:extLst>
            </p:cNvPr>
            <p:cNvSpPr txBox="1"/>
            <p:nvPr/>
          </p:nvSpPr>
          <p:spPr>
            <a:xfrm>
              <a:off x="4283525" y="4304156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2.7 GHz</a:t>
              </a:r>
              <a:endParaRPr kumimoji="1"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BADA68E-45D2-5B41-8A40-DDABA56E8C96}"/>
                </a:ext>
              </a:extLst>
            </p:cNvPr>
            <p:cNvSpPr txBox="1"/>
            <p:nvPr/>
          </p:nvSpPr>
          <p:spPr>
            <a:xfrm>
              <a:off x="4308371" y="2129237"/>
              <a:ext cx="9012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J4125</a:t>
              </a:r>
              <a:endPara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2596AE0A-82EC-4545-8F43-1AB10795F7B6}"/>
              </a:ext>
            </a:extLst>
          </p:cNvPr>
          <p:cNvSpPr txBox="1"/>
          <p:nvPr/>
        </p:nvSpPr>
        <p:spPr>
          <a:xfrm>
            <a:off x="574968" y="2199670"/>
            <a:ext cx="127791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 model</a:t>
            </a:r>
            <a:endParaRPr kumimoji="1"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818" y="1494603"/>
            <a:ext cx="4889182" cy="4943875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049008" y="5400673"/>
            <a:ext cx="4421538" cy="697125"/>
          </a:xfrm>
          <a:prstGeom prst="rect">
            <a:avLst/>
          </a:prstGeom>
        </p:spPr>
      </p:pic>
      <p:pic>
        <p:nvPicPr>
          <p:cNvPr id="70" name="圖片 17" descr="cp_k_ww_4c_075.png">
            <a:extLst>
              <a:ext uri="{FF2B5EF4-FFF2-40B4-BE49-F238E27FC236}">
                <a16:creationId xmlns:a16="http://schemas.microsoft.com/office/drawing/2014/main" id="{2526CF9F-B1FB-4FCA-BCB6-30F07C4C1F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303" y="5180795"/>
            <a:ext cx="1124306" cy="1124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DBE6E7D9-74A8-AF4D-AAB5-AE923759F469}"/>
              </a:ext>
            </a:extLst>
          </p:cNvPr>
          <p:cNvSpPr/>
          <p:nvPr/>
        </p:nvSpPr>
        <p:spPr>
          <a:xfrm>
            <a:off x="430808" y="6493569"/>
            <a:ext cx="28629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 https://</a:t>
            </a:r>
            <a:r>
              <a:rPr lang="en-US" altLang="zh-TW" sz="11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ark.intel.com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8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11018" y="143603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88108" y="1436033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19529" y="2538678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73423" y="5833658"/>
            <a:ext cx="655425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800"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73423" y="6036731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environment:</a:t>
            </a:r>
            <a:b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| 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53D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U-RP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-4G, QTS 4.4.2,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Samsung 850 Pro 512GB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RAID 5, thick volume</a:t>
            </a:r>
          </a:p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063904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64833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99224" y="4638907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84561" y="116041"/>
            <a:ext cx="10409061" cy="1378562"/>
          </a:xfrm>
        </p:spPr>
        <p:txBody>
          <a:bodyPr>
            <a:noAutofit/>
          </a:bodyPr>
          <a:lstStyle/>
          <a:p>
            <a: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2.5GbE accelerates large file transfer than 1GbE, </a:t>
            </a:r>
            <a:b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especially suitable for a single client environment</a:t>
            </a:r>
            <a:endParaRPr lang="en-US" altLang="zh-TW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086839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871669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37319" y="1389528"/>
            <a:ext cx="4596964" cy="4308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2.5GbE Windows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transfer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270829" y="1391912"/>
            <a:ext cx="4922793" cy="73865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2.5GbE Windows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transfer</a:t>
            </a:r>
          </a:p>
          <a:p>
            <a:pPr algn="ctr">
              <a:defRPr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Encrypted NAS volume</a:t>
            </a:r>
            <a:endParaRPr lang="zh-CN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21768" y="2115335"/>
            <a:ext cx="812865" cy="307836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11280" y="2042192"/>
            <a:ext cx="841780" cy="3144525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03404" y="204987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294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50551" y="207817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291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246199" y="2447508"/>
            <a:ext cx="812865" cy="273782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45427" y="2158157"/>
            <a:ext cx="841780" cy="302020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37551" y="216934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288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362569" y="242182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254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76171" y="2387719"/>
            <a:ext cx="526079" cy="2941908"/>
            <a:chOff x="741665" y="2189993"/>
            <a:chExt cx="526079" cy="330451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835166" y="4554003"/>
              <a:ext cx="393056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397526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5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70492" y="28008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189993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73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41342" y="205810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318432" y="2058103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49853" y="3172104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094228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95157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158253" y="5171363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513707" y="116041"/>
            <a:ext cx="11075541" cy="1378562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2 x 2.5GbE for the multi-user/device environment for the future business growth</a:t>
            </a:r>
            <a:endParaRPr lang="en-US" altLang="zh-TW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117163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901993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63730" y="2056141"/>
            <a:ext cx="4596964" cy="95409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 Windows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sequential transfer (SMB)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301153" y="2041198"/>
            <a:ext cx="4922793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 Windows sequential transfer (SMB),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Encrypted NAS volume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52092" y="3734022"/>
            <a:ext cx="812865" cy="210945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41604" y="2721717"/>
            <a:ext cx="841780" cy="311478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33728" y="274975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585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67758" y="369935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393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276523" y="3862189"/>
            <a:ext cx="812865" cy="197293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75751" y="2763233"/>
            <a:ext cx="841780" cy="306490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67875" y="279066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562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384271" y="386764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357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86825" y="3053465"/>
            <a:ext cx="516922" cy="2898231"/>
            <a:chOff x="721995" y="2239052"/>
            <a:chExt cx="516922" cy="325545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0073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2801743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21995" y="223905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8A0B1EDE-9765-8542-8722-F4B8931480FB}"/>
              </a:ext>
            </a:extLst>
          </p:cNvPr>
          <p:cNvSpPr/>
          <p:nvPr/>
        </p:nvSpPr>
        <p:spPr>
          <a:xfrm>
            <a:off x="649128" y="1652241"/>
            <a:ext cx="11075541" cy="3702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 addition to Jumbo Frame support, port 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/ link aggregation provides enhanced performance.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35C99D93-1FD7-8649-BCC8-7770E09D3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77" y="6446276"/>
            <a:ext cx="655425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800"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9097FCD4-A650-2949-9555-E0E90A05A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" y="6261609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environment:</a:t>
            </a:r>
            <a:b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| 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53D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U-RP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-4G, QTS 4.4.2,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Samsung 850 Pro 512GB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RAID 5, thick volume</a:t>
            </a:r>
          </a:p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5884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27678" y="1892495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36189" y="2995077"/>
            <a:ext cx="4959811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080564" y="5626089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81493" y="5626089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171917" y="4953271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543909" y="116041"/>
            <a:ext cx="11137808" cy="1378562"/>
          </a:xfrm>
        </p:spPr>
        <p:txBody>
          <a:bodyPr>
            <a:no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PCIe 2.0 slot for various 5GbE</a:t>
            </a: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10GbE PCIe NICs to accommodate different environment </a:t>
            </a:r>
            <a:endParaRPr lang="en-US" altLang="zh-TW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53979" y="1936386"/>
            <a:ext cx="459696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10GbE Windows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sequential transfer (SMB)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38428" y="3352831"/>
            <a:ext cx="812865" cy="227129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27940" y="2528398"/>
            <a:ext cx="841780" cy="308874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51800" y="2530484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677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54094" y="333002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413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92831" y="2874198"/>
            <a:ext cx="497252" cy="2859410"/>
            <a:chOff x="741665" y="2282661"/>
            <a:chExt cx="497252" cy="321184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02341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460721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2879411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282661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781" y="1917646"/>
            <a:ext cx="1083030" cy="6786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476" y="2657346"/>
            <a:ext cx="993335" cy="6224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7EFA4-E865-1F40-825B-89D561C5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476" y="3354908"/>
            <a:ext cx="1069165" cy="6700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785" y="4099991"/>
            <a:ext cx="1069151" cy="670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9A8C3F2-8E7C-554A-8B9F-748A35806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3311" y="4872906"/>
            <a:ext cx="952500" cy="5969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45D7AB-D14A-7046-8EF2-FADBC0991C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311" y="5627581"/>
            <a:ext cx="1014625" cy="634028"/>
          </a:xfrm>
          <a:prstGeom prst="rect">
            <a:avLst/>
          </a:prstGeom>
        </p:spPr>
      </p:pic>
      <p:sp>
        <p:nvSpPr>
          <p:cNvPr id="53" name="矩形: 圓角 55">
            <a:extLst>
              <a:ext uri="{FF2B5EF4-FFF2-40B4-BE49-F238E27FC236}">
                <a16:creationId xmlns:a16="http://schemas.microsoft.com/office/drawing/2014/main" id="{8C7BFD3D-7EDF-431F-B2FF-F113F83A4779}"/>
              </a:ext>
            </a:extLst>
          </p:cNvPr>
          <p:cNvSpPr/>
          <p:nvPr/>
        </p:nvSpPr>
        <p:spPr>
          <a:xfrm>
            <a:off x="6485604" y="1892495"/>
            <a:ext cx="3355906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r>
              <a:rPr lang="zh-TW" altLang="en-US" sz="1600" i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i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</a:t>
            </a:r>
            <a:endParaRPr lang="zh-TW" altLang="zh-TW" sz="1600" b="1" i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: 圓角 55">
            <a:extLst>
              <a:ext uri="{FF2B5EF4-FFF2-40B4-BE49-F238E27FC236}">
                <a16:creationId xmlns:a16="http://schemas.microsoft.com/office/drawing/2014/main" id="{DC2C442F-750D-4692-8E7E-E29D62E3ED2F}"/>
              </a:ext>
            </a:extLst>
          </p:cNvPr>
          <p:cNvSpPr/>
          <p:nvPr/>
        </p:nvSpPr>
        <p:spPr>
          <a:xfrm>
            <a:off x="6485604" y="2622663"/>
            <a:ext cx="3355906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矩形: 圓角 55">
            <a:extLst>
              <a:ext uri="{FF2B5EF4-FFF2-40B4-BE49-F238E27FC236}">
                <a16:creationId xmlns:a16="http://schemas.microsoft.com/office/drawing/2014/main" id="{CA25F311-BE17-4358-9FA7-2F64FD9A0980}"/>
              </a:ext>
            </a:extLst>
          </p:cNvPr>
          <p:cNvSpPr/>
          <p:nvPr/>
        </p:nvSpPr>
        <p:spPr>
          <a:xfrm>
            <a:off x="6485603" y="3352831"/>
            <a:ext cx="3355906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QXG-5G4T-111C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5G/2.5G/1G/100M RJ45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矩形: 圓角 55">
            <a:extLst>
              <a:ext uri="{FF2B5EF4-FFF2-40B4-BE49-F238E27FC236}">
                <a16:creationId xmlns:a16="http://schemas.microsoft.com/office/drawing/2014/main" id="{FC77F25C-A440-4327-AF3A-EAFB1D9E6622}"/>
              </a:ext>
            </a:extLst>
          </p:cNvPr>
          <p:cNvSpPr/>
          <p:nvPr/>
        </p:nvSpPr>
        <p:spPr>
          <a:xfrm>
            <a:off x="6499294" y="4082999"/>
            <a:ext cx="3355906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矩形: 圓角 55">
            <a:extLst>
              <a:ext uri="{FF2B5EF4-FFF2-40B4-BE49-F238E27FC236}">
                <a16:creationId xmlns:a16="http://schemas.microsoft.com/office/drawing/2014/main" id="{15A24EB4-2F69-4E0F-A853-EA2881B8FB65}"/>
              </a:ext>
            </a:extLst>
          </p:cNvPr>
          <p:cNvSpPr/>
          <p:nvPr/>
        </p:nvSpPr>
        <p:spPr>
          <a:xfrm>
            <a:off x="6500184" y="4813167"/>
            <a:ext cx="3355906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QXG-10G2T-107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10G/5G/2.5G/1G/100M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: 圓角 55">
            <a:extLst>
              <a:ext uri="{FF2B5EF4-FFF2-40B4-BE49-F238E27FC236}">
                <a16:creationId xmlns:a16="http://schemas.microsoft.com/office/drawing/2014/main" id="{80B5FB88-6221-480A-B42A-80D7D9DFCF9C}"/>
              </a:ext>
            </a:extLst>
          </p:cNvPr>
          <p:cNvSpPr/>
          <p:nvPr/>
        </p:nvSpPr>
        <p:spPr>
          <a:xfrm>
            <a:off x="6499294" y="5543335"/>
            <a:ext cx="3355906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QXG-10G2SF-CX4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 SFP+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4ED9EE9E-06FC-E34B-99AB-D9F347B6A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77" y="6446276"/>
            <a:ext cx="655425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800"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4F024408-8428-B243-AEDF-AB52E1BDC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" y="6261609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environment:</a:t>
            </a:r>
            <a:b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| 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53D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U-RP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-4G, QTS 4.4.2,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Samsung 850 Pro 512GB</a:t>
            </a:r>
            <a:r>
              <a:rPr 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RAID 5, thick volume</a:t>
            </a:r>
          </a:p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67302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188" y="3478326"/>
            <a:ext cx="6892072" cy="3321935"/>
          </a:xfrm>
          <a:prstGeom prst="roundRect">
            <a:avLst>
              <a:gd name="adj" fmla="val 34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Add two M.2 SSDs with a QM2 PCIe adapter and use SSD cache to enhance IOPS and performance of processing small files </a:t>
            </a:r>
            <a:endParaRPr kumimoji="1" lang="zh-TW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5" y="1627699"/>
            <a:ext cx="3214078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078" y="1528793"/>
            <a:ext cx="3214077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057405" y="1696060"/>
            <a:ext cx="2867932" cy="746159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endParaRPr lang="zh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3057405" y="2593587"/>
            <a:ext cx="2867932" cy="746159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2.0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8482653" y="1484300"/>
            <a:ext cx="3047141" cy="1004005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</a:t>
            </a: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8482653" y="2563416"/>
            <a:ext cx="3047141" cy="1058310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2.0</a:t>
            </a:r>
            <a:endParaRPr lang="zh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</a:t>
            </a:r>
            <a:endParaRPr lang="zh-TW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4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TW" sz="3400" dirty="0">
                <a:latin typeface="Arial" panose="020B0604020202020204" pitchFamily="34" charset="0"/>
                <a:cs typeface="Arial" panose="020B0604020202020204" pitchFamily="34" charset="0"/>
              </a:rPr>
              <a:t>Various accessories to mount the NAS, </a:t>
            </a:r>
            <a:br>
              <a:rPr kumimoji="1" lang="en-US" altLang="zh-TW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3400" dirty="0">
                <a:latin typeface="Arial" panose="020B0604020202020204" pitchFamily="34" charset="0"/>
                <a:cs typeface="Arial" panose="020B0604020202020204" pitchFamily="34" charset="0"/>
              </a:rPr>
              <a:t>protect against SSD failure, </a:t>
            </a:r>
            <a:br>
              <a:rPr kumimoji="1" lang="en-US" altLang="zh-TW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3400" dirty="0">
                <a:latin typeface="Arial" panose="020B0604020202020204" pitchFamily="34" charset="0"/>
                <a:cs typeface="Arial" panose="020B0604020202020204" pitchFamily="34" charset="0"/>
              </a:rPr>
              <a:t>or increase the NAS storage capacity</a:t>
            </a:r>
            <a:endParaRPr kumimoji="1" lang="zh-TW" alt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94" y="3059862"/>
            <a:ext cx="4129793" cy="10486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354" y="2937291"/>
            <a:ext cx="2729624" cy="17060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6682182" y="2366635"/>
            <a:ext cx="4595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2.5-inch SATA 6Gb/s to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 x 3.5-inch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6Gb/s hardware RAID 0/1 adapter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389581" y="2366635"/>
            <a:ext cx="3676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i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Optional rail-kit that is compliant with ANSI/EIA-RS-310-D.</a:t>
            </a:r>
            <a:endParaRPr lang="zh-TW" altLang="zh-TW" i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389579" y="4860167"/>
            <a:ext cx="7794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Flexibly use USB or multi-channel SATA to expand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storage space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ECFBA4-6942-644D-895B-BE944CD8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79" y="5784311"/>
            <a:ext cx="2359303" cy="5561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DB0A3-4BEF-2546-8C51-18A531D5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057" y="5720816"/>
            <a:ext cx="1922153" cy="5561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FB9613E-0750-7D40-A3E7-E6A254FAF0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82" y="4813271"/>
            <a:ext cx="2359303" cy="204472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DE0D2A-63E7-D145-95C1-1A7628F534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625" y="4651662"/>
            <a:ext cx="2359303" cy="204472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279079-C972-D545-B90B-5407D631C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1355339" y="5352113"/>
            <a:ext cx="375498" cy="48352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CD1C3CC-3403-D840-A915-2E15585D1D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4066315" y="5237293"/>
            <a:ext cx="375498" cy="48352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ED03837-99F3-4B49-8795-FE4F9241D192}"/>
              </a:ext>
            </a:extLst>
          </p:cNvPr>
          <p:cNvSpPr/>
          <p:nvPr/>
        </p:nvSpPr>
        <p:spPr>
          <a:xfrm>
            <a:off x="927246" y="6267834"/>
            <a:ext cx="1076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TR-004U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2B3ECA-3A07-FD43-8A72-F03461F72D05}"/>
              </a:ext>
            </a:extLst>
          </p:cNvPr>
          <p:cNvSpPr/>
          <p:nvPr/>
        </p:nvSpPr>
        <p:spPr>
          <a:xfrm>
            <a:off x="3399470" y="6276968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1D5A2E7-5150-E347-B654-662A97C21D05}"/>
              </a:ext>
            </a:extLst>
          </p:cNvPr>
          <p:cNvSpPr/>
          <p:nvPr/>
        </p:nvSpPr>
        <p:spPr>
          <a:xfrm>
            <a:off x="5956517" y="6296372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TL-R400S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B85382-E941-0B4F-A4EA-8907F361C04F}"/>
              </a:ext>
            </a:extLst>
          </p:cNvPr>
          <p:cNvSpPr/>
          <p:nvPr/>
        </p:nvSpPr>
        <p:spPr>
          <a:xfrm>
            <a:off x="8673333" y="6302524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TL-R1200S-RP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423886" y="1858803"/>
            <a:ext cx="3368715" cy="400110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tx1"/>
            </a:solidFill>
          </a:ln>
          <a:effectLst>
            <a:outerShdw blurRad="88900" dist="63500" dir="2700000" algn="tl" rotWithShape="0">
              <a:prstClr val="black">
                <a:alpha val="9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RAIL-B02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DD81C17-5E30-4150-AB70-5D3686582624}"/>
              </a:ext>
            </a:extLst>
          </p:cNvPr>
          <p:cNvSpPr/>
          <p:nvPr/>
        </p:nvSpPr>
        <p:spPr>
          <a:xfrm>
            <a:off x="6682182" y="1859430"/>
            <a:ext cx="3368715" cy="400110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tx1"/>
            </a:solidFill>
          </a:ln>
          <a:effectLst>
            <a:outerShdw blurRad="88900" dist="63500" dir="2700000" algn="tl" rotWithShape="0">
              <a:prstClr val="black">
                <a:alpha val="9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QDA-A2AR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4035A6B-1800-406D-B95E-C2EA57AED8CC}"/>
              </a:ext>
            </a:extLst>
          </p:cNvPr>
          <p:cNvSpPr/>
          <p:nvPr/>
        </p:nvSpPr>
        <p:spPr>
          <a:xfrm>
            <a:off x="423885" y="4326755"/>
            <a:ext cx="4017928" cy="400110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tx1"/>
            </a:solidFill>
          </a:ln>
          <a:effectLst>
            <a:outerShdw blurRad="88900" dist="63500" dir="2700000" algn="tl" rotWithShape="0">
              <a:prstClr val="black">
                <a:alpha val="9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 &amp; TL expansion enclosures</a:t>
            </a: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8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Follow the trend and choose a newer technology</a:t>
            </a:r>
            <a:b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over the old </a:t>
            </a:r>
            <a:r>
              <a:rPr lang="en-US" altLang="zh-TW" sz="3600" dirty="0" err="1">
                <a:latin typeface="Arial" panose="020B0604020202020204" pitchFamily="34" charset="0"/>
                <a:cs typeface="Arial" panose="020B0604020202020204" pitchFamily="34" charset="0"/>
              </a:rPr>
              <a:t>eSATA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A0DFDE6-ADA2-40BA-8C88-EB10D231C002}"/>
              </a:ext>
            </a:extLst>
          </p:cNvPr>
          <p:cNvGrpSpPr/>
          <p:nvPr/>
        </p:nvGrpSpPr>
        <p:grpSpPr>
          <a:xfrm>
            <a:off x="446023" y="1923044"/>
            <a:ext cx="11343615" cy="4601995"/>
            <a:chOff x="446023" y="1923044"/>
            <a:chExt cx="11343615" cy="4601995"/>
          </a:xfrm>
        </p:grpSpPr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571FD776-2C44-4958-8605-26D09E8663CA}"/>
                </a:ext>
              </a:extLst>
            </p:cNvPr>
            <p:cNvSpPr/>
            <p:nvPr/>
          </p:nvSpPr>
          <p:spPr>
            <a:xfrm>
              <a:off x="447465" y="1923044"/>
              <a:ext cx="11297070" cy="4601995"/>
            </a:xfrm>
            <a:prstGeom prst="roundRect">
              <a:avLst>
                <a:gd name="adj" fmla="val 3016"/>
              </a:avLst>
            </a:prstGeom>
            <a:solidFill>
              <a:schemeClr val="tx1">
                <a:lumMod val="65000"/>
                <a:lumOff val="35000"/>
                <a:alpha val="42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C9E6B64-36C1-1E49-B67A-B6B3E7E3F0E1}"/>
                </a:ext>
              </a:extLst>
            </p:cNvPr>
            <p:cNvSpPr/>
            <p:nvPr/>
          </p:nvSpPr>
          <p:spPr>
            <a:xfrm>
              <a:off x="446023" y="2391396"/>
              <a:ext cx="11298512" cy="3758375"/>
            </a:xfrm>
            <a:prstGeom prst="rect">
              <a:avLst/>
            </a:prstGeom>
            <a:solidFill>
              <a:schemeClr val="bg1">
                <a:alpha val="15000"/>
              </a:schemeClr>
            </a:solidFill>
            <a:ln w="9525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 baseline="-25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矩形 26">
              <a:extLst>
                <a:ext uri="{FF2B5EF4-FFF2-40B4-BE49-F238E27FC236}">
                  <a16:creationId xmlns:a16="http://schemas.microsoft.com/office/drawing/2014/main" id="{CB1DF9E3-988B-654E-971A-D3DB9B0270F9}"/>
                </a:ext>
              </a:extLst>
            </p:cNvPr>
            <p:cNvSpPr/>
            <p:nvPr/>
          </p:nvSpPr>
          <p:spPr>
            <a:xfrm>
              <a:off x="7058380" y="1960098"/>
              <a:ext cx="3033203" cy="40011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2000" b="1" spc="300">
                  <a:solidFill>
                    <a:srgbClr val="D6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Theoretical speed</a:t>
              </a:r>
              <a:endParaRPr lang="zh-CN" altLang="en-US" sz="2000" b="1" spc="300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矩形 26">
              <a:extLst>
                <a:ext uri="{FF2B5EF4-FFF2-40B4-BE49-F238E27FC236}">
                  <a16:creationId xmlns:a16="http://schemas.microsoft.com/office/drawing/2014/main" id="{FFA7710F-B0B9-3247-AEBA-8EE3760569DD}"/>
                </a:ext>
              </a:extLst>
            </p:cNvPr>
            <p:cNvSpPr/>
            <p:nvPr/>
          </p:nvSpPr>
          <p:spPr>
            <a:xfrm>
              <a:off x="2952027" y="1938872"/>
              <a:ext cx="1915826" cy="40011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altLang="zh-CN" sz="2000" b="1" spc="300">
                  <a:solidFill>
                    <a:srgbClr val="D6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Interface</a:t>
              </a:r>
            </a:p>
          </p:txBody>
        </p:sp>
        <p:sp>
          <p:nvSpPr>
            <p:cNvPr id="39" name="矩形 26">
              <a:extLst>
                <a:ext uri="{FF2B5EF4-FFF2-40B4-BE49-F238E27FC236}">
                  <a16:creationId xmlns:a16="http://schemas.microsoft.com/office/drawing/2014/main" id="{7CC47E50-9EA5-7348-8E35-A988FDFFE936}"/>
                </a:ext>
              </a:extLst>
            </p:cNvPr>
            <p:cNvSpPr/>
            <p:nvPr/>
          </p:nvSpPr>
          <p:spPr>
            <a:xfrm>
              <a:off x="633215" y="1947053"/>
              <a:ext cx="1846980" cy="40011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2000" b="1" spc="300">
                  <a:solidFill>
                    <a:srgbClr val="D6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Popularity</a:t>
              </a:r>
              <a:endParaRPr lang="en" altLang="zh-CN" sz="2000" b="1" spc="300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矩形 26">
              <a:extLst>
                <a:ext uri="{FF2B5EF4-FFF2-40B4-BE49-F238E27FC236}">
                  <a16:creationId xmlns:a16="http://schemas.microsoft.com/office/drawing/2014/main" id="{0FCA17C8-7436-B041-9A8E-74564549D4E2}"/>
                </a:ext>
              </a:extLst>
            </p:cNvPr>
            <p:cNvSpPr/>
            <p:nvPr/>
          </p:nvSpPr>
          <p:spPr>
            <a:xfrm>
              <a:off x="10885223" y="5555344"/>
              <a:ext cx="904415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96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矩形 26">
              <a:extLst>
                <a:ext uri="{FF2B5EF4-FFF2-40B4-BE49-F238E27FC236}">
                  <a16:creationId xmlns:a16="http://schemas.microsoft.com/office/drawing/2014/main" id="{735AE152-7A68-944E-9355-651A0BDA3F41}"/>
                </a:ext>
              </a:extLst>
            </p:cNvPr>
            <p:cNvSpPr/>
            <p:nvPr/>
          </p:nvSpPr>
          <p:spPr>
            <a:xfrm>
              <a:off x="7702298" y="4704660"/>
              <a:ext cx="904415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40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矩形 26">
              <a:extLst>
                <a:ext uri="{FF2B5EF4-FFF2-40B4-BE49-F238E27FC236}">
                  <a16:creationId xmlns:a16="http://schemas.microsoft.com/office/drawing/2014/main" id="{01983F6E-E0D3-9347-A592-4B32498C6547}"/>
                </a:ext>
              </a:extLst>
            </p:cNvPr>
            <p:cNvSpPr/>
            <p:nvPr/>
          </p:nvSpPr>
          <p:spPr>
            <a:xfrm>
              <a:off x="5159563" y="3436027"/>
              <a:ext cx="790601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5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1B311761-4762-9F4B-8391-84D3F237C7BE}"/>
                </a:ext>
              </a:extLst>
            </p:cNvPr>
            <p:cNvCxnSpPr/>
            <p:nvPr/>
          </p:nvCxnSpPr>
          <p:spPr>
            <a:xfrm>
              <a:off x="4656900" y="2738567"/>
              <a:ext cx="0" cy="3164353"/>
            </a:xfrm>
            <a:prstGeom prst="line">
              <a:avLst/>
            </a:prstGeom>
            <a:ln w="952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7D2768E5-DA09-8646-8D02-054F1C897245}"/>
                </a:ext>
              </a:extLst>
            </p:cNvPr>
            <p:cNvCxnSpPr/>
            <p:nvPr/>
          </p:nvCxnSpPr>
          <p:spPr>
            <a:xfrm>
              <a:off x="10960226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1EFFAE43-E0FC-9546-BF25-02120F84A663}"/>
                </a:ext>
              </a:extLst>
            </p:cNvPr>
            <p:cNvCxnSpPr/>
            <p:nvPr/>
          </p:nvCxnSpPr>
          <p:spPr>
            <a:xfrm>
              <a:off x="7808563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37690C70-229E-F14D-B250-50C2E96894BB}"/>
                </a:ext>
              </a:extLst>
            </p:cNvPr>
            <p:cNvCxnSpPr/>
            <p:nvPr/>
          </p:nvCxnSpPr>
          <p:spPr>
            <a:xfrm>
              <a:off x="9387789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4DC68E85-072C-C548-86E3-EA71C17F91FD}"/>
                </a:ext>
              </a:extLst>
            </p:cNvPr>
            <p:cNvCxnSpPr/>
            <p:nvPr/>
          </p:nvCxnSpPr>
          <p:spPr>
            <a:xfrm>
              <a:off x="6232731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26">
              <a:extLst>
                <a:ext uri="{FF2B5EF4-FFF2-40B4-BE49-F238E27FC236}">
                  <a16:creationId xmlns:a16="http://schemas.microsoft.com/office/drawing/2014/main" id="{F065C7DB-1E64-4D46-A7D1-9DD14B857849}"/>
                </a:ext>
              </a:extLst>
            </p:cNvPr>
            <p:cNvSpPr/>
            <p:nvPr/>
          </p:nvSpPr>
          <p:spPr>
            <a:xfrm>
              <a:off x="4896666" y="2720918"/>
              <a:ext cx="790601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3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箭號: 向右 144">
              <a:extLst>
                <a:ext uri="{FF2B5EF4-FFF2-40B4-BE49-F238E27FC236}">
                  <a16:creationId xmlns:a16="http://schemas.microsoft.com/office/drawing/2014/main" id="{B0AECD76-77EF-CF44-B2E9-164C2ED30FF5}"/>
                </a:ext>
              </a:extLst>
            </p:cNvPr>
            <p:cNvSpPr/>
            <p:nvPr/>
          </p:nvSpPr>
          <p:spPr>
            <a:xfrm>
              <a:off x="3110388" y="4019790"/>
              <a:ext cx="689452" cy="827845"/>
            </a:xfrm>
            <a:prstGeom prst="rightArrow">
              <a:avLst>
                <a:gd name="adj1" fmla="val 63653"/>
                <a:gd name="adj2" fmla="val 39515"/>
              </a:avLst>
            </a:prstGeom>
            <a:noFill/>
            <a:ln>
              <a:noFill/>
            </a:ln>
            <a:effectLst>
              <a:outerShdw blurRad="50800" dist="508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矩形: 圓角 7">
              <a:extLst>
                <a:ext uri="{FF2B5EF4-FFF2-40B4-BE49-F238E27FC236}">
                  <a16:creationId xmlns:a16="http://schemas.microsoft.com/office/drawing/2014/main" id="{3C8AF4A8-52E6-A94D-9219-8AFF53176567}"/>
                </a:ext>
              </a:extLst>
            </p:cNvPr>
            <p:cNvSpPr/>
            <p:nvPr/>
          </p:nvSpPr>
          <p:spPr>
            <a:xfrm>
              <a:off x="4611759" y="2796754"/>
              <a:ext cx="256095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rgbClr val="FFFF00">
                    <a:alpha val="50000"/>
                    <a:lumMod val="100000"/>
                  </a:srgbClr>
                </a:gs>
                <a:gs pos="0">
                  <a:srgbClr val="FCBC08"/>
                </a:gs>
                <a:gs pos="85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矩形: 圓角 106">
              <a:extLst>
                <a:ext uri="{FF2B5EF4-FFF2-40B4-BE49-F238E27FC236}">
                  <a16:creationId xmlns:a16="http://schemas.microsoft.com/office/drawing/2014/main" id="{A0939768-0C99-714A-AC2E-B831C38C40FB}"/>
                </a:ext>
              </a:extLst>
            </p:cNvPr>
            <p:cNvSpPr/>
            <p:nvPr/>
          </p:nvSpPr>
          <p:spPr>
            <a:xfrm>
              <a:off x="4611759" y="5648095"/>
              <a:ext cx="6252064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925DF"/>
                </a:gs>
                <a:gs pos="79000">
                  <a:srgbClr val="F7CF31">
                    <a:alpha val="90000"/>
                  </a:srgbClr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矩形: 圓角 107">
              <a:extLst>
                <a:ext uri="{FF2B5EF4-FFF2-40B4-BE49-F238E27FC236}">
                  <a16:creationId xmlns:a16="http://schemas.microsoft.com/office/drawing/2014/main" id="{79704135-8A55-5247-B9FD-F1E16AAF4A68}"/>
                </a:ext>
              </a:extLst>
            </p:cNvPr>
            <p:cNvSpPr/>
            <p:nvPr/>
          </p:nvSpPr>
          <p:spPr>
            <a:xfrm>
              <a:off x="4634243" y="3534301"/>
              <a:ext cx="375536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矩形: 圓角 113">
              <a:extLst>
                <a:ext uri="{FF2B5EF4-FFF2-40B4-BE49-F238E27FC236}">
                  <a16:creationId xmlns:a16="http://schemas.microsoft.com/office/drawing/2014/main" id="{D98716FF-D40F-944B-A345-ADD9881A3464}"/>
                </a:ext>
              </a:extLst>
            </p:cNvPr>
            <p:cNvSpPr/>
            <p:nvPr/>
          </p:nvSpPr>
          <p:spPr>
            <a:xfrm>
              <a:off x="4613836" y="4790188"/>
              <a:ext cx="3061221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矩形 26">
              <a:extLst>
                <a:ext uri="{FF2B5EF4-FFF2-40B4-BE49-F238E27FC236}">
                  <a16:creationId xmlns:a16="http://schemas.microsoft.com/office/drawing/2014/main" id="{17670907-DC5B-BC46-9548-977CDA7A09B8}"/>
                </a:ext>
              </a:extLst>
            </p:cNvPr>
            <p:cNvSpPr/>
            <p:nvPr/>
          </p:nvSpPr>
          <p:spPr>
            <a:xfrm>
              <a:off x="3137839" y="3396940"/>
              <a:ext cx="1716353" cy="102188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 3.2 Gen1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 3.2 Gen2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 3.2 Gen2 x2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矩形 26">
              <a:extLst>
                <a:ext uri="{FF2B5EF4-FFF2-40B4-BE49-F238E27FC236}">
                  <a16:creationId xmlns:a16="http://schemas.microsoft.com/office/drawing/2014/main" id="{79CC32CC-9BF7-BB49-A602-575C69CF403E}"/>
                </a:ext>
              </a:extLst>
            </p:cNvPr>
            <p:cNvSpPr/>
            <p:nvPr/>
          </p:nvSpPr>
          <p:spPr>
            <a:xfrm>
              <a:off x="3137582" y="4731496"/>
              <a:ext cx="1287532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Thunderbolt 3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矩形 26">
              <a:extLst>
                <a:ext uri="{FF2B5EF4-FFF2-40B4-BE49-F238E27FC236}">
                  <a16:creationId xmlns:a16="http://schemas.microsoft.com/office/drawing/2014/main" id="{1721FA0E-455F-0D47-A36F-F132C416CE20}"/>
                </a:ext>
              </a:extLst>
            </p:cNvPr>
            <p:cNvSpPr/>
            <p:nvPr/>
          </p:nvSpPr>
          <p:spPr>
            <a:xfrm>
              <a:off x="3137840" y="5588456"/>
              <a:ext cx="1172116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SAS 12Gb/s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矩形 26">
              <a:extLst>
                <a:ext uri="{FF2B5EF4-FFF2-40B4-BE49-F238E27FC236}">
                  <a16:creationId xmlns:a16="http://schemas.microsoft.com/office/drawing/2014/main" id="{E0360A3B-1A0F-E84A-856D-E6239D6C47F4}"/>
                </a:ext>
              </a:extLst>
            </p:cNvPr>
            <p:cNvSpPr/>
            <p:nvPr/>
          </p:nvSpPr>
          <p:spPr>
            <a:xfrm>
              <a:off x="3137840" y="2733495"/>
              <a:ext cx="727059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eSATA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9" name="圖片 58" descr="一張含有 文字 的圖片&#10;&#10;自動產生的描述">
              <a:extLst>
                <a:ext uri="{FF2B5EF4-FFF2-40B4-BE49-F238E27FC236}">
                  <a16:creationId xmlns:a16="http://schemas.microsoft.com/office/drawing/2014/main" id="{1FE8DC40-52AE-D04F-8894-9F686628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8127" y="3563936"/>
              <a:ext cx="1094407" cy="572739"/>
            </a:xfrm>
            <a:prstGeom prst="rect">
              <a:avLst/>
            </a:prstGeom>
            <a:effectLst/>
          </p:spPr>
        </p:pic>
        <p:pic>
          <p:nvPicPr>
            <p:cNvPr id="60" name="圖片 59" descr="一張含有 物件 的圖片&#10;&#10;自動產生的描述">
              <a:extLst>
                <a:ext uri="{FF2B5EF4-FFF2-40B4-BE49-F238E27FC236}">
                  <a16:creationId xmlns:a16="http://schemas.microsoft.com/office/drawing/2014/main" id="{2DACE908-1712-1E4B-A13A-702E50A5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9258" y="4484997"/>
              <a:ext cx="563376" cy="667248"/>
            </a:xfrm>
            <a:prstGeom prst="rect">
              <a:avLst/>
            </a:prstGeom>
            <a:effectLst/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27E491BB-3F9D-A248-B697-16D2D43E4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583" y="5280856"/>
              <a:ext cx="1794904" cy="785270"/>
            </a:xfrm>
            <a:prstGeom prst="rect">
              <a:avLst/>
            </a:prstGeom>
          </p:spPr>
        </p:pic>
        <p:pic>
          <p:nvPicPr>
            <p:cNvPr id="62" name="Picture 4" descr="Image result for esata logo svg">
              <a:extLst>
                <a:ext uri="{FF2B5EF4-FFF2-40B4-BE49-F238E27FC236}">
                  <a16:creationId xmlns:a16="http://schemas.microsoft.com/office/drawing/2014/main" id="{7E4B8ABC-BBD5-894E-8F10-E8C13450C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556" y="2643347"/>
              <a:ext cx="1105278" cy="552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星形: 五角 30">
              <a:extLst>
                <a:ext uri="{FF2B5EF4-FFF2-40B4-BE49-F238E27FC236}">
                  <a16:creationId xmlns:a16="http://schemas.microsoft.com/office/drawing/2014/main" id="{35696736-0512-D144-87E9-D88D9A50C520}"/>
                </a:ext>
              </a:extLst>
            </p:cNvPr>
            <p:cNvSpPr/>
            <p:nvPr/>
          </p:nvSpPr>
          <p:spPr>
            <a:xfrm>
              <a:off x="699039" y="281346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星形: 五角 132">
              <a:extLst>
                <a:ext uri="{FF2B5EF4-FFF2-40B4-BE49-F238E27FC236}">
                  <a16:creationId xmlns:a16="http://schemas.microsoft.com/office/drawing/2014/main" id="{9FF906D8-E399-4942-86F6-47318EE5101D}"/>
                </a:ext>
              </a:extLst>
            </p:cNvPr>
            <p:cNvSpPr/>
            <p:nvPr/>
          </p:nvSpPr>
          <p:spPr>
            <a:xfrm>
              <a:off x="719246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星形: 五角 135">
              <a:extLst>
                <a:ext uri="{FF2B5EF4-FFF2-40B4-BE49-F238E27FC236}">
                  <a16:creationId xmlns:a16="http://schemas.microsoft.com/office/drawing/2014/main" id="{362EE6D4-C710-6249-BFCD-171519230098}"/>
                </a:ext>
              </a:extLst>
            </p:cNvPr>
            <p:cNvSpPr/>
            <p:nvPr/>
          </p:nvSpPr>
          <p:spPr>
            <a:xfrm>
              <a:off x="955838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星形: 五角 136">
              <a:extLst>
                <a:ext uri="{FF2B5EF4-FFF2-40B4-BE49-F238E27FC236}">
                  <a16:creationId xmlns:a16="http://schemas.microsoft.com/office/drawing/2014/main" id="{AE52E0EE-EF16-5A46-A554-34CA22295139}"/>
                </a:ext>
              </a:extLst>
            </p:cNvPr>
            <p:cNvSpPr/>
            <p:nvPr/>
          </p:nvSpPr>
          <p:spPr>
            <a:xfrm>
              <a:off x="1192430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星形: 五角 137">
              <a:extLst>
                <a:ext uri="{FF2B5EF4-FFF2-40B4-BE49-F238E27FC236}">
                  <a16:creationId xmlns:a16="http://schemas.microsoft.com/office/drawing/2014/main" id="{88242375-A7D8-C04D-951E-8B826E6BC2AD}"/>
                </a:ext>
              </a:extLst>
            </p:cNvPr>
            <p:cNvSpPr/>
            <p:nvPr/>
          </p:nvSpPr>
          <p:spPr>
            <a:xfrm>
              <a:off x="1429022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星形: 五角 138">
              <a:extLst>
                <a:ext uri="{FF2B5EF4-FFF2-40B4-BE49-F238E27FC236}">
                  <a16:creationId xmlns:a16="http://schemas.microsoft.com/office/drawing/2014/main" id="{B9C45295-8438-3944-BD94-F07F65D964FB}"/>
                </a:ext>
              </a:extLst>
            </p:cNvPr>
            <p:cNvSpPr/>
            <p:nvPr/>
          </p:nvSpPr>
          <p:spPr>
            <a:xfrm>
              <a:off x="1665613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星形: 五角 133">
              <a:extLst>
                <a:ext uri="{FF2B5EF4-FFF2-40B4-BE49-F238E27FC236}">
                  <a16:creationId xmlns:a16="http://schemas.microsoft.com/office/drawing/2014/main" id="{91A9ADAC-B74F-3145-ACEB-31F0F36FD362}"/>
                </a:ext>
              </a:extLst>
            </p:cNvPr>
            <p:cNvSpPr/>
            <p:nvPr/>
          </p:nvSpPr>
          <p:spPr>
            <a:xfrm>
              <a:off x="695716" y="4756671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星形: 五角 139">
              <a:extLst>
                <a:ext uri="{FF2B5EF4-FFF2-40B4-BE49-F238E27FC236}">
                  <a16:creationId xmlns:a16="http://schemas.microsoft.com/office/drawing/2014/main" id="{A65CDBF6-5156-C04B-8E61-3DBEFB199BD9}"/>
                </a:ext>
              </a:extLst>
            </p:cNvPr>
            <p:cNvSpPr/>
            <p:nvPr/>
          </p:nvSpPr>
          <p:spPr>
            <a:xfrm>
              <a:off x="942810" y="475276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星形: 五角 140">
              <a:extLst>
                <a:ext uri="{FF2B5EF4-FFF2-40B4-BE49-F238E27FC236}">
                  <a16:creationId xmlns:a16="http://schemas.microsoft.com/office/drawing/2014/main" id="{81EF7244-C49E-8149-A16D-528C51E0B033}"/>
                </a:ext>
              </a:extLst>
            </p:cNvPr>
            <p:cNvSpPr/>
            <p:nvPr/>
          </p:nvSpPr>
          <p:spPr>
            <a:xfrm>
              <a:off x="1189905" y="475276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星形: 五角 141">
              <a:extLst>
                <a:ext uri="{FF2B5EF4-FFF2-40B4-BE49-F238E27FC236}">
                  <a16:creationId xmlns:a16="http://schemas.microsoft.com/office/drawing/2014/main" id="{EB44D5F1-D205-6749-9488-116679986E29}"/>
                </a:ext>
              </a:extLst>
            </p:cNvPr>
            <p:cNvSpPr/>
            <p:nvPr/>
          </p:nvSpPr>
          <p:spPr>
            <a:xfrm>
              <a:off x="1437000" y="475276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星形: 五角 134">
              <a:extLst>
                <a:ext uri="{FF2B5EF4-FFF2-40B4-BE49-F238E27FC236}">
                  <a16:creationId xmlns:a16="http://schemas.microsoft.com/office/drawing/2014/main" id="{D7C7737A-E8EB-7248-8C1F-F7710666E75F}"/>
                </a:ext>
              </a:extLst>
            </p:cNvPr>
            <p:cNvSpPr/>
            <p:nvPr/>
          </p:nvSpPr>
          <p:spPr>
            <a:xfrm>
              <a:off x="697883" y="555534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星形: 五角 142">
              <a:extLst>
                <a:ext uri="{FF2B5EF4-FFF2-40B4-BE49-F238E27FC236}">
                  <a16:creationId xmlns:a16="http://schemas.microsoft.com/office/drawing/2014/main" id="{41EFF2CF-6EE1-144E-9611-E38B7800BC7E}"/>
                </a:ext>
              </a:extLst>
            </p:cNvPr>
            <p:cNvSpPr/>
            <p:nvPr/>
          </p:nvSpPr>
          <p:spPr>
            <a:xfrm>
              <a:off x="950017" y="5555522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星形: 五角 143">
              <a:extLst>
                <a:ext uri="{FF2B5EF4-FFF2-40B4-BE49-F238E27FC236}">
                  <a16:creationId xmlns:a16="http://schemas.microsoft.com/office/drawing/2014/main" id="{E9DC763E-5479-C244-94B1-23E861B3FEF4}"/>
                </a:ext>
              </a:extLst>
            </p:cNvPr>
            <p:cNvSpPr/>
            <p:nvPr/>
          </p:nvSpPr>
          <p:spPr>
            <a:xfrm>
              <a:off x="1202152" y="5555522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矩形: 圓角 51">
              <a:extLst>
                <a:ext uri="{FF2B5EF4-FFF2-40B4-BE49-F238E27FC236}">
                  <a16:creationId xmlns:a16="http://schemas.microsoft.com/office/drawing/2014/main" id="{9D8A2D7E-E062-6744-A139-1DEBA47D5CEE}"/>
                </a:ext>
              </a:extLst>
            </p:cNvPr>
            <p:cNvSpPr/>
            <p:nvPr/>
          </p:nvSpPr>
          <p:spPr>
            <a:xfrm>
              <a:off x="4582301" y="3110452"/>
              <a:ext cx="530260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rgbClr val="FFFF00">
                    <a:alpha val="50000"/>
                    <a:lumMod val="100000"/>
                  </a:srgbClr>
                </a:gs>
                <a:gs pos="0">
                  <a:srgbClr val="FCBC08"/>
                </a:gs>
                <a:gs pos="85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矩形: 圓角 52">
              <a:extLst>
                <a:ext uri="{FF2B5EF4-FFF2-40B4-BE49-F238E27FC236}">
                  <a16:creationId xmlns:a16="http://schemas.microsoft.com/office/drawing/2014/main" id="{3935E078-4C1D-8042-881B-7B9E71CCCCF5}"/>
                </a:ext>
              </a:extLst>
            </p:cNvPr>
            <p:cNvSpPr/>
            <p:nvPr/>
          </p:nvSpPr>
          <p:spPr>
            <a:xfrm>
              <a:off x="4611759" y="3843856"/>
              <a:ext cx="844703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矩形: 圓角 53">
              <a:extLst>
                <a:ext uri="{FF2B5EF4-FFF2-40B4-BE49-F238E27FC236}">
                  <a16:creationId xmlns:a16="http://schemas.microsoft.com/office/drawing/2014/main" id="{1D4D7E5F-0EAD-B44D-831D-A416A06FA7D4}"/>
                </a:ext>
              </a:extLst>
            </p:cNvPr>
            <p:cNvSpPr/>
            <p:nvPr/>
          </p:nvSpPr>
          <p:spPr>
            <a:xfrm>
              <a:off x="4560522" y="4152289"/>
              <a:ext cx="1645646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矩形 26">
              <a:extLst>
                <a:ext uri="{FF2B5EF4-FFF2-40B4-BE49-F238E27FC236}">
                  <a16:creationId xmlns:a16="http://schemas.microsoft.com/office/drawing/2014/main" id="{B32B78FA-B382-C84B-A8FF-B92227359B8C}"/>
                </a:ext>
              </a:extLst>
            </p:cNvPr>
            <p:cNvSpPr/>
            <p:nvPr/>
          </p:nvSpPr>
          <p:spPr>
            <a:xfrm>
              <a:off x="5131702" y="3010584"/>
              <a:ext cx="790601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矩形 26">
              <a:extLst>
                <a:ext uri="{FF2B5EF4-FFF2-40B4-BE49-F238E27FC236}">
                  <a16:creationId xmlns:a16="http://schemas.microsoft.com/office/drawing/2014/main" id="{610BC820-B075-AA4D-8C83-79881667A24D}"/>
                </a:ext>
              </a:extLst>
            </p:cNvPr>
            <p:cNvSpPr/>
            <p:nvPr/>
          </p:nvSpPr>
          <p:spPr>
            <a:xfrm>
              <a:off x="5513625" y="3756151"/>
              <a:ext cx="904415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矩形 26">
              <a:extLst>
                <a:ext uri="{FF2B5EF4-FFF2-40B4-BE49-F238E27FC236}">
                  <a16:creationId xmlns:a16="http://schemas.microsoft.com/office/drawing/2014/main" id="{CC132932-27B2-EE4D-94B6-9001D7B4B7D8}"/>
                </a:ext>
              </a:extLst>
            </p:cNvPr>
            <p:cNvSpPr/>
            <p:nvPr/>
          </p:nvSpPr>
          <p:spPr>
            <a:xfrm>
              <a:off x="6173057" y="4055553"/>
              <a:ext cx="904415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20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00C044CF-2CAE-604E-BF4C-1F46B66B2DA7}"/>
                </a:ext>
              </a:extLst>
            </p:cNvPr>
            <p:cNvCxnSpPr/>
            <p:nvPr/>
          </p:nvCxnSpPr>
          <p:spPr>
            <a:xfrm>
              <a:off x="9384394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26">
              <a:extLst>
                <a:ext uri="{FF2B5EF4-FFF2-40B4-BE49-F238E27FC236}">
                  <a16:creationId xmlns:a16="http://schemas.microsoft.com/office/drawing/2014/main" id="{CDE31F79-8041-464E-B08C-F26724E53FA6}"/>
                </a:ext>
              </a:extLst>
            </p:cNvPr>
            <p:cNvSpPr/>
            <p:nvPr/>
          </p:nvSpPr>
          <p:spPr>
            <a:xfrm>
              <a:off x="3154148" y="5241113"/>
              <a:ext cx="1072730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SAS 6Gb/s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矩形 26">
              <a:extLst>
                <a:ext uri="{FF2B5EF4-FFF2-40B4-BE49-F238E27FC236}">
                  <a16:creationId xmlns:a16="http://schemas.microsoft.com/office/drawing/2014/main" id="{CEC5E9FC-2D7A-C246-A210-D2E2A7CCCDD3}"/>
                </a:ext>
              </a:extLst>
            </p:cNvPr>
            <p:cNvSpPr/>
            <p:nvPr/>
          </p:nvSpPr>
          <p:spPr>
            <a:xfrm>
              <a:off x="8523674" y="5164536"/>
              <a:ext cx="904415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48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矩形: 圓角 113">
              <a:extLst>
                <a:ext uri="{FF2B5EF4-FFF2-40B4-BE49-F238E27FC236}">
                  <a16:creationId xmlns:a16="http://schemas.microsoft.com/office/drawing/2014/main" id="{8B84840F-D067-254E-B7FD-9BE475617D8B}"/>
                </a:ext>
              </a:extLst>
            </p:cNvPr>
            <p:cNvSpPr/>
            <p:nvPr/>
          </p:nvSpPr>
          <p:spPr>
            <a:xfrm>
              <a:off x="4656901" y="5280806"/>
              <a:ext cx="3760509" cy="167849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23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How businesses can make the most effective IT </a:t>
            </a:r>
            <a:b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investments in 2020 during and after the COVID-19 crisis?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347500" y="1715775"/>
            <a:ext cx="11497000" cy="806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7800" indent="-1778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Worldwide IT spending is now expected to decline </a:t>
            </a:r>
            <a:r>
              <a:rPr lang="en" altLang="zh-TW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2.7%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in constant currency terms this year as COVID-19 impacts the global economy and forces many organizations around the world to respond with contingency planning and spending cuts in the short term.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”- IDC</a:t>
            </a:r>
            <a:endParaRPr lang="en-US" altLang="zh-CN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E6DA0F-7950-1346-A090-D017A581968F}"/>
              </a:ext>
            </a:extLst>
          </p:cNvPr>
          <p:cNvSpPr/>
          <p:nvPr/>
        </p:nvSpPr>
        <p:spPr>
          <a:xfrm>
            <a:off x="6834334" y="658445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/>
              <a:t>Source: </a:t>
            </a:r>
            <a:r>
              <a:rPr lang="en" altLang="zh-TW" sz="1100">
                <a:hlinkClick r:id="rId2"/>
              </a:rPr>
              <a:t>https://www.idc.com/getdoc.jsp?containerId=prUS46228020</a:t>
            </a:r>
            <a:endParaRPr lang="zh-TW" altLang="en-US" sz="110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7C763B0-5A24-0E42-9650-071EB1D8CA52}"/>
              </a:ext>
            </a:extLst>
          </p:cNvPr>
          <p:cNvSpPr/>
          <p:nvPr/>
        </p:nvSpPr>
        <p:spPr>
          <a:xfrm>
            <a:off x="347500" y="2667440"/>
            <a:ext cx="9609300" cy="806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7800" indent="-1778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</a:t>
            </a:r>
            <a:r>
              <a:rPr lang="en" altLang="zh-TW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" altLang="zh-TW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tourism-heavy industries 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" altLang="zh-TW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" altLang="zh-TW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and consumer services 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are expected to be the most negatively impacted markets with IT spending expected to decline by </a:t>
            </a:r>
            <a:r>
              <a:rPr lang="en" altLang="zh-TW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or more. 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” - IDC</a:t>
            </a:r>
            <a:endParaRPr lang="en-US" altLang="zh-CN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E8EB58F-2E3B-42FE-BE62-426CC2A58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3300"/>
            <a:ext cx="6870166" cy="29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9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圓角 8">
            <a:extLst>
              <a:ext uri="{FF2B5EF4-FFF2-40B4-BE49-F238E27FC236}">
                <a16:creationId xmlns:a16="http://schemas.microsoft.com/office/drawing/2014/main" id="{69E8FCBF-CE42-464C-B4FB-E2F8D4737AB3}"/>
              </a:ext>
            </a:extLst>
          </p:cNvPr>
          <p:cNvSpPr/>
          <p:nvPr/>
        </p:nvSpPr>
        <p:spPr>
          <a:xfrm>
            <a:off x="558629" y="4549045"/>
            <a:ext cx="4390861" cy="1650671"/>
          </a:xfrm>
          <a:prstGeom prst="roundRect">
            <a:avLst>
              <a:gd name="adj" fmla="val 3442"/>
            </a:avLst>
          </a:prstGeom>
          <a:solidFill>
            <a:srgbClr val="0070C0">
              <a:alpha val="15000"/>
            </a:srgb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矩形: 圓角 8">
            <a:extLst>
              <a:ext uri="{FF2B5EF4-FFF2-40B4-BE49-F238E27FC236}">
                <a16:creationId xmlns:a16="http://schemas.microsoft.com/office/drawing/2014/main" id="{FB41078F-A3CA-924D-851F-C24AC35CB003}"/>
              </a:ext>
            </a:extLst>
          </p:cNvPr>
          <p:cNvSpPr/>
          <p:nvPr/>
        </p:nvSpPr>
        <p:spPr>
          <a:xfrm>
            <a:off x="5402515" y="4549046"/>
            <a:ext cx="5120241" cy="1650670"/>
          </a:xfrm>
          <a:prstGeom prst="roundRect">
            <a:avLst>
              <a:gd name="adj" fmla="val 3442"/>
            </a:avLst>
          </a:prstGeom>
          <a:solidFill>
            <a:srgbClr val="0070C0">
              <a:alpha val="15000"/>
            </a:srgb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Economical and flexible </a:t>
            </a: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QNAP expansion </a:t>
            </a:r>
            <a:b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enclosures for multi-platform usage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89280" y="1664982"/>
            <a:ext cx="1169613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TR RAID and TL JBOD enclosures </a:t>
            </a:r>
            <a:r>
              <a:rPr lang="en-US" altLang="zh-CN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have many </a:t>
            </a:r>
            <a:r>
              <a:rPr lang="zh-CN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advantages compared to the eSATA JBOD</a:t>
            </a:r>
            <a:r>
              <a:rPr lang="en-US" altLang="zh-CN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enclosures in the market for NAS capacity expansion.</a:t>
            </a:r>
            <a:endParaRPr kumimoji="1" lang="zh-CN" alt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Big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ger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capacity</a:t>
            </a:r>
          </a:p>
          <a:p>
            <a:pPr lvl="1"/>
            <a:r>
              <a:rPr kumimoji="1"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 &amp; 12-bay </a:t>
            </a:r>
            <a:r>
              <a:rPr kumimoji="1"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choices</a:t>
            </a:r>
            <a:endParaRPr kumimoji="1"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/>
            <a:r>
              <a:rPr kumimoji="1"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can support up to two expansion enclosures</a:t>
            </a:r>
            <a:endParaRPr lang="zh-CN" altLang="zh-TW" sz="16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Higher speed</a:t>
            </a:r>
            <a:endParaRPr kumimoji="1" lang="en-US" alt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lvl="1"/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3.2 Gen 1 5Gb/s, USB 3.2 Gen 2 10Gb/s or up to 64Gb/s with multiple </a:t>
            </a:r>
            <a:r>
              <a:rPr lang="en-US" altLang="zh-TW" sz="16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miniSAS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SFF-8088 6Gb/s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Better compatibility: NAS or Windows/Ubuntu server </a:t>
            </a:r>
            <a:r>
              <a:rPr kumimoji="1" lang="zh-CN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application</a:t>
            </a:r>
            <a:r>
              <a:rPr kumimoji="1"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endParaRPr lang="en-US" altLang="zh-CN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lvl="1"/>
            <a:r>
              <a:rPr kumimoji="1"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Expand</a:t>
            </a:r>
            <a:r>
              <a:rPr kumimoji="1"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 or server storage capacity </a:t>
            </a:r>
            <a:r>
              <a:rPr kumimoji="1"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 </a:t>
            </a:r>
            <a:r>
              <a:rPr kumimoji="1"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</a:t>
            </a:r>
            <a:r>
              <a:rPr kumimoji="1"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migration between different hosts</a:t>
            </a:r>
            <a:endParaRPr kumimoji="1" lang="zh-TW" altLang="en-US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lvl="1"/>
            <a:r>
              <a:rPr kumimoji="1"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External RAID Manager and JBOD Manager for monitoring the JBOD status</a:t>
            </a:r>
            <a:endParaRPr lang="zh-CN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558629" y="6311072"/>
            <a:ext cx="73581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*TS-x53DU can be installed with an USB 3.2 Gen 2 PCIe expansion adapter for dual USB 3.2 Gen 2 10Gbps ports. </a:t>
            </a:r>
          </a:p>
          <a:p>
            <a:r>
              <a:rPr kumimoji="1" lang="en-US" altLang="zh-CN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TS-x53DU’s PCIe slot is </a:t>
            </a:r>
            <a:r>
              <a:rPr kumimoji="1"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2.0 x2 = 8Gbps bandwidth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1272804" y="5905761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TR-004U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2838130" y="5905761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TL-R1200C-RP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5990892" y="5905761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TL-R400S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8244512" y="5905761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TL-R1200S-RP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625212" y="4651179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interface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5438758" y="4651179"/>
            <a:ext cx="3090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</a:rPr>
              <a:t>SFF-8088 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</a:rPr>
              <a:t>multi-</a:t>
            </a:r>
            <a:r>
              <a:rPr lang="en-US" altLang="zh-CN" err="1">
                <a:solidFill>
                  <a:schemeClr val="tx1"/>
                </a:solidFill>
                <a:latin typeface="Arial" panose="020B0604020202020204" pitchFamily="34" charset="0"/>
              </a:rPr>
              <a:t>ch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</a:rPr>
              <a:t> SATA interface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32E38CF-3C94-DD4A-B300-8DF2AF691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643" y="5290699"/>
            <a:ext cx="2304249" cy="694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92CDE3-BD1C-D74E-8899-7D2D579CD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4" y="5565670"/>
            <a:ext cx="2022938" cy="33309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0006F0-8278-E642-BA2C-E7BEABE7C5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229" y="4958956"/>
            <a:ext cx="2053708" cy="9896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0FE9B60-4FCA-5B4C-9A21-AF1E4F701D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75" y="4430210"/>
            <a:ext cx="2053707" cy="17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A58137FD-B405-43F6-B2BA-6874536677D6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320845" y="3057043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592D6"/>
                </a:gs>
                <a:gs pos="67000">
                  <a:srgbClr val="0DB3FE"/>
                </a:gs>
                <a:gs pos="100000">
                  <a:srgbClr val="0DB3FE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6051084" y="3076579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65BC5"/>
                </a:gs>
                <a:gs pos="67000">
                  <a:srgbClr val="265BC5"/>
                </a:gs>
                <a:gs pos="100000">
                  <a:srgbClr val="265BC5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6793097" y="3058846"/>
            <a:ext cx="4361279" cy="643253"/>
          </a:xfrm>
          <a:prstGeom prst="rect">
            <a:avLst/>
          </a:prstGeom>
          <a:gradFill>
            <a:gsLst>
              <a:gs pos="100000">
                <a:srgbClr val="00A1DA"/>
              </a:gs>
              <a:gs pos="0">
                <a:srgbClr val="002A7E"/>
              </a:gs>
            </a:gsLst>
            <a:lin ang="54000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Mode 2: Work as a backup destination for snapshot replica</a:t>
            </a:r>
            <a:endParaRPr lang="zh-TW" alt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QNAP TR &amp; TL enclosures support 2 modes on NAS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041" y="5505263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63" y="3626603"/>
            <a:ext cx="1326440" cy="1347765"/>
          </a:xfrm>
          <a:prstGeom prst="rect">
            <a:avLst/>
          </a:prstGeom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761927" y="3819988"/>
            <a:ext cx="1273477" cy="61787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071685" y="5465778"/>
            <a:ext cx="1749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TL-R1200S-RP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TL-R1200C-RP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TL-R400S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TR-004U</a:t>
            </a: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736826" y="3060313"/>
            <a:ext cx="4746092" cy="64426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DB4FF"/>
              </a:gs>
              <a:gs pos="100000">
                <a:srgbClr val="0080C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Mode 1: Expanding the NAS with 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 new volume</a:t>
            </a:r>
            <a:endParaRPr lang="zh-TW" altLang="zh-TW" sz="14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18643" y="1598496"/>
            <a:ext cx="10277607" cy="129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TS-x53DU supports up to two QNAP TR or TL enclosures.</a:t>
            </a:r>
            <a:endParaRPr lang="en-US" altLang="zh-TW" sz="1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lnSpc>
                <a:spcPct val="17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altLang="zh-TW" sz="16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875" y="5396219"/>
            <a:ext cx="914100" cy="82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B3F8B16-EB46-D54C-9C96-47D82C3D71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271" y="4552505"/>
            <a:ext cx="4361279" cy="937195"/>
          </a:xfrm>
          <a:prstGeom prst="rect">
            <a:avLst/>
          </a:prstGeom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2D54992C-522C-6B42-BA81-EE5AD65D1F48}"/>
              </a:ext>
            </a:extLst>
          </p:cNvPr>
          <p:cNvSpPr/>
          <p:nvPr/>
        </p:nvSpPr>
        <p:spPr>
          <a:xfrm>
            <a:off x="8835016" y="5415210"/>
            <a:ext cx="1749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TL-R1200S-RP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TL-R1200C-RP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TL-R400S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TR-004U</a:t>
            </a:r>
          </a:p>
        </p:txBody>
      </p:sp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3769849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4277848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4785848"/>
            <a:ext cx="765031" cy="68567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29">
            <a:extLst>
              <a:ext uri="{FF2B5EF4-FFF2-40B4-BE49-F238E27FC236}">
                <a16:creationId xmlns:a16="http://schemas.microsoft.com/office/drawing/2014/main" id="{49AB6EE0-B514-496B-8735-1D333C7E7E0E}"/>
              </a:ext>
            </a:extLst>
          </p:cNvPr>
          <p:cNvSpPr/>
          <p:nvPr/>
        </p:nvSpPr>
        <p:spPr>
          <a:xfrm>
            <a:off x="5312108" y="5440643"/>
            <a:ext cx="99097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33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TS-453DU</a:t>
            </a:r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A927816C-2844-8542-9509-78AD753586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652" y="4819291"/>
            <a:ext cx="2304249" cy="69457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6415C21-4F48-8849-B343-7BBE3AA2EA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3891" y="4771203"/>
            <a:ext cx="2304249" cy="6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7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E921ADC3-E2A6-4513-8E31-39B47345D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722" y="616534"/>
            <a:ext cx="2534622" cy="8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D2623A94-E4A9-42CB-88AF-528A3A51C1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0335" y="6431485"/>
            <a:ext cx="991330" cy="18292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1A3B7AD-5AF1-8242-AEB1-A891361AEEE5}"/>
              </a:ext>
            </a:extLst>
          </p:cNvPr>
          <p:cNvSpPr txBox="1">
            <a:spLocks/>
          </p:cNvSpPr>
          <p:nvPr/>
        </p:nvSpPr>
        <p:spPr>
          <a:xfrm>
            <a:off x="350264" y="2326106"/>
            <a:ext cx="4652042" cy="35099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200"/>
              </a:lnSpc>
            </a:pPr>
            <a:r>
              <a:rPr lang="en-US" altLang="zh-TW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Lowering TCO: backup, sharing, VM hosting and more free features in a single NAS.</a:t>
            </a:r>
            <a:endParaRPr lang="zh-TW" altLang="en-US" sz="4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1033829-7A2A-44C7-9E1B-613DDE4C9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1894" y="1021240"/>
            <a:ext cx="2534622" cy="80168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1E341926-6740-4953-A7F2-EA9DD4215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001" t="17683" r="52564" b="63189"/>
          <a:stretch/>
        </p:blipFill>
        <p:spPr>
          <a:xfrm>
            <a:off x="358939" y="2080164"/>
            <a:ext cx="4421935" cy="1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QTS security circle with anti-virus and malware protection </a:t>
            </a:r>
            <a:b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guard business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digital assets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DD92DA2D-7570-8D4A-A317-781F6BA16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9" y="2185824"/>
            <a:ext cx="3955425" cy="3946332"/>
          </a:xfrm>
          <a:prstGeom prst="rect">
            <a:avLst/>
          </a:prstGeom>
        </p:spPr>
      </p:pic>
      <p:pic>
        <p:nvPicPr>
          <p:cNvPr id="50" name="Picture 26">
            <a:extLst>
              <a:ext uri="{FF2B5EF4-FFF2-40B4-BE49-F238E27FC236}">
                <a16:creationId xmlns:a16="http://schemas.microsoft.com/office/drawing/2014/main" id="{22B87039-A1FC-714B-A382-C8B76F5CF2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4580" y="3193358"/>
            <a:ext cx="1076607" cy="1076604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5BCEB31-4E79-C246-905D-FA57F7A9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659" y="4777758"/>
            <a:ext cx="1076607" cy="1093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圓角 19">
            <a:extLst>
              <a:ext uri="{FF2B5EF4-FFF2-40B4-BE49-F238E27FC236}">
                <a16:creationId xmlns:a16="http://schemas.microsoft.com/office/drawing/2014/main" id="{40DEC4EF-87EB-D94E-A169-6D37E6C39392}"/>
              </a:ext>
            </a:extLst>
          </p:cNvPr>
          <p:cNvSpPr/>
          <p:nvPr/>
        </p:nvSpPr>
        <p:spPr>
          <a:xfrm>
            <a:off x="918210" y="4777758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E268CDE4-4A28-654D-A317-05347DAFE2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56" y="4800849"/>
            <a:ext cx="1094057" cy="972495"/>
          </a:xfrm>
          <a:prstGeom prst="rect">
            <a:avLst/>
          </a:prstGeom>
        </p:spPr>
      </p:pic>
      <p:sp>
        <p:nvSpPr>
          <p:cNvPr id="54" name="矩形: 圓角 22">
            <a:extLst>
              <a:ext uri="{FF2B5EF4-FFF2-40B4-BE49-F238E27FC236}">
                <a16:creationId xmlns:a16="http://schemas.microsoft.com/office/drawing/2014/main" id="{B94193FA-7E79-724C-87F2-06EA4E55449F}"/>
              </a:ext>
            </a:extLst>
          </p:cNvPr>
          <p:cNvSpPr/>
          <p:nvPr/>
        </p:nvSpPr>
        <p:spPr>
          <a:xfrm>
            <a:off x="360152" y="3193355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79A05461-EB05-874B-9431-B133237D78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18" y="3165990"/>
            <a:ext cx="1325051" cy="1076604"/>
          </a:xfrm>
          <a:prstGeom prst="rect">
            <a:avLst/>
          </a:prstGeom>
        </p:spPr>
      </p:pic>
      <p:sp>
        <p:nvSpPr>
          <p:cNvPr id="56" name="矩形: 圓角 23">
            <a:extLst>
              <a:ext uri="{FF2B5EF4-FFF2-40B4-BE49-F238E27FC236}">
                <a16:creationId xmlns:a16="http://schemas.microsoft.com/office/drawing/2014/main" id="{FC2E0B74-A303-9D4B-BEE4-C618124DC162}"/>
              </a:ext>
            </a:extLst>
          </p:cNvPr>
          <p:cNvSpPr/>
          <p:nvPr/>
        </p:nvSpPr>
        <p:spPr>
          <a:xfrm>
            <a:off x="2166152" y="1908317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4A4DE8C-E714-E64B-AC15-B6BD67712E81}"/>
              </a:ext>
            </a:extLst>
          </p:cNvPr>
          <p:cNvSpPr txBox="1"/>
          <p:nvPr/>
        </p:nvSpPr>
        <p:spPr>
          <a:xfrm>
            <a:off x="2204713" y="1911053"/>
            <a:ext cx="984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4.4.2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圖片 5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B220E97-442B-8144-BDC8-879DF7FE1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46" y="2561917"/>
            <a:ext cx="2747773" cy="336135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E6A3688-5F30-7B43-B467-C56AD51C745C}"/>
              </a:ext>
            </a:extLst>
          </p:cNvPr>
          <p:cNvSpPr/>
          <p:nvPr/>
        </p:nvSpPr>
        <p:spPr>
          <a:xfrm>
            <a:off x="5241971" y="1849497"/>
            <a:ext cx="64816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NAS is the central place for storing files from various sources, which may carry viruses, or malwares. Regular use of Antivirus app 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scans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cleans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 up the infected files, so that the virus would not infect other connected computers or servers.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E0D3E5A-286A-EC45-BC66-CCE1805C98CA}"/>
              </a:ext>
            </a:extLst>
          </p:cNvPr>
          <p:cNvSpPr/>
          <p:nvPr/>
        </p:nvSpPr>
        <p:spPr>
          <a:xfrm>
            <a:off x="3423978" y="5945262"/>
            <a:ext cx="1076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Malware</a:t>
            </a:r>
          </a:p>
          <a:p>
            <a:pPr marL="213360"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Remover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2007360-FE43-984A-89CE-6DA0332A3306}"/>
              </a:ext>
            </a:extLst>
          </p:cNvPr>
          <p:cNvSpPr/>
          <p:nvPr/>
        </p:nvSpPr>
        <p:spPr>
          <a:xfrm>
            <a:off x="360152" y="5959604"/>
            <a:ext cx="1076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McAfee</a:t>
            </a:r>
          </a:p>
          <a:p>
            <a:pPr marL="213360"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anti-virus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E987FFA-0A1E-4E4C-BF51-E57A4ED4FB7C}"/>
              </a:ext>
            </a:extLst>
          </p:cNvPr>
          <p:cNvSpPr/>
          <p:nvPr/>
        </p:nvSpPr>
        <p:spPr>
          <a:xfrm>
            <a:off x="-104639" y="2634327"/>
            <a:ext cx="1146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ClamAV</a:t>
            </a:r>
            <a:endParaRPr lang="en-US" altLang="zh-TW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13360"/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anti-virus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2221E2D-AD46-D64A-BD03-1D8E601901F2}"/>
              </a:ext>
            </a:extLst>
          </p:cNvPr>
          <p:cNvSpPr/>
          <p:nvPr/>
        </p:nvSpPr>
        <p:spPr>
          <a:xfrm>
            <a:off x="3998238" y="2509014"/>
            <a:ext cx="149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Security</a:t>
            </a:r>
          </a:p>
          <a:p>
            <a:pPr marL="213360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Counselor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 descr="一張含有 螢幕擷取畫面, 監視器, 男人, 手機 的圖片&#10;&#10;自動產生的描述">
            <a:extLst>
              <a:ext uri="{FF2B5EF4-FFF2-40B4-BE49-F238E27FC236}">
                <a16:creationId xmlns:a16="http://schemas.microsoft.com/office/drawing/2014/main" id="{0B3E5B61-4EFF-F746-BCBC-C2E888582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13" y="3193355"/>
            <a:ext cx="6232573" cy="3209271"/>
          </a:xfrm>
          <a:prstGeom prst="roundRect">
            <a:avLst>
              <a:gd name="adj" fmla="val 27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3719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2B1DB051-7FBE-4359-834C-D3324F670420}"/>
              </a:ext>
            </a:extLst>
          </p:cNvPr>
          <p:cNvSpPr/>
          <p:nvPr/>
        </p:nvSpPr>
        <p:spPr>
          <a:xfrm>
            <a:off x="529968" y="2707680"/>
            <a:ext cx="10295424" cy="7645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459351" y="5068202"/>
            <a:ext cx="4573313" cy="1407296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170870"/>
            <a:ext cx="12192000" cy="137856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" altLang="zh-TW" sz="36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QNAP 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snapshot features for file recovery, </a:t>
            </a:r>
            <a:b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</a:b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keeping business in good hands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465085" y="1514918"/>
            <a:ext cx="7821613" cy="11661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buClr>
                <a:srgbClr val="3F3F3F"/>
              </a:buClr>
              <a:buSzPts val="1700"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1. Fully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supports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all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storage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configurations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at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the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storage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pool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level.</a:t>
            </a:r>
            <a:endParaRPr lang="zh-TW" altLang="zh-TW" sz="1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buClr>
                <a:srgbClr val="3F3F3F"/>
              </a:buClr>
              <a:buSzPts val="1700"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2.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Easily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take,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manage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and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restore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snapshots.</a:t>
            </a:r>
            <a:endParaRPr lang="zh-TW" altLang="zh-TW" sz="1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buClr>
                <a:srgbClr val="3F3F3F"/>
              </a:buClr>
              <a:buSzPts val="1700"/>
              <a:buNone/>
            </a:pP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3.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Using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the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mature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Ext4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file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system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for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"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out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of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volume</a:t>
            </a:r>
            <a:r>
              <a:rPr lang="en-US" altLang="zh-CN" sz="1600" b="1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"</a:t>
            </a:r>
            <a:r>
              <a:rPr lang="zh-CN" altLang="en-US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snapshots</a:t>
            </a:r>
            <a:endParaRPr lang="zh-CN" altLang="zh-TW" sz="1600" dirty="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830783"/>
              </p:ext>
            </p:extLst>
          </p:nvPr>
        </p:nvGraphicFramePr>
        <p:xfrm>
          <a:off x="529968" y="2714811"/>
          <a:ext cx="10295424" cy="757458"/>
        </p:xfrm>
        <a:graphic>
          <a:graphicData uri="http://schemas.openxmlformats.org/drawingml/2006/table">
            <a:tbl>
              <a:tblPr firstRow="1" bandRow="1"/>
              <a:tblGrid>
                <a:gridCol w="1759134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3432797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5103493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RAM Size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Maximum Total Snapshot Number</a:t>
                      </a:r>
                      <a:endParaRPr lang="zh-TW" alt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Maximum Snapshot Number per Volume/LUN</a:t>
                      </a:r>
                      <a:endParaRPr lang="zh-TW" alt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and more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600" b="0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456239" y="4332368"/>
            <a:ext cx="4578479" cy="59138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456238" y="4332368"/>
            <a:ext cx="1723536" cy="410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File 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level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468947" y="5077482"/>
            <a:ext cx="1290560" cy="4104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Block level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655605" y="5714679"/>
            <a:ext cx="3317020" cy="632837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1722507" y="580957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362753" y="580957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31893" y="580175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368414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B’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31893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C’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1704935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A’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695371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D’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358847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E’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696717" y="5801982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D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364382" y="581299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</a:t>
            </a:r>
            <a:endParaRPr 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1720575" y="4191662"/>
            <a:ext cx="625151" cy="625151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428933" y="4187916"/>
            <a:ext cx="2464552" cy="625151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778" y="5399034"/>
            <a:ext cx="1562719" cy="1072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1" y="4445261"/>
            <a:ext cx="868973" cy="1082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7635209" y="3847437"/>
            <a:ext cx="1449576" cy="89535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194576" y="3606262"/>
            <a:ext cx="6939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36855">
              <a:buClr>
                <a:schemeClr val="bg1"/>
              </a:buClr>
              <a:buSzPts val="1400"/>
            </a:pPr>
            <a:r>
              <a:rPr lang="zh-TW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•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  </a:t>
            </a:r>
            <a:r>
              <a:rPr lang="zh-TW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Ransomware cannot overwrite snapshots which are stored out of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v</a:t>
            </a:r>
            <a:r>
              <a:rPr lang="zh-TW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olume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.</a:t>
            </a:r>
            <a:endParaRPr lang="zh-CN" altLang="en-US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9365895" y="4341037"/>
            <a:ext cx="1636892" cy="1067131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7462796" y="4743297"/>
            <a:ext cx="179699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Removeable drives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5967529" y="5505567"/>
            <a:ext cx="13917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 drives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9421281" y="5409672"/>
            <a:ext cx="15989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 / </a:t>
            </a:r>
            <a:r>
              <a:rPr lang="en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
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6768926" y="4001369"/>
            <a:ext cx="1219200" cy="1219200"/>
          </a:xfrm>
          <a:prstGeom prst="arc">
            <a:avLst>
              <a:gd name="adj1" fmla="val 16323179"/>
              <a:gd name="adj2" fmla="val 736492"/>
            </a:avLst>
          </a:prstGeom>
          <a:ln w="28575">
            <a:solidFill>
              <a:srgbClr val="3A576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8559936" y="4065027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rgbClr val="3A576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6689945" y="5134703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9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CD03E215-4077-467B-828F-36F862903D2C}"/>
              </a:ext>
            </a:extLst>
          </p:cNvPr>
          <p:cNvGrpSpPr/>
          <p:nvPr/>
        </p:nvGrpSpPr>
        <p:grpSpPr>
          <a:xfrm>
            <a:off x="8619103" y="3255575"/>
            <a:ext cx="3095697" cy="1178832"/>
            <a:chOff x="4549692" y="3192531"/>
            <a:chExt cx="2613963" cy="1178832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E844839C-8EEA-46E9-BAF6-6B1EFE544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692" y="3192531"/>
              <a:ext cx="2613963" cy="1178832"/>
            </a:xfrm>
            <a:prstGeom prst="rect">
              <a:avLst/>
            </a:prstGeom>
          </p:spPr>
        </p:pic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FE587D5D-7C81-4F16-96EC-FF6132C77D3F}"/>
                </a:ext>
              </a:extLst>
            </p:cNvPr>
            <p:cNvSpPr/>
            <p:nvPr/>
          </p:nvSpPr>
          <p:spPr>
            <a:xfrm>
              <a:off x="4666771" y="3308383"/>
              <a:ext cx="2371668" cy="94712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4" name="箭號: 向右 73">
            <a:extLst>
              <a:ext uri="{FF2B5EF4-FFF2-40B4-BE49-F238E27FC236}">
                <a16:creationId xmlns:a16="http://schemas.microsoft.com/office/drawing/2014/main" id="{D095F73D-76C3-4CF2-8985-6E10338DFE5B}"/>
              </a:ext>
            </a:extLst>
          </p:cNvPr>
          <p:cNvSpPr/>
          <p:nvPr/>
        </p:nvSpPr>
        <p:spPr>
          <a:xfrm>
            <a:off x="3728950" y="3941099"/>
            <a:ext cx="1020807" cy="437677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9BBD1E"/>
              </a:gs>
              <a:gs pos="85000">
                <a:srgbClr val="7D98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25FC3301-9805-4FED-9284-CE78F9763FF0}"/>
              </a:ext>
            </a:extLst>
          </p:cNvPr>
          <p:cNvGrpSpPr/>
          <p:nvPr/>
        </p:nvGrpSpPr>
        <p:grpSpPr>
          <a:xfrm>
            <a:off x="876664" y="3193984"/>
            <a:ext cx="3095697" cy="1178832"/>
            <a:chOff x="4549692" y="3192531"/>
            <a:chExt cx="2613963" cy="1178832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7C1FBAB-3DF5-46FB-8588-2355E070D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692" y="3192531"/>
              <a:ext cx="2613963" cy="1178832"/>
            </a:xfrm>
            <a:prstGeom prst="rect">
              <a:avLst/>
            </a:prstGeom>
          </p:spPr>
        </p:pic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59CD66D4-57AA-4967-A8CD-60B6ACDB0A62}"/>
                </a:ext>
              </a:extLst>
            </p:cNvPr>
            <p:cNvSpPr/>
            <p:nvPr/>
          </p:nvSpPr>
          <p:spPr>
            <a:xfrm>
              <a:off x="4666771" y="3308383"/>
              <a:ext cx="2371668" cy="94712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Free macOS Time Machine backup supporting </a:t>
            </a:r>
            <a:b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multiple user. Save extra business expenses.</a:t>
            </a:r>
            <a:endParaRPr lang="ja-JP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609152" y="1639224"/>
            <a:ext cx="10711651" cy="84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ja-JP" alt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Copy Time Machine Backup file to NAS via HBS 3, and then synchronize the data from NAS to an external device </a:t>
            </a:r>
            <a:r>
              <a:rPr lang="en-US" altLang="ja-JP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 the cloud</a:t>
            </a:r>
            <a:r>
              <a:rPr lang="ja-JP" alt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eg. TR-004</a:t>
            </a:r>
            <a:r>
              <a:rPr lang="en-US" altLang="ja-JP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</a:t>
            </a:r>
            <a:r>
              <a:rPr lang="ja-JP" alt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USB RAID DAS</a:t>
            </a: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60917" y="6138433"/>
            <a:ext cx="1612895" cy="166603"/>
          </a:xfrm>
          <a:prstGeom prst="rect">
            <a:avLst/>
          </a:prstGeom>
        </p:spPr>
      </p:pic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46" y="4788826"/>
            <a:ext cx="2546983" cy="1432909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31" y="5716884"/>
            <a:ext cx="652780" cy="621665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022984" y="6335334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774" y="4975465"/>
            <a:ext cx="159385" cy="974725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038" y="4836557"/>
            <a:ext cx="442633" cy="663951"/>
          </a:xfrm>
          <a:prstGeom prst="rect">
            <a:avLst/>
          </a:prstGeom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9123851" y="6350574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TR-004U</a:t>
            </a:r>
          </a:p>
        </p:txBody>
      </p:sp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7307280" y="5458855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445" y="4560553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36" y="4434407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840765" y="5458855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80641017-647E-49CB-9FB7-9DD251E31BC6}"/>
              </a:ext>
            </a:extLst>
          </p:cNvPr>
          <p:cNvSpPr txBox="1"/>
          <p:nvPr/>
        </p:nvSpPr>
        <p:spPr>
          <a:xfrm>
            <a:off x="609152" y="2537200"/>
            <a:ext cx="39911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the backup job:</a:t>
            </a:r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3E7C5FB8-29F0-4514-97A8-4C59BC199C91}"/>
              </a:ext>
            </a:extLst>
          </p:cNvPr>
          <p:cNvSpPr/>
          <p:nvPr/>
        </p:nvSpPr>
        <p:spPr>
          <a:xfrm>
            <a:off x="7599549" y="3939235"/>
            <a:ext cx="1020807" cy="437677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9BBD1E"/>
              </a:gs>
              <a:gs pos="85000">
                <a:srgbClr val="7D98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AA129AC-5245-4212-AB2C-6BE371A9F672}"/>
              </a:ext>
            </a:extLst>
          </p:cNvPr>
          <p:cNvSpPr/>
          <p:nvPr/>
        </p:nvSpPr>
        <p:spPr>
          <a:xfrm>
            <a:off x="1295646" y="3496964"/>
            <a:ext cx="24850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Select Time Machin</a:t>
            </a: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e</a:t>
            </a:r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Backup</a:t>
            </a:r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as</a:t>
            </a:r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So</a:t>
            </a:r>
            <a:r>
              <a:rPr lang="zh-TW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urce</a:t>
            </a:r>
            <a:endParaRPr lang="zh-TW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AAC359B-240C-4C86-90DA-317A164AA24B}"/>
              </a:ext>
            </a:extLst>
          </p:cNvPr>
          <p:cNvGrpSpPr/>
          <p:nvPr/>
        </p:nvGrpSpPr>
        <p:grpSpPr>
          <a:xfrm>
            <a:off x="4722887" y="3192531"/>
            <a:ext cx="3095697" cy="1178832"/>
            <a:chOff x="4549692" y="3192531"/>
            <a:chExt cx="2613963" cy="1178832"/>
          </a:xfrm>
        </p:grpSpPr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6B7D00C-8E1E-4235-8DF5-59CD0A79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692" y="3192531"/>
              <a:ext cx="2613963" cy="1178832"/>
            </a:xfrm>
            <a:prstGeom prst="rect">
              <a:avLst/>
            </a:prstGeom>
          </p:spPr>
        </p:pic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8886AFDA-AFC7-4A04-A616-1045B143F2D2}"/>
                </a:ext>
              </a:extLst>
            </p:cNvPr>
            <p:cNvSpPr/>
            <p:nvPr/>
          </p:nvSpPr>
          <p:spPr>
            <a:xfrm>
              <a:off x="4666771" y="3308383"/>
              <a:ext cx="2371668" cy="94712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91" name="矩形 90">
            <a:extLst>
              <a:ext uri="{FF2B5EF4-FFF2-40B4-BE49-F238E27FC236}">
                <a16:creationId xmlns:a16="http://schemas.microsoft.com/office/drawing/2014/main" id="{2F1056B7-D6C8-4E68-BC0A-0F0C6C6BD9F7}"/>
              </a:ext>
            </a:extLst>
          </p:cNvPr>
          <p:cNvSpPr/>
          <p:nvPr/>
        </p:nvSpPr>
        <p:spPr>
          <a:xfrm>
            <a:off x="4931070" y="3491314"/>
            <a:ext cx="247225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TR-004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</a:t>
            </a:r>
            <a:b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as D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</a:t>
            </a:r>
            <a:r>
              <a:rPr lang="zh-TW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tin</a:t>
            </a:r>
            <a:r>
              <a:rPr lang="en-US" altLang="zh-TW" sz="18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ation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40164FE0-2EE1-4F9C-9BCE-889154E32F36}"/>
              </a:ext>
            </a:extLst>
          </p:cNvPr>
          <p:cNvSpPr/>
          <p:nvPr/>
        </p:nvSpPr>
        <p:spPr>
          <a:xfrm>
            <a:off x="9013188" y="3489221"/>
            <a:ext cx="2395393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Set up Schedule</a:t>
            </a:r>
            <a:endParaRPr lang="zh-TW" altLang="zh-TW" sz="1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Enable </a:t>
            </a:r>
            <a:r>
              <a:rPr lang="en-US" altLang="zh-TW" sz="18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5042909" y="6350574"/>
            <a:ext cx="1392407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TS-453DU</a:t>
            </a:r>
          </a:p>
        </p:txBody>
      </p:sp>
      <p:pic>
        <p:nvPicPr>
          <p:cNvPr id="44" name="圖片 26">
            <a:extLst>
              <a:ext uri="{FF2B5EF4-FFF2-40B4-BE49-F238E27FC236}">
                <a16:creationId xmlns:a16="http://schemas.microsoft.com/office/drawing/2014/main" id="{1DD943C6-9EA6-4429-BA7E-99BBBC6739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348" y="5328525"/>
            <a:ext cx="652780" cy="621665"/>
          </a:xfrm>
          <a:prstGeom prst="rect">
            <a:avLst/>
          </a:prstGeom>
        </p:spPr>
      </p:pic>
      <p:sp>
        <p:nvSpPr>
          <p:cNvPr id="43" name="Shape 450">
            <a:extLst>
              <a:ext uri="{FF2B5EF4-FFF2-40B4-BE49-F238E27FC236}">
                <a16:creationId xmlns:a16="http://schemas.microsoft.com/office/drawing/2014/main" id="{0CD64D3B-ED5B-4D38-A4A5-BE6F45F0A7B5}"/>
              </a:ext>
            </a:extLst>
          </p:cNvPr>
          <p:cNvSpPr/>
          <p:nvPr/>
        </p:nvSpPr>
        <p:spPr>
          <a:xfrm>
            <a:off x="676564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450">
            <a:extLst>
              <a:ext uri="{FF2B5EF4-FFF2-40B4-BE49-F238E27FC236}">
                <a16:creationId xmlns:a16="http://schemas.microsoft.com/office/drawing/2014/main" id="{C1417724-E6EF-4472-A166-CE99A775CDE9}"/>
              </a:ext>
            </a:extLst>
          </p:cNvPr>
          <p:cNvSpPr/>
          <p:nvPr/>
        </p:nvSpPr>
        <p:spPr>
          <a:xfrm>
            <a:off x="4420800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Shape 450">
            <a:extLst>
              <a:ext uri="{FF2B5EF4-FFF2-40B4-BE49-F238E27FC236}">
                <a16:creationId xmlns:a16="http://schemas.microsoft.com/office/drawing/2014/main" id="{321224E8-0E76-481E-B49B-081F359987F0}"/>
              </a:ext>
            </a:extLst>
          </p:cNvPr>
          <p:cNvSpPr/>
          <p:nvPr/>
        </p:nvSpPr>
        <p:spPr>
          <a:xfrm>
            <a:off x="8504816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94256728-8445-4D68-88D9-4C76DEB16C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244" y="5940434"/>
            <a:ext cx="2854750" cy="265126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CB989EA4-C117-4863-966B-FA77C425A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880218" y="6221734"/>
            <a:ext cx="1612895" cy="166603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170E47A-FE45-2948-A204-FC758E08A54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5991" y="5782841"/>
            <a:ext cx="2359303" cy="5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7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1010186" y="2617787"/>
            <a:ext cx="3122427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1" y="179396"/>
            <a:ext cx="11194586" cy="1378562"/>
          </a:xfrm>
        </p:spPr>
        <p:txBody>
          <a:bodyPr>
            <a:normAutofit/>
          </a:bodyPr>
          <a:lstStyle/>
          <a:p>
            <a:r>
              <a:rPr lang="zh-TW" altLang="zh-TW" sz="3600">
                <a:latin typeface="Arial" panose="020B0604020202020204" pitchFamily="34" charset="0"/>
                <a:cs typeface="Arial" panose="020B0604020202020204" pitchFamily="34" charset="0"/>
              </a:rPr>
              <a:t>Backup data with deduplication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 for quick 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disaster recovery. </a:t>
            </a: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TS-x53DU is your private cloud!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7605775" y="2608655"/>
            <a:ext cx="3370395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4307980" y="2608656"/>
            <a:ext cx="3122427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999998" y="2111772"/>
            <a:ext cx="3141861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7610800" y="2100268"/>
            <a:ext cx="3370395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4300775" y="2100268"/>
            <a:ext cx="3141861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629" y="2742203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806" y="4214434"/>
            <a:ext cx="804135" cy="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6259" y="5363705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4604416" y="2085787"/>
            <a:ext cx="24385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 remote NAS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(via File Station)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7701068" y="2090312"/>
            <a:ext cx="346731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Carry and Use
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Extract Tool)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5563417" y="6358189"/>
            <a:ext cx="184923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 from cloud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3" y="1734851"/>
            <a:ext cx="793506" cy="788577"/>
          </a:xfrm>
          <a:prstGeom prst="rect">
            <a:avLst/>
          </a:prstGeom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366948" y="1668365"/>
            <a:ext cx="3617649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sz="1667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301911" y="2109649"/>
            <a:ext cx="247885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 local NAS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(via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HBS 3)</a:t>
            </a: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1890" y="2930920"/>
            <a:ext cx="1376805" cy="101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022" y="3018663"/>
            <a:ext cx="1049951" cy="832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3293193" y="3322817"/>
            <a:ext cx="1301077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53445" y="3015745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620202" y="4137074"/>
            <a:ext cx="0" cy="69240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3453924" y="2935461"/>
            <a:ext cx="1073327" cy="242027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3142707" y="2907075"/>
            <a:ext cx="168477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10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5887209" y="3322817"/>
            <a:ext cx="7483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49528" y="3004405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2306" y="4594020"/>
            <a:ext cx="2033588" cy="880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049" y="4729486"/>
            <a:ext cx="498391" cy="498391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6926" y="4640171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6016893" y="4982049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6004368" y="495493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3444" y="6064797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5376836" y="5487846"/>
            <a:ext cx="0" cy="55044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78994" y="5601220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9443241" y="5439989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9430716" y="541287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9719402" y="3522712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10145117" y="3522687"/>
            <a:ext cx="6866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Tokyo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48379" y="3055495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501" y="3385962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9412626" y="2894264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9400102" y="286715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9319" y="4347324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9383566" y="4186093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9371042" y="4158980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3346078" y="3626953"/>
            <a:ext cx="1258981" cy="1236101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3621298" y="3992308"/>
            <a:ext cx="958610" cy="235675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3667823" y="3980705"/>
            <a:ext cx="1078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1200" b="1" spc="-15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7191908" y="3492233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7398246" y="3603995"/>
            <a:ext cx="423405" cy="609177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7209058" y="5642182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7380184" y="5866251"/>
            <a:ext cx="495449" cy="417305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6957295" y="4562336"/>
            <a:ext cx="1243980" cy="685287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6937362" y="5304612"/>
            <a:ext cx="1290123" cy="280565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6745328" y="5298836"/>
            <a:ext cx="165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6400703" y="1638336"/>
            <a:ext cx="3061755" cy="409519"/>
            <a:chOff x="395536" y="2489168"/>
            <a:chExt cx="3423271" cy="4578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6951" y="2489170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8839" y="248916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4782" y="2489170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2896" y="2489170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59040" y="5057202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9729744" y="4815912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41" y="4703568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9985199" y="4814403"/>
            <a:ext cx="9934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NYC</a:t>
            </a: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9729744" y="6158527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116" y="5979456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10147992" y="6150119"/>
            <a:ext cx="7794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Beijing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2335202" y="3784397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503389" y="3738231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83F7420D-4EB7-4999-B3BE-F1170E71E050}"/>
              </a:ext>
            </a:extLst>
          </p:cNvPr>
          <p:cNvSpPr/>
          <p:nvPr/>
        </p:nvSpPr>
        <p:spPr>
          <a:xfrm>
            <a:off x="2086224" y="5852428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EF348650-EA93-4540-93FA-A7A3AA5F69C5}"/>
              </a:ext>
            </a:extLst>
          </p:cNvPr>
          <p:cNvSpPr txBox="1"/>
          <p:nvPr/>
        </p:nvSpPr>
        <p:spPr>
          <a:xfrm>
            <a:off x="2254411" y="5806262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81" y="5487847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18" y="3452960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5392622" y="3869358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5380098" y="3842245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6" name="圖片 165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578EBA4D-8418-0F4A-9BB4-BB262279124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565" y="5091402"/>
            <a:ext cx="1506831" cy="409853"/>
          </a:xfrm>
          <a:prstGeom prst="rect">
            <a:avLst/>
          </a:prstGeom>
        </p:spPr>
      </p:pic>
      <p:pic>
        <p:nvPicPr>
          <p:cNvPr id="168" name="圖片 167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BBC48A78-F457-1149-A4F4-90BE9BD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550" y="2857769"/>
            <a:ext cx="1506831" cy="409853"/>
          </a:xfrm>
          <a:prstGeom prst="rect">
            <a:avLst/>
          </a:prstGeom>
        </p:spPr>
      </p:pic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0C953ED2-4AEC-1640-9085-A0885830C779}"/>
              </a:ext>
            </a:extLst>
          </p:cNvPr>
          <p:cNvSpPr txBox="1"/>
          <p:nvPr/>
        </p:nvSpPr>
        <p:spPr>
          <a:xfrm>
            <a:off x="4755276" y="4207302"/>
            <a:ext cx="227217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with </a:t>
            </a:r>
            <a:r>
              <a:rPr lang="en-US" altLang="zh-TW" sz="1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86BFAA40-0A5D-0342-BDDF-2ADDA920A825}"/>
              </a:ext>
            </a:extLst>
          </p:cNvPr>
          <p:cNvSpPr txBox="1"/>
          <p:nvPr/>
        </p:nvSpPr>
        <p:spPr>
          <a:xfrm>
            <a:off x="1396353" y="6210128"/>
            <a:ext cx="227217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with </a:t>
            </a:r>
            <a:r>
              <a:rPr lang="en-US" altLang="zh-TW" sz="1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59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539CA053-6EED-433A-B3AF-6CCC4DDA8A6E}"/>
              </a:ext>
            </a:extLst>
          </p:cNvPr>
          <p:cNvSpPr/>
          <p:nvPr/>
        </p:nvSpPr>
        <p:spPr>
          <a:xfrm>
            <a:off x="362778" y="1688894"/>
            <a:ext cx="11428515" cy="5169106"/>
          </a:xfrm>
          <a:prstGeom prst="roundRect">
            <a:avLst>
              <a:gd name="adj" fmla="val 3016"/>
            </a:avLst>
          </a:prstGeom>
          <a:solidFill>
            <a:schemeClr val="tx1">
              <a:lumMod val="65000"/>
              <a:lumOff val="35000"/>
              <a:alpha val="83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C1675E61-D504-1C4B-BD5E-6AEDAA166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994" y="4102043"/>
            <a:ext cx="5068299" cy="137856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8A04839-05F1-4483-9871-D87EB2B88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206" b="484"/>
          <a:stretch/>
        </p:blipFill>
        <p:spPr>
          <a:xfrm>
            <a:off x="1408881" y="2109053"/>
            <a:ext cx="6945829" cy="4748947"/>
          </a:xfrm>
          <a:prstGeom prst="rect">
            <a:avLst/>
          </a:prstGeom>
        </p:spPr>
      </p:pic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" y="180148"/>
            <a:ext cx="12192000" cy="13785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100"/>
            </a:pPr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Hyper Data Protector</a:t>
            </a:r>
            <a:r>
              <a:rPr lang="zh-TW" altLang="en-US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app with high-speed </a:t>
            </a:r>
            <a:b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</a:t>
            </a:r>
            <a:r>
              <a:rPr lang="en-US" altLang="zh-CN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actively backup virtual machines for free</a:t>
            </a:r>
            <a:endParaRPr lang="zh-TW" altLang="en-US" sz="3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4294967295"/>
          </p:nvPr>
        </p:nvSpPr>
        <p:spPr>
          <a:xfrm>
            <a:off x="8334430" y="1799793"/>
            <a:ext cx="3189011" cy="23812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en-US" altLang="zh-TW" sz="1400" b="1">
                <a:solidFill>
                  <a:schemeClr val="accent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License-free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for VM backup with large NAS capacity to save money, time, and server storage space</a:t>
            </a:r>
          </a:p>
          <a:p>
            <a:pPr>
              <a:buClr>
                <a:schemeClr val="bg1"/>
              </a:buClr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High-speed </a:t>
            </a:r>
            <a:r>
              <a:rPr lang="en-US" altLang="zh-CN" sz="1400" b="1">
                <a:solidFill>
                  <a:schemeClr val="accent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active backup</a:t>
            </a:r>
          </a:p>
          <a:p>
            <a:pPr>
              <a:buClr>
                <a:schemeClr val="bg1"/>
              </a:buClr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technologies such as </a:t>
            </a:r>
            <a:r>
              <a:rPr lang="en-US" altLang="zh-CN" sz="14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Incremental block-level backup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en-US" altLang="zh-CN" sz="14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deduplication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up to </a:t>
            </a:r>
            <a:r>
              <a:rPr lang="en-US" altLang="zh-CN" sz="14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80%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compaction rate, </a:t>
            </a:r>
            <a:r>
              <a:rPr lang="en-US" altLang="zh-CN" sz="14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compress before transmission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</a:t>
            </a:r>
            <a:r>
              <a:rPr lang="en-US" altLang="zh-CN" sz="14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1,000 of historical versions</a:t>
            </a:r>
            <a:endParaRPr lang="en-US" altLang="zh-TW" sz="140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: 圓角 61">
            <a:extLst>
              <a:ext uri="{FF2B5EF4-FFF2-40B4-BE49-F238E27FC236}">
                <a16:creationId xmlns:a16="http://schemas.microsoft.com/office/drawing/2014/main" id="{3EF9FC7A-6145-544B-A382-D8B970445E81}"/>
              </a:ext>
            </a:extLst>
          </p:cNvPr>
          <p:cNvSpPr/>
          <p:nvPr/>
        </p:nvSpPr>
        <p:spPr>
          <a:xfrm>
            <a:off x="1197922" y="4784240"/>
            <a:ext cx="996392" cy="24622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02;p18">
            <a:extLst>
              <a:ext uri="{FF2B5EF4-FFF2-40B4-BE49-F238E27FC236}">
                <a16:creationId xmlns:a16="http://schemas.microsoft.com/office/drawing/2014/main" id="{1D72CAFA-97B4-3A4C-84BE-F265E8D87FDD}"/>
              </a:ext>
            </a:extLst>
          </p:cNvPr>
          <p:cNvSpPr txBox="1"/>
          <p:nvPr/>
        </p:nvSpPr>
        <p:spPr>
          <a:xfrm>
            <a:off x="1033451" y="3549623"/>
            <a:ext cx="1423310" cy="374850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Active VM Backup</a:t>
            </a:r>
            <a:endParaRPr lang="zh-TW" altLang="en-US" sz="1200" b="1">
              <a:solidFill>
                <a:srgbClr val="2F272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: 圓角 52">
            <a:extLst>
              <a:ext uri="{FF2B5EF4-FFF2-40B4-BE49-F238E27FC236}">
                <a16:creationId xmlns:a16="http://schemas.microsoft.com/office/drawing/2014/main" id="{0B432874-10FD-2E4D-8D17-A5FEDAA1B2C0}"/>
              </a:ext>
            </a:extLst>
          </p:cNvPr>
          <p:cNvSpPr/>
          <p:nvPr/>
        </p:nvSpPr>
        <p:spPr>
          <a:xfrm>
            <a:off x="676720" y="3549623"/>
            <a:ext cx="2113429" cy="2448610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A43C9C6-1F39-CC45-9C23-D84E23864C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464" y="5183932"/>
            <a:ext cx="1423310" cy="471373"/>
          </a:xfrm>
          <a:prstGeom prst="rect">
            <a:avLst/>
          </a:prstGeom>
        </p:spPr>
      </p:pic>
      <p:sp>
        <p:nvSpPr>
          <p:cNvPr id="15" name="矩形: 圓角 55">
            <a:extLst>
              <a:ext uri="{FF2B5EF4-FFF2-40B4-BE49-F238E27FC236}">
                <a16:creationId xmlns:a16="http://schemas.microsoft.com/office/drawing/2014/main" id="{FEA61F11-1AEB-1B40-B9DD-6034D78CFC95}"/>
              </a:ext>
            </a:extLst>
          </p:cNvPr>
          <p:cNvSpPr/>
          <p:nvPr/>
        </p:nvSpPr>
        <p:spPr>
          <a:xfrm rot="5400000">
            <a:off x="1207732" y="4459445"/>
            <a:ext cx="976772" cy="1626363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C40B70C-BAF0-9845-85A0-FC960CDE6FD5}"/>
              </a:ext>
            </a:extLst>
          </p:cNvPr>
          <p:cNvGrpSpPr/>
          <p:nvPr/>
        </p:nvGrpSpPr>
        <p:grpSpPr>
          <a:xfrm>
            <a:off x="870933" y="3989439"/>
            <a:ext cx="1640984" cy="594894"/>
            <a:chOff x="797606" y="1511981"/>
            <a:chExt cx="1640984" cy="594894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BCE5EE-D202-1547-AB69-CEE16D13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7606" y="1511981"/>
              <a:ext cx="594894" cy="59489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D1AEF5C-FDA7-B045-84FE-2DF9231DD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0BB5874D-733E-F348-B5B5-79EBC2D33E81}"/>
              </a:ext>
            </a:extLst>
          </p:cNvPr>
          <p:cNvSpPr/>
          <p:nvPr/>
        </p:nvSpPr>
        <p:spPr>
          <a:xfrm>
            <a:off x="1219064" y="4784240"/>
            <a:ext cx="9541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Agent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B2A64D-7854-6E48-BB9A-89C74C664BFD}"/>
              </a:ext>
            </a:extLst>
          </p:cNvPr>
          <p:cNvSpPr/>
          <p:nvPr/>
        </p:nvSpPr>
        <p:spPr>
          <a:xfrm>
            <a:off x="8544527" y="5528253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Hyper Data </a:t>
            </a:r>
            <a:b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Protector</a:t>
            </a:r>
          </a:p>
        </p:txBody>
      </p:sp>
      <p:pic>
        <p:nvPicPr>
          <p:cNvPr id="25" name="圖片 24" descr="一張含有 畫畫, 傘 的圖片&#10;&#10;自動產生的描述">
            <a:extLst>
              <a:ext uri="{FF2B5EF4-FFF2-40B4-BE49-F238E27FC236}">
                <a16:creationId xmlns:a16="http://schemas.microsoft.com/office/drawing/2014/main" id="{5F398521-439D-3544-9C18-5617CA1DBB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552" y="5306876"/>
            <a:ext cx="965975" cy="965975"/>
          </a:xfrm>
          <a:prstGeom prst="rect">
            <a:avLst/>
          </a:prstGeom>
        </p:spPr>
      </p:pic>
      <p:sp>
        <p:nvSpPr>
          <p:cNvPr id="26" name="Google Shape;158;p22">
            <a:extLst>
              <a:ext uri="{FF2B5EF4-FFF2-40B4-BE49-F238E27FC236}">
                <a16:creationId xmlns:a16="http://schemas.microsoft.com/office/drawing/2014/main" id="{CBAC2783-F197-8D4A-86C2-1172906CEC2C}"/>
              </a:ext>
            </a:extLst>
          </p:cNvPr>
          <p:cNvSpPr txBox="1"/>
          <p:nvPr/>
        </p:nvSpPr>
        <p:spPr>
          <a:xfrm>
            <a:off x="9968632" y="5400428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17435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3722145" y="4721366"/>
            <a:ext cx="1963692" cy="1963692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5893310" y="4728317"/>
            <a:ext cx="1963692" cy="1963692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8096637" y="4723266"/>
            <a:ext cx="1963692" cy="1963692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632543" y="4795192"/>
            <a:ext cx="1768288" cy="1768288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538702" y="4710155"/>
            <a:ext cx="1963692" cy="1963692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51" name="圖片 50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3B427A37-1DC6-4347-9BFA-7569A44BFF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9" y="1399871"/>
            <a:ext cx="5368320" cy="3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1" y="116041"/>
            <a:ext cx="11085817" cy="1378562"/>
          </a:xfrm>
        </p:spPr>
        <p:txBody>
          <a:bodyPr>
            <a:noAutofit/>
          </a:bodyPr>
          <a:lstStyle/>
          <a:p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makes it easy to search for files in various ways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5779175" y="4784334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426743" y="4806515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sz="1733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Mac Finder</a:t>
            </a: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414382" y="5436254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838" y="5869460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441349" y="4784335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865509" y="5387678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2205663" y="4925502"/>
            <a:ext cx="761248" cy="29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733" b="1" kern="0" dirty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Web</a:t>
            </a:r>
            <a:endParaRPr lang="en" sz="1733" b="1" kern="0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7881126" y="4784334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310300" y="5425081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428123" y="4984293"/>
            <a:ext cx="1393549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en-US" altLang="zh-TW" sz="1733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Browser
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658826" y="4784335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4026087" y="5306693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4150574" y="4939226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en-US" altLang="zh-TW" sz="1733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Mobile
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6298591" y="1877424"/>
            <a:ext cx="5733509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24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within NAS and on the Internet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24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Large file preview </a:t>
            </a:r>
            <a:r>
              <a:rPr kumimoji="1" lang="en-US" altLang="zh-TW" sz="24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pane</a:t>
            </a:r>
            <a:endParaRPr kumimoji="1" lang="en" altLang="zh-TW" sz="24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24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35+ powerful filter conditions</a:t>
            </a:r>
            <a:endParaRPr kumimoji="1" lang="en-US" altLang="zh-TW" sz="24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TW" sz="24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</a:p>
        </p:txBody>
      </p:sp>
      <p:pic>
        <p:nvPicPr>
          <p:cNvPr id="46" name="圖片 3">
            <a:extLst>
              <a:ext uri="{FF2B5EF4-FFF2-40B4-BE49-F238E27FC236}">
                <a16:creationId xmlns:a16="http://schemas.microsoft.com/office/drawing/2014/main" id="{36BFE22B-5AFB-9443-BD03-B07DC765B42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7003" r="98" b="11846"/>
          <a:stretch/>
        </p:blipFill>
        <p:spPr>
          <a:xfrm>
            <a:off x="1798851" y="1603161"/>
            <a:ext cx="4113196" cy="259760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26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Wi-Fi 6 </a:t>
            </a:r>
            <a: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enhances wireless network speed and density</a:t>
            </a:r>
            <a:endParaRPr lang="zh-TW" alt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635800" y="2409201"/>
            <a:ext cx="118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Ruckus 
</a:t>
            </a: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R750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7631312" y="2409201"/>
            <a:ext cx="278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Extreme Networks 
</a:t>
            </a: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AP305C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4261377" y="2409201"/>
            <a:ext cx="118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Aruba</a:t>
            </a:r>
          </a:p>
          <a:p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550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0339F77-7139-3547-B8C7-72682895B2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80" y="2315222"/>
            <a:ext cx="2350395" cy="13945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B7ED1E7-B519-C84A-ABB5-0FEA451BB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977" y="1636405"/>
            <a:ext cx="2045250" cy="2185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5D4134-6737-1E4D-AC97-CAD5A16D6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120" y="2016550"/>
            <a:ext cx="2096417" cy="16367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844BE3-2FCB-234F-B139-2A847D59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35" y="4626471"/>
            <a:ext cx="1390407" cy="19000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7414199-3AC7-8748-BB2B-52C8ECEE9E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36" y="5549357"/>
            <a:ext cx="1105539" cy="110553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B8FA26C-4226-FE43-A222-097AEDCC8583}"/>
              </a:ext>
            </a:extLst>
          </p:cNvPr>
          <p:cNvSpPr/>
          <p:nvPr/>
        </p:nvSpPr>
        <p:spPr>
          <a:xfrm>
            <a:off x="702986" y="4406718"/>
            <a:ext cx="2365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PCIe &amp; </a:t>
            </a:r>
            <a:r>
              <a:rPr lang="en-US" altLang="zh-CN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CNVi</a:t>
            </a:r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NICs</a:t>
            </a:r>
            <a:endParaRPr lang="en-US" altLang="zh-CN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4CA710D-86AB-BB4C-B77A-76AF7C078D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718" y="5281839"/>
            <a:ext cx="1207937" cy="14289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F239AD5-BCFE-1146-A1F1-D5C45215C8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88" y="4406718"/>
            <a:ext cx="2269262" cy="268448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7EE51DF-AF65-DF48-8756-1A25B0A2AA16}"/>
              </a:ext>
            </a:extLst>
          </p:cNvPr>
          <p:cNvSpPr/>
          <p:nvPr/>
        </p:nvSpPr>
        <p:spPr>
          <a:xfrm>
            <a:off x="3323163" y="4298861"/>
            <a:ext cx="4740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iPad Pro, iPhone 11, Galaxy S20 series</a:t>
            </a:r>
            <a:endParaRPr lang="en-US" altLang="zh-CN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2A780ED-A7F0-8643-B74A-FE37F43BFA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731" y="5395346"/>
            <a:ext cx="1207937" cy="130791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F67C164-F99D-4C08-8407-400DBF4B311B}"/>
              </a:ext>
            </a:extLst>
          </p:cNvPr>
          <p:cNvSpPr/>
          <p:nvPr/>
        </p:nvSpPr>
        <p:spPr>
          <a:xfrm>
            <a:off x="580380" y="1863688"/>
            <a:ext cx="1154891" cy="451534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AP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2DD8143-73B3-4C25-8921-48F1D1E3EC48}"/>
              </a:ext>
            </a:extLst>
          </p:cNvPr>
          <p:cNvSpPr/>
          <p:nvPr/>
        </p:nvSpPr>
        <p:spPr>
          <a:xfrm>
            <a:off x="603683" y="3769055"/>
            <a:ext cx="1824563" cy="439736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Computers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4EB9A49-A723-441B-8B26-3F157FF57000}"/>
              </a:ext>
            </a:extLst>
          </p:cNvPr>
          <p:cNvSpPr/>
          <p:nvPr/>
        </p:nvSpPr>
        <p:spPr>
          <a:xfrm>
            <a:off x="3367060" y="3769055"/>
            <a:ext cx="1824563" cy="439736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Mobile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F5F0A0E-63C1-4DFC-A012-AA0232BDF014}"/>
              </a:ext>
            </a:extLst>
          </p:cNvPr>
          <p:cNvGrpSpPr/>
          <p:nvPr/>
        </p:nvGrpSpPr>
        <p:grpSpPr>
          <a:xfrm>
            <a:off x="7680561" y="4311442"/>
            <a:ext cx="3934326" cy="2265274"/>
            <a:chOff x="8726632" y="4213251"/>
            <a:chExt cx="3934326" cy="226527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1904A316-9E6D-4E27-90D7-97636056FE2C}"/>
                </a:ext>
              </a:extLst>
            </p:cNvPr>
            <p:cNvGrpSpPr/>
            <p:nvPr/>
          </p:nvGrpSpPr>
          <p:grpSpPr>
            <a:xfrm>
              <a:off x="8726632" y="4213251"/>
              <a:ext cx="3934326" cy="2265274"/>
              <a:chOff x="8726632" y="4213251"/>
              <a:chExt cx="3934326" cy="2265274"/>
            </a:xfrm>
          </p:grpSpPr>
          <p:sp>
            <p:nvSpPr>
              <p:cNvPr id="25" name="矩形: 圓角 8">
                <a:extLst>
                  <a:ext uri="{FF2B5EF4-FFF2-40B4-BE49-F238E27FC236}">
                    <a16:creationId xmlns:a16="http://schemas.microsoft.com/office/drawing/2014/main" id="{50640FEA-B49A-5149-BC58-124B150A1491}"/>
                  </a:ext>
                </a:extLst>
              </p:cNvPr>
              <p:cNvSpPr/>
              <p:nvPr/>
            </p:nvSpPr>
            <p:spPr>
              <a:xfrm>
                <a:off x="8726632" y="4213251"/>
                <a:ext cx="3934326" cy="2265274"/>
              </a:xfrm>
              <a:prstGeom prst="roundRect">
                <a:avLst>
                  <a:gd name="adj" fmla="val 3442"/>
                </a:avLst>
              </a:prstGeom>
              <a:solidFill>
                <a:schemeClr val="bg1">
                  <a:alpha val="15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50800" dist="139700" dir="2520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299A549B-6EA4-473B-9BFE-90E1188FC5D1}"/>
                  </a:ext>
                </a:extLst>
              </p:cNvPr>
              <p:cNvSpPr/>
              <p:nvPr/>
            </p:nvSpPr>
            <p:spPr>
              <a:xfrm>
                <a:off x="8819167" y="4303320"/>
                <a:ext cx="3743021" cy="2078913"/>
              </a:xfrm>
              <a:prstGeom prst="roundRect">
                <a:avLst>
                  <a:gd name="adj" fmla="val 1158"/>
                </a:avLst>
              </a:prstGeom>
              <a:solidFill>
                <a:schemeClr val="tx1">
                  <a:lumMod val="65000"/>
                  <a:lumOff val="35000"/>
                  <a:alpha val="42000"/>
                </a:schemeClr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9254ED6F-B1C8-6944-A7F0-A3D37F5B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31766" y="5124479"/>
              <a:ext cx="361343" cy="294687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FB49E47F-7BAA-A64F-80F8-09AD48B9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43156" y="4565063"/>
              <a:ext cx="338563" cy="276442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BE89F670-4308-7048-BDCC-239E312B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43156" y="5702139"/>
              <a:ext cx="338563" cy="276442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3C4031A-5F00-6A4B-911F-86D75CA87F46}"/>
                </a:ext>
              </a:extLst>
            </p:cNvPr>
            <p:cNvSpPr/>
            <p:nvPr/>
          </p:nvSpPr>
          <p:spPr>
            <a:xfrm>
              <a:off x="9393109" y="4551956"/>
              <a:ext cx="8948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Wi-Fi 6</a:t>
              </a:r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FAFF33A-B14B-9647-A696-3613F99ABB38}"/>
                </a:ext>
              </a:extLst>
            </p:cNvPr>
            <p:cNvSpPr/>
            <p:nvPr/>
          </p:nvSpPr>
          <p:spPr>
            <a:xfrm>
              <a:off x="9393109" y="5010212"/>
              <a:ext cx="8948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Gigabit LAN</a:t>
              </a:r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90E0AF12-4A7B-0942-8817-DD443DC25057}"/>
                </a:ext>
              </a:extLst>
            </p:cNvPr>
            <p:cNvSpPr/>
            <p:nvPr/>
          </p:nvSpPr>
          <p:spPr>
            <a:xfrm>
              <a:off x="9393109" y="5683912"/>
              <a:ext cx="8948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Wi-Fi 5</a:t>
              </a:r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3" name="矩形: 圓角 113">
              <a:extLst>
                <a:ext uri="{FF2B5EF4-FFF2-40B4-BE49-F238E27FC236}">
                  <a16:creationId xmlns:a16="http://schemas.microsoft.com/office/drawing/2014/main" id="{9698DF06-CADB-124C-BDB2-8F389910043F}"/>
                </a:ext>
              </a:extLst>
            </p:cNvPr>
            <p:cNvSpPr/>
            <p:nvPr/>
          </p:nvSpPr>
          <p:spPr>
            <a:xfrm>
              <a:off x="10234654" y="4650923"/>
              <a:ext cx="2112550" cy="164714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矩形: 圓角 53">
              <a:extLst>
                <a:ext uri="{FF2B5EF4-FFF2-40B4-BE49-F238E27FC236}">
                  <a16:creationId xmlns:a16="http://schemas.microsoft.com/office/drawing/2014/main" id="{3D20163B-F5F7-E143-80BA-E918877D5304}"/>
                </a:ext>
              </a:extLst>
            </p:cNvPr>
            <p:cNvSpPr/>
            <p:nvPr/>
          </p:nvSpPr>
          <p:spPr>
            <a:xfrm>
              <a:off x="10234653" y="5191839"/>
              <a:ext cx="889909" cy="1592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矩形 26">
              <a:extLst>
                <a:ext uri="{FF2B5EF4-FFF2-40B4-BE49-F238E27FC236}">
                  <a16:creationId xmlns:a16="http://schemas.microsoft.com/office/drawing/2014/main" id="{C7622B8A-58D0-C44B-A580-666D5A9422C2}"/>
                </a:ext>
              </a:extLst>
            </p:cNvPr>
            <p:cNvSpPr/>
            <p:nvPr/>
          </p:nvSpPr>
          <p:spPr>
            <a:xfrm>
              <a:off x="11316214" y="4341347"/>
              <a:ext cx="1051891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 b="1">
                  <a:solidFill>
                    <a:srgbClr val="D6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2.4 Gbps</a:t>
              </a:r>
              <a:endParaRPr lang="zh-CN" altLang="en-US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矩形: 圓角 53">
              <a:extLst>
                <a:ext uri="{FF2B5EF4-FFF2-40B4-BE49-F238E27FC236}">
                  <a16:creationId xmlns:a16="http://schemas.microsoft.com/office/drawing/2014/main" id="{0E2D5DED-EFD8-C84E-B974-2099CB917F0E}"/>
                </a:ext>
              </a:extLst>
            </p:cNvPr>
            <p:cNvSpPr/>
            <p:nvPr/>
          </p:nvSpPr>
          <p:spPr>
            <a:xfrm>
              <a:off x="10234654" y="5727331"/>
              <a:ext cx="737624" cy="1592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矩形 26">
              <a:extLst>
                <a:ext uri="{FF2B5EF4-FFF2-40B4-BE49-F238E27FC236}">
                  <a16:creationId xmlns:a16="http://schemas.microsoft.com/office/drawing/2014/main" id="{1D487F79-3258-C24F-A373-668AB74E214C}"/>
                </a:ext>
              </a:extLst>
            </p:cNvPr>
            <p:cNvSpPr/>
            <p:nvPr/>
          </p:nvSpPr>
          <p:spPr>
            <a:xfrm>
              <a:off x="10690678" y="4941625"/>
              <a:ext cx="679994" cy="27699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 Gbps</a:t>
              </a:r>
              <a:endPara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矩形 26">
              <a:extLst>
                <a:ext uri="{FF2B5EF4-FFF2-40B4-BE49-F238E27FC236}">
                  <a16:creationId xmlns:a16="http://schemas.microsoft.com/office/drawing/2014/main" id="{ED2DD682-9008-604A-9F00-8DBCA54AC906}"/>
                </a:ext>
              </a:extLst>
            </p:cNvPr>
            <p:cNvSpPr/>
            <p:nvPr/>
          </p:nvSpPr>
          <p:spPr>
            <a:xfrm>
              <a:off x="10690678" y="5480653"/>
              <a:ext cx="978153" cy="27699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0.867 Gbps</a:t>
              </a:r>
              <a:endPara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162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Enhance efficiency with online collaboration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4B01F68E-08A2-6A4D-968C-A3D63D00E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0" y="1849409"/>
            <a:ext cx="5725712" cy="3465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流程圖: 換頁接點 64">
            <a:extLst>
              <a:ext uri="{FF2B5EF4-FFF2-40B4-BE49-F238E27FC236}">
                <a16:creationId xmlns:a16="http://schemas.microsoft.com/office/drawing/2014/main" id="{D95730DB-F5AF-6B4C-BA43-59FA2AB5AFFE}"/>
              </a:ext>
            </a:extLst>
          </p:cNvPr>
          <p:cNvSpPr/>
          <p:nvPr/>
        </p:nvSpPr>
        <p:spPr>
          <a:xfrm>
            <a:off x="7114734" y="1794729"/>
            <a:ext cx="1907894" cy="430887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58C5E7DA-D7EB-AA4C-B269-FEB6F0453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27" y="1849410"/>
            <a:ext cx="4868883" cy="3462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流程圖: 換頁接點 2">
            <a:extLst>
              <a:ext uri="{FF2B5EF4-FFF2-40B4-BE49-F238E27FC236}">
                <a16:creationId xmlns:a16="http://schemas.microsoft.com/office/drawing/2014/main" id="{1C1DE5C2-AF3C-8644-ACAF-0504D20A9694}"/>
              </a:ext>
            </a:extLst>
          </p:cNvPr>
          <p:cNvSpPr/>
          <p:nvPr/>
        </p:nvSpPr>
        <p:spPr>
          <a:xfrm>
            <a:off x="1758503" y="1817234"/>
            <a:ext cx="1656224" cy="430887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8481E8C8-B442-A84E-99F1-B4B28EF13DC1}"/>
              </a:ext>
            </a:extLst>
          </p:cNvPr>
          <p:cNvSpPr/>
          <p:nvPr/>
        </p:nvSpPr>
        <p:spPr>
          <a:xfrm>
            <a:off x="5249096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117F63A6-A5EE-064F-A74A-C47A381A8D52}"/>
              </a:ext>
            </a:extLst>
          </p:cNvPr>
          <p:cNvSpPr/>
          <p:nvPr/>
        </p:nvSpPr>
        <p:spPr>
          <a:xfrm>
            <a:off x="5249096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94BB7EA-5DF2-934E-A312-98FDF3F7516B}"/>
              </a:ext>
            </a:extLst>
          </p:cNvPr>
          <p:cNvSpPr/>
          <p:nvPr/>
        </p:nvSpPr>
        <p:spPr>
          <a:xfrm>
            <a:off x="6840615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8F7E0CF8-F560-6242-A47B-0D012F0D2CB8}"/>
              </a:ext>
            </a:extLst>
          </p:cNvPr>
          <p:cNvSpPr/>
          <p:nvPr/>
        </p:nvSpPr>
        <p:spPr>
          <a:xfrm>
            <a:off x="6840615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A7E4F5CF-D5ED-484E-AE8E-FBA3B818F620}"/>
              </a:ext>
            </a:extLst>
          </p:cNvPr>
          <p:cNvSpPr/>
          <p:nvPr/>
        </p:nvSpPr>
        <p:spPr>
          <a:xfrm>
            <a:off x="8505303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A149C517-4A2D-F546-8FB8-1FE2EB3FFFB4}"/>
              </a:ext>
            </a:extLst>
          </p:cNvPr>
          <p:cNvSpPr/>
          <p:nvPr/>
        </p:nvSpPr>
        <p:spPr>
          <a:xfrm>
            <a:off x="8505303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0EE89CCC-CD8A-DD4B-9610-09CC3B16AB0A}"/>
              </a:ext>
            </a:extLst>
          </p:cNvPr>
          <p:cNvSpPr/>
          <p:nvPr/>
        </p:nvSpPr>
        <p:spPr>
          <a:xfrm>
            <a:off x="353916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3FA94D65-DF3A-8142-B782-2AB7ED5A7A28}"/>
              </a:ext>
            </a:extLst>
          </p:cNvPr>
          <p:cNvSpPr/>
          <p:nvPr/>
        </p:nvSpPr>
        <p:spPr>
          <a:xfrm>
            <a:off x="353916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D61224AB-FF94-C247-A6B8-38F2FF58A9A5}"/>
              </a:ext>
            </a:extLst>
          </p:cNvPr>
          <p:cNvSpPr/>
          <p:nvPr/>
        </p:nvSpPr>
        <p:spPr>
          <a:xfrm>
            <a:off x="1972059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408EB3AB-42FD-4343-88F6-33E43CCFA678}"/>
              </a:ext>
            </a:extLst>
          </p:cNvPr>
          <p:cNvSpPr/>
          <p:nvPr/>
        </p:nvSpPr>
        <p:spPr>
          <a:xfrm>
            <a:off x="1972059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E72FBFB2-CD4B-6C45-B2AF-EE984048942B}"/>
              </a:ext>
            </a:extLst>
          </p:cNvPr>
          <p:cNvSpPr/>
          <p:nvPr/>
        </p:nvSpPr>
        <p:spPr>
          <a:xfrm>
            <a:off x="3531142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FA4C1403-63B7-B244-B19C-B610DF637AAF}"/>
              </a:ext>
            </a:extLst>
          </p:cNvPr>
          <p:cNvSpPr/>
          <p:nvPr/>
        </p:nvSpPr>
        <p:spPr>
          <a:xfrm>
            <a:off x="3531142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5E9244B-5680-2145-99CD-0CD3137AEEB5}"/>
              </a:ext>
            </a:extLst>
          </p:cNvPr>
          <p:cNvSpPr txBox="1"/>
          <p:nvPr/>
        </p:nvSpPr>
        <p:spPr>
          <a:xfrm>
            <a:off x="915327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Link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668FB20-3427-454C-A5ED-FF3C184E60FA}"/>
              </a:ext>
            </a:extLst>
          </p:cNvPr>
          <p:cNvSpPr txBox="1"/>
          <p:nvPr/>
        </p:nvSpPr>
        <p:spPr>
          <a:xfrm>
            <a:off x="910142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0DA49310-91A3-A349-974F-9FD017402F3E}"/>
              </a:ext>
            </a:extLst>
          </p:cNvPr>
          <p:cNvSpPr txBox="1"/>
          <p:nvPr/>
        </p:nvSpPr>
        <p:spPr>
          <a:xfrm>
            <a:off x="9023660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Cut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45C3C77-0B8C-5841-BBD7-592E9D03584F}"/>
              </a:ext>
            </a:extLst>
          </p:cNvPr>
          <p:cNvSpPr txBox="1"/>
          <p:nvPr/>
        </p:nvSpPr>
        <p:spPr>
          <a:xfrm>
            <a:off x="9009351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Brush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B3C8734-3927-A044-BD2A-BB2BC0181FDF}"/>
              </a:ext>
            </a:extLst>
          </p:cNvPr>
          <p:cNvSpPr txBox="1"/>
          <p:nvPr/>
        </p:nvSpPr>
        <p:spPr>
          <a:xfrm>
            <a:off x="7343232" y="5634095"/>
            <a:ext cx="115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Pixelation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0AA48FE-3D5B-0E4D-A272-51C190A8C05C}"/>
              </a:ext>
            </a:extLst>
          </p:cNvPr>
          <p:cNvSpPr txBox="1"/>
          <p:nvPr/>
        </p:nvSpPr>
        <p:spPr>
          <a:xfrm>
            <a:off x="7334308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Shapes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A018669-A2B7-F74D-8686-427E54A73933}"/>
              </a:ext>
            </a:extLst>
          </p:cNvPr>
          <p:cNvSpPr txBox="1"/>
          <p:nvPr/>
        </p:nvSpPr>
        <p:spPr>
          <a:xfrm>
            <a:off x="5796502" y="5634095"/>
            <a:ext cx="107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Rotate/</a:t>
            </a:r>
          </a:p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Flip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281BAEE-F398-F045-A1D6-0296724D442D}"/>
              </a:ext>
            </a:extLst>
          </p:cNvPr>
          <p:cNvSpPr txBox="1"/>
          <p:nvPr/>
        </p:nvSpPr>
        <p:spPr>
          <a:xfrm>
            <a:off x="5801380" y="6264503"/>
            <a:ext cx="592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Text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A3100AC-D54E-C34B-BCC7-5DA11E6A2E9B}"/>
              </a:ext>
            </a:extLst>
          </p:cNvPr>
          <p:cNvSpPr txBox="1"/>
          <p:nvPr/>
        </p:nvSpPr>
        <p:spPr>
          <a:xfrm>
            <a:off x="2495867" y="6276522"/>
            <a:ext cx="99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YouTube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B653BDE-F895-E143-8556-860446FF6795}"/>
              </a:ext>
            </a:extLst>
          </p:cNvPr>
          <p:cNvSpPr txBox="1"/>
          <p:nvPr/>
        </p:nvSpPr>
        <p:spPr>
          <a:xfrm>
            <a:off x="2487327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A633E0-F96D-434E-BF33-A8FC8DC68A2A}"/>
              </a:ext>
            </a:extLst>
          </p:cNvPr>
          <p:cNvSpPr txBox="1"/>
          <p:nvPr/>
        </p:nvSpPr>
        <p:spPr>
          <a:xfrm>
            <a:off x="4021871" y="6264504"/>
            <a:ext cx="121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Check list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D27C22A3-3854-7B4D-9D75-BCEDB99CDC06}"/>
              </a:ext>
            </a:extLst>
          </p:cNvPr>
          <p:cNvSpPr txBox="1"/>
          <p:nvPr/>
        </p:nvSpPr>
        <p:spPr>
          <a:xfrm>
            <a:off x="4037758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Table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626DF63-0C6E-5E44-B649-AD0FABD94988}"/>
              </a:ext>
            </a:extLst>
          </p:cNvPr>
          <p:cNvSpPr/>
          <p:nvPr/>
        </p:nvSpPr>
        <p:spPr>
          <a:xfrm>
            <a:off x="1780208" y="1790475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 taking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0D7CADE-EAB9-8D48-A01D-27040AC3277E}"/>
              </a:ext>
            </a:extLst>
          </p:cNvPr>
          <p:cNvSpPr/>
          <p:nvPr/>
        </p:nvSpPr>
        <p:spPr>
          <a:xfrm>
            <a:off x="7098767" y="1764100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 editing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0AEC5BD6-DD4B-424B-95AA-C35644ED1F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5" y="6223408"/>
            <a:ext cx="353145" cy="353145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3B8BDEF0-FD06-8442-B57D-A008A0D896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14" y="5601037"/>
            <a:ext cx="360000" cy="3600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F51E9AD-6422-2446-875A-86A3CBED95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30" y="5588336"/>
            <a:ext cx="396000" cy="396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DBAE2857-340C-014E-A590-A4333300D2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368" y="5590581"/>
            <a:ext cx="379779" cy="37977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533B26F0-206D-1B4D-8319-94C08A4946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28" y="6215935"/>
            <a:ext cx="396536" cy="39653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BE6DEF7F-1D59-7B49-B666-41B77A0F8B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84" y="6261301"/>
            <a:ext cx="307779" cy="30777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F396D3C7-E88B-6B45-AA8D-C2F3CAC60B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000" y="6078132"/>
            <a:ext cx="648000" cy="648000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CDF2F7B8-A03F-6549-9BC7-FAED54D892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527" y="6057959"/>
            <a:ext cx="684000" cy="6840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A215CAB1-236A-694A-820F-60FB0A734F2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07" y="5473029"/>
            <a:ext cx="648000" cy="6480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0C058C1A-6091-604F-84AF-1FF991E69ED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519" y="6088444"/>
            <a:ext cx="648000" cy="648000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C86FCE7B-8A1C-CA4D-9162-60F8D918BE0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64" y="5500187"/>
            <a:ext cx="576000" cy="576000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E67BB121-7A6A-3644-A8C9-DDA80CB9FF2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808" y="5438591"/>
            <a:ext cx="648000" cy="648000"/>
          </a:xfrm>
          <a:prstGeom prst="rect">
            <a:avLst/>
          </a:prstGeom>
        </p:spPr>
      </p:pic>
      <p:pic>
        <p:nvPicPr>
          <p:cNvPr id="75" name="圖片 3">
            <a:extLst>
              <a:ext uri="{FF2B5EF4-FFF2-40B4-BE49-F238E27FC236}">
                <a16:creationId xmlns:a16="http://schemas.microsoft.com/office/drawing/2014/main" id="{A01D2C87-3D37-CE48-A4B8-1A754C35AD3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039" y="1747631"/>
            <a:ext cx="794861" cy="794861"/>
          </a:xfrm>
          <a:prstGeom prst="rect">
            <a:avLst/>
          </a:prstGeom>
        </p:spPr>
      </p:pic>
      <p:sp>
        <p:nvSpPr>
          <p:cNvPr id="76" name="橢圓 57">
            <a:extLst>
              <a:ext uri="{FF2B5EF4-FFF2-40B4-BE49-F238E27FC236}">
                <a16:creationId xmlns:a16="http://schemas.microsoft.com/office/drawing/2014/main" id="{0B5CB034-330A-3F47-BFC1-D27FF4882CC4}"/>
              </a:ext>
            </a:extLst>
          </p:cNvPr>
          <p:cNvSpPr/>
          <p:nvPr/>
        </p:nvSpPr>
        <p:spPr>
          <a:xfrm>
            <a:off x="10045567" y="552998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文字方塊 38">
            <a:extLst>
              <a:ext uri="{FF2B5EF4-FFF2-40B4-BE49-F238E27FC236}">
                <a16:creationId xmlns:a16="http://schemas.microsoft.com/office/drawing/2014/main" id="{DE8B3529-285D-E84E-978C-CFCB14E64255}"/>
              </a:ext>
            </a:extLst>
          </p:cNvPr>
          <p:cNvSpPr txBox="1"/>
          <p:nvPr/>
        </p:nvSpPr>
        <p:spPr>
          <a:xfrm>
            <a:off x="10534324" y="5503962"/>
            <a:ext cx="107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Chrome </a:t>
            </a:r>
            <a:r>
              <a:rPr kumimoji="1"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extension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橢圓 57">
            <a:extLst>
              <a:ext uri="{FF2B5EF4-FFF2-40B4-BE49-F238E27FC236}">
                <a16:creationId xmlns:a16="http://schemas.microsoft.com/office/drawing/2014/main" id="{F8F7E9A2-DA09-E944-8121-A3923BF99640}"/>
              </a:ext>
            </a:extLst>
          </p:cNvPr>
          <p:cNvSpPr/>
          <p:nvPr/>
        </p:nvSpPr>
        <p:spPr>
          <a:xfrm>
            <a:off x="10045567" y="6159737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字方塊 38">
            <a:extLst>
              <a:ext uri="{FF2B5EF4-FFF2-40B4-BE49-F238E27FC236}">
                <a16:creationId xmlns:a16="http://schemas.microsoft.com/office/drawing/2014/main" id="{9D6CD48B-A84D-B04C-8B53-75AACDAC2963}"/>
              </a:ext>
            </a:extLst>
          </p:cNvPr>
          <p:cNvSpPr txBox="1"/>
          <p:nvPr/>
        </p:nvSpPr>
        <p:spPr>
          <a:xfrm>
            <a:off x="10582740" y="6165083"/>
            <a:ext cx="8448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Mobile</a:t>
            </a:r>
          </a:p>
          <a:p>
            <a:r>
              <a:rPr kumimoji="1" lang="zh-CN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kumimoji="1" lang="en-US" altLang="zh-TW" sz="14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pps</a:t>
            </a:r>
            <a:endParaRPr kumimoji="1" lang="zh-TW" altLang="en-US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0" name="矩形 34">
            <a:extLst>
              <a:ext uri="{FF2B5EF4-FFF2-40B4-BE49-F238E27FC236}">
                <a16:creationId xmlns:a16="http://schemas.microsoft.com/office/drawing/2014/main" id="{23D93BEA-129E-9849-A521-08CC391A9661}"/>
              </a:ext>
            </a:extLst>
          </p:cNvPr>
          <p:cNvSpPr/>
          <p:nvPr/>
        </p:nvSpPr>
        <p:spPr>
          <a:xfrm>
            <a:off x="10955879" y="2092441"/>
            <a:ext cx="100469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33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333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D80C410B-27D3-E840-AC9C-1EFFD5C80D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49" y="5601038"/>
            <a:ext cx="366559" cy="366559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24141F35-A08C-EF46-AC10-0545F52D591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biLevel thresh="7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48" y="6265232"/>
            <a:ext cx="415976" cy="2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: 圓角 17">
            <a:extLst>
              <a:ext uri="{FF2B5EF4-FFF2-40B4-BE49-F238E27FC236}">
                <a16:creationId xmlns:a16="http://schemas.microsoft.com/office/drawing/2014/main" id="{098AF85A-D120-9647-B4E7-5172939EAE35}"/>
              </a:ext>
            </a:extLst>
          </p:cNvPr>
          <p:cNvSpPr/>
          <p:nvPr/>
        </p:nvSpPr>
        <p:spPr>
          <a:xfrm>
            <a:off x="8868143" y="1988224"/>
            <a:ext cx="3530966" cy="430981"/>
          </a:xfrm>
          <a:prstGeom prst="roundRect">
            <a:avLst>
              <a:gd name="adj" fmla="val 8066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9" y="136253"/>
            <a:ext cx="11891963" cy="1378562"/>
          </a:xfrm>
        </p:spPr>
        <p:txBody>
          <a:bodyPr>
            <a:no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Make NAS your team workspace central </a:t>
            </a:r>
            <a:b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and easily collaborate with File Station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橢圓 82">
            <a:extLst>
              <a:ext uri="{FF2B5EF4-FFF2-40B4-BE49-F238E27FC236}">
                <a16:creationId xmlns:a16="http://schemas.microsoft.com/office/drawing/2014/main" id="{6FB7D1E8-B991-4449-B10F-9D38D9F92A05}"/>
              </a:ext>
            </a:extLst>
          </p:cNvPr>
          <p:cNvSpPr/>
          <p:nvPr/>
        </p:nvSpPr>
        <p:spPr>
          <a:xfrm rot="20148603">
            <a:off x="6314293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119BB327-15FD-F742-B071-E1BE64646E38}"/>
              </a:ext>
            </a:extLst>
          </p:cNvPr>
          <p:cNvSpPr/>
          <p:nvPr/>
        </p:nvSpPr>
        <p:spPr>
          <a:xfrm>
            <a:off x="6356425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橢圓 84">
            <a:extLst>
              <a:ext uri="{FF2B5EF4-FFF2-40B4-BE49-F238E27FC236}">
                <a16:creationId xmlns:a16="http://schemas.microsoft.com/office/drawing/2014/main" id="{2A1DDADC-1B84-A245-AEBC-32040A166FB8}"/>
              </a:ext>
            </a:extLst>
          </p:cNvPr>
          <p:cNvSpPr/>
          <p:nvPr/>
        </p:nvSpPr>
        <p:spPr>
          <a:xfrm rot="20148603">
            <a:off x="3546379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橢圓 85">
            <a:extLst>
              <a:ext uri="{FF2B5EF4-FFF2-40B4-BE49-F238E27FC236}">
                <a16:creationId xmlns:a16="http://schemas.microsoft.com/office/drawing/2014/main" id="{E9D89C3E-DEFE-A143-B16A-56488D8A8B09}"/>
              </a:ext>
            </a:extLst>
          </p:cNvPr>
          <p:cNvSpPr/>
          <p:nvPr/>
        </p:nvSpPr>
        <p:spPr>
          <a:xfrm>
            <a:off x="3588511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橢圓 86">
            <a:extLst>
              <a:ext uri="{FF2B5EF4-FFF2-40B4-BE49-F238E27FC236}">
                <a16:creationId xmlns:a16="http://schemas.microsoft.com/office/drawing/2014/main" id="{5AD78448-B634-8949-BCCD-B6310731D40C}"/>
              </a:ext>
            </a:extLst>
          </p:cNvPr>
          <p:cNvSpPr/>
          <p:nvPr/>
        </p:nvSpPr>
        <p:spPr>
          <a:xfrm rot="20148603">
            <a:off x="1322163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橢圓 87">
            <a:extLst>
              <a:ext uri="{FF2B5EF4-FFF2-40B4-BE49-F238E27FC236}">
                <a16:creationId xmlns:a16="http://schemas.microsoft.com/office/drawing/2014/main" id="{DCE65BEE-51B8-504D-9E5A-874DAA13A5A4}"/>
              </a:ext>
            </a:extLst>
          </p:cNvPr>
          <p:cNvSpPr/>
          <p:nvPr/>
        </p:nvSpPr>
        <p:spPr>
          <a:xfrm>
            <a:off x="1364295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矩形: 圓角 1">
            <a:extLst>
              <a:ext uri="{FF2B5EF4-FFF2-40B4-BE49-F238E27FC236}">
                <a16:creationId xmlns:a16="http://schemas.microsoft.com/office/drawing/2014/main" id="{A9EB3DF2-94F0-4F45-B173-370581E030FD}"/>
              </a:ext>
            </a:extLst>
          </p:cNvPr>
          <p:cNvSpPr/>
          <p:nvPr/>
        </p:nvSpPr>
        <p:spPr>
          <a:xfrm>
            <a:off x="9231573" y="5587583"/>
            <a:ext cx="2728853" cy="886132"/>
          </a:xfrm>
          <a:prstGeom prst="roundRect">
            <a:avLst>
              <a:gd name="adj" fmla="val 11089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圖片 90">
            <a:extLst>
              <a:ext uri="{FF2B5EF4-FFF2-40B4-BE49-F238E27FC236}">
                <a16:creationId xmlns:a16="http://schemas.microsoft.com/office/drawing/2014/main" id="{9A602039-174F-F342-81B5-34956165C4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2" y="2944666"/>
            <a:ext cx="520700" cy="520700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378B8389-F078-BA4A-8567-0BE9EC099B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58"/>
          <a:stretch/>
        </p:blipFill>
        <p:spPr>
          <a:xfrm>
            <a:off x="3928881" y="2988244"/>
            <a:ext cx="1275442" cy="489479"/>
          </a:xfrm>
          <a:prstGeom prst="rect">
            <a:avLst/>
          </a:prstGeom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D36CC690-5C36-9A44-9B9D-5FF35D6F9B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580" y="2957023"/>
            <a:ext cx="520700" cy="520700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476CAD0D-745F-5A46-9E92-8794650808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30" y="2957023"/>
            <a:ext cx="520700" cy="520700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A5CC933-874D-CA49-A137-F6BF29FA92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011" y="2966556"/>
            <a:ext cx="499688" cy="499688"/>
          </a:xfrm>
          <a:prstGeom prst="rect">
            <a:avLst/>
          </a:prstGeom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10E46933-C430-D44D-A852-12D890A14C67}"/>
              </a:ext>
            </a:extLst>
          </p:cNvPr>
          <p:cNvSpPr txBox="1"/>
          <p:nvPr/>
        </p:nvSpPr>
        <p:spPr>
          <a:xfrm>
            <a:off x="9338043" y="5688212"/>
            <a:ext cx="2511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File Station, go to Settings &gt; Documents to set the default file opening policy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8" name="圖片 97">
            <a:extLst>
              <a:ext uri="{FF2B5EF4-FFF2-40B4-BE49-F238E27FC236}">
                <a16:creationId xmlns:a16="http://schemas.microsoft.com/office/drawing/2014/main" id="{A11C4C5B-AF94-8B42-9E21-320FEA886D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731" y="1740579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27B896B0-EF82-ED43-9271-200EA38B6FB9}"/>
              </a:ext>
            </a:extLst>
          </p:cNvPr>
          <p:cNvSpPr/>
          <p:nvPr/>
        </p:nvSpPr>
        <p:spPr>
          <a:xfrm>
            <a:off x="8955068" y="2009475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to NAS in real time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: 圓角 21">
            <a:extLst>
              <a:ext uri="{FF2B5EF4-FFF2-40B4-BE49-F238E27FC236}">
                <a16:creationId xmlns:a16="http://schemas.microsoft.com/office/drawing/2014/main" id="{56651623-99FD-1544-8871-2EFA7339CFC7}"/>
              </a:ext>
            </a:extLst>
          </p:cNvPr>
          <p:cNvSpPr/>
          <p:nvPr/>
        </p:nvSpPr>
        <p:spPr>
          <a:xfrm>
            <a:off x="9219216" y="2915044"/>
            <a:ext cx="3204521" cy="430981"/>
          </a:xfrm>
          <a:prstGeom prst="roundRect">
            <a:avLst>
              <a:gd name="adj" fmla="val 8066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圖片 100">
            <a:extLst>
              <a:ext uri="{FF2B5EF4-FFF2-40B4-BE49-F238E27FC236}">
                <a16:creationId xmlns:a16="http://schemas.microsoft.com/office/drawing/2014/main" id="{DBE890F1-F189-B743-BD5D-90F8794A80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43" y="2604330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02" name="矩形 101">
            <a:extLst>
              <a:ext uri="{FF2B5EF4-FFF2-40B4-BE49-F238E27FC236}">
                <a16:creationId xmlns:a16="http://schemas.microsoft.com/office/drawing/2014/main" id="{20E07323-921D-AD47-8FDD-98BF93B7BF6E}"/>
              </a:ext>
            </a:extLst>
          </p:cNvPr>
          <p:cNvSpPr/>
          <p:nvPr/>
        </p:nvSpPr>
        <p:spPr>
          <a:xfrm>
            <a:off x="9513902" y="2944285"/>
            <a:ext cx="2621230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Multi-user online editing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F582595-B0A4-3445-B047-4A300CCD5F1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" t="12611" r="52882" b="800"/>
          <a:stretch/>
        </p:blipFill>
        <p:spPr>
          <a:xfrm>
            <a:off x="9526750" y="3458067"/>
            <a:ext cx="2230145" cy="2230145"/>
          </a:xfrm>
          <a:prstGeom prst="ellipse">
            <a:avLst/>
          </a:prstGeom>
          <a:ln w="38100">
            <a:solidFill>
              <a:srgbClr val="7030A0"/>
            </a:solidFill>
          </a:ln>
        </p:spPr>
      </p:pic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6F90BE58-F681-914A-ADAE-05069D1CF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440121"/>
              </p:ext>
            </p:extLst>
          </p:nvPr>
        </p:nvGraphicFramePr>
        <p:xfrm>
          <a:off x="137381" y="3793159"/>
          <a:ext cx="8987481" cy="298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39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4571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565972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565972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Edit with Office Online</a:t>
                      </a:r>
                    </a:p>
                  </a:txBody>
                  <a:tcPr anchor="ctr"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View in Google Docs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Open with Chrome</a:t>
                      </a:r>
                      <a:r>
                        <a:rPr lang="en-US" altLang="zh-CN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Extension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21054">
                <a:tc>
                  <a:txBody>
                    <a:bodyPr/>
                    <a:lstStyle/>
                    <a:p>
                      <a:r>
                        <a:rPr lang="en-US" altLang="zh-TW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Requirement</a:t>
                      </a:r>
                      <a:endParaRPr lang="zh-TW" altLang="en-US" sz="15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CloudLink </a:t>
                      </a:r>
                    </a:p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needs to be enabled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CloudLink </a:t>
                      </a:r>
                    </a:p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needs to be enabled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Use Chrome</a:t>
                      </a:r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with extension “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Office Editing for Docs, Sheets &amp; Slides” to open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183330">
                <a:tc>
                  <a:txBody>
                    <a:bodyPr/>
                    <a:lstStyle/>
                    <a:p>
                      <a:r>
                        <a:rPr lang="en-US" altLang="zh-TW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Supported formats</a:t>
                      </a:r>
                      <a:endParaRPr lang="zh-TW" altLang="en-US" sz="15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.doc, .ppt, .</a:t>
                      </a:r>
                      <a:r>
                        <a:rPr lang="en-US" altLang="zh-TW" sz="1500" err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xls</a:t>
                      </a:r>
                      <a:endParaRPr lang="en-US" altLang="zh-TW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39469">
                <a:tc>
                  <a:txBody>
                    <a:bodyPr/>
                    <a:lstStyle/>
                    <a:p>
                      <a:r>
                        <a:rPr lang="en-US" altLang="zh-TW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Capabilities</a:t>
                      </a:r>
                      <a:endParaRPr lang="zh-TW" altLang="en-US" sz="15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File collaboration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Auto save to NAS in real time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Document preview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Convert to Google docs for editing &amp; saving in your Google Drive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Document preview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Convert to Google docs for editing &amp; saving in your Google Drive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25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3476117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smart photo albums and </a:t>
            </a:r>
            <a:b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 classification for different subjects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2035229" y="-61633"/>
            <a:ext cx="1220075" cy="529053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562436" y="2122455"/>
            <a:ext cx="4253269" cy="95596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Classify photos into 400 different themes using Subject Detection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People, tags, dates, events, etc.</a:t>
            </a: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280" y="3276564"/>
            <a:ext cx="1512029" cy="1512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5" y="4032579"/>
            <a:ext cx="3688923" cy="2180515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B0D50A2A-2DDB-4229-970D-76EB1F0605FD}"/>
              </a:ext>
            </a:extLst>
          </p:cNvPr>
          <p:cNvGrpSpPr/>
          <p:nvPr/>
        </p:nvGrpSpPr>
        <p:grpSpPr>
          <a:xfrm>
            <a:off x="5052015" y="2082842"/>
            <a:ext cx="1027052" cy="1027052"/>
            <a:chOff x="228678" y="3612186"/>
            <a:chExt cx="655970" cy="6559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205F529-41BC-4C7C-9A17-A7CD2F22C28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0C737B18-2C5C-4FD3-879C-B771A2FF52E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2869F9"/>
                  </a:gs>
                  <a:gs pos="100000">
                    <a:srgbClr val="1FACF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4969" y="2381619"/>
            <a:ext cx="520844" cy="41535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30944" y="5647424"/>
            <a:ext cx="5835925" cy="69665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2877726" y="3731958"/>
            <a:ext cx="2060756" cy="42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en-US" altLang="zh-TW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 view</a:t>
            </a:r>
            <a:endParaRPr lang="en-US" altLang="zh-CN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695089" y="3404727"/>
            <a:ext cx="2060756" cy="4222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en-US" altLang="zh-TW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 view</a:t>
            </a:r>
            <a:endParaRPr lang="en-US" altLang="zh-CN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D80D684C-14B2-FC48-A81C-0023AAFE13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011" y="4483722"/>
            <a:ext cx="5777351" cy="1571420"/>
          </a:xfrm>
          <a:prstGeom prst="rect">
            <a:avLst/>
          </a:prstGeom>
        </p:spPr>
      </p:pic>
      <p:sp>
        <p:nvSpPr>
          <p:cNvPr id="25" name="Google Shape;158;p22">
            <a:extLst>
              <a:ext uri="{FF2B5EF4-FFF2-40B4-BE49-F238E27FC236}">
                <a16:creationId xmlns:a16="http://schemas.microsoft.com/office/drawing/2014/main" id="{1F215F00-9253-9A4A-A5B5-86BE6D2DEAB9}"/>
              </a:ext>
            </a:extLst>
          </p:cNvPr>
          <p:cNvSpPr txBox="1"/>
          <p:nvPr/>
        </p:nvSpPr>
        <p:spPr>
          <a:xfrm>
            <a:off x="8088199" y="6055142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TS-1253DU-RP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849FFB-033A-584B-A448-0FFC8287ABB0}"/>
              </a:ext>
            </a:extLst>
          </p:cNvPr>
          <p:cNvSpPr/>
          <p:nvPr/>
        </p:nvSpPr>
        <p:spPr>
          <a:xfrm>
            <a:off x="6576332" y="1824871"/>
            <a:ext cx="5290537" cy="12208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 photos with similar faces using facial recognition.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Helps company to quickly locate and share objects or projects.</a:t>
            </a:r>
          </a:p>
        </p:txBody>
      </p:sp>
    </p:spTree>
    <p:extLst>
      <p:ext uri="{BB962C8B-B14F-4D97-AF65-F5344CB8AC3E}">
        <p14:creationId xmlns:p14="http://schemas.microsoft.com/office/powerpoint/2010/main" val="110577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333B1AE-47A1-422E-BC0C-F785E69E761E}"/>
              </a:ext>
            </a:extLst>
          </p:cNvPr>
          <p:cNvSpPr/>
          <p:nvPr/>
        </p:nvSpPr>
        <p:spPr>
          <a:xfrm>
            <a:off x="0" y="1148142"/>
            <a:ext cx="12192000" cy="570985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Stream to Smart TV, Apple TV, Chromecast, </a:t>
            </a:r>
            <a:b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Fire TV &amp; Roku</a:t>
            </a:r>
            <a:endParaRPr lang="en-US" sz="3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1031576" y="3144917"/>
            <a:ext cx="2223484" cy="1883844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9BBD1E"/>
                </a:gs>
                <a:gs pos="38000">
                  <a:srgbClr val="D6FF00"/>
                </a:gs>
                <a:gs pos="78000">
                  <a:schemeClr val="accent6">
                    <a:alpha val="2000"/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341" y="2163936"/>
              <a:ext cx="1621222" cy="1621222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617" y="3231974"/>
            <a:ext cx="1778795" cy="177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5263863" y="4562013"/>
            <a:ext cx="123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Qmedia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5070142" y="5125484"/>
            <a:ext cx="255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network streaming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>
            <a:off x="4952144" y="5616942"/>
            <a:ext cx="2717385" cy="0"/>
          </a:xfrm>
          <a:prstGeom prst="straightConnector1">
            <a:avLst/>
          </a:prstGeom>
          <a:ln w="38100" cap="rnd"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6000">
                  <a:srgbClr val="D5FF00"/>
                </a:gs>
                <a:gs pos="68000">
                  <a:srgbClr val="D6FF00"/>
                </a:gs>
                <a:gs pos="100000">
                  <a:srgbClr val="9BBD1E"/>
                </a:gs>
              </a:gsLst>
              <a:lin ang="2700000" scaled="0"/>
            </a:gradFill>
            <a:prstDash val="sysDot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622310" y="1665226"/>
            <a:ext cx="6000348" cy="17237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the remote control of your media player to navigate</a:t>
            </a:r>
          </a:p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Categorization and multiple sorting methods to enjoy your media content</a:t>
            </a:r>
          </a:p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Filters and keyword searches to locate a file quickly</a:t>
            </a:r>
            <a:endParaRPr lang="en-US" alt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0254" y="3962277"/>
            <a:ext cx="4656687" cy="3042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6206" y="6087731"/>
            <a:ext cx="5147172" cy="420721"/>
          </a:xfrm>
          <a:prstGeom prst="rect">
            <a:avLst/>
          </a:prstGeom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1953591" y="6065491"/>
            <a:ext cx="132971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TS-853DU-RP</a:t>
            </a:r>
          </a:p>
        </p:txBody>
      </p:sp>
      <p:pic>
        <p:nvPicPr>
          <p:cNvPr id="19" name="圖片 18" descr="一張含有 螢幕, 監視器, 黑色, 直立的 的圖片&#10;&#10;自動產生的描述">
            <a:extLst>
              <a:ext uri="{FF2B5EF4-FFF2-40B4-BE49-F238E27FC236}">
                <a16:creationId xmlns:a16="http://schemas.microsoft.com/office/drawing/2014/main" id="{A7C02D03-42DD-EC46-AEF9-E7A03C3DEF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9" y="4981668"/>
            <a:ext cx="5106777" cy="1170843"/>
          </a:xfrm>
          <a:prstGeom prst="rect">
            <a:avLst/>
          </a:prstGeom>
        </p:spPr>
      </p:pic>
      <p:pic>
        <p:nvPicPr>
          <p:cNvPr id="26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25149B6-61E0-9C45-BF6A-74540A594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47" y="2703227"/>
            <a:ext cx="3854418" cy="2172390"/>
          </a:xfrm>
          <a:prstGeom prst="rect">
            <a:avLst/>
          </a:prstGeom>
        </p:spPr>
      </p:pic>
      <p:pic>
        <p:nvPicPr>
          <p:cNvPr id="27" name="Picture 6" descr="A picture containing photo, different, wall&#10;&#10;Description generated with very high confidence">
            <a:extLst>
              <a:ext uri="{FF2B5EF4-FFF2-40B4-BE49-F238E27FC236}">
                <a16:creationId xmlns:a16="http://schemas.microsoft.com/office/drawing/2014/main" id="{721C0C78-8A70-EE4A-BC77-AB43FB216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5323" y="4107253"/>
            <a:ext cx="3840051" cy="2164635"/>
          </a:xfrm>
          <a:prstGeom prst="rect">
            <a:avLst/>
          </a:prstGeom>
        </p:spPr>
      </p:pic>
      <p:pic>
        <p:nvPicPr>
          <p:cNvPr id="25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A414CD1-9EDF-B641-9AFC-DE0D8FDFDB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7315" y="1617032"/>
            <a:ext cx="3867329" cy="2172390"/>
          </a:xfrm>
          <a:prstGeom prst="rect">
            <a:avLst/>
          </a:prstGeom>
        </p:spPr>
      </p:pic>
      <p:pic>
        <p:nvPicPr>
          <p:cNvPr id="28" name="Picture 36">
            <a:extLst>
              <a:ext uri="{FF2B5EF4-FFF2-40B4-BE49-F238E27FC236}">
                <a16:creationId xmlns:a16="http://schemas.microsoft.com/office/drawing/2014/main" id="{E662A80C-B344-9F45-A857-7101D0E7CA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35" y="6141137"/>
            <a:ext cx="711938" cy="711938"/>
          </a:xfrm>
          <a:prstGeom prst="rect">
            <a:avLst/>
          </a:prstGeom>
          <a:effectLst/>
        </p:spPr>
      </p:pic>
      <p:pic>
        <p:nvPicPr>
          <p:cNvPr id="29" name="Picture 40">
            <a:extLst>
              <a:ext uri="{FF2B5EF4-FFF2-40B4-BE49-F238E27FC236}">
                <a16:creationId xmlns:a16="http://schemas.microsoft.com/office/drawing/2014/main" id="{7CEFBA8C-F4D2-6243-9F91-499192FD4E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74" y="5422822"/>
            <a:ext cx="685809" cy="685809"/>
          </a:xfrm>
          <a:prstGeom prst="rect">
            <a:avLst/>
          </a:prstGeom>
          <a:effectLst/>
        </p:spPr>
      </p:pic>
      <p:pic>
        <p:nvPicPr>
          <p:cNvPr id="30" name="Picture 41">
            <a:extLst>
              <a:ext uri="{FF2B5EF4-FFF2-40B4-BE49-F238E27FC236}">
                <a16:creationId xmlns:a16="http://schemas.microsoft.com/office/drawing/2014/main" id="{50438F9D-EF3A-E540-84A6-02C3F6018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3281" y="6158346"/>
            <a:ext cx="684000" cy="684000"/>
          </a:xfrm>
          <a:prstGeom prst="rect">
            <a:avLst/>
          </a:prstGeom>
          <a:effectLst/>
        </p:spPr>
      </p:pic>
      <p:pic>
        <p:nvPicPr>
          <p:cNvPr id="31" name="Picture 46">
            <a:extLst>
              <a:ext uri="{FF2B5EF4-FFF2-40B4-BE49-F238E27FC236}">
                <a16:creationId xmlns:a16="http://schemas.microsoft.com/office/drawing/2014/main" id="{CB745AEC-D938-0A43-997E-7FFAB7BE90C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315"/>
          <a:stretch/>
        </p:blipFill>
        <p:spPr>
          <a:xfrm>
            <a:off x="6366714" y="5373084"/>
            <a:ext cx="790099" cy="75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882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76" y="116041"/>
            <a:ext cx="11398508" cy="1378562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Use Virtualization Station to run light-weight </a:t>
            </a:r>
            <a:b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guest OS and save from buying another small server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375676" y="1862088"/>
            <a:ext cx="4944437" cy="12990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50"/>
              </a:lnSpc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 Virtualization Station, you can create multiple virtual machines to run various operating systems such as Windows, Linux, UNIX and Android on a QNAP NAS.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376408" y="3528583"/>
            <a:ext cx="4830137" cy="22383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Operate VM via </a:t>
            </a:r>
            <a:r>
              <a:rPr lang="zh-TW" altLang="en-US" b="1" dirty="0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remote desktop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 </a:t>
            </a:r>
            <a:r>
              <a:rPr lang="zh-TW" altLang="en-US" b="1" dirty="0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HDMI output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with a USB keyboard and a mouse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 Import/Export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zh-TW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VM backup and sn</a:t>
            </a:r>
            <a:r>
              <a:rPr lang="en-US" altLang="zh-TW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apshot</a:t>
            </a:r>
            <a:endParaRPr lang="en-US" alt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 switch: support multiple network modes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USB device connection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C380EEB-5705-6440-B2CF-24A28837B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545" y="2190045"/>
            <a:ext cx="6669076" cy="3733690"/>
          </a:xfrm>
          <a:prstGeom prst="roundRect">
            <a:avLst>
              <a:gd name="adj" fmla="val 38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69932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5014256" y="-3938890"/>
            <a:ext cx="1538022" cy="12672325"/>
          </a:xfrm>
          <a:prstGeom prst="roundRect">
            <a:avLst>
              <a:gd name="adj" fmla="val 0"/>
            </a:avLst>
          </a:prstGeom>
          <a:gradFill>
            <a:gsLst>
              <a:gs pos="67000">
                <a:srgbClr val="7030A0"/>
              </a:gs>
              <a:gs pos="24000">
                <a:schemeClr val="accent1">
                  <a:lumMod val="50000"/>
                </a:scheme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8107162" y="-144855"/>
            <a:ext cx="1070700" cy="6767678"/>
          </a:xfrm>
          <a:prstGeom prst="roundRect">
            <a:avLst>
              <a:gd name="adj" fmla="val 12996"/>
            </a:avLst>
          </a:prstGeom>
          <a:gradFill>
            <a:gsLst>
              <a:gs pos="40000">
                <a:srgbClr val="071B1A"/>
              </a:gs>
              <a:gs pos="100000">
                <a:srgbClr val="2FB3AB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Go beyond your creativity with Container Station</a:t>
            </a:r>
            <a:b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for a x86 Quad-core NAS with up to 8GB RAM</a:t>
            </a:r>
            <a:endParaRPr lang="zh-TW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1341" y="3540007"/>
            <a:ext cx="5135010" cy="3166787"/>
          </a:xfrm>
          <a:prstGeom prst="roundRect">
            <a:avLst>
              <a:gd name="adj" fmla="val 2542"/>
            </a:avLst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AA533E12-2DAB-1D45-838A-6FF792DD8181}"/>
              </a:ext>
            </a:extLst>
          </p:cNvPr>
          <p:cNvSpPr txBox="1">
            <a:spLocks/>
          </p:cNvSpPr>
          <p:nvPr/>
        </p:nvSpPr>
        <p:spPr>
          <a:xfrm>
            <a:off x="6366854" y="1702018"/>
            <a:ext cx="5082936" cy="82777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defRPr/>
            </a:pPr>
            <a:r>
              <a:rPr lang="zh-TW" sz="1600" b="1" dirty="0">
                <a:solidFill>
                  <a:srgbClr val="D6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Easily import/export containers</a:t>
            </a:r>
            <a:endParaRPr lang="zh-TW" sz="1400" dirty="0">
              <a:solidFill>
                <a:srgbClr val="D6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Imports images or containers from PC or NAS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Exports im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ag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es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containers to NAS as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kup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9395" indent="-456565" defTabSz="1219170">
              <a:defRPr/>
            </a:pPr>
            <a:endParaRPr lang="zh-TW" altLang="en-US" sz="1600" b="1" dirty="0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39395" indent="-456565" defTabSz="1219170">
              <a:buFont typeface="Arial" pitchFamily="34" charset="0"/>
              <a:buChar char="•"/>
              <a:defRPr/>
            </a:pPr>
            <a:endParaRPr lang="zh-TW" altLang="en-US" sz="16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6DA36B11-82E5-3D46-84D5-53DE6DA15CCE}"/>
              </a:ext>
            </a:extLst>
          </p:cNvPr>
          <p:cNvSpPr txBox="1">
            <a:spLocks/>
          </p:cNvSpPr>
          <p:nvPr/>
        </p:nvSpPr>
        <p:spPr>
          <a:xfrm>
            <a:off x="7079601" y="2818123"/>
            <a:ext cx="3657442" cy="63257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>
              <a:defRPr/>
            </a:pPr>
            <a:r>
              <a:rPr lang="zh-TW" sz="1600" b="1" dirty="0">
                <a:solidFill>
                  <a:srgbClr val="D6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Built-in Docker Hub Marketplace</a:t>
            </a:r>
            <a:endParaRPr lang="zh-TW" sz="1400" dirty="0">
              <a:solidFill>
                <a:srgbClr val="D6FF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alt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Easily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down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loadable tools</a:t>
            </a:r>
            <a:endParaRPr lang="zh-TW" altLang="en-US" sz="1600" b="1" dirty="0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2591C1E8-628A-6949-90D1-EDFE3B1CECFC}"/>
              </a:ext>
            </a:extLst>
          </p:cNvPr>
          <p:cNvSpPr txBox="1">
            <a:spLocks/>
          </p:cNvSpPr>
          <p:nvPr/>
        </p:nvSpPr>
        <p:spPr>
          <a:xfrm>
            <a:off x="551753" y="1702017"/>
            <a:ext cx="5815101" cy="107069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>
              <a:defRPr/>
            </a:pPr>
            <a:r>
              <a:rPr lang="zh-TW" sz="1600" b="1" dirty="0">
                <a:solidFill>
                  <a:srgbClr val="D6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AI, IoT, Commonly-used Container Recommendation</a:t>
            </a:r>
            <a:endParaRPr lang="zh-TW" sz="1400" dirty="0">
              <a:solidFill>
                <a:srgbClr val="D6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One-click installation wizard helps you quickly setup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Supports Docker Compose YAML fo</a:t>
            </a:r>
            <a:r>
              <a:rPr lang="en-US" altLang="zh-TW" sz="1600" b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rmat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create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cations</a:t>
            </a:r>
            <a:endParaRPr lang="zh-TW" altLang="en-US" sz="1600" b="1" dirty="0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8072C27-C89E-944C-8FF5-72EEDB90B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77" y="3299942"/>
            <a:ext cx="6223000" cy="349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606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611450"/>
              </p:ext>
            </p:extLst>
          </p:nvPr>
        </p:nvGraphicFramePr>
        <p:xfrm>
          <a:off x="498615" y="1700187"/>
          <a:ext cx="9369933" cy="4361880"/>
        </p:xfrm>
        <a:graphic>
          <a:graphicData uri="http://schemas.openxmlformats.org/drawingml/2006/table">
            <a:tbl>
              <a:tblPr firstRow="1" bandRow="1"/>
              <a:tblGrid>
                <a:gridCol w="2413708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329862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8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800" b="1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File Station</a:t>
                      </a:r>
                      <a:r>
                        <a:rPr lang="zh-TW" altLang="en-US" sz="1800" b="1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8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Mount</a:t>
                      </a:r>
                      <a:endParaRPr lang="zh-TW" sz="180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5563" marR="855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8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 Cloud Gateway</a:t>
                      </a:r>
                      <a:endParaRPr lang="zh-TW" sz="18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90500" marB="190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Setup Method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cloud drives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“File Cloud Gateway” mode and create a dedicated cache space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limit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free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perpetual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connections.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  <a:endParaRPr lang="zh-TW" altLang="en-US" sz="140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Performance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Depends on network speed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performance 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 to 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cach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in File Station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through </a:t>
                      </a:r>
                      <a:r>
                        <a:rPr lang="af-ZA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 / NFS / AFP 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with 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only when browsing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constantly for quick access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with QTS Apps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</a:t>
                      </a:r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 </a:t>
                      </a: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Supported</a:t>
                      </a: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                             </a:t>
                      </a:r>
                      <a:endParaRPr lang="zh-TW" altLang="en-US" sz="1800" b="0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sp>
        <p:nvSpPr>
          <p:cNvPr id="56" name="矩形 55">
            <a:extLst>
              <a:ext uri="{FF2B5EF4-FFF2-40B4-BE49-F238E27FC236}">
                <a16:creationId xmlns:a16="http://schemas.microsoft.com/office/drawing/2014/main" id="{96D94293-948A-496D-AA99-42F268E656C9}"/>
              </a:ext>
            </a:extLst>
          </p:cNvPr>
          <p:cNvSpPr/>
          <p:nvPr/>
        </p:nvSpPr>
        <p:spPr>
          <a:xfrm rot="16200000">
            <a:off x="5700222" y="380988"/>
            <a:ext cx="780692" cy="1218113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 provides two modes for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file-based cloud storage gateway</a:t>
            </a:r>
            <a:endParaRPr lang="zh-TW" alt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A694EF-66F8-468F-BB46-0390FC126700}"/>
              </a:ext>
            </a:extLst>
          </p:cNvPr>
          <p:cNvSpPr/>
          <p:nvPr/>
        </p:nvSpPr>
        <p:spPr>
          <a:xfrm>
            <a:off x="497009" y="1701418"/>
            <a:ext cx="9366930" cy="624325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9960014" y="2044018"/>
            <a:ext cx="2231986" cy="3500964"/>
            <a:chOff x="9960014" y="1888151"/>
            <a:chExt cx="2231986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GB" sz="101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7244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 </a:t>
              </a:r>
            </a:p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cache</a:t>
              </a:r>
              <a:endParaRPr lang="en-GB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401839" y="3675153"/>
              <a:ext cx="344966" cy="320007"/>
              <a:chOff x="3597555" y="5275450"/>
              <a:chExt cx="818434" cy="759219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97555" y="5487018"/>
                <a:ext cx="818434" cy="547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450">
                  <a:solidFill>
                    <a:srgbClr val="1FC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/>
              <a:r>
                <a:rPr lang="en-US" altLang="zh-CN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Internet</a:t>
              </a:r>
              <a:endParaRPr lang="en-GB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3" y="2281811"/>
              <a:ext cx="750829" cy="30325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en-US" altLang="zh-TW" sz="10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Slower</a:t>
              </a:r>
              <a:endParaRPr lang="zh-TW" altLang="en-US" sz="10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5"/>
              <a:ext cx="83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en-US" altLang="zh-CN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LAN</a:t>
              </a:r>
              <a:endParaRPr lang="en-GB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2" y="4528274"/>
              <a:ext cx="735249" cy="361156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en-US" altLang="zh-TW" sz="10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Faster</a:t>
              </a:r>
              <a:endParaRPr lang="zh-TW" altLang="en-US" sz="10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455" y="1466485"/>
            <a:ext cx="750627" cy="750627"/>
          </a:xfrm>
          <a:prstGeom prst="rect">
            <a:avLst/>
          </a:prstGeom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788" y="5638013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266" y="5638013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745" y="5638013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224" y="5638013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81216" y="617500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79867" y="6378761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01" y="6390542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10" y="619462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208482" y="6362574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506247" y="6312094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326753" y="635078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769" y="627184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314445" y="6247487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99930" y="620653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42779" y="6324866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26" y="627085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117953" y="6337225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77763" y="6278911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88921" y="6285751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57139" y="6279868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0ED58E91-11E8-2F4D-97C6-EAE689801FC0}"/>
              </a:ext>
            </a:extLst>
          </p:cNvPr>
          <p:cNvSpPr/>
          <p:nvPr/>
        </p:nvSpPr>
        <p:spPr>
          <a:xfrm>
            <a:off x="9960014" y="1393414"/>
            <a:ext cx="205537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Online collaboration</a:t>
            </a:r>
            <a:endParaRPr lang="en-US" altLang="zh-CN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data analysis</a:t>
            </a: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1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C166B43C-0480-4CC1-8265-7F5F2E074124}"/>
              </a:ext>
            </a:extLst>
          </p:cNvPr>
          <p:cNvSpPr/>
          <p:nvPr/>
        </p:nvSpPr>
        <p:spPr>
          <a:xfrm>
            <a:off x="367748" y="1775924"/>
            <a:ext cx="11430000" cy="5082076"/>
          </a:xfrm>
          <a:prstGeom prst="roundRect">
            <a:avLst>
              <a:gd name="adj" fmla="val 3016"/>
            </a:avLst>
          </a:prstGeom>
          <a:solidFill>
            <a:schemeClr val="tx1">
              <a:lumMod val="95000"/>
              <a:lumOff val="5000"/>
              <a:alpha val="42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5811654" y="2049537"/>
            <a:ext cx="3657399" cy="4327098"/>
          </a:xfrm>
          <a:prstGeom prst="round2DiagRect">
            <a:avLst>
              <a:gd name="adj1" fmla="val 9220"/>
              <a:gd name="adj2" fmla="val 8913"/>
            </a:avLst>
          </a:prstGeom>
          <a:noFill/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5775669" y="1969151"/>
            <a:ext cx="3734215" cy="661436"/>
          </a:xfrm>
          <a:prstGeom prst="round2SameRect">
            <a:avLst>
              <a:gd name="adj1" fmla="val 17519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8999685" y="3906178"/>
            <a:ext cx="3128300" cy="1812613"/>
          </a:xfrm>
          <a:prstGeom prst="roundRect">
            <a:avLst>
              <a:gd name="adj" fmla="val 9538"/>
            </a:avLst>
          </a:prstGeom>
          <a:solidFill>
            <a:srgbClr val="5B5D31">
              <a:alpha val="50000"/>
            </a:srgbClr>
          </a:solidFill>
          <a:ln w="1905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9714489" y="347811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5791558" y="2054257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Enterprise LUN backup:</a:t>
            </a:r>
            <a:b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VJBOD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loud block-based gateway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7699943" y="5541246"/>
            <a:ext cx="922199" cy="787784"/>
            <a:chOff x="7868907" y="5312644"/>
            <a:chExt cx="922199" cy="787784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7868907" y="5823429"/>
              <a:ext cx="922199" cy="276999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Snapshot</a:t>
              </a:r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5752903" y="5739342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6171824" y="5119691"/>
            <a:ext cx="945011" cy="568292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7367167" y="3506713"/>
            <a:ext cx="1870179" cy="1672483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6051068" y="3954413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6135760" y="3220742"/>
            <a:ext cx="849928" cy="666133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6201573" y="2902697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2287439" y="3466746"/>
            <a:ext cx="796372" cy="1138592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965001" y="4597254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3349207" y="3762792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3083067" y="395587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2526050" y="5532066"/>
            <a:ext cx="3009613" cy="156304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3405601" y="5660975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4270481" y="396302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741167" y="4451474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601236" y="3980718"/>
            <a:ext cx="625982" cy="1629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2121425" y="2243359"/>
            <a:ext cx="1074504" cy="712928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532769" y="3634502"/>
            <a:ext cx="1053055" cy="765063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9657528" y="3328606"/>
            <a:ext cx="1556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 object storage space</a:t>
            </a: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9836490" y="4118150"/>
            <a:ext cx="1449998" cy="101172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10258177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3235458" y="2368788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3320593" y="2780779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4250745" y="2936627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307" y="1934006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9833151" y="5510379"/>
            <a:ext cx="1040470" cy="818651"/>
            <a:chOff x="7784444" y="5312644"/>
            <a:chExt cx="1040470" cy="818651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7784444" y="5823518"/>
              <a:ext cx="1040470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Snapshot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10552761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2127795" y="2972092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7879" y="2599490"/>
            <a:ext cx="391767" cy="37252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985347" y="5263633"/>
            <a:ext cx="1554982" cy="1036510"/>
            <a:chOff x="1942737" y="2167157"/>
            <a:chExt cx="1554982" cy="1036510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337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AC68820-AEE1-41A0-B225-CC53C530642C}"/>
              </a:ext>
            </a:extLst>
          </p:cNvPr>
          <p:cNvSpPr/>
          <p:nvPr/>
        </p:nvSpPr>
        <p:spPr>
          <a:xfrm>
            <a:off x="447465" y="1923044"/>
            <a:ext cx="11297070" cy="4601995"/>
          </a:xfrm>
          <a:prstGeom prst="roundRect">
            <a:avLst>
              <a:gd name="adj" fmla="val 3016"/>
            </a:avLst>
          </a:prstGeom>
          <a:solidFill>
            <a:schemeClr val="tx1">
              <a:lumMod val="65000"/>
              <a:lumOff val="35000"/>
              <a:alpha val="42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6CE7D01-59CB-4844-8BF7-C9801AEF1136}"/>
              </a:ext>
            </a:extLst>
          </p:cNvPr>
          <p:cNvSpPr/>
          <p:nvPr/>
        </p:nvSpPr>
        <p:spPr>
          <a:xfrm>
            <a:off x="0" y="407504"/>
            <a:ext cx="12192000" cy="6464144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06768C">
                  <a:alpha val="49804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ECACFF1-92EB-4AEA-920B-51EA835AF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0180" y="4383803"/>
            <a:ext cx="4325602" cy="8282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52D3F79-0F9B-49BC-9064-8AAAD776E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43557" y="3299229"/>
            <a:ext cx="3486247" cy="42072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CE9A2D9-6895-4891-A2FE-F374852F2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583963" y="5477107"/>
            <a:ext cx="2608034" cy="69570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3D42426-3E0A-42EB-A150-A5187970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565605" y="4653425"/>
            <a:ext cx="2432089" cy="4207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Virtual JBOD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to expand 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via 2.5GbE iSCSI protocol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3913847" y="4738409"/>
            <a:ext cx="4850171" cy="520863"/>
          </a:xfrm>
          <a:prstGeom prst="bentConnector3">
            <a:avLst>
              <a:gd name="adj1" fmla="val 50000"/>
            </a:avLst>
          </a:prstGeom>
          <a:ln w="38100" cap="flat" cmpd="sng">
            <a:solidFill>
              <a:srgbClr val="D5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681076" y="3207224"/>
            <a:ext cx="4612214" cy="1004260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D5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51873" y="3938503"/>
            <a:ext cx="2009612" cy="946018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/ 1GbE</a:t>
            </a:r>
          </a:p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iSCSI VJBOD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connections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4277" y="1996283"/>
            <a:ext cx="3235527" cy="2022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794" y="4181814"/>
            <a:ext cx="1913968" cy="627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9317952" y="5808617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TVS-872N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9116593" y="3552081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TS-832XU</a:t>
            </a:r>
          </a:p>
        </p:txBody>
      </p:sp>
      <p:sp>
        <p:nvSpPr>
          <p:cNvPr id="9" name="橢圓 8"/>
          <p:cNvSpPr/>
          <p:nvPr/>
        </p:nvSpPr>
        <p:spPr>
          <a:xfrm>
            <a:off x="5086795" y="2761108"/>
            <a:ext cx="1516364" cy="1528895"/>
          </a:xfrm>
          <a:prstGeom prst="ellipse">
            <a:avLst/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 descr="VJB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118" y="2985697"/>
            <a:ext cx="1098124" cy="965212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3964272" y="1852380"/>
            <a:ext cx="3817165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4120611" y="1917953"/>
            <a:ext cx="3504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Max. 8 VJBOD connections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F196C0B-EDDA-904B-9419-5FB35AD006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618" y="3936806"/>
            <a:ext cx="4361279" cy="9371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6AACC4D-7718-8B49-809A-7D43DD3C11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018" y="4388388"/>
            <a:ext cx="2247925" cy="1568552"/>
          </a:xfrm>
          <a:prstGeom prst="rect">
            <a:avLst/>
          </a:prstGeom>
        </p:spPr>
      </p:pic>
      <p:sp>
        <p:nvSpPr>
          <p:cNvPr id="21" name="TextBox 30">
            <a:extLst>
              <a:ext uri="{FF2B5EF4-FFF2-40B4-BE49-F238E27FC236}">
                <a16:creationId xmlns:a16="http://schemas.microsoft.com/office/drawing/2014/main" id="{0F422C76-FA1D-2B4F-9DA4-15BB351E6AFA}"/>
              </a:ext>
            </a:extLst>
          </p:cNvPr>
          <p:cNvSpPr txBox="1"/>
          <p:nvPr/>
        </p:nvSpPr>
        <p:spPr>
          <a:xfrm>
            <a:off x="1418145" y="3777287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TS-453DU-RP</a:t>
            </a:r>
          </a:p>
        </p:txBody>
      </p:sp>
    </p:spTree>
    <p:extLst>
      <p:ext uri="{BB962C8B-B14F-4D97-AF65-F5344CB8AC3E}">
        <p14:creationId xmlns:p14="http://schemas.microsoft.com/office/powerpoint/2010/main" val="3572534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25">
            <a:extLst>
              <a:ext uri="{FF2B5EF4-FFF2-40B4-BE49-F238E27FC236}">
                <a16:creationId xmlns:a16="http://schemas.microsoft.com/office/drawing/2014/main" id="{35C0FCC2-D43D-4590-B546-71E55CFC1DC2}"/>
              </a:ext>
            </a:extLst>
          </p:cNvPr>
          <p:cNvSpPr/>
          <p:nvPr/>
        </p:nvSpPr>
        <p:spPr>
          <a:xfrm>
            <a:off x="8164915" y="4850768"/>
            <a:ext cx="5501049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rgbClr val="FFC0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Protect your business with 24 x 7 intelligent surveillance</a:t>
            </a:r>
            <a:r>
              <a:rPr lang="zh-TW" altLang="zh-TW" sz="360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zh-TW" altLang="zh-TW" sz="3600">
                <a:latin typeface="Arial" panose="020B0604020202020204" pitchFamily="34" charset="0"/>
                <a:cs typeface="Arial" panose="020B0604020202020204" pitchFamily="34" charset="0"/>
              </a:rPr>
              <a:t>lution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 and centralized management system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: 圓角 25">
            <a:extLst>
              <a:ext uri="{FF2B5EF4-FFF2-40B4-BE49-F238E27FC236}">
                <a16:creationId xmlns:a16="http://schemas.microsoft.com/office/drawing/2014/main" id="{1053C366-BC42-7844-BFDB-1A4A73E6225D}"/>
              </a:ext>
            </a:extLst>
          </p:cNvPr>
          <p:cNvSpPr/>
          <p:nvPr/>
        </p:nvSpPr>
        <p:spPr>
          <a:xfrm>
            <a:off x="8164915" y="4197003"/>
            <a:ext cx="5501049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rgbClr val="FFC0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2EA6A9C8-E461-B442-B3D6-AAE7379505C3}"/>
              </a:ext>
            </a:extLst>
          </p:cNvPr>
          <p:cNvSpPr/>
          <p:nvPr/>
        </p:nvSpPr>
        <p:spPr>
          <a:xfrm>
            <a:off x="3206413" y="5614696"/>
            <a:ext cx="5501048" cy="548998"/>
          </a:xfrm>
          <a:prstGeom prst="roundRect">
            <a:avLst>
              <a:gd name="adj" fmla="val 23879"/>
            </a:avLst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3E5A8CB-4603-E044-983C-2BA1D3C13E8E}"/>
              </a:ext>
            </a:extLst>
          </p:cNvPr>
          <p:cNvSpPr txBox="1"/>
          <p:nvPr/>
        </p:nvSpPr>
        <p:spPr>
          <a:xfrm>
            <a:off x="3422395" y="5669751"/>
            <a:ext cx="5129957" cy="43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067"/>
              </a:lnSpc>
            </a:pP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free channels and can be upgraded to max 40 via licenses</a:t>
            </a:r>
          </a:p>
        </p:txBody>
      </p:sp>
      <p:sp>
        <p:nvSpPr>
          <p:cNvPr id="23" name="矩形: 圓角 34">
            <a:extLst>
              <a:ext uri="{FF2B5EF4-FFF2-40B4-BE49-F238E27FC236}">
                <a16:creationId xmlns:a16="http://schemas.microsoft.com/office/drawing/2014/main" id="{EDAB9D94-F7D3-7341-9D85-A2FB36AB566A}"/>
              </a:ext>
            </a:extLst>
          </p:cNvPr>
          <p:cNvSpPr/>
          <p:nvPr/>
        </p:nvSpPr>
        <p:spPr>
          <a:xfrm>
            <a:off x="2601620" y="1971549"/>
            <a:ext cx="5501048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A96DC54-6651-6A4A-8D1E-F1ABF1BE2A4C}"/>
              </a:ext>
            </a:extLst>
          </p:cNvPr>
          <p:cNvSpPr txBox="1"/>
          <p:nvPr/>
        </p:nvSpPr>
        <p:spPr>
          <a:xfrm>
            <a:off x="3933740" y="1586747"/>
            <a:ext cx="1590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7">
            <a:extLst>
              <a:ext uri="{FF2B5EF4-FFF2-40B4-BE49-F238E27FC236}">
                <a16:creationId xmlns:a16="http://schemas.microsoft.com/office/drawing/2014/main" id="{C4BBB342-35E1-E54F-A10C-DC3408C7A19F}"/>
              </a:ext>
            </a:extLst>
          </p:cNvPr>
          <p:cNvSpPr/>
          <p:nvPr/>
        </p:nvSpPr>
        <p:spPr>
          <a:xfrm>
            <a:off x="2601621" y="2589623"/>
            <a:ext cx="5501048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28">
            <a:extLst>
              <a:ext uri="{FF2B5EF4-FFF2-40B4-BE49-F238E27FC236}">
                <a16:creationId xmlns:a16="http://schemas.microsoft.com/office/drawing/2014/main" id="{3FB616E9-651B-5049-9A0D-DE0B654CC271}"/>
              </a:ext>
            </a:extLst>
          </p:cNvPr>
          <p:cNvSpPr/>
          <p:nvPr/>
        </p:nvSpPr>
        <p:spPr>
          <a:xfrm>
            <a:off x="2601621" y="3212322"/>
            <a:ext cx="5501048" cy="97214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: 圓角 29">
            <a:extLst>
              <a:ext uri="{FF2B5EF4-FFF2-40B4-BE49-F238E27FC236}">
                <a16:creationId xmlns:a16="http://schemas.microsoft.com/office/drawing/2014/main" id="{8F10B7C1-749E-444C-9FC9-7E8AEEAF1380}"/>
              </a:ext>
            </a:extLst>
          </p:cNvPr>
          <p:cNvSpPr/>
          <p:nvPr/>
        </p:nvSpPr>
        <p:spPr>
          <a:xfrm>
            <a:off x="2577529" y="4258684"/>
            <a:ext cx="5501048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C093484-6CCD-416A-99AF-171B8334E6BE}"/>
              </a:ext>
            </a:extLst>
          </p:cNvPr>
          <p:cNvGrpSpPr/>
          <p:nvPr/>
        </p:nvGrpSpPr>
        <p:grpSpPr>
          <a:xfrm>
            <a:off x="176428" y="1575791"/>
            <a:ext cx="3716443" cy="3749101"/>
            <a:chOff x="176428" y="1575791"/>
            <a:chExt cx="3716443" cy="3749101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7F95FDB8-9E3F-B44D-B280-53ECCCCB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28" y="1575791"/>
              <a:ext cx="3476174" cy="3749101"/>
            </a:xfrm>
            <a:prstGeom prst="rect">
              <a:avLst/>
            </a:prstGeom>
          </p:spPr>
        </p:pic>
        <p:pic>
          <p:nvPicPr>
            <p:cNvPr id="34" name="圖片 33" descr="003.png">
              <a:extLst>
                <a:ext uri="{FF2B5EF4-FFF2-40B4-BE49-F238E27FC236}">
                  <a16:creationId xmlns:a16="http://schemas.microsoft.com/office/drawing/2014/main" id="{1A28F025-BC00-3049-A0D7-02AE1ED1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046" y="1709657"/>
              <a:ext cx="951825" cy="9500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A04947F5-1107-B74E-8D76-CD752BBFB3B8}"/>
              </a:ext>
            </a:extLst>
          </p:cNvPr>
          <p:cNvSpPr/>
          <p:nvPr/>
        </p:nvSpPr>
        <p:spPr>
          <a:xfrm>
            <a:off x="3933740" y="2053347"/>
            <a:ext cx="368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5,000+ </a:t>
            </a:r>
            <a:r>
              <a:rPr lang="zh-TW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compatible IP cameras</a:t>
            </a:r>
            <a:endParaRPr lang="zh-TW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75ADC9-470F-6948-8EE6-112462D769BB}"/>
              </a:ext>
            </a:extLst>
          </p:cNvPr>
          <p:cNvSpPr/>
          <p:nvPr/>
        </p:nvSpPr>
        <p:spPr>
          <a:xfrm>
            <a:off x="3933740" y="2667682"/>
            <a:ext cx="368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8 </a:t>
            </a:r>
            <a:r>
              <a:rPr lang="zh-TW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free camera channels</a:t>
            </a:r>
            <a:endParaRPr lang="zh-TW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2401F8B-0E30-9A41-A565-E60E4ECE24A9}"/>
              </a:ext>
            </a:extLst>
          </p:cNvPr>
          <p:cNvSpPr/>
          <p:nvPr/>
        </p:nvSpPr>
        <p:spPr>
          <a:xfrm>
            <a:off x="3892871" y="3199041"/>
            <a:ext cx="41043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Expandable channels via licenses</a:t>
            </a:r>
            <a:endParaRPr lang="en-US" altLang="zh-TW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TS-1253DU-RP: </a:t>
            </a:r>
            <a:r>
              <a:rPr lang="en-US" altLang="zh-CN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max.</a:t>
            </a:r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48 </a:t>
            </a:r>
            <a:r>
              <a:rPr lang="en-US" altLang="zh-TW" sz="1200" b="1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ch.</a:t>
            </a:r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recommended</a:t>
            </a:r>
          </a:p>
          <a:p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TS-853DU-RP : </a:t>
            </a:r>
            <a:r>
              <a:rPr lang="en-US" altLang="zh-CN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max.</a:t>
            </a:r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36 </a:t>
            </a:r>
            <a:r>
              <a:rPr lang="en-US" altLang="zh-TW" sz="1200" b="1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ch.</a:t>
            </a:r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recommended </a:t>
            </a:r>
          </a:p>
          <a:p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TS-453DU-RP &amp; TS-453DU: </a:t>
            </a:r>
            <a:r>
              <a:rPr lang="en-US" altLang="zh-CN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max.</a:t>
            </a:r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24 </a:t>
            </a:r>
            <a:r>
              <a:rPr lang="en-US" altLang="zh-TW" sz="1200" b="1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ch.</a:t>
            </a:r>
            <a:r>
              <a:rPr lang="en-US" altLang="zh-TW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recommended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23644-EA99-344E-900E-18DF8CD169E1}"/>
              </a:ext>
            </a:extLst>
          </p:cNvPr>
          <p:cNvSpPr/>
          <p:nvPr/>
        </p:nvSpPr>
        <p:spPr>
          <a:xfrm>
            <a:off x="3871727" y="4341880"/>
            <a:ext cx="368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QUSBCam2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webcam recording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片 38" descr="002.png">
            <a:extLst>
              <a:ext uri="{FF2B5EF4-FFF2-40B4-BE49-F238E27FC236}">
                <a16:creationId xmlns:a16="http://schemas.microsoft.com/office/drawing/2014/main" id="{336E07FC-5881-7F42-B92D-6D336023C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57" y="5088548"/>
            <a:ext cx="731977" cy="731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468;p47">
            <a:extLst>
              <a:ext uri="{FF2B5EF4-FFF2-40B4-BE49-F238E27FC236}">
                <a16:creationId xmlns:a16="http://schemas.microsoft.com/office/drawing/2014/main" id="{85BAD423-8A64-AD43-AD60-0F5E360F38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2853" y="2539127"/>
            <a:ext cx="2650756" cy="153744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66;p47">
            <a:extLst>
              <a:ext uri="{FF2B5EF4-FFF2-40B4-BE49-F238E27FC236}">
                <a16:creationId xmlns:a16="http://schemas.microsoft.com/office/drawing/2014/main" id="{33C7E1E4-EDAB-5B40-904C-A020148082F8}"/>
              </a:ext>
            </a:extLst>
          </p:cNvPr>
          <p:cNvSpPr/>
          <p:nvPr/>
        </p:nvSpPr>
        <p:spPr>
          <a:xfrm>
            <a:off x="9010751" y="2018166"/>
            <a:ext cx="2135014" cy="3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QVR Pro Client</a:t>
            </a:r>
            <a:endParaRPr lang="zh-TW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oogle Shape;464;p47">
            <a:extLst>
              <a:ext uri="{FF2B5EF4-FFF2-40B4-BE49-F238E27FC236}">
                <a16:creationId xmlns:a16="http://schemas.microsoft.com/office/drawing/2014/main" id="{FFECAE81-6C65-7C46-9E7A-616F20BEB6F0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9226" y="2207888"/>
            <a:ext cx="1156876" cy="19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2;p23">
            <a:extLst>
              <a:ext uri="{FF2B5EF4-FFF2-40B4-BE49-F238E27FC236}">
                <a16:creationId xmlns:a16="http://schemas.microsoft.com/office/drawing/2014/main" id="{4CBFBF3F-4E6E-6743-B6DE-9B9369472F6B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957" y="2019980"/>
            <a:ext cx="594982" cy="59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BEDBD248-69E2-5D4E-AD6D-3A2EE89ED274}"/>
              </a:ext>
            </a:extLst>
          </p:cNvPr>
          <p:cNvSpPr/>
          <p:nvPr/>
        </p:nvSpPr>
        <p:spPr>
          <a:xfrm>
            <a:off x="8707461" y="4200097"/>
            <a:ext cx="3256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Monitor feeds with iOS &amp; Android </a:t>
            </a:r>
          </a:p>
          <a:p>
            <a:pPr algn="ctr" fontAlgn="base"/>
            <a:r>
              <a:rPr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mobile devices</a:t>
            </a:r>
            <a:endParaRPr lang="zh-CN" altLang="en-US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56C1657-399F-6A4C-8B1F-34679221959B}"/>
              </a:ext>
            </a:extLst>
          </p:cNvPr>
          <p:cNvSpPr/>
          <p:nvPr/>
        </p:nvSpPr>
        <p:spPr>
          <a:xfrm>
            <a:off x="8454561" y="4862872"/>
            <a:ext cx="3704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HDMI output with </a:t>
            </a:r>
          </a:p>
          <a:p>
            <a:pPr algn="ctr" fontAlgn="base"/>
            <a:r>
              <a:rPr lang="en-US" altLang="zh-CN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mouse / keyboard control</a:t>
            </a:r>
            <a:endParaRPr lang="zh-TW" altLang="en-US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157DC046-D3FA-DF4A-8109-A52D349AD72B}"/>
              </a:ext>
            </a:extLst>
          </p:cNvPr>
          <p:cNvSpPr txBox="1"/>
          <p:nvPr/>
        </p:nvSpPr>
        <p:spPr>
          <a:xfrm>
            <a:off x="3941397" y="5205608"/>
            <a:ext cx="255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Surveillance Station</a:t>
            </a:r>
          </a:p>
        </p:txBody>
      </p:sp>
    </p:spTree>
    <p:extLst>
      <p:ext uri="{BB962C8B-B14F-4D97-AF65-F5344CB8AC3E}">
        <p14:creationId xmlns:p14="http://schemas.microsoft.com/office/powerpoint/2010/main" val="19378690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With the same LAN cable, 2.5GbE switch for multi-device environment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51747" y="1737575"/>
            <a:ext cx="461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the existing wiring infrastructure to support 2.5</a:t>
            </a:r>
            <a:r>
              <a:rPr lang="en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877556"/>
              </p:ext>
            </p:extLst>
          </p:nvPr>
        </p:nvGraphicFramePr>
        <p:xfrm>
          <a:off x="6983337" y="2976397"/>
          <a:ext cx="4619151" cy="286388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5321755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圓角 8">
            <a:extLst>
              <a:ext uri="{FF2B5EF4-FFF2-40B4-BE49-F238E27FC236}">
                <a16:creationId xmlns:a16="http://schemas.microsoft.com/office/drawing/2014/main" id="{103F6E61-5498-7E4C-9D4E-8D84CF6B973D}"/>
              </a:ext>
            </a:extLst>
          </p:cNvPr>
          <p:cNvSpPr/>
          <p:nvPr/>
        </p:nvSpPr>
        <p:spPr>
          <a:xfrm>
            <a:off x="360213" y="1737575"/>
            <a:ext cx="6473254" cy="1752025"/>
          </a:xfrm>
          <a:prstGeom prst="roundRect">
            <a:avLst>
              <a:gd name="adj" fmla="val 906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3850326" y="4287771"/>
            <a:ext cx="2722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 (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Unmanaged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589512" y="4292606"/>
            <a:ext cx="2836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QSW-1208-8C (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Unmanaged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3850326" y="459351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10G/5G/2.5G</a:t>
            </a:r>
          </a:p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589512" y="4593518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10G/5G/2.5G</a:t>
            </a:r>
          </a:p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12" y="5104335"/>
            <a:ext cx="2247728" cy="6959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2080" y="5185436"/>
            <a:ext cx="2215847" cy="533797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89512" y="5729730"/>
            <a:ext cx="2633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QSW-M408-4C (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Managed)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589512" y="599768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10G/5G/2.5G</a:t>
            </a:r>
          </a:p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3850326" y="5709244"/>
            <a:ext cx="263315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QSW-M408-2C (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Managed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lang="zh-TW" altLang="en-US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3850326" y="59646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10G/5G/2.5G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44" y="3649059"/>
            <a:ext cx="2533414" cy="686696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740" y="3752393"/>
            <a:ext cx="2220909" cy="468307"/>
          </a:xfrm>
          <a:prstGeom prst="rect">
            <a:avLst/>
          </a:prstGeom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" y="1703777"/>
            <a:ext cx="3060347" cy="191237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3988644" y="2937963"/>
            <a:ext cx="2314403" cy="275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err="1">
                <a:solidFill>
                  <a:srgbClr val="D5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Fanless</a:t>
            </a:r>
            <a:r>
              <a:rPr lang="en-US" altLang="zh-CN" sz="1400">
                <a:solidFill>
                  <a:srgbClr val="D5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en-US" altLang="zh-CN" sz="1400">
                <a:solidFill>
                  <a:srgbClr val="D5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metal housing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2BFCA93-2486-4F05-AA09-A7425C3857A2}"/>
              </a:ext>
            </a:extLst>
          </p:cNvPr>
          <p:cNvGrpSpPr/>
          <p:nvPr/>
        </p:nvGrpSpPr>
        <p:grpSpPr>
          <a:xfrm>
            <a:off x="24506" y="1295359"/>
            <a:ext cx="1613372" cy="1344837"/>
            <a:chOff x="5570309" y="3635437"/>
            <a:chExt cx="1613372" cy="1344837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AA65CC5-5DBE-4A02-B6AB-A258EC22BFB5}"/>
                </a:ext>
              </a:extLst>
            </p:cNvPr>
            <p:cNvGrpSpPr/>
            <p:nvPr/>
          </p:nvGrpSpPr>
          <p:grpSpPr>
            <a:xfrm>
              <a:off x="5570309" y="3635437"/>
              <a:ext cx="1613372" cy="1344837"/>
              <a:chOff x="5069820" y="1877389"/>
              <a:chExt cx="1613372" cy="1344837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097B41A-F043-4122-86F2-07AE7A46AFC6}"/>
                  </a:ext>
                </a:extLst>
              </p:cNvPr>
              <p:cNvSpPr/>
              <p:nvPr/>
            </p:nvSpPr>
            <p:spPr>
              <a:xfrm rot="8100000">
                <a:off x="5393956" y="2393461"/>
                <a:ext cx="1289236" cy="82876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D228DCB7-ED64-4260-9083-71CD90B737D0}"/>
                  </a:ext>
                </a:extLst>
              </p:cNvPr>
              <p:cNvSpPr/>
              <p:nvPr/>
            </p:nvSpPr>
            <p:spPr>
              <a:xfrm rot="3600000">
                <a:off x="5074017" y="1873192"/>
                <a:ext cx="1303851" cy="1312246"/>
              </a:xfrm>
              <a:prstGeom prst="ellipse">
                <a:avLst/>
              </a:prstGeom>
              <a:gradFill>
                <a:gsLst>
                  <a:gs pos="81000">
                    <a:srgbClr val="FFD926"/>
                  </a:gs>
                  <a:gs pos="0">
                    <a:srgbClr val="FF6699"/>
                  </a:gs>
                  <a:gs pos="99000">
                    <a:srgbClr val="FFFF00">
                      <a:alpha val="0"/>
                    </a:srgbClr>
                  </a:gs>
                </a:gsLst>
                <a:lin ang="10800000" scaled="0"/>
              </a:gradFill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184055CC-A7A0-49F3-989F-EA4EA9613D00}"/>
                </a:ext>
              </a:extLst>
            </p:cNvPr>
            <p:cNvSpPr/>
            <p:nvPr/>
          </p:nvSpPr>
          <p:spPr>
            <a:xfrm>
              <a:off x="5705373" y="4028718"/>
              <a:ext cx="104067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Coming</a:t>
              </a:r>
            </a:p>
            <a:p>
              <a:r>
                <a:rPr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2020 Q3</a:t>
              </a:r>
              <a:r>
                <a:rPr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!</a:t>
              </a:r>
              <a:endPara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3913050" y="2076684"/>
            <a:ext cx="2802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QSW-1105-5T (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Unmanaged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3943655" y="2367746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 x 2.5G</a:t>
            </a:r>
          </a:p>
          <a:p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FB051116-EED9-450F-B4EA-7CD855E2E836}"/>
              </a:ext>
            </a:extLst>
          </p:cNvPr>
          <p:cNvSpPr/>
          <p:nvPr/>
        </p:nvSpPr>
        <p:spPr>
          <a:xfrm>
            <a:off x="210635" y="1737336"/>
            <a:ext cx="8924833" cy="4822255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583835"/>
              </p:ext>
            </p:extLst>
          </p:nvPr>
        </p:nvGraphicFramePr>
        <p:xfrm>
          <a:off x="210635" y="1737336"/>
          <a:ext cx="8924833" cy="482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224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3579780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42443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NAS </a:t>
                      </a:r>
                      <a:r>
                        <a:rPr lang="en-US" altLang="zh-TW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models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82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QNAP TS-x53DU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82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QNAP TS-x53BU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82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076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Ordering SKUs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TS-1253DU-RP-4G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TS-853DU-RP-4G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TS-453DU-RP-4G, TS-453DU-4G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TS-1253BU-RP-4G, TS-1253BU-4G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TS-853BU-RP-4G, TS-853BU-4G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TS-453BU-RP-4G, TS-453BU-4G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884074"/>
                  </a:ext>
                </a:extLst>
              </a:tr>
              <a:tr h="6380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Processor</a:t>
                      </a:r>
                      <a:endParaRPr 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x86 Celeron</a:t>
                      </a:r>
                      <a:r>
                        <a:rPr lang="en-US" altLang="zh-TW" sz="1400" b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J4125</a:t>
                      </a:r>
                      <a:r>
                        <a:rPr lang="en-US" altLang="zh-TW" sz="1400" b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quad-core</a:t>
                      </a:r>
                      <a:r>
                        <a:rPr lang="zh-TW" altLang="en-US" sz="1400" b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en-US" altLang="zh-TW" sz="1400" b="0">
                        <a:solidFill>
                          <a:schemeClr val="accent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2.0 GHz</a:t>
                      </a: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, burst up to </a:t>
                      </a: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2.7 GHz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x86 Celeron J3455 </a:t>
                      </a: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quad-core</a:t>
                      </a:r>
                      <a:r>
                        <a:rPr lang="zh-TW" alt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en-US" altLang="zh-TW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1.5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GHz,</a:t>
                      </a:r>
                      <a:r>
                        <a:rPr lang="zh-TW" alt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burst up to 2.3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GHz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29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Memory</a:t>
                      </a:r>
                      <a:endParaRPr 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</a:t>
                      </a:r>
                      <a:r>
                        <a:rPr lang="en-US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DDR4-2400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SODIMM slots for up to 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 (2 x 4GB)</a:t>
                      </a:r>
                      <a:endParaRPr 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DD3L-1866 SODIMM slots for up to 8GB (2 x 4GB)</a:t>
                      </a:r>
                      <a:endParaRPr 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2.5GbE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1GbE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 output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HDMI v1.4b 30Hz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Graphics unit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UHD Graphics 600</a:t>
                      </a:r>
                      <a:endParaRPr lang="zh-TW" altLang="en-US" sz="1400" b="1">
                        <a:solidFill>
                          <a:schemeClr val="accent2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HD Graphics 500</a:t>
                      </a:r>
                      <a:endParaRPr lang="zh-TW" alt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241454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slot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 x PCIe 2.0 x2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USB 3.2 Gen1 port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eiti SC Medium" pitchFamily="2" charset="-128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  <a:tr h="404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USB 2.0 port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TW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658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2.5GbE and processor upgrades for the business </a:t>
            </a:r>
            <a:b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multi-user onsite and work-from-home environments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C9655677-3D65-4EC0-8C26-193FA2217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4343" y="1648970"/>
            <a:ext cx="756890" cy="892269"/>
          </a:xfrm>
          <a:prstGeom prst="rect">
            <a:avLst/>
          </a:prstGeom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6083C268-C9E0-7E4C-BCD0-D0575199DCF9}"/>
              </a:ext>
            </a:extLst>
          </p:cNvPr>
          <p:cNvSpPr txBox="1"/>
          <p:nvPr/>
        </p:nvSpPr>
        <p:spPr>
          <a:xfrm>
            <a:off x="9299504" y="2271780"/>
            <a:ext cx="2773385" cy="10349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4999"/>
              </a:lnSpc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Available 2-year extended warranty option for a total of 5 years of warranty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97;p18">
            <a:extLst>
              <a:ext uri="{FF2B5EF4-FFF2-40B4-BE49-F238E27FC236}">
                <a16:creationId xmlns:a16="http://schemas.microsoft.com/office/drawing/2014/main" id="{57979C22-84D7-DA4C-8075-2AEDAD705075}"/>
              </a:ext>
            </a:extLst>
          </p:cNvPr>
          <p:cNvSpPr txBox="1"/>
          <p:nvPr/>
        </p:nvSpPr>
        <p:spPr>
          <a:xfrm>
            <a:off x="9299504" y="5806362"/>
            <a:ext cx="2773385" cy="43430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altLang="zh-C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Ordering P/N: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LIC-NAS-EXTW-ORANGE-2Y</a:t>
            </a:r>
          </a:p>
        </p:txBody>
      </p:sp>
      <p:pic>
        <p:nvPicPr>
          <p:cNvPr id="15" name="Google Shape;114;p19">
            <a:extLst>
              <a:ext uri="{FF2B5EF4-FFF2-40B4-BE49-F238E27FC236}">
                <a16:creationId xmlns:a16="http://schemas.microsoft.com/office/drawing/2014/main" id="{473F6D9B-028D-4342-9E24-CB0CAB4A9567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580" y="3153591"/>
            <a:ext cx="2529273" cy="2748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52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1C828B7-4DB7-45CB-A97B-D5897EDADF70}"/>
              </a:ext>
            </a:extLst>
          </p:cNvPr>
          <p:cNvSpPr txBox="1"/>
          <p:nvPr/>
        </p:nvSpPr>
        <p:spPr>
          <a:xfrm>
            <a:off x="458259" y="1963576"/>
            <a:ext cx="11461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 the smart move in your 2020 IT investments!</a:t>
            </a:r>
          </a:p>
          <a:p>
            <a:pPr algn="ctr"/>
            <a:r>
              <a:rPr lang="en-US" altLang="zh-TW" sz="2400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future-proof Intel J4125 quad-core 2.0GHz NAS with dual 2.5GbE ports and PCIe expansion.</a:t>
            </a:r>
            <a:endParaRPr lang="zh-TW" altLang="en-US" sz="2400" spc="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5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手提箱, 坐, 行李, 袋 的圖片&#10;&#10;自動產生的描述">
            <a:extLst>
              <a:ext uri="{FF2B5EF4-FFF2-40B4-BE49-F238E27FC236}">
                <a16:creationId xmlns:a16="http://schemas.microsoft.com/office/drawing/2014/main" id="{B057B8EE-D9FE-49BA-B5D9-6B91C4534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08058" y="3948647"/>
            <a:ext cx="1006323" cy="1313159"/>
          </a:xfrm>
          <a:prstGeom prst="rect">
            <a:avLst/>
          </a:prstGeom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97017" y="4548371"/>
            <a:ext cx="3988759" cy="1895694"/>
          </a:xfrm>
          <a:prstGeom prst="rect">
            <a:avLst/>
          </a:prstGeom>
          <a:noFill/>
        </p:spPr>
      </p:pic>
      <p:pic>
        <p:nvPicPr>
          <p:cNvPr id="44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7D98711C-CE47-4A18-BFF6-F7E2BDB2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393085" y="5745439"/>
            <a:ext cx="1792689" cy="69862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QNAP 10GbE/5GbE </a:t>
            </a:r>
            <a:r>
              <a:rPr lang="en-US" altLang="zh-TW" sz="3400" dirty="0">
                <a:latin typeface="Arial" panose="020B0604020202020204" pitchFamily="34" charset="0"/>
                <a:cs typeface="Arial" panose="020B0604020202020204" pitchFamily="34" charset="0"/>
              </a:rPr>
              <a:t>accessories for </a:t>
            </a:r>
            <a: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PC / Server / NAS</a:t>
            </a:r>
            <a:b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  <a:t>to get 10GbE/5GbE/2.5GbE via PCIe or USB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4334" y="2314106"/>
            <a:ext cx="2689742" cy="3508779"/>
          </a:xfrm>
          <a:prstGeom prst="roundRect">
            <a:avLst>
              <a:gd name="adj" fmla="val 825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334C4-DCBE-354A-8011-AA810054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655" y="5340600"/>
            <a:ext cx="267609" cy="2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9956137" y="5892374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Same wiring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>
            <a:cxnSpLocks/>
          </p:cNvCxnSpPr>
          <p:nvPr/>
        </p:nvCxnSpPr>
        <p:spPr>
          <a:xfrm flipV="1">
            <a:off x="2027833" y="3282858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855442" y="4388366"/>
            <a:ext cx="1792689" cy="686059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550059" y="3129645"/>
            <a:ext cx="4105525" cy="194483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783" y="2661600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3173025" y="2894636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637578" y="2894636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3192724" y="3995908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657277" y="3995908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67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2029353" y="4548941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Same wiring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>
            <a:cxnSpLocks/>
          </p:cNvCxnSpPr>
          <p:nvPr/>
        </p:nvCxnSpPr>
        <p:spPr>
          <a:xfrm>
            <a:off x="1931824" y="3882925"/>
            <a:ext cx="2054609" cy="478268"/>
          </a:xfrm>
          <a:prstGeom prst="bentConnector3">
            <a:avLst>
              <a:gd name="adj1" fmla="val 34753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783" y="3741720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391292" y="4129324"/>
            <a:ext cx="1792689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 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endParaRPr 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089" y="2957746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918" y="3976659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7" y="3433858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5400140" y="2820705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QXG-10G1T
or</a:t>
            </a:r>
            <a:r>
              <a:rPr lang="zh-TW" altLang="en-US" sz="1333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333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
</a:t>
            </a: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677" y="3277601"/>
            <a:ext cx="864096" cy="931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7119573" y="2688472"/>
            <a:ext cx="21114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3.2 Gen 1 to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
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GbE/2.5GbE/1GbE 
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adapter</a:t>
            </a:r>
            <a:endParaRPr lang="en-US" altLang="zh-CN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BC829F9D-CCF7-CA48-AE40-4118910422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654" y="2467503"/>
            <a:ext cx="2460893" cy="2720629"/>
          </a:xfrm>
          <a:prstGeom prst="rect">
            <a:avLst/>
          </a:prstGeom>
        </p:spPr>
      </p:pic>
      <p:sp>
        <p:nvSpPr>
          <p:cNvPr id="41" name="Shape 721">
            <a:extLst>
              <a:ext uri="{FF2B5EF4-FFF2-40B4-BE49-F238E27FC236}">
                <a16:creationId xmlns:a16="http://schemas.microsoft.com/office/drawing/2014/main" id="{7710C5CC-5C1C-3944-A639-F6BECEA1B5C7}"/>
              </a:ext>
            </a:extLst>
          </p:cNvPr>
          <p:cNvSpPr/>
          <p:nvPr/>
        </p:nvSpPr>
        <p:spPr>
          <a:xfrm flipH="1">
            <a:off x="11369942" y="4421421"/>
            <a:ext cx="525077" cy="367612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3CDF31F-9930-408F-A310-9B29F863EF3F}"/>
              </a:ext>
            </a:extLst>
          </p:cNvPr>
          <p:cNvGrpSpPr/>
          <p:nvPr/>
        </p:nvGrpSpPr>
        <p:grpSpPr>
          <a:xfrm>
            <a:off x="8589536" y="4358805"/>
            <a:ext cx="2867022" cy="544371"/>
            <a:chOff x="6315423" y="2366410"/>
            <a:chExt cx="2150265" cy="408278"/>
          </a:xfrm>
        </p:grpSpPr>
        <p:pic>
          <p:nvPicPr>
            <p:cNvPr id="40" name="圖片 40">
              <a:extLst>
                <a:ext uri="{FF2B5EF4-FFF2-40B4-BE49-F238E27FC236}">
                  <a16:creationId xmlns:a16="http://schemas.microsoft.com/office/drawing/2014/main" id="{5AB0D984-37F3-4295-9B70-85D46F43E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695"/>
            <a:stretch/>
          </p:blipFill>
          <p:spPr>
            <a:xfrm rot="10800000">
              <a:off x="7817887" y="2366410"/>
              <a:ext cx="647801" cy="26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F558A8-8405-46B6-8F84-9F2964251D5E}"/>
                </a:ext>
              </a:extLst>
            </p:cNvPr>
            <p:cNvSpPr/>
            <p:nvPr/>
          </p:nvSpPr>
          <p:spPr>
            <a:xfrm>
              <a:off x="6759013" y="2540624"/>
              <a:ext cx="1389625" cy="45719"/>
            </a:xfrm>
            <a:prstGeom prst="rect">
              <a:avLst/>
            </a:prstGeom>
            <a:gradFill flip="none" rotWithShape="1">
              <a:gsLst>
                <a:gs pos="53800">
                  <a:srgbClr val="2A2A2B"/>
                </a:gs>
                <a:gs pos="100000">
                  <a:srgbClr val="030303"/>
                </a:gs>
                <a:gs pos="0">
                  <a:srgbClr val="080500"/>
                </a:gs>
                <a:gs pos="0">
                  <a:srgbClr val="05050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9" name="圖片 40">
              <a:extLst>
                <a:ext uri="{FF2B5EF4-FFF2-40B4-BE49-F238E27FC236}">
                  <a16:creationId xmlns:a16="http://schemas.microsoft.com/office/drawing/2014/main" id="{F46E4917-0FC5-47D1-9710-614B73DB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2140" b="-1"/>
            <a:stretch/>
          </p:blipFill>
          <p:spPr>
            <a:xfrm rot="10800000">
              <a:off x="6315423" y="2486108"/>
              <a:ext cx="566080" cy="28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Shape 443">
            <a:extLst>
              <a:ext uri="{FF2B5EF4-FFF2-40B4-BE49-F238E27FC236}">
                <a16:creationId xmlns:a16="http://schemas.microsoft.com/office/drawing/2014/main" id="{7E7E0742-65DE-9541-A0CC-08BDB627DE6D}"/>
              </a:ext>
            </a:extLst>
          </p:cNvPr>
          <p:cNvSpPr txBox="1"/>
          <p:nvPr/>
        </p:nvSpPr>
        <p:spPr>
          <a:xfrm>
            <a:off x="10353238" y="5002240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TS-451+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9B4145C6-C9EE-4F43-9E32-10DCAFAC2271}"/>
              </a:ext>
            </a:extLst>
          </p:cNvPr>
          <p:cNvSpPr/>
          <p:nvPr/>
        </p:nvSpPr>
        <p:spPr>
          <a:xfrm>
            <a:off x="1949550" y="5215786"/>
            <a:ext cx="3614532" cy="8032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933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adapters</a:t>
            </a: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in</a:t>
            </a:r>
            <a:r>
              <a:rPr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</a:t>
            </a: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does not support:
</a:t>
            </a:r>
            <a:r>
              <a:rPr lang="en-US" altLang="zh-CN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altLang="zh-CN" sz="14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altLang="zh-CN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(LACP) / DHCP </a:t>
            </a: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  <a:r>
              <a:rPr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r>
              <a:rPr lang="en-US" altLang="zh-CN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RADVD </a:t>
            </a: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/ static route</a:t>
            </a:r>
            <a:endParaRPr lang="en-US" sz="1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D8ADDBF-0154-42DC-988F-B0EA0A07CD36}"/>
              </a:ext>
            </a:extLst>
          </p:cNvPr>
          <p:cNvSpPr/>
          <p:nvPr/>
        </p:nvSpPr>
        <p:spPr>
          <a:xfrm rot="16200000">
            <a:off x="5911864" y="557324"/>
            <a:ext cx="4141917" cy="8418362"/>
          </a:xfrm>
          <a:prstGeom prst="rect">
            <a:avLst/>
          </a:prstGeom>
          <a:gradFill flip="none" rotWithShape="1">
            <a:gsLst>
              <a:gs pos="70997">
                <a:srgbClr val="0070C0"/>
              </a:gs>
              <a:gs pos="40996">
                <a:schemeClr val="accent1"/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tx2">
                  <a:lumMod val="5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12217F-8580-45F5-8686-0C86D7A2BF16}"/>
              </a:ext>
            </a:extLst>
          </p:cNvPr>
          <p:cNvGrpSpPr/>
          <p:nvPr/>
        </p:nvGrpSpPr>
        <p:grpSpPr>
          <a:xfrm>
            <a:off x="0" y="2699113"/>
            <a:ext cx="5705533" cy="4141918"/>
            <a:chOff x="-211209" y="2716081"/>
            <a:chExt cx="5705533" cy="4141918"/>
          </a:xfrm>
        </p:grpSpPr>
        <p:pic>
          <p:nvPicPr>
            <p:cNvPr id="7" name="圖片 6" descr="一張含有 電子用品, 電路 的圖片&#10;&#10;描述是以非常高的可信度產生">
              <a:extLst>
                <a:ext uri="{FF2B5EF4-FFF2-40B4-BE49-F238E27FC236}">
                  <a16:creationId xmlns:a16="http://schemas.microsoft.com/office/drawing/2014/main" id="{01DF78C4-4D59-4402-9141-498245F0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11209" y="2716081"/>
              <a:ext cx="5705533" cy="4141918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953689-8197-4E82-96C1-E46724CFD94A}"/>
                </a:ext>
              </a:extLst>
            </p:cNvPr>
            <p:cNvGrpSpPr/>
            <p:nvPr/>
          </p:nvGrpSpPr>
          <p:grpSpPr>
            <a:xfrm>
              <a:off x="864154" y="4576449"/>
              <a:ext cx="2290243" cy="1535856"/>
              <a:chOff x="864154" y="4576449"/>
              <a:chExt cx="2290243" cy="1535856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EC89EA0-8BA8-4EE6-83A0-CCF39CDF9EAF}"/>
                  </a:ext>
                </a:extLst>
              </p:cNvPr>
              <p:cNvSpPr/>
              <p:nvPr/>
            </p:nvSpPr>
            <p:spPr>
              <a:xfrm>
                <a:off x="864154" y="5742973"/>
                <a:ext cx="12597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B70ACD-44C8-4DF6-B054-04168191BA17}"/>
                  </a:ext>
                </a:extLst>
              </p:cNvPr>
              <p:cNvSpPr/>
              <p:nvPr/>
            </p:nvSpPr>
            <p:spPr>
              <a:xfrm>
                <a:off x="2116871" y="4576449"/>
                <a:ext cx="10375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1" y="144078"/>
            <a:ext cx="11116638" cy="1378562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Invest higher speed now and save later! Dual </a:t>
            </a:r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GbE TS-x53DU</a:t>
            </a:r>
            <a:r>
              <a:rPr lang="zh-TW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NAS for large file transfer and intensive access</a:t>
            </a:r>
            <a:endParaRPr lang="zh-TW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329700" y="1558852"/>
            <a:ext cx="11589021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more bandwidth restriction by 1GbE interface on NAS! No more DIY to install the 2.5GbE driver to your NAS from other venders!! TS-x53DU NAS is equipped with </a:t>
            </a:r>
            <a:r>
              <a:rPr lang="en-US" altLang="zh-CN" sz="16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 independent 2.5GbE NICs for faster and smoother multi-device networking experience. The available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expansion slot is ready for the future business growth.</a:t>
            </a:r>
          </a:p>
        </p:txBody>
      </p:sp>
      <p:sp>
        <p:nvSpPr>
          <p:cNvPr id="20" name="圓角矩形 53">
            <a:extLst>
              <a:ext uri="{FF2B5EF4-FFF2-40B4-BE49-F238E27FC236}">
                <a16:creationId xmlns:a16="http://schemas.microsoft.com/office/drawing/2014/main" id="{102FB2C8-5724-4BD3-93B8-361361198AF5}"/>
              </a:ext>
            </a:extLst>
          </p:cNvPr>
          <p:cNvSpPr/>
          <p:nvPr/>
        </p:nvSpPr>
        <p:spPr>
          <a:xfrm>
            <a:off x="392702" y="2904176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圓角矩形 53">
            <a:extLst>
              <a:ext uri="{FF2B5EF4-FFF2-40B4-BE49-F238E27FC236}">
                <a16:creationId xmlns:a16="http://schemas.microsoft.com/office/drawing/2014/main" id="{103D2508-A4DE-45B4-B2D0-0F9ABB8D2191}"/>
              </a:ext>
            </a:extLst>
          </p:cNvPr>
          <p:cNvSpPr/>
          <p:nvPr/>
        </p:nvSpPr>
        <p:spPr>
          <a:xfrm>
            <a:off x="392702" y="3788622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C6B218-B263-F245-A482-C5B7217F489A}"/>
              </a:ext>
            </a:extLst>
          </p:cNvPr>
          <p:cNvSpPr/>
          <p:nvPr/>
        </p:nvSpPr>
        <p:spPr>
          <a:xfrm>
            <a:off x="497101" y="3887528"/>
            <a:ext cx="383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Better </a:t>
            </a:r>
            <a:r>
              <a:rPr lang="en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</a:t>
            </a:r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UDP for more users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5AD0BF-CFBD-D949-AD59-23DC5E716E37}"/>
              </a:ext>
            </a:extLst>
          </p:cNvPr>
          <p:cNvSpPr/>
          <p:nvPr/>
        </p:nvSpPr>
        <p:spPr>
          <a:xfrm>
            <a:off x="811674" y="3005870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Lower </a:t>
            </a:r>
            <a:r>
              <a:rPr lang="en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CPU </a:t>
            </a:r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utilization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1AB678F-0BEF-0143-B6B2-AABBB5200E7C}"/>
              </a:ext>
            </a:extLst>
          </p:cNvPr>
          <p:cNvCxnSpPr>
            <a:cxnSpLocks/>
          </p:cNvCxnSpPr>
          <p:nvPr/>
        </p:nvCxnSpPr>
        <p:spPr>
          <a:xfrm>
            <a:off x="9259191" y="4632753"/>
            <a:ext cx="4788" cy="669534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7235571-2BBE-5948-9E30-1C456C5446A2}"/>
              </a:ext>
            </a:extLst>
          </p:cNvPr>
          <p:cNvSpPr/>
          <p:nvPr/>
        </p:nvSpPr>
        <p:spPr>
          <a:xfrm>
            <a:off x="9613256" y="4584397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iSCSI 2.5GbE</a:t>
            </a:r>
          </a:p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connection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DE7739-2943-8E48-9A37-8BC02A41AED1}"/>
              </a:ext>
            </a:extLst>
          </p:cNvPr>
          <p:cNvSpPr/>
          <p:nvPr/>
        </p:nvSpPr>
        <p:spPr>
          <a:xfrm>
            <a:off x="5828086" y="3432879"/>
            <a:ext cx="27176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space in your server or laptop with the large capacity NAS for more data and applications.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2AF06DFA-6115-464D-93DE-B65239B08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768" y="5446812"/>
            <a:ext cx="4718273" cy="8762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C7EF1D3-CABE-544B-879B-51C6904C78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409" y="2598564"/>
            <a:ext cx="2208392" cy="2208392"/>
          </a:xfrm>
          <a:prstGeom prst="rect">
            <a:avLst/>
          </a:prstGeom>
        </p:spPr>
      </p:pic>
      <p:sp>
        <p:nvSpPr>
          <p:cNvPr id="22" name="TextBox 30">
            <a:extLst>
              <a:ext uri="{FF2B5EF4-FFF2-40B4-BE49-F238E27FC236}">
                <a16:creationId xmlns:a16="http://schemas.microsoft.com/office/drawing/2014/main" id="{AB20567B-8E19-B04A-8583-057403292C95}"/>
              </a:ext>
            </a:extLst>
          </p:cNvPr>
          <p:cNvSpPr txBox="1"/>
          <p:nvPr/>
        </p:nvSpPr>
        <p:spPr>
          <a:xfrm>
            <a:off x="6730393" y="6363515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227784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46CF022E-CAEB-4A4A-8FB0-5BFAE76C5820}"/>
              </a:ext>
            </a:extLst>
          </p:cNvPr>
          <p:cNvSpPr txBox="1">
            <a:spLocks/>
          </p:cNvSpPr>
          <p:nvPr/>
        </p:nvSpPr>
        <p:spPr>
          <a:xfrm>
            <a:off x="6322555" y="3140803"/>
            <a:ext cx="5393094" cy="1258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 kern="5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Hardware overview</a:t>
            </a:r>
            <a:endParaRPr lang="zh-TW" altLang="en-US" sz="4000" b="1" kern="5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03D0D38B-C2D6-4314-A4DA-18A9ED64A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6761" y="2309144"/>
            <a:ext cx="2629387" cy="831659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3604E44-1038-4114-A63E-9A1EA51E3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01" t="17684" r="50423" b="68640"/>
          <a:stretch/>
        </p:blipFill>
        <p:spPr>
          <a:xfrm>
            <a:off x="6672360" y="3303328"/>
            <a:ext cx="4661947" cy="8314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CBE07B0-2033-4F19-830F-3C01FB50B2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0335" y="6431485"/>
            <a:ext cx="991330" cy="1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TS-x53DU </a:t>
            </a: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front views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10686746" y="2529587"/>
            <a:ext cx="10131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Power</a:t>
            </a:r>
          </a:p>
          <a:p>
            <a:r>
              <a:rPr lang="en-US" altLang="zh-TW" sz="1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button</a:t>
            </a:r>
            <a:endParaRPr lang="zh-TW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8956974" y="4469816"/>
            <a:ext cx="3235026" cy="1029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LED </a:t>
            </a:r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indicators:</a:t>
            </a:r>
          </a:p>
          <a:p>
            <a:pPr>
              <a:lnSpc>
                <a:spcPts val="2500"/>
              </a:lnSpc>
            </a:pPr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Status, HDD</a:t>
            </a: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1~4/8/12,</a:t>
            </a: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endParaRPr lang="en-US" altLang="zh-TW" sz="1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>
              <a:lnSpc>
                <a:spcPts val="2500"/>
              </a:lnSpc>
            </a:pPr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LAN, expansion device</a:t>
            </a:r>
            <a:endParaRPr lang="en-US" altLang="zh-CN" sz="1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2146219" y="4355924"/>
            <a:ext cx="6112965" cy="45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4/8/12 x SATA 6Gb/s 3.5-inch/2.5-inch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HDD/SSD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ABAF118-A5A1-4E4E-9C36-88B967B81C56}"/>
              </a:ext>
            </a:extLst>
          </p:cNvPr>
          <p:cNvGrpSpPr/>
          <p:nvPr/>
        </p:nvGrpSpPr>
        <p:grpSpPr>
          <a:xfrm>
            <a:off x="71506" y="1954124"/>
            <a:ext cx="9210196" cy="2505143"/>
            <a:chOff x="609600" y="1935363"/>
            <a:chExt cx="10972800" cy="2984565"/>
          </a:xfrm>
        </p:grpSpPr>
        <p:pic>
          <p:nvPicPr>
            <p:cNvPr id="17" name="圖片 16" descr="一張含有 直立的, 黑色, 桌, 螢幕 的圖片&#10;&#10;自動產生的描述">
              <a:extLst>
                <a:ext uri="{FF2B5EF4-FFF2-40B4-BE49-F238E27FC236}">
                  <a16:creationId xmlns:a16="http://schemas.microsoft.com/office/drawing/2014/main" id="{1481347F-FFF6-7449-9650-950336BB1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1935363"/>
              <a:ext cx="10972800" cy="298456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F49BDC6-2646-448F-A85F-33134C6F529B}"/>
                </a:ext>
              </a:extLst>
            </p:cNvPr>
            <p:cNvSpPr/>
            <p:nvPr/>
          </p:nvSpPr>
          <p:spPr>
            <a:xfrm>
              <a:off x="1579049" y="2933507"/>
              <a:ext cx="9004751" cy="1773100"/>
            </a:xfrm>
            <a:prstGeom prst="rect">
              <a:avLst/>
            </a:prstGeom>
            <a:noFill/>
            <a:ln w="28575">
              <a:solidFill>
                <a:srgbClr val="D5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圖片 11" descr="一張含有 電子用品, 相片, 光, 坐 的圖片&#10;&#10;自動產生的描述">
            <a:extLst>
              <a:ext uri="{FF2B5EF4-FFF2-40B4-BE49-F238E27FC236}">
                <a16:creationId xmlns:a16="http://schemas.microsoft.com/office/drawing/2014/main" id="{84FE1E58-BC22-42F6-9488-806E9A9B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278" y="2408438"/>
            <a:ext cx="733316" cy="193266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B30ECAA-12A8-4A22-ADB8-C3310CCC896D}"/>
              </a:ext>
            </a:extLst>
          </p:cNvPr>
          <p:cNvCxnSpPr>
            <a:cxnSpLocks/>
          </p:cNvCxnSpPr>
          <p:nvPr/>
        </p:nvCxnSpPr>
        <p:spPr>
          <a:xfrm>
            <a:off x="9979492" y="2741519"/>
            <a:ext cx="707254" cy="0"/>
          </a:xfrm>
          <a:prstGeom prst="line">
            <a:avLst/>
          </a:prstGeom>
          <a:ln w="19050">
            <a:solidFill>
              <a:srgbClr val="D5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5C1FD55A-B0BE-49EF-88FD-1EB014165D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00524" y="3692042"/>
            <a:ext cx="792385" cy="634449"/>
          </a:xfrm>
          <a:prstGeom prst="bentConnector3">
            <a:avLst>
              <a:gd name="adj1" fmla="val -377"/>
            </a:avLst>
          </a:prstGeom>
          <a:ln w="19050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圖片 35" descr="一張含有 螢幕, 監視器, 黑色, 直立的 的圖片&#10;&#10;自動產生的描述">
            <a:extLst>
              <a:ext uri="{FF2B5EF4-FFF2-40B4-BE49-F238E27FC236}">
                <a16:creationId xmlns:a16="http://schemas.microsoft.com/office/drawing/2014/main" id="{FD0FDEBA-00CC-4445-BEB4-F013B824EE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59" y="5869055"/>
            <a:ext cx="4166926" cy="77387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240DECE-254A-4540-92DD-9C9A73100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277" y="6221766"/>
            <a:ext cx="4166926" cy="386992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4ED42EC4-58D3-4F44-A26D-EAB5E0606280}"/>
              </a:ext>
            </a:extLst>
          </p:cNvPr>
          <p:cNvSpPr/>
          <p:nvPr/>
        </p:nvSpPr>
        <p:spPr>
          <a:xfrm>
            <a:off x="358659" y="5539396"/>
            <a:ext cx="1336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TS-853DU-RP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E98DABE-5103-46EB-8559-3677E04EFC79}"/>
              </a:ext>
            </a:extLst>
          </p:cNvPr>
          <p:cNvSpPr/>
          <p:nvPr/>
        </p:nvSpPr>
        <p:spPr>
          <a:xfrm>
            <a:off x="4743277" y="5869055"/>
            <a:ext cx="2273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TS-453DU-RP / TS-453DU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B813551-E193-4D73-B298-3BE6DD34FBA1}"/>
              </a:ext>
            </a:extLst>
          </p:cNvPr>
          <p:cNvSpPr/>
          <p:nvPr/>
        </p:nvSpPr>
        <p:spPr>
          <a:xfrm>
            <a:off x="448115" y="2113368"/>
            <a:ext cx="1380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8573080" y="2030721"/>
            <a:ext cx="3259595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320094" y="3520479"/>
            <a:ext cx="3193298" cy="52321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 channel</a:t>
            </a:r>
            <a:endParaRPr lang="en-US" altLang="zh-TW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278508" y="4025258"/>
            <a:ext cx="3897053" cy="2347366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DDR4 2400 MHz SO-DIMM slots for max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4 GB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Optional 4GB RAM module (</a:t>
            </a: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P/N: </a:t>
            </a:r>
            <a:r>
              <a:rPr lang="en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RAM-4GDR4K0-SO-2666</a:t>
            </a:r>
            <a:r>
              <a:rPr lang="en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for 4GB models to become 8GB for higher performance in multi-client and multi-app environment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Upgradeable to 8GB memory for multi-tasking </a:t>
            </a:r>
            <a:b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and multi-client access</a:t>
            </a:r>
            <a:endParaRPr lang="zh-CN" altLang="zh-TW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9323510" y="2987039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TS-453DU-4G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4 GB</a:t>
            </a:r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9346066" y="3656940"/>
            <a:ext cx="2430116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TS-453DU-RP-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9288341" y="2271575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en-US" altLang="zh-TW" sz="2400" b="1" u="sng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Models</a:t>
            </a:r>
            <a:endParaRPr lang="en-US" altLang="zh-CN" sz="2400" b="1" u="sng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5A6A3CE-29BB-5543-AB8A-B0F2352BD376}"/>
              </a:ext>
            </a:extLst>
          </p:cNvPr>
          <p:cNvSpPr txBox="1"/>
          <p:nvPr/>
        </p:nvSpPr>
        <p:spPr>
          <a:xfrm>
            <a:off x="9346066" y="4314332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TS-853DU-RP-4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(1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 4 GB)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9362893" y="4991193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TS-1253DU-RP-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(1 x 4 GB)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4259751" y="2780641"/>
            <a:ext cx="5002125" cy="3479025"/>
            <a:chOff x="4237194" y="2392630"/>
            <a:chExt cx="5002125" cy="3479025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9CE2FFC4-413B-44BF-B5E1-376F6BE14AB4}"/>
              </a:ext>
            </a:extLst>
          </p:cNvPr>
          <p:cNvGrpSpPr/>
          <p:nvPr/>
        </p:nvGrpSpPr>
        <p:grpSpPr>
          <a:xfrm>
            <a:off x="468752" y="2099835"/>
            <a:ext cx="2742477" cy="1095035"/>
            <a:chOff x="490279" y="2299493"/>
            <a:chExt cx="1796137" cy="71717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515727A-C405-4933-AA28-7CF165676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490279" y="2363665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ED6706B-8C72-47BE-95D1-FC6EC53C4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1009651" y="2299493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A8D8BB5594DE2499415B717143E0FAC" ma:contentTypeVersion="5" ma:contentTypeDescription="建立新的文件。" ma:contentTypeScope="" ma:versionID="6d60073f8a7458a2335f66f1769da68a">
  <xsd:schema xmlns:xsd="http://www.w3.org/2001/XMLSchema" xmlns:xs="http://www.w3.org/2001/XMLSchema" xmlns:p="http://schemas.microsoft.com/office/2006/metadata/properties" xmlns:ns3="20afb1f2-8a49-4766-bfc3-e3cb0ec73361" xmlns:ns4="559c92af-1974-4599-8a39-e10e8152f06b" targetNamespace="http://schemas.microsoft.com/office/2006/metadata/properties" ma:root="true" ma:fieldsID="6edd2138794b4d0399edff4666b2d095" ns3:_="" ns4:_="">
    <xsd:import namespace="20afb1f2-8a49-4766-bfc3-e3cb0ec73361"/>
    <xsd:import namespace="559c92af-1974-4599-8a39-e10e8152f0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fb1f2-8a49-4766-bfc3-e3cb0ec733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c92af-1974-4599-8a39-e10e8152f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B4A8A7-0B58-4A7E-BE02-D5556D2AE0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afb1f2-8a49-4766-bfc3-e3cb0ec73361"/>
    <ds:schemaRef ds:uri="559c92af-1974-4599-8a39-e10e8152f0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731183-102C-442F-9362-64C4DCB976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7F64A5-D008-4759-BC3D-FA5E8A4CFABB}">
  <ds:schemaRefs>
    <ds:schemaRef ds:uri="http://purl.org/dc/terms/"/>
    <ds:schemaRef ds:uri="20afb1f2-8a49-4766-bfc3-e3cb0ec73361"/>
    <ds:schemaRef ds:uri="http://schemas.microsoft.com/office/2006/documentManagement/types"/>
    <ds:schemaRef ds:uri="http://schemas.microsoft.com/office/infopath/2007/PartnerControls"/>
    <ds:schemaRef ds:uri="559c92af-1974-4599-8a39-e10e8152f06b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3224</Words>
  <Application>Microsoft Office PowerPoint</Application>
  <PresentationFormat>寬螢幕</PresentationFormat>
  <Paragraphs>627</Paragraphs>
  <Slides>41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8" baseType="lpstr">
      <vt:lpstr>微軟正黑體</vt:lpstr>
      <vt:lpstr>微軟正黑體</vt:lpstr>
      <vt:lpstr>Arial</vt:lpstr>
      <vt:lpstr>Calibri</vt:lpstr>
      <vt:lpstr>Calibri Light</vt:lpstr>
      <vt:lpstr>Corbel</vt:lpstr>
      <vt:lpstr>Office 佈景主題</vt:lpstr>
      <vt:lpstr>PowerPoint 簡報</vt:lpstr>
      <vt:lpstr>How businesses can make the most effective IT  investments in 2020 during and after the COVID-19 crisis?</vt:lpstr>
      <vt:lpstr>Wi-Fi 6 enhances wireless network speed and density</vt:lpstr>
      <vt:lpstr>With the same LAN cable, 2.5GbE switch for multi-device environment</vt:lpstr>
      <vt:lpstr>QNAP 10GbE/5GbE accessories for PC / Server / NAS to get 10GbE/5GbE/2.5GbE via PCIe or USB</vt:lpstr>
      <vt:lpstr>Invest higher speed now and save later! Dual 2.5GbE TS-x53DU NAS for large file transfer and intensive access</vt:lpstr>
      <vt:lpstr>PowerPoint 簡報</vt:lpstr>
      <vt:lpstr>TS-x53DU front views</vt:lpstr>
      <vt:lpstr>Upgradeable to 8GB memory for multi-tasking  and multi-client access</vt:lpstr>
      <vt:lpstr>Easy to install HDDs and SSDs in few steps</vt:lpstr>
      <vt:lpstr>TS-x53DU rear views</vt:lpstr>
      <vt:lpstr>Energy-efficient Intel 4-core J4125 2.0GHz saves bills  while empowering your business operations </vt:lpstr>
      <vt:lpstr>Performance upgrade you can count on</vt:lpstr>
      <vt:lpstr>2.5GbE accelerates large file transfer than 1GbE,  especially suitable for a single client environment</vt:lpstr>
      <vt:lpstr>2 x 2.5GbE for the multi-user/device environment for the future business growth</vt:lpstr>
      <vt:lpstr>PCIe 2.0 slot for various 5GbE &amp; 10GbE PCIe NICs to accommodate different environment </vt:lpstr>
      <vt:lpstr>Add two M.2 SSDs with a QM2 PCIe adapter and use SSD cache to enhance IOPS and performance of processing small files </vt:lpstr>
      <vt:lpstr>Various accessories to mount the NAS,  protect against SSD failure,  or increase the NAS storage capacity</vt:lpstr>
      <vt:lpstr>Follow the trend and choose a newer technology over the old eSATA</vt:lpstr>
      <vt:lpstr>Economical and flexible QNAP expansion  enclosures for multi-platform usage</vt:lpstr>
      <vt:lpstr>QNAP TR &amp; TL enclosures support 2 modes on NAS</vt:lpstr>
      <vt:lpstr>PowerPoint 簡報</vt:lpstr>
      <vt:lpstr>PowerPoint 簡報</vt:lpstr>
      <vt:lpstr>QTS security circle with anti-virus and malware protection  to guard business digital assets</vt:lpstr>
      <vt:lpstr>QNAP snapshot features for file recovery,  keeping business in good hands</vt:lpstr>
      <vt:lpstr>Free macOS Time Machine backup supporting  multiple user. Save extra business expenses.</vt:lpstr>
      <vt:lpstr>Backup data with deduplication for quick  disaster recovery. TS-x53DU is your private cloud!</vt:lpstr>
      <vt:lpstr>Hyper Data Protector NAS app with high-speed  2.5GbE to actively backup virtual machines for free</vt:lpstr>
      <vt:lpstr>Qsirch makes it easy to search for files in various ways</vt:lpstr>
      <vt:lpstr>Enhance efficiency with online collaboration</vt:lpstr>
      <vt:lpstr>Make NAS your team workspace central  and easily collaborate with File Station</vt:lpstr>
      <vt:lpstr>QuMagie smart photo albums and  AI classification for different subjects </vt:lpstr>
      <vt:lpstr>Stream to Smart TV, Apple TV, Chromecast,  Fire TV &amp; Roku</vt:lpstr>
      <vt:lpstr>Use Virtualization Station to run light-weight  guest OS and save from buying another small server</vt:lpstr>
      <vt:lpstr>Go beyond your creativity with Container Station for a x86 Quad-core NAS with up to 8GB RAM</vt:lpstr>
      <vt:lpstr>HybridMount provides two modes for file-based cloud storage gateway</vt:lpstr>
      <vt:lpstr>Enterprise LUN backup: VJBOD Cloud block-based gateway</vt:lpstr>
      <vt:lpstr>Use Virtual JBOD to expand NAS capacity via 2.5GbE iSCSI protocol</vt:lpstr>
      <vt:lpstr>Protect your business with 24 x 7 intelligent surveillance solution and centralized management system</vt:lpstr>
      <vt:lpstr>2.5GbE and processor upgrades for the business  multi-user onsite and work-from-home environments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QNAP_Copy Su</cp:lastModifiedBy>
  <cp:revision>2</cp:revision>
  <dcterms:created xsi:type="dcterms:W3CDTF">2020-04-09T05:52:17Z</dcterms:created>
  <dcterms:modified xsi:type="dcterms:W3CDTF">2020-05-12T09:05:50Z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0x010100AA8D8BB5594DE2499415B717143E0FAC</vt:lpwstr>
  </property>
</Properties>
</file>