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60" r:id="rId3"/>
    <p:sldId id="559" r:id="rId4"/>
    <p:sldId id="543" r:id="rId5"/>
    <p:sldId id="570" r:id="rId6"/>
    <p:sldId id="554" r:id="rId7"/>
    <p:sldId id="582" r:id="rId8"/>
    <p:sldId id="541" r:id="rId9"/>
    <p:sldId id="265" r:id="rId10"/>
    <p:sldId id="592" r:id="rId11"/>
    <p:sldId id="264" r:id="rId12"/>
    <p:sldId id="282" r:id="rId13"/>
    <p:sldId id="546" r:id="rId14"/>
    <p:sldId id="366" r:id="rId15"/>
    <p:sldId id="556" r:id="rId16"/>
    <p:sldId id="555" r:id="rId17"/>
    <p:sldId id="558" r:id="rId18"/>
    <p:sldId id="593" r:id="rId19"/>
    <p:sldId id="1292" r:id="rId20"/>
    <p:sldId id="1293" r:id="rId21"/>
    <p:sldId id="579" r:id="rId22"/>
    <p:sldId id="259" r:id="rId23"/>
    <p:sldId id="580" r:id="rId24"/>
    <p:sldId id="573" r:id="rId25"/>
    <p:sldId id="1297" r:id="rId26"/>
    <p:sldId id="574" r:id="rId27"/>
    <p:sldId id="575" r:id="rId28"/>
    <p:sldId id="1294" r:id="rId29"/>
    <p:sldId id="572" r:id="rId30"/>
    <p:sldId id="535" r:id="rId31"/>
    <p:sldId id="1296" r:id="rId32"/>
    <p:sldId id="1295" r:id="rId33"/>
    <p:sldId id="536" r:id="rId34"/>
    <p:sldId id="576" r:id="rId35"/>
    <p:sldId id="594" r:id="rId36"/>
    <p:sldId id="1289" r:id="rId37"/>
    <p:sldId id="1290" r:id="rId38"/>
    <p:sldId id="578" r:id="rId39"/>
    <p:sldId id="577" r:id="rId40"/>
    <p:sldId id="545" r:id="rId41"/>
    <p:sldId id="583" r:id="rId4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ASON HSU" initials="QH" lastIdx="1" clrIdx="0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68C"/>
    <a:srgbClr val="1E98E8"/>
    <a:srgbClr val="071B1A"/>
    <a:srgbClr val="2FB3AB"/>
    <a:srgbClr val="B388EC"/>
    <a:srgbClr val="F00265"/>
    <a:srgbClr val="D5FF00"/>
    <a:srgbClr val="4A6F7A"/>
    <a:srgbClr val="D960E2"/>
    <a:srgbClr val="D6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48ADC-DCB5-BC4B-A295-A932459223A8}" v="1833" dt="2020-05-12T08:00:03.870"/>
    <p1510:client id="{611A80AF-D4D7-4037-924F-F7C16B2D683C}" v="891" dt="2020-05-12T06:31:15.924"/>
    <p1510:client id="{AA23C8B0-80CA-D25D-2DAF-A839A10AB8F6}" v="63" dt="2020-05-13T02:17:46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78C7A93-2F2C-4234-BC18-39EF32F51E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2C7B30-E133-4FC2-AF0B-7F31E67FEC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09BF7-A943-4761-87D5-BAE2E651EBDC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35A917D-F182-4518-9CCE-E88ACC0458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3D5B212-6848-4E96-AFB8-E56447BC9D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78EB7-09CA-4302-8071-C4D146A98E5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19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2020/5/12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12154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0100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5327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2CA0A-BF03-524A-AC11-910D3A5D10B5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1578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804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19e72f91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19e72f91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4186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62098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343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75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2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14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Max 8GB RAM for x31P3/431X3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07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85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263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729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47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8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1111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224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7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34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2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1.png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3.svg"/><Relationship Id="rId9" Type="http://schemas.openxmlformats.org/officeDocument/2006/relationships/image" Target="../media/image1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799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2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3318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6438726"/>
            <a:ext cx="8526893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485691-470D-4FAD-9D09-B27CA6B75DE9}"/>
              </a:ext>
            </a:extLst>
          </p:cNvPr>
          <p:cNvSpPr txBox="1"/>
          <p:nvPr userDrawn="1"/>
        </p:nvSpPr>
        <p:spPr>
          <a:xfrm>
            <a:off x="132328" y="2338024"/>
            <a:ext cx="1192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spc="6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 your best choice</a:t>
            </a:r>
            <a:endParaRPr lang="zh-TW" altLang="en-US" sz="3600" spc="60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0611" y="1027107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D3DB896-8659-4463-93FA-16BADA13A3F6}"/>
              </a:ext>
            </a:extLst>
          </p:cNvPr>
          <p:cNvSpPr/>
          <p:nvPr userDrawn="1"/>
        </p:nvSpPr>
        <p:spPr>
          <a:xfrm>
            <a:off x="4124005" y="846894"/>
            <a:ext cx="3363029" cy="1301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02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6517195"/>
            <a:ext cx="8526893" cy="23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485691-470D-4FAD-9D09-B27CA6B75DE9}"/>
              </a:ext>
            </a:extLst>
          </p:cNvPr>
          <p:cNvSpPr txBox="1"/>
          <p:nvPr userDrawn="1"/>
        </p:nvSpPr>
        <p:spPr>
          <a:xfrm>
            <a:off x="132328" y="2338024"/>
            <a:ext cx="1192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spc="30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是你最好的選擇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0611" y="1044573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3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FF1300C-CD0D-4034-AEC2-9FB428BC9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C192D88-A402-4DCB-9FED-ECACB641F0F5}"/>
              </a:ext>
            </a:extLst>
          </p:cNvPr>
          <p:cNvSpPr txBox="1"/>
          <p:nvPr userDrawn="1"/>
        </p:nvSpPr>
        <p:spPr>
          <a:xfrm>
            <a:off x="1972942" y="3403740"/>
            <a:ext cx="8526893" cy="23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r>
              <a:rPr lang="en-US" altLang="zh-TW" sz="7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485691-470D-4FAD-9D09-B27CA6B75DE9}"/>
              </a:ext>
            </a:extLst>
          </p:cNvPr>
          <p:cNvSpPr txBox="1"/>
          <p:nvPr userDrawn="1"/>
        </p:nvSpPr>
        <p:spPr>
          <a:xfrm>
            <a:off x="413104" y="2178065"/>
            <a:ext cx="11461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超前部署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四核心、雙 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機架式</a:t>
            </a:r>
            <a: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0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企業經濟實惠的投資選擇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9D89A31-B038-4264-9C8C-1B10789F17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5969" y="831058"/>
            <a:ext cx="2981325" cy="94297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7A7A274-D224-4E0F-8247-12717471A2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4D93595-C15A-4584-B0AA-AF2597CA3AE8}"/>
              </a:ext>
            </a:extLst>
          </p:cNvPr>
          <p:cNvGrpSpPr/>
          <p:nvPr userDrawn="1"/>
        </p:nvGrpSpPr>
        <p:grpSpPr>
          <a:xfrm>
            <a:off x="9868093" y="6092719"/>
            <a:ext cx="2121851" cy="545610"/>
            <a:chOff x="5553074" y="4649893"/>
            <a:chExt cx="4222815" cy="1085850"/>
          </a:xfrm>
        </p:grpSpPr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092F8EDC-13C5-4F39-831B-E1CB840FA9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53074" y="4649893"/>
              <a:ext cx="1085850" cy="1085850"/>
            </a:xfrm>
            <a:prstGeom prst="rect">
              <a:avLst/>
            </a:prstGeom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906D7FB3-2C12-4EEF-A940-0E11BD787E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121556" y="4649893"/>
              <a:ext cx="1085850" cy="1085850"/>
            </a:xfrm>
            <a:prstGeom prst="rect">
              <a:avLst/>
            </a:prstGeom>
          </p:spPr>
        </p:pic>
        <p:pic>
          <p:nvPicPr>
            <p:cNvPr id="9" name="圖形 8">
              <a:extLst>
                <a:ext uri="{FF2B5EF4-FFF2-40B4-BE49-F238E27FC236}">
                  <a16:creationId xmlns:a16="http://schemas.microsoft.com/office/drawing/2014/main" id="{37D0EE71-1A2E-45F7-A5A5-5543C84F6F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90039" y="4649893"/>
              <a:ext cx="1085850" cy="1085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3507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F321E3F-7105-40AB-AAB1-3BDB21FAA7A2}"/>
              </a:ext>
            </a:extLst>
          </p:cNvPr>
          <p:cNvSpPr txBox="1"/>
          <p:nvPr userDrawn="1"/>
        </p:nvSpPr>
        <p:spPr>
          <a:xfrm>
            <a:off x="-104395" y="3518966"/>
            <a:ext cx="57300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超前部署</a:t>
            </a:r>
            <a: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b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四核心、雙 </a:t>
            </a:r>
            <a: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b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機架式</a:t>
            </a:r>
            <a: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spc="3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企業經濟實惠的投資選擇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945859ED-49C3-4531-AC68-F7AC6392A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000" y="1214507"/>
            <a:ext cx="2981325" cy="94297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AF31FA9-8D0E-4270-89D9-08D9C1BDD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4822" y="281115"/>
            <a:ext cx="1211952" cy="22363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D099875A-1F3E-467C-B0DE-534197877A0B}"/>
              </a:ext>
            </a:extLst>
          </p:cNvPr>
          <p:cNvSpPr txBox="1"/>
          <p:nvPr userDrawn="1"/>
        </p:nvSpPr>
        <p:spPr>
          <a:xfrm>
            <a:off x="1972942" y="6377947"/>
            <a:ext cx="8526893" cy="23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en-US" altLang="zh-TW" sz="70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zh-TW" sz="70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r>
              <a:rPr lang="en-US" altLang="zh-TW" sz="70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185122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8" y="0"/>
            <a:ext cx="12187064" cy="6857999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2737"/>
            <a:ext cx="12192000" cy="1260264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7960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93A58DBA-EFA5-4678-95D2-D2526978CA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2737"/>
            <a:ext cx="12192000" cy="1260264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1627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3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9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9" y="0"/>
            <a:ext cx="1218706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7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0"/>
            <a:ext cx="12189627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7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3" y="0"/>
            <a:ext cx="12187060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3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8" r:id="rId2"/>
    <p:sldLayoutId id="2147483674" r:id="rId3"/>
    <p:sldLayoutId id="2147483669" r:id="rId4"/>
    <p:sldLayoutId id="2147483675" r:id="rId5"/>
    <p:sldLayoutId id="2147483671" r:id="rId6"/>
    <p:sldLayoutId id="2147483680" r:id="rId7"/>
    <p:sldLayoutId id="2147483673" r:id="rId8"/>
    <p:sldLayoutId id="2147483679" r:id="rId9"/>
    <p:sldLayoutId id="2147483677" r:id="rId10"/>
    <p:sldLayoutId id="2147483672" r:id="rId11"/>
    <p:sldLayoutId id="2147483681" r:id="rId12"/>
    <p:sldLayoutId id="2147483682" r:id="rId13"/>
    <p:sldLayoutId id="214748367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tiff"/><Relationship Id="rId3" Type="http://schemas.openxmlformats.org/officeDocument/2006/relationships/image" Target="../media/image83.tiff"/><Relationship Id="rId7" Type="http://schemas.openxmlformats.org/officeDocument/2006/relationships/image" Target="../media/image8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tiff"/><Relationship Id="rId5" Type="http://schemas.openxmlformats.org/officeDocument/2006/relationships/image" Target="../media/image85.tiff"/><Relationship Id="rId4" Type="http://schemas.openxmlformats.org/officeDocument/2006/relationships/image" Target="../media/image8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tiff"/><Relationship Id="rId3" Type="http://schemas.openxmlformats.org/officeDocument/2006/relationships/image" Target="../media/image93.tiff"/><Relationship Id="rId7" Type="http://schemas.openxmlformats.org/officeDocument/2006/relationships/image" Target="../media/image97.tif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tiff"/><Relationship Id="rId5" Type="http://schemas.openxmlformats.org/officeDocument/2006/relationships/image" Target="../media/image95.tiff"/><Relationship Id="rId4" Type="http://schemas.openxmlformats.org/officeDocument/2006/relationships/image" Target="../media/image94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eettaiwan.com/20200429nt21-covid-19-impact-global-it-spendin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tiff"/><Relationship Id="rId5" Type="http://schemas.openxmlformats.org/officeDocument/2006/relationships/image" Target="../media/image105.tiff"/><Relationship Id="rId4" Type="http://schemas.openxmlformats.org/officeDocument/2006/relationships/image" Target="../media/image104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03.tiff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png"/><Relationship Id="rId5" Type="http://schemas.openxmlformats.org/officeDocument/2006/relationships/image" Target="../media/image113.sv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tiff"/><Relationship Id="rId9" Type="http://schemas.openxmlformats.org/officeDocument/2006/relationships/image" Target="../media/image1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jpeg"/><Relationship Id="rId7" Type="http://schemas.openxmlformats.org/officeDocument/2006/relationships/image" Target="../media/image126.emf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emf"/><Relationship Id="rId11" Type="http://schemas.openxmlformats.org/officeDocument/2006/relationships/image" Target="../media/image130.png"/><Relationship Id="rId5" Type="http://schemas.openxmlformats.org/officeDocument/2006/relationships/image" Target="../media/image124.emf"/><Relationship Id="rId10" Type="http://schemas.openxmlformats.org/officeDocument/2006/relationships/image" Target="../media/image129.png"/><Relationship Id="rId4" Type="http://schemas.openxmlformats.org/officeDocument/2006/relationships/image" Target="../media/image123.emf"/><Relationship Id="rId9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141.png"/><Relationship Id="rId3" Type="http://schemas.openxmlformats.org/officeDocument/2006/relationships/image" Target="../media/image78.png"/><Relationship Id="rId7" Type="http://schemas.openxmlformats.org/officeDocument/2006/relationships/image" Target="../media/image136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microsoft.com/office/2007/relationships/hdphoto" Target="../media/hdphoto2.wdp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microsoft.com/office/2007/relationships/hdphoto" Target="../media/hdphoto3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sv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26" Type="http://schemas.openxmlformats.org/officeDocument/2006/relationships/image" Target="../media/image165.png"/><Relationship Id="rId3" Type="http://schemas.openxmlformats.org/officeDocument/2006/relationships/image" Target="../media/image142.png"/><Relationship Id="rId21" Type="http://schemas.openxmlformats.org/officeDocument/2006/relationships/image" Target="../media/image160.png"/><Relationship Id="rId7" Type="http://schemas.openxmlformats.org/officeDocument/2006/relationships/image" Target="../media/image146.png"/><Relationship Id="rId12" Type="http://schemas.openxmlformats.org/officeDocument/2006/relationships/image" Target="../media/image151.svg"/><Relationship Id="rId17" Type="http://schemas.openxmlformats.org/officeDocument/2006/relationships/image" Target="../media/image156.png"/><Relationship Id="rId25" Type="http://schemas.openxmlformats.org/officeDocument/2006/relationships/image" Target="../media/image16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5.sv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24" Type="http://schemas.openxmlformats.org/officeDocument/2006/relationships/image" Target="../media/image163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23" Type="http://schemas.openxmlformats.org/officeDocument/2006/relationships/image" Target="../media/image162.png"/><Relationship Id="rId28" Type="http://schemas.openxmlformats.org/officeDocument/2006/relationships/image" Target="../media/image167.png"/><Relationship Id="rId10" Type="http://schemas.openxmlformats.org/officeDocument/2006/relationships/image" Target="../media/image149.svg"/><Relationship Id="rId19" Type="http://schemas.openxmlformats.org/officeDocument/2006/relationships/image" Target="../media/image158.sv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svg"/><Relationship Id="rId22" Type="http://schemas.openxmlformats.org/officeDocument/2006/relationships/image" Target="../media/image161.png"/><Relationship Id="rId27" Type="http://schemas.openxmlformats.org/officeDocument/2006/relationships/image" Target="../media/image16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2.svg"/><Relationship Id="rId12" Type="http://schemas.openxmlformats.org/officeDocument/2006/relationships/image" Target="../media/image1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svg"/><Relationship Id="rId5" Type="http://schemas.openxmlformats.org/officeDocument/2006/relationships/image" Target="../media/image170.svg"/><Relationship Id="rId10" Type="http://schemas.openxmlformats.org/officeDocument/2006/relationships/image" Target="../media/image175.png"/><Relationship Id="rId4" Type="http://schemas.openxmlformats.org/officeDocument/2006/relationships/image" Target="../media/image169.png"/><Relationship Id="rId9" Type="http://schemas.openxmlformats.org/officeDocument/2006/relationships/image" Target="../media/image174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5" Type="http://schemas.openxmlformats.org/officeDocument/2006/relationships/image" Target="../media/image180.png"/><Relationship Id="rId10" Type="http://schemas.openxmlformats.org/officeDocument/2006/relationships/image" Target="../media/image185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13" Type="http://schemas.openxmlformats.org/officeDocument/2006/relationships/image" Target="../media/image36.svg"/><Relationship Id="rId3" Type="http://schemas.openxmlformats.org/officeDocument/2006/relationships/image" Target="../media/image26.tiff"/><Relationship Id="rId7" Type="http://schemas.openxmlformats.org/officeDocument/2006/relationships/image" Target="../media/image30.tiff"/><Relationship Id="rId12" Type="http://schemas.openxmlformats.org/officeDocument/2006/relationships/image" Target="../media/image35.pn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tiff"/><Relationship Id="rId11" Type="http://schemas.openxmlformats.org/officeDocument/2006/relationships/image" Target="../media/image34.svg"/><Relationship Id="rId5" Type="http://schemas.openxmlformats.org/officeDocument/2006/relationships/image" Target="../media/image28.tiff"/><Relationship Id="rId10" Type="http://schemas.openxmlformats.org/officeDocument/2006/relationships/image" Target="../media/image33.png"/><Relationship Id="rId4" Type="http://schemas.openxmlformats.org/officeDocument/2006/relationships/image" Target="../media/image27.tiff"/><Relationship Id="rId9" Type="http://schemas.openxmlformats.org/officeDocument/2006/relationships/image" Target="../media/image32.tif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200.png"/><Relationship Id="rId18" Type="http://schemas.openxmlformats.org/officeDocument/2006/relationships/image" Target="../media/image205.pn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17" Type="http://schemas.openxmlformats.org/officeDocument/2006/relationships/image" Target="../media/image20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3.png"/><Relationship Id="rId11" Type="http://schemas.openxmlformats.org/officeDocument/2006/relationships/image" Target="../media/image198.png"/><Relationship Id="rId5" Type="http://schemas.openxmlformats.org/officeDocument/2006/relationships/image" Target="../media/image192.png"/><Relationship Id="rId15" Type="http://schemas.openxmlformats.org/officeDocument/2006/relationships/image" Target="../media/image202.png"/><Relationship Id="rId10" Type="http://schemas.openxmlformats.org/officeDocument/2006/relationships/image" Target="../media/image197.png"/><Relationship Id="rId19" Type="http://schemas.openxmlformats.org/officeDocument/2006/relationships/image" Target="../media/image206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Relationship Id="rId14" Type="http://schemas.openxmlformats.org/officeDocument/2006/relationships/image" Target="../media/image20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tiff"/><Relationship Id="rId13" Type="http://schemas.openxmlformats.org/officeDocument/2006/relationships/image" Target="../media/image217.png"/><Relationship Id="rId3" Type="http://schemas.openxmlformats.org/officeDocument/2006/relationships/image" Target="../media/image207.jpeg"/><Relationship Id="rId7" Type="http://schemas.openxmlformats.org/officeDocument/2006/relationships/image" Target="../media/image211.tiff"/><Relationship Id="rId12" Type="http://schemas.openxmlformats.org/officeDocument/2006/relationships/image" Target="../media/image2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jpeg"/><Relationship Id="rId11" Type="http://schemas.openxmlformats.org/officeDocument/2006/relationships/image" Target="../media/image215.tiff"/><Relationship Id="rId5" Type="http://schemas.openxmlformats.org/officeDocument/2006/relationships/image" Target="../media/image209.jpeg"/><Relationship Id="rId15" Type="http://schemas.openxmlformats.org/officeDocument/2006/relationships/image" Target="../media/image219.png"/><Relationship Id="rId10" Type="http://schemas.openxmlformats.org/officeDocument/2006/relationships/image" Target="../media/image214.tiff"/><Relationship Id="rId4" Type="http://schemas.openxmlformats.org/officeDocument/2006/relationships/image" Target="../media/image208.jpeg"/><Relationship Id="rId9" Type="http://schemas.openxmlformats.org/officeDocument/2006/relationships/image" Target="../media/image213.tiff"/><Relationship Id="rId14" Type="http://schemas.openxmlformats.org/officeDocument/2006/relationships/image" Target="../media/image21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20.png"/><Relationship Id="rId7" Type="http://schemas.openxmlformats.org/officeDocument/2006/relationships/image" Target="../media/image22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Relationship Id="rId9" Type="http://schemas.openxmlformats.org/officeDocument/2006/relationships/image" Target="../media/image22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image" Target="../media/image227.tiff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10" Type="http://schemas.openxmlformats.org/officeDocument/2006/relationships/image" Target="../media/image233.png"/><Relationship Id="rId4" Type="http://schemas.openxmlformats.org/officeDocument/2006/relationships/image" Target="../media/image228.png"/><Relationship Id="rId9" Type="http://schemas.openxmlformats.org/officeDocument/2006/relationships/image" Target="../media/image22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6.png"/></Relationships>
</file>

<file path=ppt/slides/_rels/slide36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249.png"/><Relationship Id="rId26" Type="http://schemas.openxmlformats.org/officeDocument/2006/relationships/image" Target="../media/image257.png"/><Relationship Id="rId21" Type="http://schemas.openxmlformats.org/officeDocument/2006/relationships/image" Target="../media/image252.png"/><Relationship Id="rId34" Type="http://schemas.openxmlformats.org/officeDocument/2006/relationships/image" Target="../media/image265.png"/><Relationship Id="rId7" Type="http://schemas.openxmlformats.org/officeDocument/2006/relationships/image" Target="../media/image240.png"/><Relationship Id="rId12" Type="http://schemas.openxmlformats.org/officeDocument/2006/relationships/image" Target="../media/image244.png"/><Relationship Id="rId17" Type="http://schemas.openxmlformats.org/officeDocument/2006/relationships/image" Target="../media/image248.png"/><Relationship Id="rId25" Type="http://schemas.openxmlformats.org/officeDocument/2006/relationships/image" Target="../media/image256.tiff"/><Relationship Id="rId33" Type="http://schemas.openxmlformats.org/officeDocument/2006/relationships/image" Target="../media/image26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47.png"/><Relationship Id="rId20" Type="http://schemas.openxmlformats.org/officeDocument/2006/relationships/image" Target="../media/image251.png"/><Relationship Id="rId29" Type="http://schemas.openxmlformats.org/officeDocument/2006/relationships/image" Target="../media/image2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9.svg"/><Relationship Id="rId11" Type="http://schemas.microsoft.com/office/2007/relationships/hdphoto" Target="../media/hdphoto5.wdp"/><Relationship Id="rId24" Type="http://schemas.openxmlformats.org/officeDocument/2006/relationships/image" Target="../media/image255.tiff"/><Relationship Id="rId32" Type="http://schemas.openxmlformats.org/officeDocument/2006/relationships/image" Target="../media/image263.png"/><Relationship Id="rId37" Type="http://schemas.openxmlformats.org/officeDocument/2006/relationships/image" Target="../media/image268.tiff"/><Relationship Id="rId5" Type="http://schemas.openxmlformats.org/officeDocument/2006/relationships/image" Target="../media/image238.png"/><Relationship Id="rId15" Type="http://schemas.openxmlformats.org/officeDocument/2006/relationships/image" Target="../media/image246.svg"/><Relationship Id="rId23" Type="http://schemas.openxmlformats.org/officeDocument/2006/relationships/image" Target="../media/image254.tiff"/><Relationship Id="rId28" Type="http://schemas.openxmlformats.org/officeDocument/2006/relationships/image" Target="../media/image259.png"/><Relationship Id="rId36" Type="http://schemas.openxmlformats.org/officeDocument/2006/relationships/image" Target="../media/image267.png"/><Relationship Id="rId10" Type="http://schemas.openxmlformats.org/officeDocument/2006/relationships/image" Target="../media/image243.png"/><Relationship Id="rId19" Type="http://schemas.openxmlformats.org/officeDocument/2006/relationships/image" Target="../media/image250.png"/><Relationship Id="rId31" Type="http://schemas.openxmlformats.org/officeDocument/2006/relationships/image" Target="../media/image262.tiff"/><Relationship Id="rId4" Type="http://schemas.microsoft.com/office/2007/relationships/hdphoto" Target="../media/hdphoto4.wdp"/><Relationship Id="rId9" Type="http://schemas.openxmlformats.org/officeDocument/2006/relationships/image" Target="../media/image242.png"/><Relationship Id="rId14" Type="http://schemas.openxmlformats.org/officeDocument/2006/relationships/image" Target="../media/image245.png"/><Relationship Id="rId22" Type="http://schemas.openxmlformats.org/officeDocument/2006/relationships/image" Target="../media/image253.tiff"/><Relationship Id="rId27" Type="http://schemas.openxmlformats.org/officeDocument/2006/relationships/image" Target="../media/image258.png"/><Relationship Id="rId30" Type="http://schemas.openxmlformats.org/officeDocument/2006/relationships/image" Target="../media/image261.tiff"/><Relationship Id="rId35" Type="http://schemas.openxmlformats.org/officeDocument/2006/relationships/image" Target="../media/image266.png"/><Relationship Id="rId8" Type="http://schemas.openxmlformats.org/officeDocument/2006/relationships/image" Target="../media/image241.svg"/><Relationship Id="rId3" Type="http://schemas.openxmlformats.org/officeDocument/2006/relationships/image" Target="../media/image23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svg"/><Relationship Id="rId3" Type="http://schemas.openxmlformats.org/officeDocument/2006/relationships/image" Target="../media/image269.png"/><Relationship Id="rId7" Type="http://schemas.openxmlformats.org/officeDocument/2006/relationships/image" Target="../media/image2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2.svg"/><Relationship Id="rId5" Type="http://schemas.openxmlformats.org/officeDocument/2006/relationships/image" Target="../media/image271.png"/><Relationship Id="rId4" Type="http://schemas.openxmlformats.org/officeDocument/2006/relationships/image" Target="../media/image270.svg"/><Relationship Id="rId9" Type="http://schemas.openxmlformats.org/officeDocument/2006/relationships/image" Target="../media/image27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tiff"/><Relationship Id="rId3" Type="http://schemas.openxmlformats.org/officeDocument/2006/relationships/image" Target="../media/image225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8.png"/><Relationship Id="rId5" Type="http://schemas.openxmlformats.org/officeDocument/2006/relationships/image" Target="../media/image277.png"/><Relationship Id="rId4" Type="http://schemas.openxmlformats.org/officeDocument/2006/relationships/image" Target="../media/image27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png"/><Relationship Id="rId3" Type="http://schemas.openxmlformats.org/officeDocument/2006/relationships/image" Target="../media/image280.png"/><Relationship Id="rId7" Type="http://schemas.openxmlformats.org/officeDocument/2006/relationships/image" Target="../media/image28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3.png"/><Relationship Id="rId5" Type="http://schemas.openxmlformats.org/officeDocument/2006/relationships/image" Target="../media/image282.png"/><Relationship Id="rId4" Type="http://schemas.openxmlformats.org/officeDocument/2006/relationships/image" Target="../media/image2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sv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tiff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快速上手的 </a:t>
            </a:r>
            <a:r>
              <a:rPr lang="en" altLang="zh-TW"/>
              <a:t>HDD </a:t>
            </a:r>
            <a:r>
              <a:rPr lang="zh-TW" altLang="en-US"/>
              <a:t>與 </a:t>
            </a:r>
            <a:r>
              <a:rPr lang="en" altLang="zh-TW"/>
              <a:t>SSD </a:t>
            </a:r>
            <a:r>
              <a:rPr lang="zh-TW" altLang="en-US"/>
              <a:t>安裝</a:t>
            </a: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0601C00F-EEB1-4F2C-8640-FEB9DF99A8E7}"/>
              </a:ext>
            </a:extLst>
          </p:cNvPr>
          <p:cNvSpPr/>
          <p:nvPr/>
        </p:nvSpPr>
        <p:spPr>
          <a:xfrm>
            <a:off x="3354724" y="2100345"/>
            <a:ext cx="50701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32E24CB-E761-496A-9505-B9CA1F25B2B4}"/>
              </a:ext>
            </a:extLst>
          </p:cNvPr>
          <p:cNvSpPr/>
          <p:nvPr/>
        </p:nvSpPr>
        <p:spPr>
          <a:xfrm>
            <a:off x="3354724" y="2952074"/>
            <a:ext cx="5070160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8">
            <a:extLst>
              <a:ext uri="{FF2B5EF4-FFF2-40B4-BE49-F238E27FC236}">
                <a16:creationId xmlns:a16="http://schemas.microsoft.com/office/drawing/2014/main" id="{88C1CC85-6D5C-4790-A51B-8B099229AAD1}"/>
              </a:ext>
            </a:extLst>
          </p:cNvPr>
          <p:cNvSpPr/>
          <p:nvPr/>
        </p:nvSpPr>
        <p:spPr>
          <a:xfrm>
            <a:off x="201094" y="2100345"/>
            <a:ext cx="2928261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4E36C511-4F43-47B5-9267-F5F8183C610E}"/>
              </a:ext>
            </a:extLst>
          </p:cNvPr>
          <p:cNvSpPr/>
          <p:nvPr/>
        </p:nvSpPr>
        <p:spPr>
          <a:xfrm rot="10800000">
            <a:off x="879891" y="2089896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C4731AFB-C797-4079-8F6B-44D2E48CDFCE}"/>
              </a:ext>
            </a:extLst>
          </p:cNvPr>
          <p:cNvGrpSpPr/>
          <p:nvPr/>
        </p:nvGrpSpPr>
        <p:grpSpPr>
          <a:xfrm>
            <a:off x="879890" y="2113163"/>
            <a:ext cx="2064645" cy="523220"/>
            <a:chOff x="3497178" y="2518711"/>
            <a:chExt cx="2064645" cy="523220"/>
          </a:xfrm>
        </p:grpSpPr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A4AA1E5-47FD-402A-A084-B5F72F00EB7A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0DAFD42-8BF7-4C26-BB51-488558209237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矩形: 圓角化同側角落 36">
            <a:extLst>
              <a:ext uri="{FF2B5EF4-FFF2-40B4-BE49-F238E27FC236}">
                <a16:creationId xmlns:a16="http://schemas.microsoft.com/office/drawing/2014/main" id="{79787CAF-E08D-4368-8F1F-8B473C77B93B}"/>
              </a:ext>
            </a:extLst>
          </p:cNvPr>
          <p:cNvSpPr/>
          <p:nvPr/>
        </p:nvSpPr>
        <p:spPr>
          <a:xfrm rot="10800000">
            <a:off x="4197994" y="2089896"/>
            <a:ext cx="3479590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2FC750F-DF1E-44D2-8AC4-066BA253603E}"/>
              </a:ext>
            </a:extLst>
          </p:cNvPr>
          <p:cNvGrpSpPr/>
          <p:nvPr/>
        </p:nvGrpSpPr>
        <p:grpSpPr>
          <a:xfrm>
            <a:off x="5000491" y="2113163"/>
            <a:ext cx="2064645" cy="523220"/>
            <a:chOff x="3497178" y="2518711"/>
            <a:chExt cx="2064645" cy="523220"/>
          </a:xfrm>
        </p:grpSpPr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9364B37C-E6A6-4663-96DC-9031DA202533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52AE889D-9989-4206-A3CA-0CF48436A3B9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562634" y="3151219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2.5-inch HDD / SSD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5106834" y="3146799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3.5-inch HDD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一張含有 電腦, 鍵盤 的圖片&#10;&#10;自動產生的描述">
            <a:extLst>
              <a:ext uri="{FF2B5EF4-FFF2-40B4-BE49-F238E27FC236}">
                <a16:creationId xmlns:a16="http://schemas.microsoft.com/office/drawing/2014/main" id="{575C38A3-F6A3-4D59-83E7-3C27DCB5C4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9451" y="3590853"/>
            <a:ext cx="1689551" cy="2152593"/>
          </a:xfrm>
          <a:prstGeom prst="rect">
            <a:avLst/>
          </a:prstGeom>
        </p:spPr>
      </p:pic>
      <p:pic>
        <p:nvPicPr>
          <p:cNvPr id="45" name="圖片 44" descr="一張含有 電腦, 桌 的圖片&#10;&#10;自動產生的描述">
            <a:extLst>
              <a:ext uri="{FF2B5EF4-FFF2-40B4-BE49-F238E27FC236}">
                <a16:creationId xmlns:a16="http://schemas.microsoft.com/office/drawing/2014/main" id="{4E05C1BD-202C-4E1A-8C45-A648D506C3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460" y="3595828"/>
            <a:ext cx="1689551" cy="2159330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BBD0B70E-447A-4428-AE05-0037BCCB3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8886" y="4129366"/>
            <a:ext cx="1330562" cy="1151005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26F6FF02-26AC-4926-BFF4-F9CEEA0F45E7}"/>
              </a:ext>
            </a:extLst>
          </p:cNvPr>
          <p:cNvSpPr/>
          <p:nvPr/>
        </p:nvSpPr>
        <p:spPr>
          <a:xfrm>
            <a:off x="201092" y="2935721"/>
            <a:ext cx="2928261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: 圓角 8">
            <a:extLst>
              <a:ext uri="{FF2B5EF4-FFF2-40B4-BE49-F238E27FC236}">
                <a16:creationId xmlns:a16="http://schemas.microsoft.com/office/drawing/2014/main" id="{8CD9B411-90A3-49C6-87B0-8577B502D863}"/>
              </a:ext>
            </a:extLst>
          </p:cNvPr>
          <p:cNvSpPr/>
          <p:nvPr/>
        </p:nvSpPr>
        <p:spPr>
          <a:xfrm>
            <a:off x="8650255" y="2100344"/>
            <a:ext cx="3204094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矩形: 圓角化同側角落 49">
            <a:extLst>
              <a:ext uri="{FF2B5EF4-FFF2-40B4-BE49-F238E27FC236}">
                <a16:creationId xmlns:a16="http://schemas.microsoft.com/office/drawing/2014/main" id="{708270A9-33C2-4BA2-ACBD-B351BB898A4F}"/>
              </a:ext>
            </a:extLst>
          </p:cNvPr>
          <p:cNvSpPr/>
          <p:nvPr/>
        </p:nvSpPr>
        <p:spPr>
          <a:xfrm rot="10800000">
            <a:off x="9493525" y="2089895"/>
            <a:ext cx="1703477" cy="5697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26F79335-63E8-40DA-B1D7-F1D8A4E8A674}"/>
              </a:ext>
            </a:extLst>
          </p:cNvPr>
          <p:cNvGrpSpPr/>
          <p:nvPr/>
        </p:nvGrpSpPr>
        <p:grpSpPr>
          <a:xfrm>
            <a:off x="9493524" y="2113162"/>
            <a:ext cx="2064645" cy="523220"/>
            <a:chOff x="3497178" y="2518711"/>
            <a:chExt cx="2064645" cy="523220"/>
          </a:xfrm>
        </p:grpSpPr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0E47757-6040-4C73-9B02-6BFC57825E45}"/>
                </a:ext>
              </a:extLst>
            </p:cNvPr>
            <p:cNvSpPr txBox="1"/>
            <p:nvPr/>
          </p:nvSpPr>
          <p:spPr>
            <a:xfrm>
              <a:off x="3497178" y="2518711"/>
              <a:ext cx="2064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>
                  <a:latin typeface="Arial" panose="020B0604020202020204" pitchFamily="34" charset="0"/>
                  <a:cs typeface="Arial" panose="020B0604020202020204" pitchFamily="34" charset="0"/>
                </a:rPr>
                <a:t>STEP</a:t>
              </a:r>
              <a:r>
                <a:rPr lang="zh-TW" altLang="en-US" sz="2800" b="1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TW" sz="2800" b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029B84A9-BA9A-4CFD-AFB8-91E528D7467F}"/>
                </a:ext>
              </a:extLst>
            </p:cNvPr>
            <p:cNvCxnSpPr>
              <a:cxnSpLocks/>
            </p:cNvCxnSpPr>
            <p:nvPr/>
          </p:nvCxnSpPr>
          <p:spPr>
            <a:xfrm>
              <a:off x="4542699" y="2635585"/>
              <a:ext cx="0" cy="33586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B0A4C6D2-D2AD-4F98-8F94-66F6CA0278EB}"/>
              </a:ext>
            </a:extLst>
          </p:cNvPr>
          <p:cNvSpPr/>
          <p:nvPr/>
        </p:nvSpPr>
        <p:spPr>
          <a:xfrm>
            <a:off x="8650253" y="2935720"/>
            <a:ext cx="3204093" cy="2873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片 56" descr="一張含有 桌, 床 的圖片&#10;&#10;自動產生的描述">
            <a:extLst>
              <a:ext uri="{FF2B5EF4-FFF2-40B4-BE49-F238E27FC236}">
                <a16:creationId xmlns:a16="http://schemas.microsoft.com/office/drawing/2014/main" id="{37607DDA-92A3-4BF3-AE98-69CFC3D7A7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74" y="3471759"/>
            <a:ext cx="2566618" cy="1721144"/>
          </a:xfrm>
          <a:prstGeom prst="rect">
            <a:avLst/>
          </a:prstGeom>
        </p:spPr>
      </p:pic>
      <p:pic>
        <p:nvPicPr>
          <p:cNvPr id="59" name="圖片 58" descr="一張含有 桌, 電腦 的圖片&#10;&#10;自動產生的描述">
            <a:extLst>
              <a:ext uri="{FF2B5EF4-FFF2-40B4-BE49-F238E27FC236}">
                <a16:creationId xmlns:a16="http://schemas.microsoft.com/office/drawing/2014/main" id="{8136C858-58C3-4B29-8665-339695EA7F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508" y="3146799"/>
            <a:ext cx="1970838" cy="1318722"/>
          </a:xfrm>
          <a:prstGeom prst="rect">
            <a:avLst/>
          </a:prstGeom>
        </p:spPr>
      </p:pic>
      <p:pic>
        <p:nvPicPr>
          <p:cNvPr id="60" name="圖片 59" descr="一張含有 桌, 電腦 的圖片&#10;&#10;自動產生的描述">
            <a:extLst>
              <a:ext uri="{FF2B5EF4-FFF2-40B4-BE49-F238E27FC236}">
                <a16:creationId xmlns:a16="http://schemas.microsoft.com/office/drawing/2014/main" id="{81EF3027-3E0A-492B-A60A-61179F598D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0854" y="4366508"/>
            <a:ext cx="1970838" cy="131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8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 descr="一張含有 標誌 的圖片&#10;&#10;自動產生的描述">
            <a:extLst>
              <a:ext uri="{FF2B5EF4-FFF2-40B4-BE49-F238E27FC236}">
                <a16:creationId xmlns:a16="http://schemas.microsoft.com/office/drawing/2014/main" id="{9DC16040-E627-4A78-B51D-B3BAA749B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02" y="3198607"/>
            <a:ext cx="10972800" cy="2717194"/>
          </a:xfrm>
          <a:prstGeom prst="rect">
            <a:avLst/>
          </a:prstGeom>
        </p:spPr>
      </p:pic>
      <p:pic>
        <p:nvPicPr>
          <p:cNvPr id="90" name="圖片 89">
            <a:extLst>
              <a:ext uri="{FF2B5EF4-FFF2-40B4-BE49-F238E27FC236}">
                <a16:creationId xmlns:a16="http://schemas.microsoft.com/office/drawing/2014/main" id="{7EF78ECF-F438-4A76-B758-9055BEBA63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260500" y="5616784"/>
            <a:ext cx="11711387" cy="58964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TS-x53DU </a:t>
            </a:r>
            <a:r>
              <a:rPr lang="zh-TW" altLang="en-US"/>
              <a:t>後方</a:t>
            </a:r>
            <a:r>
              <a:rPr lang="en-US" altLang="zh-TW"/>
              <a:t> I/O </a:t>
            </a:r>
            <a:r>
              <a:rPr lang="zh-CN" altLang="en-US"/>
              <a:t>配置</a:t>
            </a:r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5859829" y="6184201"/>
            <a:ext cx="25136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USB 3.2 Gen1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埠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8F26ED9-BFBB-45F4-9266-FEFA12B53208}"/>
              </a:ext>
            </a:extLst>
          </p:cNvPr>
          <p:cNvSpPr/>
          <p:nvPr/>
        </p:nvSpPr>
        <p:spPr>
          <a:xfrm>
            <a:off x="5509570" y="2189681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HDMI v1.4b 4K 30Hz</a:t>
            </a:r>
            <a:endParaRPr lang="zh-TW" altLang="en-US" sz="190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5789315" y="3111561"/>
            <a:ext cx="2992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2.5G/1G/100M/10M</a:t>
            </a:r>
          </a:p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RJ45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埠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4C5D3E0-61E8-CA43-81B5-06B9F1D81390}"/>
              </a:ext>
            </a:extLst>
          </p:cNvPr>
          <p:cNvSpPr/>
          <p:nvPr/>
        </p:nvSpPr>
        <p:spPr>
          <a:xfrm>
            <a:off x="8867556" y="2685100"/>
            <a:ext cx="28040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AC 100-240V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電源輸入</a:t>
            </a:r>
            <a:endParaRPr lang="zh-TW" altLang="en-US" sz="19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8CF2E62-C12A-5D4B-B642-162429C9E2EE}"/>
              </a:ext>
            </a:extLst>
          </p:cNvPr>
          <p:cNvSpPr/>
          <p:nvPr/>
        </p:nvSpPr>
        <p:spPr>
          <a:xfrm>
            <a:off x="8938183" y="3008428"/>
            <a:ext cx="29923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TS-453DU-RP, TS-853DU-RP, TS-1253DU-RP </a:t>
            </a: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具雙電源備援設計</a:t>
            </a:r>
            <a:endParaRPr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6698695-88D3-3D4A-88E4-FD32AAF9F5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98" y="2510390"/>
            <a:ext cx="3566056" cy="734143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6B16CCDB-0570-4A4B-B99B-5B69513D89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98" y="1638818"/>
            <a:ext cx="3566056" cy="767240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7D95271F-B4A1-3048-82E6-FE1FD075E141}"/>
              </a:ext>
            </a:extLst>
          </p:cNvPr>
          <p:cNvSpPr/>
          <p:nvPr/>
        </p:nvSpPr>
        <p:spPr>
          <a:xfrm>
            <a:off x="3790116" y="6195308"/>
            <a:ext cx="188969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USB 2.0 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埠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582452A-B6E0-4842-84E6-1596CC584516}"/>
              </a:ext>
            </a:extLst>
          </p:cNvPr>
          <p:cNvSpPr/>
          <p:nvPr/>
        </p:nvSpPr>
        <p:spPr>
          <a:xfrm>
            <a:off x="339560" y="2310375"/>
            <a:ext cx="1034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040DB2-45CC-264D-902B-41B752822C64}"/>
              </a:ext>
            </a:extLst>
          </p:cNvPr>
          <p:cNvSpPr/>
          <p:nvPr/>
        </p:nvSpPr>
        <p:spPr>
          <a:xfrm>
            <a:off x="267885" y="3152001"/>
            <a:ext cx="14868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TS-453DU-RP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F09D5DD-163A-A842-A3EB-200B4E1BE2C4}"/>
              </a:ext>
            </a:extLst>
          </p:cNvPr>
          <p:cNvSpPr/>
          <p:nvPr/>
        </p:nvSpPr>
        <p:spPr>
          <a:xfrm>
            <a:off x="8553455" y="5938258"/>
            <a:ext cx="23924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TS-853DU-RP &amp; 1253DU-RP</a:t>
            </a:r>
          </a:p>
        </p:txBody>
      </p: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24088992-18AA-41FC-8EC6-1045F2C6DF6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38535" y="2382042"/>
            <a:ext cx="553103" cy="2867634"/>
          </a:xfrm>
          <a:prstGeom prst="bentConnector2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 64">
            <a:extLst>
              <a:ext uri="{FF2B5EF4-FFF2-40B4-BE49-F238E27FC236}">
                <a16:creationId xmlns:a16="http://schemas.microsoft.com/office/drawing/2014/main" id="{3D7084E3-5778-4159-9F3E-31536ED5B631}"/>
              </a:ext>
            </a:extLst>
          </p:cNvPr>
          <p:cNvSpPr/>
          <p:nvPr/>
        </p:nvSpPr>
        <p:spPr>
          <a:xfrm>
            <a:off x="8577722" y="3875756"/>
            <a:ext cx="1856650" cy="1963408"/>
          </a:xfrm>
          <a:prstGeom prst="rect">
            <a:avLst/>
          </a:prstGeom>
          <a:noFill/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noFill/>
            </a:endParaRPr>
          </a:p>
        </p:txBody>
      </p:sp>
      <p:cxnSp>
        <p:nvCxnSpPr>
          <p:cNvPr id="66" name="接點: 肘形 65">
            <a:extLst>
              <a:ext uri="{FF2B5EF4-FFF2-40B4-BE49-F238E27FC236}">
                <a16:creationId xmlns:a16="http://schemas.microsoft.com/office/drawing/2014/main" id="{EA82979D-DF2D-46CC-9B1F-F5A2EEFE460B}"/>
              </a:ext>
            </a:extLst>
          </p:cNvPr>
          <p:cNvCxnSpPr>
            <a:cxnSpLocks/>
          </p:cNvCxnSpPr>
          <p:nvPr/>
        </p:nvCxnSpPr>
        <p:spPr>
          <a:xfrm rot="5400000">
            <a:off x="4734943" y="4020957"/>
            <a:ext cx="1572419" cy="333796"/>
          </a:xfrm>
          <a:prstGeom prst="bentConnector3">
            <a:avLst>
              <a:gd name="adj1" fmla="val -478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>
            <a:extLst>
              <a:ext uri="{FF2B5EF4-FFF2-40B4-BE49-F238E27FC236}">
                <a16:creationId xmlns:a16="http://schemas.microsoft.com/office/drawing/2014/main" id="{8D1EFE50-C994-4C23-A6A4-FADEE6642A94}"/>
              </a:ext>
            </a:extLst>
          </p:cNvPr>
          <p:cNvSpPr/>
          <p:nvPr/>
        </p:nvSpPr>
        <p:spPr>
          <a:xfrm>
            <a:off x="5189336" y="4981790"/>
            <a:ext cx="980952" cy="324803"/>
          </a:xfrm>
          <a:prstGeom prst="rect">
            <a:avLst/>
          </a:prstGeom>
          <a:noFill/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noFill/>
            </a:endParaRPr>
          </a:p>
        </p:txBody>
      </p: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0060F913-6A3A-4D1F-B333-616C3F15A13D}"/>
              </a:ext>
            </a:extLst>
          </p:cNvPr>
          <p:cNvCxnSpPr>
            <a:cxnSpLocks/>
          </p:cNvCxnSpPr>
          <p:nvPr/>
        </p:nvCxnSpPr>
        <p:spPr>
          <a:xfrm rot="5400000">
            <a:off x="8324630" y="3332833"/>
            <a:ext cx="988100" cy="97752"/>
          </a:xfrm>
          <a:prstGeom prst="bentConnector3">
            <a:avLst>
              <a:gd name="adj1" fmla="val 676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28DCCF2B-7DDE-4249-92F9-A1F245008079}"/>
              </a:ext>
            </a:extLst>
          </p:cNvPr>
          <p:cNvCxnSpPr/>
          <p:nvPr/>
        </p:nvCxnSpPr>
        <p:spPr>
          <a:xfrm>
            <a:off x="5973771" y="5715397"/>
            <a:ext cx="0" cy="468804"/>
          </a:xfrm>
          <a:prstGeom prst="line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88A08972-68CD-4881-B204-ACA169A15769}"/>
              </a:ext>
            </a:extLst>
          </p:cNvPr>
          <p:cNvCxnSpPr/>
          <p:nvPr/>
        </p:nvCxnSpPr>
        <p:spPr>
          <a:xfrm>
            <a:off x="5411361" y="5691416"/>
            <a:ext cx="0" cy="468804"/>
          </a:xfrm>
          <a:prstGeom prst="line">
            <a:avLst/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C6E74711-BBB4-354C-9433-45354405DF12}"/>
              </a:ext>
            </a:extLst>
          </p:cNvPr>
          <p:cNvSpPr/>
          <p:nvPr/>
        </p:nvSpPr>
        <p:spPr>
          <a:xfrm>
            <a:off x="245598" y="6225992"/>
            <a:ext cx="27509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PCIe Gen2 x2 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擴充槽</a:t>
            </a:r>
            <a:endParaRPr lang="zh-TW" altLang="en-US" sz="1900"/>
          </a:p>
        </p:txBody>
      </p:sp>
      <p:cxnSp>
        <p:nvCxnSpPr>
          <p:cNvPr id="31" name="接點: 肘形 57">
            <a:extLst>
              <a:ext uri="{FF2B5EF4-FFF2-40B4-BE49-F238E27FC236}">
                <a16:creationId xmlns:a16="http://schemas.microsoft.com/office/drawing/2014/main" id="{1AFAD46B-6C86-304D-B771-C200FBEBB7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48840" y="5900491"/>
            <a:ext cx="567417" cy="1"/>
          </a:xfrm>
          <a:prstGeom prst="bentConnector3">
            <a:avLst>
              <a:gd name="adj1" fmla="val 50000"/>
            </a:avLst>
          </a:prstGeom>
          <a:ln w="28575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altLang="zh-CN"/>
              <a:t>Intel </a:t>
            </a:r>
            <a:r>
              <a:rPr lang="zh-TW" altLang="en-US"/>
              <a:t>四核心 </a:t>
            </a:r>
            <a:r>
              <a:rPr lang="en-US" altLang="zh-TW"/>
              <a:t>J4125 2.0</a:t>
            </a:r>
            <a:r>
              <a:rPr lang="en-US" altLang="zh-CN"/>
              <a:t>GHz </a:t>
            </a:r>
            <a:r>
              <a:rPr lang="zh-TW" altLang="en-US"/>
              <a:t>強勁火力加持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FBEEC85-0421-4CE8-843D-A19DC67C0F29}"/>
              </a:ext>
            </a:extLst>
          </p:cNvPr>
          <p:cNvCxnSpPr>
            <a:cxnSpLocks/>
          </p:cNvCxnSpPr>
          <p:nvPr/>
        </p:nvCxnSpPr>
        <p:spPr>
          <a:xfrm>
            <a:off x="6183130" y="1745731"/>
            <a:ext cx="0" cy="2988051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7A432827-2E9F-43F2-AF14-161D741AAE83}"/>
              </a:ext>
            </a:extLst>
          </p:cNvPr>
          <p:cNvGrpSpPr/>
          <p:nvPr/>
        </p:nvGrpSpPr>
        <p:grpSpPr>
          <a:xfrm>
            <a:off x="2183828" y="1767683"/>
            <a:ext cx="3657595" cy="2490808"/>
            <a:chOff x="837399" y="1324891"/>
            <a:chExt cx="2743196" cy="1868106"/>
          </a:xfrm>
        </p:grpSpPr>
        <p:sp>
          <p:nvSpPr>
            <p:cNvPr id="16" name="Shape 65">
              <a:extLst>
                <a:ext uri="{FF2B5EF4-FFF2-40B4-BE49-F238E27FC236}">
                  <a16:creationId xmlns:a16="http://schemas.microsoft.com/office/drawing/2014/main" id="{18D3B68F-1529-4976-AEC8-E3D849FE8C54}"/>
                </a:ext>
              </a:extLst>
            </p:cNvPr>
            <p:cNvSpPr/>
            <p:nvPr/>
          </p:nvSpPr>
          <p:spPr>
            <a:xfrm>
              <a:off x="837399" y="1745267"/>
              <a:ext cx="2705380" cy="1447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33" rIns="121900" bIns="60933" anchor="t" anchorCtr="0">
              <a:noAutofit/>
            </a:bodyPr>
            <a:lstStyle/>
            <a:p>
              <a:pPr>
                <a:buClr>
                  <a:srgbClr val="595959"/>
                </a:buClr>
              </a:pPr>
              <a:r>
                <a:rPr lang="en-US" altLang="zh-TW" sz="5867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2.0</a:t>
              </a:r>
              <a:r>
                <a:rPr lang="zh-TW" altLang="en-US" sz="5867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 </a:t>
              </a:r>
              <a:r>
                <a:rPr lang="en-US" altLang="zh-TW" sz="240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GHz </a:t>
              </a:r>
              <a:r>
                <a: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基本頻率
</a:t>
              </a:r>
              <a:r>
                <a:rPr lang="en-US" altLang="zh-TW" sz="5867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2.7</a:t>
              </a:r>
              <a:r>
                <a:rPr lang="zh-TW" altLang="zh-TW" sz="5867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GHz </a:t>
              </a:r>
              <a:r>
                <a:rPr lang="zh-CN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突增</a:t>
              </a:r>
              <a:r>
                <a: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</a:t>
              </a:r>
              <a:endParaRPr lang="en-US" altLang="zh-TW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4BB1CEF-E041-4E92-9265-D8821F55A210}"/>
                </a:ext>
              </a:extLst>
            </p:cNvPr>
            <p:cNvSpPr/>
            <p:nvPr/>
          </p:nvSpPr>
          <p:spPr>
            <a:xfrm>
              <a:off x="837399" y="1324891"/>
              <a:ext cx="2743196" cy="377075"/>
            </a:xfrm>
            <a:prstGeom prst="rect">
              <a:avLst/>
            </a:prstGeom>
            <a:solidFill>
              <a:schemeClr val="accent1">
                <a:lumMod val="75000"/>
                <a:alpha val="42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/>
            <a:p>
              <a:pPr lvl="0" algn="ctr">
                <a:buClr>
                  <a:srgbClr val="595959"/>
                </a:buClr>
                <a:buSzPct val="25000"/>
              </a:pPr>
              <a:r>
                <a:rPr lang="zh-TW" altLang="en-US" sz="2667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低功耗四核心 </a:t>
              </a:r>
              <a:r>
                <a:rPr lang="en" altLang="zh-TW" sz="2667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J4125</a:t>
              </a:r>
              <a:endParaRPr lang="zh-TW" altLang="zh-TW" sz="26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692597F6-6725-43F7-AECE-53782F8EA09F}"/>
              </a:ext>
            </a:extLst>
          </p:cNvPr>
          <p:cNvSpPr/>
          <p:nvPr/>
        </p:nvSpPr>
        <p:spPr>
          <a:xfrm>
            <a:off x="6665022" y="1673157"/>
            <a:ext cx="4663841" cy="266996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650">
                <a:latin typeface="微軟正黑體"/>
                <a:ea typeface="微軟正黑體"/>
              </a:rPr>
              <a:t>Intel UHD Graphics 600</a:t>
            </a:r>
            <a:r>
              <a:rPr lang="en-US" altLang="zh-TW" sz="2650">
                <a:latin typeface="微軟正黑體"/>
                <a:ea typeface="微軟正黑體"/>
              </a:rPr>
              <a:t> </a:t>
            </a:r>
            <a:r>
              <a:rPr lang="zh-CN" altLang="en-US" sz="2650">
                <a:latin typeface="微軟正黑體"/>
                <a:ea typeface="微軟正黑體"/>
              </a:rPr>
              <a:t>內</a:t>
            </a:r>
            <a:r>
              <a:rPr lang="zh-TW" altLang="en-US" sz="2650">
                <a:latin typeface="微軟正黑體"/>
                <a:ea typeface="微軟正黑體"/>
              </a:rPr>
              <a:t>顯</a:t>
            </a:r>
            <a:endParaRPr lang="en-US" altLang="zh-TW" sz="2667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rgbClr val="595959"/>
              </a:buClr>
            </a:pPr>
            <a:r>
              <a:rPr lang="en-US" altLang="zh-TW" sz="5850">
                <a:latin typeface="微軟正黑體"/>
                <a:ea typeface="微軟正黑體"/>
              </a:rPr>
              <a:t>250</a:t>
            </a:r>
            <a:r>
              <a:rPr lang="zh-TW" altLang="zh-TW" sz="5850">
                <a:latin typeface="微軟正黑體"/>
                <a:ea typeface="微軟正黑體"/>
              </a:rPr>
              <a:t> </a:t>
            </a:r>
            <a:r>
              <a:rPr lang="en-US" altLang="zh-TW" sz="2400">
                <a:latin typeface="微軟正黑體"/>
                <a:ea typeface="微軟正黑體"/>
              </a:rPr>
              <a:t>MHz</a:t>
            </a:r>
            <a:r>
              <a:rPr lang="zh-TW" altLang="en-US" sz="2400">
                <a:latin typeface="微軟正黑體"/>
                <a:ea typeface="微軟正黑體"/>
              </a:rPr>
              <a:t> 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基本頻率</a:t>
            </a:r>
            <a:endParaRPr lang="en-US" altLang="zh-TW" sz="2400">
              <a:latin typeface="微軟正黑體"/>
              <a:ea typeface="微軟正黑體"/>
            </a:endParaRPr>
          </a:p>
          <a:p>
            <a:pPr>
              <a:buClr>
                <a:srgbClr val="595959"/>
              </a:buClr>
            </a:pPr>
            <a:r>
              <a:rPr lang="en-US" altLang="zh-TW" sz="5850">
                <a:latin typeface="微軟正黑體"/>
                <a:ea typeface="微軟正黑體"/>
              </a:rPr>
              <a:t>750</a:t>
            </a:r>
            <a:r>
              <a:rPr lang="zh-TW" altLang="zh-TW" sz="5850">
                <a:latin typeface="微軟正黑體"/>
                <a:ea typeface="微軟正黑體"/>
              </a:rPr>
              <a:t> </a:t>
            </a:r>
            <a:r>
              <a:rPr lang="en-US" altLang="zh-TW" sz="2400">
                <a:latin typeface="微軟正黑體"/>
                <a:ea typeface="微軟正黑體"/>
              </a:rPr>
              <a:t>MHz</a:t>
            </a:r>
            <a:r>
              <a:rPr lang="zh-TW" altLang="en-US" sz="2400">
                <a:latin typeface="微軟正黑體"/>
                <a:ea typeface="微軟正黑體"/>
              </a:rPr>
              <a:t> </a:t>
            </a:r>
            <a:r>
              <a:rPr lang="zh-CN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突增</a:t>
            </a:r>
            <a:r>
              <a: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rPr>
              <a:t>頻率</a:t>
            </a:r>
            <a:endParaRPr lang="zh-TW" altLang="en-US" sz="2400">
              <a:latin typeface="微軟正黑體"/>
              <a:ea typeface="微軟正黑體"/>
            </a:endParaRPr>
          </a:p>
        </p:txBody>
      </p:sp>
      <p:pic>
        <p:nvPicPr>
          <p:cNvPr id="11" name="圖片 17" descr="cp_k_ww_4c_075.png">
            <a:extLst>
              <a:ext uri="{FF2B5EF4-FFF2-40B4-BE49-F238E27FC236}">
                <a16:creationId xmlns:a16="http://schemas.microsoft.com/office/drawing/2014/main" id="{63BEED1A-6FE2-40C6-B907-A3F14FC9B5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74" y="1763032"/>
            <a:ext cx="1260363" cy="1260525"/>
          </a:xfrm>
          <a:prstGeom prst="rect">
            <a:avLst/>
          </a:prstGeom>
          <a:effectLst>
            <a:outerShdw blurRad="114300" dist="25400" dir="5400000" sx="90000" sy="-19000" rotWithShape="0">
              <a:prstClr val="black">
                <a:alpha val="29000"/>
              </a:prstClr>
            </a:outerShdw>
          </a:effectLst>
        </p:spPr>
      </p:pic>
      <p:sp>
        <p:nvSpPr>
          <p:cNvPr id="10" name="TextBox 30">
            <a:extLst>
              <a:ext uri="{FF2B5EF4-FFF2-40B4-BE49-F238E27FC236}">
                <a16:creationId xmlns:a16="http://schemas.microsoft.com/office/drawing/2014/main" id="{265A6F42-8EAA-8041-BD0D-CD7750A67E90}"/>
              </a:ext>
            </a:extLst>
          </p:cNvPr>
          <p:cNvSpPr txBox="1"/>
          <p:nvPr/>
        </p:nvSpPr>
        <p:spPr>
          <a:xfrm>
            <a:off x="1623282" y="6438015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TS-1253DU-RP</a:t>
            </a:r>
          </a:p>
        </p:txBody>
      </p:sp>
      <p:pic>
        <p:nvPicPr>
          <p:cNvPr id="12" name="圖片 11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A889B823-C30F-446D-A139-E4379DEA38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0111" y="4616199"/>
            <a:ext cx="9706384" cy="180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7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>
            <a:extLst>
              <a:ext uri="{FF2B5EF4-FFF2-40B4-BE49-F238E27FC236}">
                <a16:creationId xmlns:a16="http://schemas.microsoft.com/office/drawing/2014/main" id="{FFD60F70-CA62-4161-A448-3ED5949B4141}"/>
              </a:ext>
            </a:extLst>
          </p:cNvPr>
          <p:cNvSpPr/>
          <p:nvPr/>
        </p:nvSpPr>
        <p:spPr>
          <a:xfrm>
            <a:off x="388633" y="2099518"/>
            <a:ext cx="10909779" cy="3832336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600"/>
              <a:t>效能升級的嵌入式低功耗 </a:t>
            </a:r>
            <a:r>
              <a:rPr lang="en-US" altLang="zh-TW" sz="3600"/>
              <a:t>10</a:t>
            </a:r>
            <a:r>
              <a:rPr lang="en" altLang="zh-TW" sz="3600"/>
              <a:t>W TDP J4125 </a:t>
            </a:r>
            <a:r>
              <a:rPr lang="zh-TW" altLang="en-US" sz="3600"/>
              <a:t>四核處理器</a:t>
            </a:r>
            <a:endParaRPr lang="en-US" altLang="zh-TW" sz="360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285585" y="5976201"/>
            <a:ext cx="83062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 </a:t>
            </a:r>
            <a:r>
              <a:rPr lang="en" altLang="zh-CN" sz="90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https://ark.intel.com/content/www/cn/zh/ark/compare.html?productIds=95594,197305
</a:t>
            </a:r>
            <a:endParaRPr lang="zh-TW" altLang="en-US" sz="867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BE0BFF5-C842-4F0E-9642-8190EAB8CA68}"/>
              </a:ext>
            </a:extLst>
          </p:cNvPr>
          <p:cNvGrpSpPr/>
          <p:nvPr/>
        </p:nvGrpSpPr>
        <p:grpSpPr>
          <a:xfrm>
            <a:off x="379889" y="5129986"/>
            <a:ext cx="10909779" cy="438409"/>
            <a:chOff x="1091093" y="1376347"/>
            <a:chExt cx="7443307" cy="387617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7EF3AFC-AB49-42AB-BCBE-95E6ABFB686F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DB0E2E2-8DBF-414B-99C4-689D2166C36D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AEEFAB8-1FEE-4CCF-8B57-3A2FCFE466E9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BFD90AE9-D2C5-4995-9A0E-6162B36DF25C}"/>
              </a:ext>
            </a:extLst>
          </p:cNvPr>
          <p:cNvGrpSpPr/>
          <p:nvPr/>
        </p:nvGrpSpPr>
        <p:grpSpPr>
          <a:xfrm>
            <a:off x="384261" y="4272853"/>
            <a:ext cx="10909779" cy="438409"/>
            <a:chOff x="1091093" y="1376347"/>
            <a:chExt cx="7443307" cy="387617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D4C71613-289E-423B-9D47-3D6B06175D7A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35D6F477-F902-4A40-BD78-D9112723D0EF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259EDC03-997E-4075-BDA5-904EC3A8D45A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D704E1B-9614-46EA-B423-7AC6E7C2EEFC}"/>
              </a:ext>
            </a:extLst>
          </p:cNvPr>
          <p:cNvGrpSpPr/>
          <p:nvPr/>
        </p:nvGrpSpPr>
        <p:grpSpPr>
          <a:xfrm>
            <a:off x="384261" y="3426207"/>
            <a:ext cx="10909779" cy="438409"/>
            <a:chOff x="1091093" y="1376347"/>
            <a:chExt cx="7443307" cy="38761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1DCA4E6-2AD7-4A7B-8D24-B012B949280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DC8BF6A-E7F5-4A53-B203-AA170B216BAB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E3E6E8F9-6F8A-49AC-B215-59A8BD4854F8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363E4EF-6C4F-4B5C-9FE7-780868F6B179}"/>
              </a:ext>
            </a:extLst>
          </p:cNvPr>
          <p:cNvGrpSpPr/>
          <p:nvPr/>
        </p:nvGrpSpPr>
        <p:grpSpPr>
          <a:xfrm>
            <a:off x="384261" y="2580879"/>
            <a:ext cx="10909779" cy="438409"/>
            <a:chOff x="1091093" y="1376347"/>
            <a:chExt cx="7443307" cy="38761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2AE2BBA-5393-42E6-92AB-5DB018FB91D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39E6CAF7-9531-4D4F-9E07-B750A5847452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ABCAC73A-5ED3-40CD-85E9-96BEE40B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D8DE3E-A0FB-934A-8EF3-92FEEC8DA8F6}"/>
              </a:ext>
            </a:extLst>
          </p:cNvPr>
          <p:cNvSpPr txBox="1"/>
          <p:nvPr/>
        </p:nvSpPr>
        <p:spPr>
          <a:xfrm>
            <a:off x="574970" y="263416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發行日期</a:t>
            </a:r>
            <a:endParaRPr kumimoji="1"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FC529A7-B697-8140-B8AD-4CB8ACA30907}"/>
              </a:ext>
            </a:extLst>
          </p:cNvPr>
          <p:cNvSpPr txBox="1"/>
          <p:nvPr/>
        </p:nvSpPr>
        <p:spPr>
          <a:xfrm>
            <a:off x="565662" y="305981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核心數</a:t>
            </a:r>
            <a:endParaRPr kumimoji="1"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BC88058-EA46-804F-B907-3E6668FD8EBA}"/>
              </a:ext>
            </a:extLst>
          </p:cNvPr>
          <p:cNvSpPr txBox="1"/>
          <p:nvPr/>
        </p:nvSpPr>
        <p:spPr>
          <a:xfrm>
            <a:off x="550602" y="346883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執行緒數</a:t>
            </a:r>
            <a:endParaRPr kumimoji="1"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703962-BA9F-7B47-81AE-A342C6B0A0BB}"/>
              </a:ext>
            </a:extLst>
          </p:cNvPr>
          <p:cNvSpPr/>
          <p:nvPr/>
        </p:nvSpPr>
        <p:spPr>
          <a:xfrm>
            <a:off x="553281" y="3906017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基本頻率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C35403-2881-AF48-B988-B3135E1C151F}"/>
              </a:ext>
            </a:extLst>
          </p:cNvPr>
          <p:cNvSpPr/>
          <p:nvPr/>
        </p:nvSpPr>
        <p:spPr>
          <a:xfrm>
            <a:off x="569216" y="4317512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突增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頻率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FBD3C5-AA47-9342-B928-A21E1CCF3DF9}"/>
              </a:ext>
            </a:extLst>
          </p:cNvPr>
          <p:cNvSpPr/>
          <p:nvPr/>
        </p:nvSpPr>
        <p:spPr>
          <a:xfrm>
            <a:off x="565662" y="4736264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649BF44-D644-E944-BD32-225D3954F92B}"/>
              </a:ext>
            </a:extLst>
          </p:cNvPr>
          <p:cNvSpPr/>
          <p:nvPr/>
        </p:nvSpPr>
        <p:spPr>
          <a:xfrm>
            <a:off x="574969" y="5593300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顯示晶片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B5BF57-343C-604F-AC89-C8ABCE0F0B78}"/>
              </a:ext>
            </a:extLst>
          </p:cNvPr>
          <p:cNvSpPr/>
          <p:nvPr/>
        </p:nvSpPr>
        <p:spPr>
          <a:xfrm>
            <a:off x="565662" y="5158794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記憶體類型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67F12AE2-878E-4440-9DFE-0D4572612E05}"/>
              </a:ext>
            </a:extLst>
          </p:cNvPr>
          <p:cNvGrpSpPr/>
          <p:nvPr/>
        </p:nvGrpSpPr>
        <p:grpSpPr>
          <a:xfrm>
            <a:off x="5541802" y="2104302"/>
            <a:ext cx="2335896" cy="3805093"/>
            <a:chOff x="8048128" y="2104302"/>
            <a:chExt cx="2335896" cy="3805093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37E871C-2F96-6641-9D3F-6831366F0866}"/>
                </a:ext>
              </a:extLst>
            </p:cNvPr>
            <p:cNvSpPr txBox="1"/>
            <p:nvPr/>
          </p:nvSpPr>
          <p:spPr>
            <a:xfrm>
              <a:off x="8233275" y="2104302"/>
              <a:ext cx="19143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J3455 (</a:t>
              </a:r>
              <a:r>
                <a:rPr lang="zh-CN" altLang="zh-TW" sz="20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前一代</a:t>
              </a:r>
              <a:r>
                <a:rPr kumimoji="1" lang="en-US" altLang="zh-CN" sz="20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kumimoji="1"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B6A26D7E-C9B9-7743-B6FB-48B1D4D948DC}"/>
                </a:ext>
              </a:extLst>
            </p:cNvPr>
            <p:cNvSpPr txBox="1"/>
            <p:nvPr/>
          </p:nvSpPr>
          <p:spPr>
            <a:xfrm>
              <a:off x="8729405" y="2620466"/>
              <a:ext cx="9220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Q3’16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BCA671F-8A95-5C4B-ACF6-06BAC668F77C}"/>
                </a:ext>
              </a:extLst>
            </p:cNvPr>
            <p:cNvSpPr/>
            <p:nvPr/>
          </p:nvSpPr>
          <p:spPr>
            <a:xfrm>
              <a:off x="8048128" y="5570841"/>
              <a:ext cx="23358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Intel HD </a:t>
              </a:r>
              <a:r>
                <a:rPr lang="en-US" altLang="zh-TW" sz="1600" b="1" err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Graphcis</a:t>
              </a:r>
              <a:r>
                <a:rPr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 500</a:t>
              </a:r>
              <a:endPara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813E479F-9704-E34C-9788-50A48F55562E}"/>
                </a:ext>
              </a:extLst>
            </p:cNvPr>
            <p:cNvSpPr txBox="1"/>
            <p:nvPr/>
          </p:nvSpPr>
          <p:spPr>
            <a:xfrm>
              <a:off x="9034776" y="3051617"/>
              <a:ext cx="311304" cy="348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B50DE56C-8A49-0F4F-AA4E-8C58B4FBB2CD}"/>
                </a:ext>
              </a:extLst>
            </p:cNvPr>
            <p:cNvSpPr txBox="1"/>
            <p:nvPr/>
          </p:nvSpPr>
          <p:spPr>
            <a:xfrm>
              <a:off x="9034776" y="3469225"/>
              <a:ext cx="311304" cy="348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787C94D-6C30-994E-B805-9BE6C06C7901}"/>
                </a:ext>
              </a:extLst>
            </p:cNvPr>
            <p:cNvSpPr txBox="1"/>
            <p:nvPr/>
          </p:nvSpPr>
          <p:spPr>
            <a:xfrm>
              <a:off x="8155530" y="5167565"/>
              <a:ext cx="20697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DDR3L (1866 MHz)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EB64D3BE-E169-7342-A430-3800C5CE87DB}"/>
                </a:ext>
              </a:extLst>
            </p:cNvPr>
            <p:cNvSpPr txBox="1"/>
            <p:nvPr/>
          </p:nvSpPr>
          <p:spPr>
            <a:xfrm>
              <a:off x="8843218" y="4751889"/>
              <a:ext cx="694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 MB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8F07DF86-519D-B44F-B857-5EF82D402529}"/>
                </a:ext>
              </a:extLst>
            </p:cNvPr>
            <p:cNvSpPr txBox="1"/>
            <p:nvPr/>
          </p:nvSpPr>
          <p:spPr>
            <a:xfrm>
              <a:off x="8714978" y="3891792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1.5 GHz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CE640E5-F0E8-274F-AFBA-CD3680DE4743}"/>
                </a:ext>
              </a:extLst>
            </p:cNvPr>
            <p:cNvSpPr txBox="1"/>
            <p:nvPr/>
          </p:nvSpPr>
          <p:spPr>
            <a:xfrm>
              <a:off x="8714978" y="4304532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2.3 GHz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791D6518-CB64-4B42-98D6-BF04506F6C05}"/>
              </a:ext>
            </a:extLst>
          </p:cNvPr>
          <p:cNvGrpSpPr/>
          <p:nvPr/>
        </p:nvGrpSpPr>
        <p:grpSpPr>
          <a:xfrm>
            <a:off x="2498664" y="2129237"/>
            <a:ext cx="2491388" cy="3775011"/>
            <a:chOff x="3616675" y="2129237"/>
            <a:chExt cx="2491388" cy="3775011"/>
          </a:xfrm>
        </p:grpSpPr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A9A8CE24-1D68-A145-896E-DBC1ADA2CD86}"/>
                </a:ext>
              </a:extLst>
            </p:cNvPr>
            <p:cNvSpPr txBox="1"/>
            <p:nvPr/>
          </p:nvSpPr>
          <p:spPr>
            <a:xfrm>
              <a:off x="4297952" y="2620621"/>
              <a:ext cx="9220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Q4’19</a:t>
              </a:r>
              <a:endParaRPr kumimoji="1"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B213AF2-03A0-A74C-AE19-6E667909C6D1}"/>
                </a:ext>
              </a:extLst>
            </p:cNvPr>
            <p:cNvSpPr/>
            <p:nvPr/>
          </p:nvSpPr>
          <p:spPr>
            <a:xfrm>
              <a:off x="3616675" y="5565694"/>
              <a:ext cx="2491388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Intel UHD Graphics 600</a:t>
              </a:r>
              <a:endParaRPr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C648C648-84A9-AB45-8445-191FC7F96361}"/>
                </a:ext>
              </a:extLst>
            </p:cNvPr>
            <p:cNvSpPr txBox="1"/>
            <p:nvPr/>
          </p:nvSpPr>
          <p:spPr>
            <a:xfrm>
              <a:off x="4603323" y="3065536"/>
              <a:ext cx="311304" cy="348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4592274F-B367-904E-AF37-679A4B22787B}"/>
                </a:ext>
              </a:extLst>
            </p:cNvPr>
            <p:cNvSpPr txBox="1"/>
            <p:nvPr/>
          </p:nvSpPr>
          <p:spPr>
            <a:xfrm>
              <a:off x="4603323" y="3491006"/>
              <a:ext cx="311304" cy="348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3F987675-FD90-F24F-BF73-6B4E4E3D68BC}"/>
                </a:ext>
              </a:extLst>
            </p:cNvPr>
            <p:cNvSpPr txBox="1"/>
            <p:nvPr/>
          </p:nvSpPr>
          <p:spPr>
            <a:xfrm>
              <a:off x="3777777" y="5159552"/>
              <a:ext cx="19623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DDR4 (2400 MHz)</a:t>
              </a:r>
              <a:endParaRPr kumimoji="1"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5DC9E59B-5617-E141-A591-FC76FB60C9C9}"/>
                </a:ext>
              </a:extLst>
            </p:cNvPr>
            <p:cNvSpPr txBox="1"/>
            <p:nvPr/>
          </p:nvSpPr>
          <p:spPr>
            <a:xfrm>
              <a:off x="4411765" y="4759014"/>
              <a:ext cx="694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4 MB</a:t>
              </a:r>
              <a:endParaRPr kumimoji="1"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5B2FF2F-AD99-EB46-9A1A-DC9989E3693F}"/>
                </a:ext>
              </a:extLst>
            </p:cNvPr>
            <p:cNvSpPr txBox="1"/>
            <p:nvPr/>
          </p:nvSpPr>
          <p:spPr>
            <a:xfrm>
              <a:off x="4283525" y="3888757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2.0 GHz</a:t>
              </a:r>
              <a:endParaRPr kumimoji="1"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2B26E03-1289-9A4E-AD71-634A20B6E619}"/>
                </a:ext>
              </a:extLst>
            </p:cNvPr>
            <p:cNvSpPr txBox="1"/>
            <p:nvPr/>
          </p:nvSpPr>
          <p:spPr>
            <a:xfrm>
              <a:off x="4283525" y="4304156"/>
              <a:ext cx="95090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2.7 GHz</a:t>
              </a:r>
              <a:endParaRPr kumimoji="1" lang="zh-TW" altLang="en-US" sz="1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BADA68E-45D2-5B41-8A40-DDABA56E8C96}"/>
                </a:ext>
              </a:extLst>
            </p:cNvPr>
            <p:cNvSpPr txBox="1"/>
            <p:nvPr/>
          </p:nvSpPr>
          <p:spPr>
            <a:xfrm>
              <a:off x="4308371" y="2129237"/>
              <a:ext cx="901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J4125</a:t>
              </a:r>
              <a:endParaRPr kumimoji="1" lang="zh-TW" altLang="en-US" sz="20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596AE0A-82EC-4545-8F43-1AB10795F7B6}"/>
              </a:ext>
            </a:extLst>
          </p:cNvPr>
          <p:cNvSpPr txBox="1"/>
          <p:nvPr/>
        </p:nvSpPr>
        <p:spPr>
          <a:xfrm>
            <a:off x="574968" y="2199670"/>
            <a:ext cx="12105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處理器型號</a:t>
            </a:r>
            <a:endParaRPr kumimoji="1"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211F176C-C6C5-42E0-A646-6B3D8D97B1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2818" y="1494603"/>
            <a:ext cx="4889182" cy="4943875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79F01E08-6025-4C76-BC13-333BFFD851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049008" y="5400673"/>
            <a:ext cx="4421538" cy="697125"/>
          </a:xfrm>
          <a:prstGeom prst="rect">
            <a:avLst/>
          </a:prstGeom>
        </p:spPr>
      </p:pic>
      <p:pic>
        <p:nvPicPr>
          <p:cNvPr id="70" name="圖片 17" descr="cp_k_ww_4c_075.png">
            <a:extLst>
              <a:ext uri="{FF2B5EF4-FFF2-40B4-BE49-F238E27FC236}">
                <a16:creationId xmlns:a16="http://schemas.microsoft.com/office/drawing/2014/main" id="{2526CF9F-B1FB-4FCA-BCB6-30F07C4C1F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303" y="5180795"/>
            <a:ext cx="1124306" cy="11244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880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11018" y="143603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288108" y="1436033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19529" y="2538678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073423" y="5833658"/>
            <a:ext cx="6554257" cy="24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</a:t>
            </a:r>
            <a:endParaRPr lang="en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073423" y="6036731"/>
            <a:ext cx="6917638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53D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U-RP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-4G, QTS 4.4.2,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x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850 Pro 512GB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5, thick volume</a:t>
            </a:r>
            <a:endParaRPr 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8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</a:t>
            </a:r>
            <a:r>
              <a:rPr lang="en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063904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下載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64833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上傳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99224" y="4638907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784561" y="116041"/>
            <a:ext cx="10409061" cy="1378562"/>
          </a:xfrm>
        </p:spPr>
        <p:txBody>
          <a:bodyPr>
            <a:noAutofit/>
          </a:bodyPr>
          <a:lstStyle/>
          <a:p>
            <a:r>
              <a:rPr kumimoji="1" lang="zh-CN" altLang="en-US" sz="3600"/>
              <a:t>馬上有感！相較</a:t>
            </a:r>
            <a:r>
              <a:rPr kumimoji="1" lang="en-US" altLang="zh-CN" sz="3600"/>
              <a:t> 1GbE NAS</a:t>
            </a:r>
            <a:r>
              <a:rPr kumimoji="1" lang="zh-CN" altLang="en-US" sz="3600"/>
              <a:t>，</a:t>
            </a:r>
            <a:r>
              <a:rPr kumimoji="1" lang="en-US" altLang="zh-TW" sz="3600"/>
              <a:t>2.5 </a:t>
            </a:r>
            <a:r>
              <a:rPr kumimoji="1" lang="en-US" altLang="zh-TW" sz="3600" err="1"/>
              <a:t>GbE</a:t>
            </a:r>
            <a:r>
              <a:rPr kumimoji="1" lang="zh-TW" altLang="en-US" sz="3600"/>
              <a:t> 大水管幫助</a:t>
            </a:r>
            <a:br>
              <a:rPr kumimoji="1" lang="en-US" altLang="zh-TW" sz="3600"/>
            </a:br>
            <a:r>
              <a:rPr kumimoji="1" lang="zh-CN" altLang="en-US" sz="3600"/>
              <a:t>單台伺服器更快速處理大檔案傳輸</a:t>
            </a:r>
            <a:endParaRPr lang="en-US" altLang="zh-TW" sz="3600"/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086839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下載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871669" y="5195661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上傳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37319" y="1389528"/>
            <a:ext cx="4596964" cy="47197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 x 2.5GbE Windows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檔案拖拉</a:t>
            </a:r>
            <a:endParaRPr 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270829" y="1391912"/>
            <a:ext cx="4922793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 x 2.5GbE Windows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檔案拖拉</a:t>
            </a:r>
            <a:endParaRPr lang="en-US" altLang="zh-TW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ctr">
              <a:defRPr/>
            </a:pPr>
            <a:r>
              <a:rPr lang="en-US" altLang="zh-CN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 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磁碟群組加密</a:t>
            </a:r>
            <a:endParaRPr lang="zh-CN" alt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21768" y="2115335"/>
            <a:ext cx="812865" cy="307836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11280" y="2042192"/>
            <a:ext cx="841780" cy="3144525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03404" y="204987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294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50551" y="207817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291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246199" y="2447508"/>
            <a:ext cx="812865" cy="273782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45427" y="2158157"/>
            <a:ext cx="841780" cy="302020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37551" y="216934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288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362569" y="242182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254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76171" y="2387719"/>
            <a:ext cx="526079" cy="2941908"/>
            <a:chOff x="741665" y="2189993"/>
            <a:chExt cx="526079" cy="3304512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835166" y="4554003"/>
              <a:ext cx="393056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397526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5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70492" y="28008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18999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250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73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41342" y="205810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318432" y="2058103"/>
            <a:ext cx="4905514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4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49853" y="3172104"/>
            <a:ext cx="10074093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915438" y="6437775"/>
            <a:ext cx="6554257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094228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895157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158253" y="5171363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513707" y="116041"/>
            <a:ext cx="11075541" cy="1378562"/>
          </a:xfrm>
        </p:spPr>
        <p:txBody>
          <a:bodyPr>
            <a:noAutofit/>
          </a:bodyPr>
          <a:lstStyle/>
          <a:p>
            <a:r>
              <a:rPr kumimoji="1" lang="zh-CN" altLang="en-US" sz="3600"/>
              <a:t>相較</a:t>
            </a:r>
            <a:r>
              <a:rPr kumimoji="1" lang="en-US" altLang="zh-CN" sz="3600"/>
              <a:t> 1GbE NAS</a:t>
            </a:r>
            <a:r>
              <a:rPr kumimoji="1" lang="zh-CN" altLang="en-US" sz="3600"/>
              <a:t>， </a:t>
            </a:r>
            <a:r>
              <a:rPr lang="en-US" altLang="zh-CN" sz="3600"/>
              <a:t>2 x 2.5GbE </a:t>
            </a:r>
            <a:r>
              <a:rPr lang="zh-CN" altLang="en-US" sz="3600"/>
              <a:t>雙</a:t>
            </a:r>
            <a:r>
              <a:rPr lang="zh-TW" altLang="en-US" sz="3600"/>
              <a:t>網併發，</a:t>
            </a:r>
            <a:br>
              <a:rPr lang="en-US" altLang="zh-TW" sz="3600"/>
            </a:br>
            <a:r>
              <a:rPr lang="zh-TW" altLang="en-US" sz="3600"/>
              <a:t>多人多工環境達最高</a:t>
            </a:r>
            <a:r>
              <a:rPr lang="zh-CN" altLang="en-US" sz="3600"/>
              <a:t>效益</a:t>
            </a:r>
            <a:r>
              <a:rPr lang="zh-TW" altLang="en-US" sz="3600"/>
              <a:t>，</a:t>
            </a:r>
            <a:r>
              <a:rPr lang="zh-CN" altLang="en-US" sz="3600"/>
              <a:t>支撐企業未來成長所需</a:t>
            </a:r>
            <a:endParaRPr lang="en-US" altLang="zh-TW" sz="3600"/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11716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8901993" y="5845443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63730" y="2056141"/>
            <a:ext cx="4596964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循序傳輸</a:t>
            </a:r>
          </a:p>
          <a:p>
            <a:pPr algn="ctr" eaLnBrk="1" hangingPunct="1">
              <a:defRPr/>
            </a:pPr>
            <a:endParaRPr 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301153" y="2041198"/>
            <a:ext cx="4922793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 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循序傳輸</a:t>
            </a:r>
            <a:endParaRPr lang="en-US" altLang="zh-TW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ctr">
              <a:defRPr/>
            </a:pPr>
            <a:r>
              <a:rPr lang="en-US" altLang="zh-CN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 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磁碟群組加密</a:t>
            </a:r>
            <a:endParaRPr lang="zh-CN" alt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52092" y="3734022"/>
            <a:ext cx="812865" cy="210945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41604" y="2721717"/>
            <a:ext cx="841780" cy="311478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33728" y="274975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585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67758" y="3699356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393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276523" y="3862189"/>
            <a:ext cx="812865" cy="1972930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475751" y="2763233"/>
            <a:ext cx="841780" cy="306490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567875" y="279066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562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384271" y="386764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357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586825" y="3053466"/>
            <a:ext cx="516922" cy="2898233"/>
            <a:chOff x="721995" y="2239052"/>
            <a:chExt cx="516922" cy="3255453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00736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396524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2801743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21995" y="223905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8A0B1EDE-9765-8542-8722-F4B8931480FB}"/>
              </a:ext>
            </a:extLst>
          </p:cNvPr>
          <p:cNvSpPr/>
          <p:nvPr/>
        </p:nvSpPr>
        <p:spPr>
          <a:xfrm>
            <a:off x="649128" y="1652241"/>
            <a:ext cx="11075541" cy="3702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除了支援巨型幀可用於增強乙太網的網路輸送量之外，雙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2.5GbE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網路更有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雙網聚合、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負載平衡與故障轉移容錯可設定．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2D26D69A-D8E5-334C-8919-569B02A70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41" y="6192859"/>
            <a:ext cx="4634022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53D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U-RP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-4G, QTS 4.4.2,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x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850 Pro 512GB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5, thick volume</a:t>
            </a:r>
            <a:endParaRPr 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8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</a:t>
            </a:r>
            <a:r>
              <a:rPr lang="en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658849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366717" y="1418893"/>
            <a:ext cx="4768322" cy="426723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175228" y="2521475"/>
            <a:ext cx="4959811" cy="3157708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"/>
          <p:cNvSpPr txBox="1"/>
          <p:nvPr/>
        </p:nvSpPr>
        <p:spPr>
          <a:xfrm>
            <a:off x="2119603" y="5152487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3920532" y="5152487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132878" y="4479669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543909" y="116041"/>
            <a:ext cx="11137808" cy="1378562"/>
          </a:xfrm>
        </p:spPr>
        <p:txBody>
          <a:bodyPr>
            <a:noAutofit/>
          </a:bodyPr>
          <a:lstStyle/>
          <a:p>
            <a:r>
              <a:rPr lang="zh-CN" altLang="en-US" sz="3600"/>
              <a:t>多網並行</a:t>
            </a:r>
            <a:r>
              <a:rPr lang="en-US" altLang="zh-CN" sz="3600"/>
              <a:t>!PCIe Gen2 </a:t>
            </a:r>
            <a:r>
              <a:rPr lang="zh-CN" altLang="en-US" sz="3600"/>
              <a:t>擴充槽支援各式</a:t>
            </a:r>
            <a:r>
              <a:rPr lang="en-US" altLang="zh-CN" sz="3600"/>
              <a:t> </a:t>
            </a:r>
            <a:br>
              <a:rPr lang="en-US" altLang="zh-CN" sz="3600"/>
            </a:br>
            <a:r>
              <a:rPr lang="en-US" altLang="zh-CN" sz="3600"/>
              <a:t>5GbE</a:t>
            </a:r>
            <a:r>
              <a:rPr lang="zh-TW" altLang="en-US" sz="3600"/>
              <a:t> 與</a:t>
            </a:r>
            <a:r>
              <a:rPr lang="en-US" altLang="zh-TW" sz="3600"/>
              <a:t> </a:t>
            </a:r>
            <a:r>
              <a:rPr lang="en-US" altLang="zh-CN" sz="3600"/>
              <a:t>10GbE </a:t>
            </a:r>
            <a:r>
              <a:rPr lang="zh-CN" altLang="en-US" sz="3600"/>
              <a:t>網卡擴充配件，即插即用免煩惱</a:t>
            </a:r>
            <a:endParaRPr lang="en-US" altLang="zh-TW" sz="3600"/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393018" y="1462784"/>
            <a:ext cx="4596964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 x 10GbE Windows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循序傳輸</a:t>
            </a:r>
          </a:p>
          <a:p>
            <a:pPr algn="ctr" eaLnBrk="1" hangingPunct="1">
              <a:defRPr/>
            </a:pPr>
            <a:endParaRPr 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277467" y="2879229"/>
            <a:ext cx="812865" cy="227129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466979" y="2054796"/>
            <a:ext cx="841780" cy="308874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590839" y="2056882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677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393133" y="2856424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413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631870" y="2400596"/>
            <a:ext cx="497252" cy="2859409"/>
            <a:chOff x="741665" y="2282661"/>
            <a:chExt cx="497252" cy="321184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023412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46072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287941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282661"/>
              <a:ext cx="497252" cy="3457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500</a:t>
              </a:r>
              <a:endParaRPr lang="zh-TW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898C0C4E-81E2-9B46-946D-6761B3ACD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5474" y="1494603"/>
            <a:ext cx="1083030" cy="67869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3AC205-800F-9949-9F21-2E31E6BB3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5169" y="2234303"/>
            <a:ext cx="993335" cy="62249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6D7EFA4-E865-1F40-825B-89D561C57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169" y="2931865"/>
            <a:ext cx="1069165" cy="67001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C85F0EB-9DCF-234A-93C3-9613FA593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478" y="3676948"/>
            <a:ext cx="1069151" cy="6700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A8C3F2-8E7C-554A-8B9F-748A35806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6004" y="4449863"/>
            <a:ext cx="952500" cy="5969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B45D7AB-D14A-7046-8EF2-FADBC0991C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9709" y="5153979"/>
            <a:ext cx="1014625" cy="634028"/>
          </a:xfrm>
          <a:prstGeom prst="rect">
            <a:avLst/>
          </a:prstGeom>
        </p:spPr>
      </p:pic>
      <p:sp>
        <p:nvSpPr>
          <p:cNvPr id="53" name="矩形: 圓角 55">
            <a:extLst>
              <a:ext uri="{FF2B5EF4-FFF2-40B4-BE49-F238E27FC236}">
                <a16:creationId xmlns:a16="http://schemas.microsoft.com/office/drawing/2014/main" id="{8C7BFD3D-7EDF-431F-B2FF-F113F83A4779}"/>
              </a:ext>
            </a:extLst>
          </p:cNvPr>
          <p:cNvSpPr/>
          <p:nvPr/>
        </p:nvSpPr>
        <p:spPr>
          <a:xfrm>
            <a:off x="6524643" y="1418893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 55">
            <a:extLst>
              <a:ext uri="{FF2B5EF4-FFF2-40B4-BE49-F238E27FC236}">
                <a16:creationId xmlns:a16="http://schemas.microsoft.com/office/drawing/2014/main" id="{DC2C442F-750D-4692-8E7E-E29D62E3ED2F}"/>
              </a:ext>
            </a:extLst>
          </p:cNvPr>
          <p:cNvSpPr/>
          <p:nvPr/>
        </p:nvSpPr>
        <p:spPr>
          <a:xfrm>
            <a:off x="6524643" y="2149061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QXG-5G2T-111C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0" name="矩形: 圓角 55">
            <a:extLst>
              <a:ext uri="{FF2B5EF4-FFF2-40B4-BE49-F238E27FC236}">
                <a16:creationId xmlns:a16="http://schemas.microsoft.com/office/drawing/2014/main" id="{CA25F311-BE17-4358-9FA7-2F64FD9A0980}"/>
              </a:ext>
            </a:extLst>
          </p:cNvPr>
          <p:cNvSpPr/>
          <p:nvPr/>
        </p:nvSpPr>
        <p:spPr>
          <a:xfrm>
            <a:off x="6524642" y="2879229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QXG-5G4T-111C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5G/2.5G/1G/100M </a:t>
            </a:r>
            <a:r>
              <a:rPr lang="zh-CN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1" name="矩形: 圓角 55">
            <a:extLst>
              <a:ext uri="{FF2B5EF4-FFF2-40B4-BE49-F238E27FC236}">
                <a16:creationId xmlns:a16="http://schemas.microsoft.com/office/drawing/2014/main" id="{FC77F25C-A440-4327-AF3A-EAFB1D9E6622}"/>
              </a:ext>
            </a:extLst>
          </p:cNvPr>
          <p:cNvSpPr/>
          <p:nvPr/>
        </p:nvSpPr>
        <p:spPr>
          <a:xfrm>
            <a:off x="6538333" y="3609397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矩形: 圓角 55">
            <a:extLst>
              <a:ext uri="{FF2B5EF4-FFF2-40B4-BE49-F238E27FC236}">
                <a16:creationId xmlns:a16="http://schemas.microsoft.com/office/drawing/2014/main" id="{15A24EB4-2F69-4E0F-A853-EA2881B8FB65}"/>
              </a:ext>
            </a:extLst>
          </p:cNvPr>
          <p:cNvSpPr/>
          <p:nvPr/>
        </p:nvSpPr>
        <p:spPr>
          <a:xfrm>
            <a:off x="6539223" y="4339565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QXG-10G2T-107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10G/5G/2.5G/1G/100M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矩形: 圓角 55">
            <a:extLst>
              <a:ext uri="{FF2B5EF4-FFF2-40B4-BE49-F238E27FC236}">
                <a16:creationId xmlns:a16="http://schemas.microsoft.com/office/drawing/2014/main" id="{80B5FB88-6221-480A-B42A-80D7D9DFCF9C}"/>
              </a:ext>
            </a:extLst>
          </p:cNvPr>
          <p:cNvSpPr/>
          <p:nvPr/>
        </p:nvSpPr>
        <p:spPr>
          <a:xfrm>
            <a:off x="6538333" y="5069733"/>
            <a:ext cx="3047141" cy="635903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QXG-10G2SF-CX4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10G SFP+ </a:t>
            </a:r>
            <a:r>
              <a:rPr lang="zh-TW" altLang="en-US" sz="1600" i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Rectangle 2">
            <a:extLst>
              <a:ext uri="{FF2B5EF4-FFF2-40B4-BE49-F238E27FC236}">
                <a16:creationId xmlns:a16="http://schemas.microsoft.com/office/drawing/2014/main" id="{DCF1954A-7531-D440-881A-EF49274F8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271" y="6506932"/>
            <a:ext cx="6554257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
</a:t>
            </a:r>
            <a:endParaRPr lang="en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CDA9860C-6C74-4347-B4A1-9693EDCE1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271" y="5864937"/>
            <a:ext cx="5273062" cy="6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TS-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53D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U-RP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-4G, QTS 4.4.2,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 x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850 Pro 512GB</a:t>
            </a:r>
            <a:r>
              <a:rPr 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5, thick volume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, QXG-10G1T</a:t>
            </a:r>
            <a:endParaRPr 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8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</a:t>
            </a:r>
            <a:r>
              <a:rPr lang="en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| RAM*4, 30-sec ramp up time, 3-min seq. run time, 2 workers, 64-outstanding, 1MB</a:t>
            </a:r>
            <a:endParaRPr lang="en-US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73028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3188" y="3478326"/>
            <a:ext cx="6892072" cy="3321935"/>
          </a:xfrm>
          <a:prstGeom prst="roundRect">
            <a:avLst>
              <a:gd name="adj" fmla="val 347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/>
              <a:t>搭配</a:t>
            </a:r>
            <a:r>
              <a:rPr kumimoji="1" lang="en-US" altLang="zh-TW" sz="3600"/>
              <a:t> QM2 PCIe </a:t>
            </a:r>
            <a:r>
              <a:rPr kumimoji="1" lang="zh-CN" altLang="en-US" sz="3600"/>
              <a:t>卡新增</a:t>
            </a:r>
            <a:r>
              <a:rPr kumimoji="1" lang="en-US" altLang="zh-CN" sz="3600"/>
              <a:t> M.2 SSD</a:t>
            </a:r>
            <a:r>
              <a:rPr kumimoji="1" lang="zh-CN" altLang="en-US" sz="3600"/>
              <a:t>，並使用</a:t>
            </a:r>
            <a:r>
              <a:rPr kumimoji="1" lang="en-US" altLang="zh-CN" sz="3600"/>
              <a:t> SSD </a:t>
            </a:r>
            <a:r>
              <a:rPr kumimoji="1" lang="zh-CN" altLang="en-US" sz="3600"/>
              <a:t>快取</a:t>
            </a:r>
            <a:br>
              <a:rPr kumimoji="1" lang="en-US" altLang="zh-CN" sz="3600"/>
            </a:br>
            <a:r>
              <a:rPr kumimoji="1" lang="zh-TW" altLang="en-US" sz="3600"/>
              <a:t>增加小檔案處理效能</a:t>
            </a:r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25" y="1627699"/>
            <a:ext cx="3214078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078" y="1528793"/>
            <a:ext cx="3214077" cy="20116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3057405" y="1696060"/>
            <a:ext cx="2867932" cy="746159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QM2-2S-220A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埠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3057405" y="2593587"/>
            <a:ext cx="2867932" cy="746159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QM2-2P-244A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8482653" y="1484300"/>
            <a:ext cx="3047141" cy="1004005"/>
          </a:xfrm>
          <a:prstGeom prst="roundRect">
            <a:avLst/>
          </a:prstGeom>
          <a:gradFill flip="none" rotWithShape="1">
            <a:gsLst>
              <a:gs pos="0">
                <a:srgbClr val="D6FF00"/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92D050"/>
                </a:gs>
                <a:gs pos="100000">
                  <a:srgbClr val="D5FF00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8482653" y="2563416"/>
            <a:ext cx="3047141" cy="1058310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16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埠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/>
              <a:t>各式</a:t>
            </a:r>
            <a:r>
              <a:rPr kumimoji="1" lang="en-US" altLang="zh-TW"/>
              <a:t> NAS </a:t>
            </a:r>
            <a:r>
              <a:rPr kumimoji="1" lang="zh-TW" altLang="en-US"/>
              <a:t>儲存配件讓您更得心應手</a:t>
            </a: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C2F92E9-E990-E944-939C-366B8BF9A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494" y="3059862"/>
            <a:ext cx="4129793" cy="10486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92E9BFD-6081-E84C-8FFC-1156CDB87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354" y="2937291"/>
            <a:ext cx="2729624" cy="170601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49856D8-C2C6-A04F-A5CB-DDC72761E455}"/>
              </a:ext>
            </a:extLst>
          </p:cNvPr>
          <p:cNvSpPr/>
          <p:nvPr/>
        </p:nvSpPr>
        <p:spPr>
          <a:xfrm>
            <a:off x="6682182" y="2366635"/>
            <a:ext cx="3879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2.5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6Gb/s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 x 3.5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吋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>
              <a:buClr>
                <a:srgbClr val="3F3F3F"/>
              </a:buClr>
              <a:buSzPts val="1000"/>
            </a:pP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6Gb/s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硬體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0/1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轉接盒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0FDF2DC-5540-AF44-B5F2-79775D55D70E}"/>
              </a:ext>
            </a:extLst>
          </p:cNvPr>
          <p:cNvSpPr/>
          <p:nvPr/>
        </p:nvSpPr>
        <p:spPr>
          <a:xfrm>
            <a:off x="389581" y="2366635"/>
            <a:ext cx="3107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適用於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ANSI/EIA-RS-310-D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標準的機架滑軌套件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DDBA0E5-7B98-854E-9BF9-BE17A5064C06}"/>
              </a:ext>
            </a:extLst>
          </p:cNvPr>
          <p:cNvSpPr/>
          <p:nvPr/>
        </p:nvSpPr>
        <p:spPr>
          <a:xfrm>
            <a:off x="389579" y="4860167"/>
            <a:ext cx="7018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F3F3F"/>
              </a:buClr>
              <a:buSzPts val="1000"/>
            </a:pP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高彈性使用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USB </a:t>
            </a: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或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en-US" altLang="zh-TW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SATA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傳輸介面新增</a:t>
            </a:r>
            <a:r>
              <a:rPr lang="en-US" altLang="zh-CN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NAS </a:t>
            </a:r>
            <a:r>
              <a:rPr lang="zh-CN" altLang="en-US" i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儲存空間</a:t>
            </a:r>
            <a:endParaRPr lang="zh-TW" altLang="zh-TW" i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4ECFBA4-6942-644D-895B-BE944CD86A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579" y="5784311"/>
            <a:ext cx="2359303" cy="5561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C3DB0A3-4BEF-2546-8C51-18A531D55D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1057" y="5720816"/>
            <a:ext cx="1922153" cy="556152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0FB9613E-0750-7D40-A3E7-E6A254FAF0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6382" y="4813271"/>
            <a:ext cx="2359303" cy="204472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EDE0D2A-63E7-D145-95C1-1A7628F53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3625" y="4651662"/>
            <a:ext cx="2359303" cy="204472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A279079-C972-D545-B90B-5407D631C6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1355339" y="5352113"/>
            <a:ext cx="375498" cy="48352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5CD1C3CC-3403-D840-A915-2E15585D1D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022"/>
          <a:stretch/>
        </p:blipFill>
        <p:spPr>
          <a:xfrm>
            <a:off x="4066315" y="5237293"/>
            <a:ext cx="375498" cy="483523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AED03837-99F3-4B49-8795-FE4F9241D192}"/>
              </a:ext>
            </a:extLst>
          </p:cNvPr>
          <p:cNvSpPr/>
          <p:nvPr/>
        </p:nvSpPr>
        <p:spPr>
          <a:xfrm>
            <a:off x="927246" y="6267834"/>
            <a:ext cx="10763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TR-004U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F2B3ECA-3A07-FD43-8A72-F03461F72D05}"/>
              </a:ext>
            </a:extLst>
          </p:cNvPr>
          <p:cNvSpPr/>
          <p:nvPr/>
        </p:nvSpPr>
        <p:spPr>
          <a:xfrm>
            <a:off x="3399470" y="6276968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TL-R1200C-RP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1D5A2E7-5150-E347-B654-662A97C21D05}"/>
              </a:ext>
            </a:extLst>
          </p:cNvPr>
          <p:cNvSpPr/>
          <p:nvPr/>
        </p:nvSpPr>
        <p:spPr>
          <a:xfrm>
            <a:off x="5956517" y="6296372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TL-R400S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0B85382-E941-0B4F-A4EA-8907F361C04F}"/>
              </a:ext>
            </a:extLst>
          </p:cNvPr>
          <p:cNvSpPr/>
          <p:nvPr/>
        </p:nvSpPr>
        <p:spPr>
          <a:xfrm>
            <a:off x="8673333" y="6302524"/>
            <a:ext cx="1499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40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TL-R1200S-RP</a:t>
            </a:r>
            <a:endParaRPr lang="zh-TW" altLang="zh-TW" sz="14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5E16DAD-D600-4BC1-88C2-DD3BF880F7F0}"/>
              </a:ext>
            </a:extLst>
          </p:cNvPr>
          <p:cNvSpPr/>
          <p:nvPr/>
        </p:nvSpPr>
        <p:spPr>
          <a:xfrm>
            <a:off x="423886" y="1858803"/>
            <a:ext cx="3368715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RAIL-B02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CDD81C17-5E30-4150-AB70-5D3686582624}"/>
              </a:ext>
            </a:extLst>
          </p:cNvPr>
          <p:cNvSpPr/>
          <p:nvPr/>
        </p:nvSpPr>
        <p:spPr>
          <a:xfrm>
            <a:off x="6682182" y="1859430"/>
            <a:ext cx="3368715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QDA-A2AR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E4035A6B-1800-406D-B95E-C2EA57AED8CC}"/>
              </a:ext>
            </a:extLst>
          </p:cNvPr>
          <p:cNvSpPr/>
          <p:nvPr/>
        </p:nvSpPr>
        <p:spPr>
          <a:xfrm>
            <a:off x="423885" y="4326755"/>
            <a:ext cx="3368715" cy="400110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tx1"/>
            </a:solidFill>
          </a:ln>
          <a:effectLst>
            <a:outerShdw blurRad="88900" dist="63500" dir="2700000" algn="tl" rotWithShape="0">
              <a:prstClr val="black">
                <a:alpha val="9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buClr>
                <a:srgbClr val="3F3F3F"/>
              </a:buClr>
              <a:buSzPts val="1000"/>
            </a:pP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儲存擴充設備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784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>
                <a:latin typeface="微軟正黑體"/>
                <a:ea typeface="微軟正黑體"/>
              </a:rPr>
              <a:t>別再選擇連</a:t>
            </a:r>
            <a:r>
              <a:rPr lang="en-US" altLang="zh-CN">
                <a:latin typeface="微軟正黑體"/>
                <a:ea typeface="微軟正黑體"/>
              </a:rPr>
              <a:t> PC/NB </a:t>
            </a:r>
            <a:r>
              <a:rPr lang="zh-CN" altLang="en-US">
                <a:latin typeface="微軟正黑體"/>
                <a:ea typeface="微軟正黑體"/>
              </a:rPr>
              <a:t>廠商都已放棄的老舊</a:t>
            </a:r>
            <a:r>
              <a:rPr lang="en-US" altLang="zh-CN">
                <a:latin typeface="微軟正黑體"/>
                <a:ea typeface="微軟正黑體"/>
              </a:rPr>
              <a:t> </a:t>
            </a:r>
            <a:br>
              <a:rPr lang="en-US" altLang="zh-CN">
                <a:latin typeface="微軟正黑體"/>
                <a:ea typeface="微軟正黑體"/>
              </a:rPr>
            </a:br>
            <a:r>
              <a:rPr lang="en-US" altLang="zh-CN" err="1">
                <a:latin typeface="微軟正黑體"/>
                <a:ea typeface="微軟正黑體"/>
              </a:rPr>
              <a:t>eSATA</a:t>
            </a:r>
            <a:r>
              <a:rPr lang="zh-TW" altLang="en-US">
                <a:latin typeface="微軟正黑體"/>
                <a:ea typeface="微軟正黑體"/>
              </a:rPr>
              <a:t> 外接裝置</a:t>
            </a:r>
            <a:r>
              <a:rPr lang="zh-CN" altLang="en-US">
                <a:latin typeface="微軟正黑體"/>
                <a:ea typeface="微軟正黑體"/>
              </a:rPr>
              <a:t>傳輸介面</a:t>
            </a:r>
            <a:r>
              <a:rPr lang="en-US" altLang="zh-CN">
                <a:latin typeface="微軟正黑體"/>
                <a:ea typeface="微軟正黑體"/>
              </a:rPr>
              <a:t> </a:t>
            </a:r>
            <a:endParaRPr 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7A0DFDE6-ADA2-40BA-8C88-EB10D231C002}"/>
              </a:ext>
            </a:extLst>
          </p:cNvPr>
          <p:cNvGrpSpPr/>
          <p:nvPr/>
        </p:nvGrpSpPr>
        <p:grpSpPr>
          <a:xfrm>
            <a:off x="446023" y="1923044"/>
            <a:ext cx="11298513" cy="4601995"/>
            <a:chOff x="446023" y="1923044"/>
            <a:chExt cx="11298513" cy="4601995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571FD776-2C44-4958-8605-26D09E8663CA}"/>
                </a:ext>
              </a:extLst>
            </p:cNvPr>
            <p:cNvSpPr/>
            <p:nvPr/>
          </p:nvSpPr>
          <p:spPr>
            <a:xfrm>
              <a:off x="447465" y="1923044"/>
              <a:ext cx="11297070" cy="4601995"/>
            </a:xfrm>
            <a:prstGeom prst="roundRect">
              <a:avLst>
                <a:gd name="adj" fmla="val 3016"/>
              </a:avLst>
            </a:prstGeom>
            <a:solidFill>
              <a:schemeClr val="tx1">
                <a:lumMod val="65000"/>
                <a:lumOff val="35000"/>
                <a:alpha val="42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9C9E6B64-36C1-1E49-B67A-B6B3E7E3F0E1}"/>
                </a:ext>
              </a:extLst>
            </p:cNvPr>
            <p:cNvSpPr/>
            <p:nvPr/>
          </p:nvSpPr>
          <p:spPr>
            <a:xfrm>
              <a:off x="446023" y="2391396"/>
              <a:ext cx="11298512" cy="3758375"/>
            </a:xfrm>
            <a:prstGeom prst="rect">
              <a:avLst/>
            </a:prstGeom>
            <a:solidFill>
              <a:schemeClr val="bg1">
                <a:alpha val="15000"/>
              </a:schemeClr>
            </a:solidFill>
            <a:ln w="9525">
              <a:noFill/>
            </a:ln>
            <a:effectLst>
              <a:outerShdw blurRad="50800" dist="139700" dir="252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 baseline="-25000"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5" name="矩形 26">
              <a:extLst>
                <a:ext uri="{FF2B5EF4-FFF2-40B4-BE49-F238E27FC236}">
                  <a16:creationId xmlns:a16="http://schemas.microsoft.com/office/drawing/2014/main" id="{CB1DF9E3-988B-654E-971A-D3DB9B0270F9}"/>
                </a:ext>
              </a:extLst>
            </p:cNvPr>
            <p:cNvSpPr/>
            <p:nvPr/>
          </p:nvSpPr>
          <p:spPr>
            <a:xfrm>
              <a:off x="7058380" y="1960098"/>
              <a:ext cx="1856918" cy="38015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zh-CN" altLang="en-US" sz="2000" b="1" spc="300">
                  <a:solidFill>
                    <a:srgbClr val="D6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理論</a:t>
              </a:r>
              <a:r>
                <a:rPr lang="en-US" altLang="zh-CN" sz="2000" b="1" spc="300" err="1">
                  <a:solidFill>
                    <a:srgbClr val="D6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傳輸效能</a:t>
              </a:r>
              <a:endParaRPr lang="zh-CN" altLang="en-US" sz="2000" b="1" spc="300">
                <a:solidFill>
                  <a:srgbClr val="D6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" name="矩形 26">
              <a:extLst>
                <a:ext uri="{FF2B5EF4-FFF2-40B4-BE49-F238E27FC236}">
                  <a16:creationId xmlns:a16="http://schemas.microsoft.com/office/drawing/2014/main" id="{FFA7710F-B0B9-3247-AEBA-8EE3760569DD}"/>
                </a:ext>
              </a:extLst>
            </p:cNvPr>
            <p:cNvSpPr/>
            <p:nvPr/>
          </p:nvSpPr>
          <p:spPr>
            <a:xfrm>
              <a:off x="2952027" y="1938872"/>
              <a:ext cx="1543307" cy="38015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r>
                <a:rPr lang="en-US" altLang="zh-CN" sz="2000" b="1" spc="300" err="1">
                  <a:solidFill>
                    <a:srgbClr val="D6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連接介面</a:t>
              </a:r>
              <a:endParaRPr lang="en-US" altLang="zh-CN" sz="2000" b="1" spc="300">
                <a:solidFill>
                  <a:srgbClr val="D6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39" name="矩形 26">
              <a:extLst>
                <a:ext uri="{FF2B5EF4-FFF2-40B4-BE49-F238E27FC236}">
                  <a16:creationId xmlns:a16="http://schemas.microsoft.com/office/drawing/2014/main" id="{7CC47E50-9EA5-7348-8E35-A988FDFFE936}"/>
                </a:ext>
              </a:extLst>
            </p:cNvPr>
            <p:cNvSpPr/>
            <p:nvPr/>
          </p:nvSpPr>
          <p:spPr>
            <a:xfrm>
              <a:off x="633215" y="1947053"/>
              <a:ext cx="1016188" cy="38015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zh-CN" altLang="en" sz="2000" b="1" spc="300">
                  <a:solidFill>
                    <a:srgbClr val="D6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普及性</a:t>
              </a:r>
              <a:endParaRPr lang="en" altLang="zh-CN" sz="2000" b="1" spc="300">
                <a:solidFill>
                  <a:srgbClr val="D6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41" name="矩形 26">
              <a:extLst>
                <a:ext uri="{FF2B5EF4-FFF2-40B4-BE49-F238E27FC236}">
                  <a16:creationId xmlns:a16="http://schemas.microsoft.com/office/drawing/2014/main" id="{0FCA17C8-7436-B041-9A8E-74564549D4E2}"/>
                </a:ext>
              </a:extLst>
            </p:cNvPr>
            <p:cNvSpPr/>
            <p:nvPr/>
          </p:nvSpPr>
          <p:spPr>
            <a:xfrm>
              <a:off x="10885223" y="5555344"/>
              <a:ext cx="859313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96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" name="矩形 26">
              <a:extLst>
                <a:ext uri="{FF2B5EF4-FFF2-40B4-BE49-F238E27FC236}">
                  <a16:creationId xmlns:a16="http://schemas.microsoft.com/office/drawing/2014/main" id="{735AE152-7A68-944E-9355-651A0BDA3F41}"/>
                </a:ext>
              </a:extLst>
            </p:cNvPr>
            <p:cNvSpPr/>
            <p:nvPr/>
          </p:nvSpPr>
          <p:spPr>
            <a:xfrm>
              <a:off x="7702298" y="4704660"/>
              <a:ext cx="859313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40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" name="矩形 26">
              <a:extLst>
                <a:ext uri="{FF2B5EF4-FFF2-40B4-BE49-F238E27FC236}">
                  <a16:creationId xmlns:a16="http://schemas.microsoft.com/office/drawing/2014/main" id="{01983F6E-E0D3-9347-A592-4B32498C6547}"/>
                </a:ext>
              </a:extLst>
            </p:cNvPr>
            <p:cNvSpPr/>
            <p:nvPr/>
          </p:nvSpPr>
          <p:spPr>
            <a:xfrm>
              <a:off x="5159563" y="3436027"/>
              <a:ext cx="751175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5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1B311761-4762-9F4B-8391-84D3F237C7BE}"/>
                </a:ext>
              </a:extLst>
            </p:cNvPr>
            <p:cNvCxnSpPr/>
            <p:nvPr/>
          </p:nvCxnSpPr>
          <p:spPr>
            <a:xfrm>
              <a:off x="4656900" y="2738567"/>
              <a:ext cx="0" cy="3164353"/>
            </a:xfrm>
            <a:prstGeom prst="line">
              <a:avLst/>
            </a:prstGeom>
            <a:ln w="9525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7D2768E5-DA09-8646-8D02-054F1C897245}"/>
                </a:ext>
              </a:extLst>
            </p:cNvPr>
            <p:cNvCxnSpPr/>
            <p:nvPr/>
          </p:nvCxnSpPr>
          <p:spPr>
            <a:xfrm>
              <a:off x="10960226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1EFFAE43-E0FC-9546-BF25-02120F84A663}"/>
                </a:ext>
              </a:extLst>
            </p:cNvPr>
            <p:cNvCxnSpPr/>
            <p:nvPr/>
          </p:nvCxnSpPr>
          <p:spPr>
            <a:xfrm>
              <a:off x="7808563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37690C70-229E-F14D-B250-50C2E96894BB}"/>
                </a:ext>
              </a:extLst>
            </p:cNvPr>
            <p:cNvCxnSpPr/>
            <p:nvPr/>
          </p:nvCxnSpPr>
          <p:spPr>
            <a:xfrm>
              <a:off x="9387789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4DC68E85-072C-C548-86E3-EA71C17F91FD}"/>
                </a:ext>
              </a:extLst>
            </p:cNvPr>
            <p:cNvCxnSpPr/>
            <p:nvPr/>
          </p:nvCxnSpPr>
          <p:spPr>
            <a:xfrm>
              <a:off x="6232731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26">
              <a:extLst>
                <a:ext uri="{FF2B5EF4-FFF2-40B4-BE49-F238E27FC236}">
                  <a16:creationId xmlns:a16="http://schemas.microsoft.com/office/drawing/2014/main" id="{F065C7DB-1E64-4D46-A7D1-9DD14B857849}"/>
                </a:ext>
              </a:extLst>
            </p:cNvPr>
            <p:cNvSpPr/>
            <p:nvPr/>
          </p:nvSpPr>
          <p:spPr>
            <a:xfrm>
              <a:off x="4896666" y="2720918"/>
              <a:ext cx="751175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3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" name="箭號: 向右 144">
              <a:extLst>
                <a:ext uri="{FF2B5EF4-FFF2-40B4-BE49-F238E27FC236}">
                  <a16:creationId xmlns:a16="http://schemas.microsoft.com/office/drawing/2014/main" id="{B0AECD76-77EF-CF44-B2E9-164C2ED30FF5}"/>
                </a:ext>
              </a:extLst>
            </p:cNvPr>
            <p:cNvSpPr/>
            <p:nvPr/>
          </p:nvSpPr>
          <p:spPr>
            <a:xfrm>
              <a:off x="3110388" y="4019790"/>
              <a:ext cx="689452" cy="827845"/>
            </a:xfrm>
            <a:prstGeom prst="rightArrow">
              <a:avLst>
                <a:gd name="adj1" fmla="val 63653"/>
                <a:gd name="adj2" fmla="val 39515"/>
              </a:avLst>
            </a:prstGeom>
            <a:noFill/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1" name="矩形: 圓角 7">
              <a:extLst>
                <a:ext uri="{FF2B5EF4-FFF2-40B4-BE49-F238E27FC236}">
                  <a16:creationId xmlns:a16="http://schemas.microsoft.com/office/drawing/2014/main" id="{3C8AF4A8-52E6-A94D-9219-8AFF53176567}"/>
                </a:ext>
              </a:extLst>
            </p:cNvPr>
            <p:cNvSpPr/>
            <p:nvPr/>
          </p:nvSpPr>
          <p:spPr>
            <a:xfrm>
              <a:off x="4611759" y="2796754"/>
              <a:ext cx="256095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51000">
                  <a:srgbClr val="FFFF00">
                    <a:alpha val="50000"/>
                    <a:lumMod val="100000"/>
                  </a:srgbClr>
                </a:gs>
                <a:gs pos="0">
                  <a:srgbClr val="FCBC08"/>
                </a:gs>
                <a:gs pos="85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" name="矩形: 圓角 106">
              <a:extLst>
                <a:ext uri="{FF2B5EF4-FFF2-40B4-BE49-F238E27FC236}">
                  <a16:creationId xmlns:a16="http://schemas.microsoft.com/office/drawing/2014/main" id="{A0939768-0C99-714A-AC2E-B831C38C40FB}"/>
                </a:ext>
              </a:extLst>
            </p:cNvPr>
            <p:cNvSpPr/>
            <p:nvPr/>
          </p:nvSpPr>
          <p:spPr>
            <a:xfrm>
              <a:off x="4611759" y="5648095"/>
              <a:ext cx="6252064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925DF"/>
                </a:gs>
                <a:gs pos="79000">
                  <a:srgbClr val="F7CF31">
                    <a:alpha val="90000"/>
                  </a:srgbClr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" name="矩形: 圓角 107">
              <a:extLst>
                <a:ext uri="{FF2B5EF4-FFF2-40B4-BE49-F238E27FC236}">
                  <a16:creationId xmlns:a16="http://schemas.microsoft.com/office/drawing/2014/main" id="{79704135-8A55-5247-B9FD-F1E16AAF4A68}"/>
                </a:ext>
              </a:extLst>
            </p:cNvPr>
            <p:cNvSpPr/>
            <p:nvPr/>
          </p:nvSpPr>
          <p:spPr>
            <a:xfrm>
              <a:off x="4634243" y="3534301"/>
              <a:ext cx="375536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" name="矩形: 圓角 113">
              <a:extLst>
                <a:ext uri="{FF2B5EF4-FFF2-40B4-BE49-F238E27FC236}">
                  <a16:creationId xmlns:a16="http://schemas.microsoft.com/office/drawing/2014/main" id="{D98716FF-D40F-944B-A345-ADD9881A3464}"/>
                </a:ext>
              </a:extLst>
            </p:cNvPr>
            <p:cNvSpPr/>
            <p:nvPr/>
          </p:nvSpPr>
          <p:spPr>
            <a:xfrm>
              <a:off x="4613836" y="4790188"/>
              <a:ext cx="3061221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" name="矩形 26">
              <a:extLst>
                <a:ext uri="{FF2B5EF4-FFF2-40B4-BE49-F238E27FC236}">
                  <a16:creationId xmlns:a16="http://schemas.microsoft.com/office/drawing/2014/main" id="{17670907-DC5B-BC46-9548-977CDA7A09B8}"/>
                </a:ext>
              </a:extLst>
            </p:cNvPr>
            <p:cNvSpPr/>
            <p:nvPr/>
          </p:nvSpPr>
          <p:spPr>
            <a:xfrm>
              <a:off x="3137840" y="3396940"/>
              <a:ext cx="1699730" cy="1021883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USB 3.2 Gen1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USB 3.2 Gen2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USB 3.2 Gen2 x2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6" name="矩形 26">
              <a:extLst>
                <a:ext uri="{FF2B5EF4-FFF2-40B4-BE49-F238E27FC236}">
                  <a16:creationId xmlns:a16="http://schemas.microsoft.com/office/drawing/2014/main" id="{79CC32CC-9BF7-BB49-A602-575C69CF403E}"/>
                </a:ext>
              </a:extLst>
            </p:cNvPr>
            <p:cNvSpPr/>
            <p:nvPr/>
          </p:nvSpPr>
          <p:spPr>
            <a:xfrm>
              <a:off x="3137582" y="4731496"/>
              <a:ext cx="1223324" cy="29242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Thunderbolt 3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7" name="矩形 26">
              <a:extLst>
                <a:ext uri="{FF2B5EF4-FFF2-40B4-BE49-F238E27FC236}">
                  <a16:creationId xmlns:a16="http://schemas.microsoft.com/office/drawing/2014/main" id="{1721FA0E-455F-0D47-A36F-F132C416CE20}"/>
                </a:ext>
              </a:extLst>
            </p:cNvPr>
            <p:cNvSpPr/>
            <p:nvPr/>
          </p:nvSpPr>
          <p:spPr>
            <a:xfrm>
              <a:off x="3137840" y="5588456"/>
              <a:ext cx="1136510" cy="29242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12Gb/s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" name="矩形 26">
              <a:extLst>
                <a:ext uri="{FF2B5EF4-FFF2-40B4-BE49-F238E27FC236}">
                  <a16:creationId xmlns:a16="http://schemas.microsoft.com/office/drawing/2014/main" id="{E0360A3B-1A0F-E84A-856D-E6239D6C47F4}"/>
                </a:ext>
              </a:extLst>
            </p:cNvPr>
            <p:cNvSpPr/>
            <p:nvPr/>
          </p:nvSpPr>
          <p:spPr>
            <a:xfrm>
              <a:off x="3137840" y="2733495"/>
              <a:ext cx="692141" cy="29242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eSATA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9" name="圖片 58" descr="一張含有 文字 的圖片&#10;&#10;自動產生的描述">
              <a:extLst>
                <a:ext uri="{FF2B5EF4-FFF2-40B4-BE49-F238E27FC236}">
                  <a16:creationId xmlns:a16="http://schemas.microsoft.com/office/drawing/2014/main" id="{1FE8DC40-52AE-D04F-8894-9F686628B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127" y="3563936"/>
              <a:ext cx="1094407" cy="572739"/>
            </a:xfrm>
            <a:prstGeom prst="rect">
              <a:avLst/>
            </a:prstGeom>
            <a:effectLst/>
          </p:spPr>
        </p:pic>
        <p:pic>
          <p:nvPicPr>
            <p:cNvPr id="60" name="圖片 59" descr="一張含有 物件 的圖片&#10;&#10;自動產生的描述">
              <a:extLst>
                <a:ext uri="{FF2B5EF4-FFF2-40B4-BE49-F238E27FC236}">
                  <a16:creationId xmlns:a16="http://schemas.microsoft.com/office/drawing/2014/main" id="{2DACE908-1712-1E4B-A13A-702E50A51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9258" y="4484997"/>
              <a:ext cx="563376" cy="667248"/>
            </a:xfrm>
            <a:prstGeom prst="rect">
              <a:avLst/>
            </a:prstGeom>
            <a:effectLst/>
          </p:spPr>
        </p:pic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27E491BB-3F9D-A248-B697-16D2D43E4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583" y="5280856"/>
              <a:ext cx="1794904" cy="785270"/>
            </a:xfrm>
            <a:prstGeom prst="rect">
              <a:avLst/>
            </a:prstGeom>
          </p:spPr>
        </p:pic>
        <p:pic>
          <p:nvPicPr>
            <p:cNvPr id="62" name="Picture 4" descr="Image result for esata logo svg">
              <a:extLst>
                <a:ext uri="{FF2B5EF4-FFF2-40B4-BE49-F238E27FC236}">
                  <a16:creationId xmlns:a16="http://schemas.microsoft.com/office/drawing/2014/main" id="{7E4B8ABC-BBD5-894E-8F10-E8C13450C9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556" y="2643347"/>
              <a:ext cx="1105278" cy="552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星形: 五角 30">
              <a:extLst>
                <a:ext uri="{FF2B5EF4-FFF2-40B4-BE49-F238E27FC236}">
                  <a16:creationId xmlns:a16="http://schemas.microsoft.com/office/drawing/2014/main" id="{35696736-0512-D144-87E9-D88D9A50C520}"/>
                </a:ext>
              </a:extLst>
            </p:cNvPr>
            <p:cNvSpPr/>
            <p:nvPr/>
          </p:nvSpPr>
          <p:spPr>
            <a:xfrm>
              <a:off x="699039" y="281346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4" name="星形: 五角 132">
              <a:extLst>
                <a:ext uri="{FF2B5EF4-FFF2-40B4-BE49-F238E27FC236}">
                  <a16:creationId xmlns:a16="http://schemas.microsoft.com/office/drawing/2014/main" id="{9FF906D8-E399-4942-86F6-47318EE5101D}"/>
                </a:ext>
              </a:extLst>
            </p:cNvPr>
            <p:cNvSpPr/>
            <p:nvPr/>
          </p:nvSpPr>
          <p:spPr>
            <a:xfrm>
              <a:off x="719246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5" name="星形: 五角 135">
              <a:extLst>
                <a:ext uri="{FF2B5EF4-FFF2-40B4-BE49-F238E27FC236}">
                  <a16:creationId xmlns:a16="http://schemas.microsoft.com/office/drawing/2014/main" id="{362EE6D4-C710-6249-BFCD-171519230098}"/>
                </a:ext>
              </a:extLst>
            </p:cNvPr>
            <p:cNvSpPr/>
            <p:nvPr/>
          </p:nvSpPr>
          <p:spPr>
            <a:xfrm>
              <a:off x="955838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星形: 五角 136">
              <a:extLst>
                <a:ext uri="{FF2B5EF4-FFF2-40B4-BE49-F238E27FC236}">
                  <a16:creationId xmlns:a16="http://schemas.microsoft.com/office/drawing/2014/main" id="{AE52E0EE-EF16-5A46-A554-34CA22295139}"/>
                </a:ext>
              </a:extLst>
            </p:cNvPr>
            <p:cNvSpPr/>
            <p:nvPr/>
          </p:nvSpPr>
          <p:spPr>
            <a:xfrm>
              <a:off x="1192430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7" name="星形: 五角 137">
              <a:extLst>
                <a:ext uri="{FF2B5EF4-FFF2-40B4-BE49-F238E27FC236}">
                  <a16:creationId xmlns:a16="http://schemas.microsoft.com/office/drawing/2014/main" id="{88242375-A7D8-C04D-951E-8B826E6BC2AD}"/>
                </a:ext>
              </a:extLst>
            </p:cNvPr>
            <p:cNvSpPr/>
            <p:nvPr/>
          </p:nvSpPr>
          <p:spPr>
            <a:xfrm>
              <a:off x="1429022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8" name="星形: 五角 138">
              <a:extLst>
                <a:ext uri="{FF2B5EF4-FFF2-40B4-BE49-F238E27FC236}">
                  <a16:creationId xmlns:a16="http://schemas.microsoft.com/office/drawing/2014/main" id="{B9C45295-8438-3944-BD94-F07F65D964FB}"/>
                </a:ext>
              </a:extLst>
            </p:cNvPr>
            <p:cNvSpPr/>
            <p:nvPr/>
          </p:nvSpPr>
          <p:spPr>
            <a:xfrm>
              <a:off x="1665613" y="3675405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9" name="星形: 五角 133">
              <a:extLst>
                <a:ext uri="{FF2B5EF4-FFF2-40B4-BE49-F238E27FC236}">
                  <a16:creationId xmlns:a16="http://schemas.microsoft.com/office/drawing/2014/main" id="{91A9ADAC-B74F-3145-ACEB-31F0F36FD362}"/>
                </a:ext>
              </a:extLst>
            </p:cNvPr>
            <p:cNvSpPr/>
            <p:nvPr/>
          </p:nvSpPr>
          <p:spPr>
            <a:xfrm>
              <a:off x="695716" y="4756671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0" name="星形: 五角 139">
              <a:extLst>
                <a:ext uri="{FF2B5EF4-FFF2-40B4-BE49-F238E27FC236}">
                  <a16:creationId xmlns:a16="http://schemas.microsoft.com/office/drawing/2014/main" id="{A65CDBF6-5156-C04B-8E61-3DBEFB199BD9}"/>
                </a:ext>
              </a:extLst>
            </p:cNvPr>
            <p:cNvSpPr/>
            <p:nvPr/>
          </p:nvSpPr>
          <p:spPr>
            <a:xfrm>
              <a:off x="942810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1" name="星形: 五角 140">
              <a:extLst>
                <a:ext uri="{FF2B5EF4-FFF2-40B4-BE49-F238E27FC236}">
                  <a16:creationId xmlns:a16="http://schemas.microsoft.com/office/drawing/2014/main" id="{81EF7244-C49E-8149-A16D-528C51E0B033}"/>
                </a:ext>
              </a:extLst>
            </p:cNvPr>
            <p:cNvSpPr/>
            <p:nvPr/>
          </p:nvSpPr>
          <p:spPr>
            <a:xfrm>
              <a:off x="1189905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2" name="星形: 五角 141">
              <a:extLst>
                <a:ext uri="{FF2B5EF4-FFF2-40B4-BE49-F238E27FC236}">
                  <a16:creationId xmlns:a16="http://schemas.microsoft.com/office/drawing/2014/main" id="{EB44D5F1-D205-6749-9488-116679986E29}"/>
                </a:ext>
              </a:extLst>
            </p:cNvPr>
            <p:cNvSpPr/>
            <p:nvPr/>
          </p:nvSpPr>
          <p:spPr>
            <a:xfrm>
              <a:off x="1437000" y="475276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3" name="星形: 五角 134">
              <a:extLst>
                <a:ext uri="{FF2B5EF4-FFF2-40B4-BE49-F238E27FC236}">
                  <a16:creationId xmlns:a16="http://schemas.microsoft.com/office/drawing/2014/main" id="{D7C7737A-E8EB-7248-8C1F-F7710666E75F}"/>
                </a:ext>
              </a:extLst>
            </p:cNvPr>
            <p:cNvSpPr/>
            <p:nvPr/>
          </p:nvSpPr>
          <p:spPr>
            <a:xfrm>
              <a:off x="697883" y="5555344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4" name="星形: 五角 142">
              <a:extLst>
                <a:ext uri="{FF2B5EF4-FFF2-40B4-BE49-F238E27FC236}">
                  <a16:creationId xmlns:a16="http://schemas.microsoft.com/office/drawing/2014/main" id="{41EFF2CF-6EE1-144E-9611-E38B7800BC7E}"/>
                </a:ext>
              </a:extLst>
            </p:cNvPr>
            <p:cNvSpPr/>
            <p:nvPr/>
          </p:nvSpPr>
          <p:spPr>
            <a:xfrm>
              <a:off x="950017" y="5555522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5" name="星形: 五角 143">
              <a:extLst>
                <a:ext uri="{FF2B5EF4-FFF2-40B4-BE49-F238E27FC236}">
                  <a16:creationId xmlns:a16="http://schemas.microsoft.com/office/drawing/2014/main" id="{E9DC763E-5479-C244-94B1-23E861B3FEF4}"/>
                </a:ext>
              </a:extLst>
            </p:cNvPr>
            <p:cNvSpPr/>
            <p:nvPr/>
          </p:nvSpPr>
          <p:spPr>
            <a:xfrm>
              <a:off x="1202152" y="5555522"/>
              <a:ext cx="212403" cy="212403"/>
            </a:xfrm>
            <a:prstGeom prst="star5">
              <a:avLst>
                <a:gd name="adj" fmla="val 28320"/>
                <a:gd name="hf" fmla="val 105146"/>
                <a:gd name="vf" fmla="val 110557"/>
              </a:avLst>
            </a:prstGeom>
            <a:gradFill>
              <a:gsLst>
                <a:gs pos="0">
                  <a:srgbClr val="FFFF00">
                    <a:alpha val="85000"/>
                  </a:srgbClr>
                </a:gs>
                <a:gs pos="92000">
                  <a:srgbClr val="FFC000">
                    <a:alpha val="85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6" name="矩形: 圓角 51">
              <a:extLst>
                <a:ext uri="{FF2B5EF4-FFF2-40B4-BE49-F238E27FC236}">
                  <a16:creationId xmlns:a16="http://schemas.microsoft.com/office/drawing/2014/main" id="{9D8A2D7E-E062-6744-A139-1DEBA47D5CEE}"/>
                </a:ext>
              </a:extLst>
            </p:cNvPr>
            <p:cNvSpPr/>
            <p:nvPr/>
          </p:nvSpPr>
          <p:spPr>
            <a:xfrm>
              <a:off x="4582301" y="3110452"/>
              <a:ext cx="530260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51000">
                  <a:srgbClr val="FFFF00">
                    <a:alpha val="50000"/>
                    <a:lumMod val="100000"/>
                  </a:srgbClr>
                </a:gs>
                <a:gs pos="0">
                  <a:srgbClr val="FCBC08"/>
                </a:gs>
                <a:gs pos="85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7" name="矩形: 圓角 52">
              <a:extLst>
                <a:ext uri="{FF2B5EF4-FFF2-40B4-BE49-F238E27FC236}">
                  <a16:creationId xmlns:a16="http://schemas.microsoft.com/office/drawing/2014/main" id="{3935E078-4C1D-8042-881B-7B9E71CCCCF5}"/>
                </a:ext>
              </a:extLst>
            </p:cNvPr>
            <p:cNvSpPr/>
            <p:nvPr/>
          </p:nvSpPr>
          <p:spPr>
            <a:xfrm>
              <a:off x="4611759" y="3843856"/>
              <a:ext cx="844703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8" name="矩形: 圓角 53">
              <a:extLst>
                <a:ext uri="{FF2B5EF4-FFF2-40B4-BE49-F238E27FC236}">
                  <a16:creationId xmlns:a16="http://schemas.microsoft.com/office/drawing/2014/main" id="{1D4D7E5F-0EAD-B44D-831D-A416A06FA7D4}"/>
                </a:ext>
              </a:extLst>
            </p:cNvPr>
            <p:cNvSpPr/>
            <p:nvPr/>
          </p:nvSpPr>
          <p:spPr>
            <a:xfrm>
              <a:off x="4560522" y="4152289"/>
              <a:ext cx="1645646" cy="14914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" name="矩形 26">
              <a:extLst>
                <a:ext uri="{FF2B5EF4-FFF2-40B4-BE49-F238E27FC236}">
                  <a16:creationId xmlns:a16="http://schemas.microsoft.com/office/drawing/2014/main" id="{B32B78FA-B382-C84B-A8FF-B92227359B8C}"/>
                </a:ext>
              </a:extLst>
            </p:cNvPr>
            <p:cNvSpPr/>
            <p:nvPr/>
          </p:nvSpPr>
          <p:spPr>
            <a:xfrm>
              <a:off x="5131702" y="3010584"/>
              <a:ext cx="751175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6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" name="矩形 26">
              <a:extLst>
                <a:ext uri="{FF2B5EF4-FFF2-40B4-BE49-F238E27FC236}">
                  <a16:creationId xmlns:a16="http://schemas.microsoft.com/office/drawing/2014/main" id="{610BC820-B075-AA4D-8C83-79881667A24D}"/>
                </a:ext>
              </a:extLst>
            </p:cNvPr>
            <p:cNvSpPr/>
            <p:nvPr/>
          </p:nvSpPr>
          <p:spPr>
            <a:xfrm>
              <a:off x="5513625" y="3756151"/>
              <a:ext cx="859313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" name="矩形 26">
              <a:extLst>
                <a:ext uri="{FF2B5EF4-FFF2-40B4-BE49-F238E27FC236}">
                  <a16:creationId xmlns:a16="http://schemas.microsoft.com/office/drawing/2014/main" id="{CC132932-27B2-EE4D-94B6-9001D7B4B7D8}"/>
                </a:ext>
              </a:extLst>
            </p:cNvPr>
            <p:cNvSpPr/>
            <p:nvPr/>
          </p:nvSpPr>
          <p:spPr>
            <a:xfrm>
              <a:off x="6173057" y="4055553"/>
              <a:ext cx="859313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20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82" name="直線接點 81">
              <a:extLst>
                <a:ext uri="{FF2B5EF4-FFF2-40B4-BE49-F238E27FC236}">
                  <a16:creationId xmlns:a16="http://schemas.microsoft.com/office/drawing/2014/main" id="{00C044CF-2CAE-604E-BF4C-1F46B66B2DA7}"/>
                </a:ext>
              </a:extLst>
            </p:cNvPr>
            <p:cNvCxnSpPr/>
            <p:nvPr/>
          </p:nvCxnSpPr>
          <p:spPr>
            <a:xfrm>
              <a:off x="9384394" y="2738567"/>
              <a:ext cx="0" cy="3164353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26">
              <a:extLst>
                <a:ext uri="{FF2B5EF4-FFF2-40B4-BE49-F238E27FC236}">
                  <a16:creationId xmlns:a16="http://schemas.microsoft.com/office/drawing/2014/main" id="{CDE31F79-8041-464E-B08C-F26724E53FA6}"/>
                </a:ext>
              </a:extLst>
            </p:cNvPr>
            <p:cNvSpPr/>
            <p:nvPr/>
          </p:nvSpPr>
          <p:spPr>
            <a:xfrm>
              <a:off x="3154148" y="5241113"/>
              <a:ext cx="1019234" cy="29242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6Gb/s</a:t>
              </a:r>
              <a:endPara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4" name="矩形 26">
              <a:extLst>
                <a:ext uri="{FF2B5EF4-FFF2-40B4-BE49-F238E27FC236}">
                  <a16:creationId xmlns:a16="http://schemas.microsoft.com/office/drawing/2014/main" id="{CEC5E9FC-2D7A-C246-A210-D2E2A7CCCDD3}"/>
                </a:ext>
              </a:extLst>
            </p:cNvPr>
            <p:cNvSpPr/>
            <p:nvPr/>
          </p:nvSpPr>
          <p:spPr>
            <a:xfrm>
              <a:off x="8523674" y="5164536"/>
              <a:ext cx="859313" cy="321671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48 Gb/s</a:t>
              </a:r>
              <a:endPara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5" name="矩形: 圓角 113">
              <a:extLst>
                <a:ext uri="{FF2B5EF4-FFF2-40B4-BE49-F238E27FC236}">
                  <a16:creationId xmlns:a16="http://schemas.microsoft.com/office/drawing/2014/main" id="{8B84840F-D067-254E-B7FD-9BE475617D8B}"/>
                </a:ext>
              </a:extLst>
            </p:cNvPr>
            <p:cNvSpPr/>
            <p:nvPr/>
          </p:nvSpPr>
          <p:spPr>
            <a:xfrm>
              <a:off x="4656901" y="5280806"/>
              <a:ext cx="3760509" cy="167849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123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600"/>
              <a:t>預算緊縮的情況下，</a:t>
            </a:r>
            <a:r>
              <a:rPr lang="en-US" altLang="zh-TW" sz="3600"/>
              <a:t>2020 </a:t>
            </a:r>
            <a:r>
              <a:rPr lang="zh-CN" altLang="en-US" sz="3600"/>
              <a:t>年</a:t>
            </a:r>
            <a:r>
              <a:rPr lang="zh-TW" altLang="en-US" sz="3600"/>
              <a:t>企業如何與時俱進，</a:t>
            </a:r>
            <a:br>
              <a:rPr lang="en-US" altLang="zh-TW" sz="3600"/>
            </a:br>
            <a:r>
              <a:rPr lang="zh-CN" altLang="en-US" sz="3600"/>
              <a:t>超前部署以</a:t>
            </a:r>
            <a:r>
              <a:rPr lang="zh-TW" altLang="en-US" sz="3600"/>
              <a:t>做出最有效益的</a:t>
            </a:r>
            <a:r>
              <a:rPr lang="en-US" altLang="zh-TW" sz="3600"/>
              <a:t> IT </a:t>
            </a:r>
            <a:r>
              <a:rPr lang="zh-TW" altLang="en-US" sz="3600"/>
              <a:t>投資</a:t>
            </a:r>
            <a:r>
              <a:rPr lang="en-US" altLang="zh-TW" sz="3600"/>
              <a:t>?</a:t>
            </a:r>
            <a:endParaRPr lang="zh-TW" altLang="en-US" sz="36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347500" y="1715775"/>
            <a:ext cx="8502107" cy="8303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市場研究機構國際數據資訊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IDC)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預測，由於新型冠狀病毒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COVID-19)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大流行的影響，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年全球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IT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支出將</a:t>
            </a:r>
            <a:r>
              <a:rPr lang="zh-TW" altLang="en-US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下降</a:t>
            </a:r>
            <a:r>
              <a:rPr lang="en-US" altLang="zh-TW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2.7%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CN" sz="22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4E6DA0F-7950-1346-A090-D017A581968F}"/>
              </a:ext>
            </a:extLst>
          </p:cNvPr>
          <p:cNvSpPr/>
          <p:nvPr/>
        </p:nvSpPr>
        <p:spPr>
          <a:xfrm>
            <a:off x="6834334" y="658445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100">
                <a:hlinkClick r:id="rId2"/>
              </a:rPr>
              <a:t>資料來源</a:t>
            </a:r>
            <a:r>
              <a:rPr lang="en-US" altLang="zh-CN" sz="1100">
                <a:hlinkClick r:id="rId2"/>
              </a:rPr>
              <a:t> </a:t>
            </a:r>
            <a:r>
              <a:rPr lang="en" altLang="zh-TW" sz="1100">
                <a:hlinkClick r:id="rId2"/>
              </a:rPr>
              <a:t>https://www.eettaiwan.com/20200429nt21-covid-19-impact-global-it-spending/</a:t>
            </a:r>
            <a:endParaRPr lang="zh-TW" altLang="en-US" sz="110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7C763B0-5A24-0E42-9650-071EB1D8CA52}"/>
              </a:ext>
            </a:extLst>
          </p:cNvPr>
          <p:cNvSpPr/>
          <p:nvPr/>
        </p:nvSpPr>
        <p:spPr>
          <a:xfrm>
            <a:off x="347500" y="2773475"/>
            <a:ext cx="6976621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7800" indent="-1778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飯店旅遊業如</a:t>
            </a:r>
            <a:r>
              <a:rPr lang="zh-TW" altLang="en-US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運輸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消費服務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等產業之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IT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支出預計將下降超過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2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，將成為受影響最大的市場。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CN" sz="22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BE8EB58F-2E3B-42FE-BE62-426CC2A589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13300"/>
            <a:ext cx="6870166" cy="294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99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矩形: 圓角 8">
            <a:extLst>
              <a:ext uri="{FF2B5EF4-FFF2-40B4-BE49-F238E27FC236}">
                <a16:creationId xmlns:a16="http://schemas.microsoft.com/office/drawing/2014/main" id="{69E8FCBF-CE42-464C-B4FB-E2F8D4737AB3}"/>
              </a:ext>
            </a:extLst>
          </p:cNvPr>
          <p:cNvSpPr/>
          <p:nvPr/>
        </p:nvSpPr>
        <p:spPr>
          <a:xfrm>
            <a:off x="558629" y="4549045"/>
            <a:ext cx="4390861" cy="1650671"/>
          </a:xfrm>
          <a:prstGeom prst="roundRect">
            <a:avLst>
              <a:gd name="adj" fmla="val 3442"/>
            </a:avLst>
          </a:prstGeom>
          <a:solidFill>
            <a:srgbClr val="0070C0">
              <a:alpha val="15000"/>
            </a:srgbClr>
          </a:solidFill>
          <a:ln w="9525">
            <a:solidFill>
              <a:schemeClr val="accent1">
                <a:lumMod val="75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aseline="-25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: 圓角 8">
            <a:extLst>
              <a:ext uri="{FF2B5EF4-FFF2-40B4-BE49-F238E27FC236}">
                <a16:creationId xmlns:a16="http://schemas.microsoft.com/office/drawing/2014/main" id="{FB41078F-A3CA-924D-851F-C24AC35CB003}"/>
              </a:ext>
            </a:extLst>
          </p:cNvPr>
          <p:cNvSpPr/>
          <p:nvPr/>
        </p:nvSpPr>
        <p:spPr>
          <a:xfrm>
            <a:off x="5402515" y="4549046"/>
            <a:ext cx="5120241" cy="1650670"/>
          </a:xfrm>
          <a:prstGeom prst="roundRect">
            <a:avLst>
              <a:gd name="adj" fmla="val 3442"/>
            </a:avLst>
          </a:prstGeom>
          <a:solidFill>
            <a:srgbClr val="0070C0">
              <a:alpha val="15000"/>
            </a:srgbClr>
          </a:solidFill>
          <a:ln w="9525">
            <a:solidFill>
              <a:schemeClr val="accent1">
                <a:lumMod val="75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aseline="-25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經濟又彈性的</a:t>
            </a:r>
            <a:r>
              <a:rPr lang="zh-CN" altLang="en-US"/>
              <a:t>現代化</a:t>
            </a:r>
            <a:r>
              <a:rPr lang="en-US" altLang="zh-CN"/>
              <a:t> QNAP </a:t>
            </a:r>
            <a:r>
              <a:rPr lang="zh-CN" altLang="en-US"/>
              <a:t>儲存擴充櫃</a:t>
            </a:r>
            <a:endParaRPr 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89280" y="1664982"/>
            <a:ext cx="1169613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相較於市場</a:t>
            </a:r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 sz="2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eSATA</a:t>
            </a:r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擴充櫃產品，</a:t>
            </a:r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QNAP TR </a:t>
            </a:r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硬體</a:t>
            </a:r>
            <a:r>
              <a:rPr kumimoji="1" lang="en-US" altLang="zh-CN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 RAID &amp; TL JBOD </a:t>
            </a:r>
            <a:r>
              <a:rPr kumimoji="1" lang="zh-CN" altLang="en-US" sz="22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擴充櫃提供許多優勢</a:t>
            </a:r>
            <a:endParaRPr kumimoji="1" lang="en-US" altLang="zh-TW" sz="2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更大的容量</a:t>
            </a:r>
            <a:endParaRPr kumimoji="1"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4 &amp;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12-bay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機架式擴充櫃選項</a:t>
            </a:r>
            <a:endParaRPr kumimoji="1"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可連接至多兩台擴充櫃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更高的速度</a:t>
            </a:r>
            <a:endParaRPr kumimoji="1"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最高普及率的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Gen1 5Gb/s</a:t>
            </a:r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Gen2 10Gb/s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與多通道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SATA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最達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64Gb/s*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更好的相容性，</a:t>
            </a:r>
            <a:r>
              <a:rPr kumimoji="1"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kumimoji="1"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Windows/Linux server </a:t>
            </a:r>
            <a:r>
              <a:rPr kumimoji="1" lang="zh-CN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靈活兩用</a:t>
            </a:r>
            <a:endParaRPr kumimoji="1" lang="en-US" altLang="zh-CN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恣意擴充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NAS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server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儲存空間，或是快速完成不同主機間的資料遷移，最大化您的硬體投資</a:t>
            </a:r>
            <a:endParaRPr kumimoji="1"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 indent="-168275">
              <a:buFont typeface="Arial" panose="020B0604020202020204" pitchFamily="34" charset="0"/>
              <a:buChar char="•"/>
            </a:pP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獨家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QNAP External RAID Manager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kumimoji="1"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 JBOD Manager 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工具軟體支援各大作業系統隨時掌握擴充櫃狀態</a:t>
            </a:r>
            <a:endParaRPr kumimoji="1"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DC9E5A-3E02-8B4D-8C50-6795DEBD3B41}"/>
              </a:ext>
            </a:extLst>
          </p:cNvPr>
          <p:cNvSpPr/>
          <p:nvPr/>
        </p:nvSpPr>
        <p:spPr>
          <a:xfrm>
            <a:off x="558629" y="6311072"/>
            <a:ext cx="51892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*TS-x53DU </a:t>
            </a:r>
            <a:r>
              <a:rPr kumimoji="1" lang="zh-CN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可額外安裝</a:t>
            </a:r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 USB 3.2 Gen2 PCIe </a:t>
            </a:r>
            <a:r>
              <a:rPr kumimoji="1" lang="zh-CN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擴充卡支援</a:t>
            </a:r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 USB 3.2 Gen2 10Gbps. </a:t>
            </a:r>
          </a:p>
          <a:p>
            <a:r>
              <a:rPr kumimoji="1" lang="en-US" altLang="zh-CN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  TS-x53DU </a:t>
            </a:r>
            <a:r>
              <a:rPr kumimoji="1"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kumimoji="1"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 PCIe Gen2 x2 = 8Gbps </a:t>
            </a:r>
            <a:r>
              <a:rPr kumimoji="1" lang="zh-CN" altLang="en-US" sz="1100">
                <a:latin typeface="微軟正黑體" panose="020B0604030504040204" pitchFamily="34" charset="-120"/>
                <a:ea typeface="微軟正黑體" panose="020B0604030504040204" pitchFamily="34" charset="-120"/>
              </a:rPr>
              <a:t>頻寬</a:t>
            </a:r>
            <a:endParaRPr lang="zh-TW" altLang="en-US"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1272804" y="5905761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</a:rPr>
              <a:t>TR-004U</a:t>
            </a:r>
            <a:endParaRPr kumimoji="1" lang="zh-TW" altLang="en-US" sz="1200">
              <a:solidFill>
                <a:schemeClr val="bg1"/>
              </a:solidFill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2838130" y="5905761"/>
            <a:ext cx="1059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</a:rPr>
              <a:t>TL-R1200C-RP</a:t>
            </a:r>
            <a:endParaRPr kumimoji="1" lang="zh-TW" altLang="en-US" sz="1200">
              <a:solidFill>
                <a:schemeClr val="bg1"/>
              </a:solidFill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5990892" y="5905761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</a:rPr>
              <a:t>TL-R400S</a:t>
            </a:r>
            <a:endParaRPr kumimoji="1" lang="zh-TW" altLang="en-US" sz="1200">
              <a:solidFill>
                <a:schemeClr val="bg1"/>
              </a:solidFill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8244512" y="5905761"/>
            <a:ext cx="1047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>
                <a:solidFill>
                  <a:schemeClr val="bg1"/>
                </a:solidFill>
              </a:rPr>
              <a:t>TL-R1200S-RP</a:t>
            </a:r>
            <a:endParaRPr kumimoji="1" lang="zh-TW" altLang="en-US" sz="1200">
              <a:solidFill>
                <a:schemeClr val="bg1"/>
              </a:solidFill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017FB69-C601-1146-B70A-7B864C40934A}"/>
              </a:ext>
            </a:extLst>
          </p:cNvPr>
          <p:cNvSpPr txBox="1"/>
          <p:nvPr/>
        </p:nvSpPr>
        <p:spPr>
          <a:xfrm>
            <a:off x="625212" y="4651179"/>
            <a:ext cx="973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USB </a:t>
            </a:r>
            <a:r>
              <a:rPr kumimoji="1"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介面</a:t>
            </a:r>
            <a:endParaRPr kumimoji="1"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ACDA031D-D0BA-8843-84BB-DF95AA715001}"/>
              </a:ext>
            </a:extLst>
          </p:cNvPr>
          <p:cNvSpPr txBox="1"/>
          <p:nvPr/>
        </p:nvSpPr>
        <p:spPr>
          <a:xfrm>
            <a:off x="5438758" y="4651179"/>
            <a:ext cx="2491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</a:rPr>
              <a:t>SFF-8088 </a:t>
            </a:r>
            <a:r>
              <a:rPr lang="zh-CN" altLang="en-US">
                <a:solidFill>
                  <a:schemeClr val="tx1"/>
                </a:solidFill>
              </a:rPr>
              <a:t>多通道</a:t>
            </a:r>
            <a:r>
              <a:rPr lang="en-US" altLang="zh-CN">
                <a:solidFill>
                  <a:schemeClr val="tx1"/>
                </a:solidFill>
              </a:rPr>
              <a:t> SATA </a:t>
            </a:r>
            <a:r>
              <a:rPr lang="zh-CN" altLang="en-US">
                <a:solidFill>
                  <a:schemeClr val="tx1"/>
                </a:solidFill>
              </a:rPr>
              <a:t>介面</a:t>
            </a:r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32E38CF-3C94-DD4A-B300-8DF2AF691D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3643" y="5290699"/>
            <a:ext cx="2304249" cy="6945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092CDE3-BD1C-D74E-8899-7D2D579CD5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594" y="5565670"/>
            <a:ext cx="2022938" cy="33309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D0006F0-8278-E642-BA2C-E7BEABE7C5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8229" y="4958956"/>
            <a:ext cx="2053708" cy="98961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0FE9B60-4FCA-5B4C-9A21-AF1E4F701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4875" y="4430210"/>
            <a:ext cx="2053707" cy="177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0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A58137FD-B405-43F6-B2BA-6874536677D6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320845" y="2887544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592D6"/>
                </a:gs>
                <a:gs pos="67000">
                  <a:srgbClr val="0DB3FE"/>
                </a:gs>
                <a:gs pos="100000">
                  <a:srgbClr val="0DB3FE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/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6051084" y="2907080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65BC5"/>
                </a:gs>
                <a:gs pos="67000">
                  <a:srgbClr val="265BC5"/>
                </a:gs>
                <a:gs pos="100000">
                  <a:srgbClr val="265BC5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/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6793097" y="2889347"/>
            <a:ext cx="4361279" cy="456903"/>
          </a:xfrm>
          <a:prstGeom prst="rect">
            <a:avLst/>
          </a:prstGeom>
          <a:gradFill>
            <a:gsLst>
              <a:gs pos="100000">
                <a:srgbClr val="00A1DA"/>
              </a:gs>
              <a:gs pos="0">
                <a:srgbClr val="002A7E"/>
              </a:gs>
            </a:gsLst>
            <a:lin ang="5400000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1867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</a:rPr>
              <a:t>用法二：作為快照保險庫備份本機快照</a:t>
            </a:r>
            <a:endParaRPr lang="zh-TW" altLang="en-US" sz="1467" b="1">
              <a:solidFill>
                <a:schemeClr val="bg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QNAP TR &amp; TL </a:t>
            </a:r>
            <a:r>
              <a:rPr lang="zh-TW" altLang="en-US"/>
              <a:t>外接盒支援兩種用法擴充 </a:t>
            </a:r>
            <a:r>
              <a:rPr lang="en-US" altLang="zh-CN"/>
              <a:t>NAS</a:t>
            </a:r>
            <a:endParaRPr lang="en-US"/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0041" y="5335764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363" y="3457104"/>
            <a:ext cx="1326440" cy="1347765"/>
          </a:xfrm>
          <a:prstGeom prst="rect">
            <a:avLst/>
          </a:prstGeom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761927" y="3650489"/>
            <a:ext cx="1273477" cy="61787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071685" y="5296279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TR-004U</a:t>
            </a: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736826" y="2890814"/>
            <a:ext cx="4746092" cy="459421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用法一：作為 </a:t>
            </a:r>
            <a:r>
              <a:rPr lang="en" altLang="zh-CN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擴充儲存空間存放檔案</a:t>
            </a:r>
            <a:endParaRPr lang="zh-TW" alt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18643" y="1598496"/>
            <a:ext cx="11110748" cy="1267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32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QNAP TR &amp; TL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外接盒可有效作為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擴充空間。 每台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支援最多兩台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TR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裝置或一台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TL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裝置。
支援所有一般儲存池可做的操作，例如建立磁碟區並且使用 </a:t>
            </a:r>
            <a:r>
              <a:rPr lang="en-US" altLang="zh-CN" sz="16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進行檔案分類，或是建立快照備份任務將快照備份到 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TR/TL 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外接盒。</a:t>
            </a:r>
            <a:endParaRPr lang="zh-CN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4875" y="5226720"/>
            <a:ext cx="914100" cy="82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B3F8B16-EB46-D54C-9C96-47D82C3D713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6271" y="4383006"/>
            <a:ext cx="4361279" cy="937195"/>
          </a:xfrm>
          <a:prstGeom prst="rect">
            <a:avLst/>
          </a:prstGeom>
        </p:spPr>
      </p:pic>
      <p:sp>
        <p:nvSpPr>
          <p:cNvPr id="31" name="Rectangle 27">
            <a:extLst>
              <a:ext uri="{FF2B5EF4-FFF2-40B4-BE49-F238E27FC236}">
                <a16:creationId xmlns:a16="http://schemas.microsoft.com/office/drawing/2014/main" id="{2D54992C-522C-6B42-BA81-EE5AD65D1F48}"/>
              </a:ext>
            </a:extLst>
          </p:cNvPr>
          <p:cNvSpPr/>
          <p:nvPr/>
        </p:nvSpPr>
        <p:spPr>
          <a:xfrm>
            <a:off x="8835016" y="5245711"/>
            <a:ext cx="17496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TL-R1200S-RP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12-bay TL-R1200C-RP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TL-R400S</a:t>
            </a:r>
          </a:p>
          <a:p>
            <a:r>
              <a:rPr lang="en-US" altLang="zh-CN" sz="12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TR-004U</a:t>
            </a:r>
          </a:p>
        </p:txBody>
      </p:sp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3600350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108349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4032" y="4616349"/>
            <a:ext cx="765031" cy="6856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29">
            <a:extLst>
              <a:ext uri="{FF2B5EF4-FFF2-40B4-BE49-F238E27FC236}">
                <a16:creationId xmlns:a16="http://schemas.microsoft.com/office/drawing/2014/main" id="{49AB6EE0-B514-496B-8735-1D333C7E7E0E}"/>
              </a:ext>
            </a:extLst>
          </p:cNvPr>
          <p:cNvSpPr/>
          <p:nvPr/>
        </p:nvSpPr>
        <p:spPr>
          <a:xfrm>
            <a:off x="5312108" y="5271144"/>
            <a:ext cx="99097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33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TS-453DU</a:t>
            </a:r>
            <a:endParaRPr lang="en-US" sz="1333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6C40270B-096B-49BC-B8AA-BA15092F4F8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650"/>
          <a:stretch/>
        </p:blipFill>
        <p:spPr>
          <a:xfrm>
            <a:off x="705026" y="4468119"/>
            <a:ext cx="2425914" cy="910086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470D11DE-E68D-4E18-97CA-C764FB51FCC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650"/>
          <a:stretch/>
        </p:blipFill>
        <p:spPr>
          <a:xfrm>
            <a:off x="8360685" y="4462954"/>
            <a:ext cx="2425914" cy="91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47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E921ADC3-E2A6-4513-8E31-39B47345D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3722" y="616534"/>
            <a:ext cx="2534622" cy="80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D2623A94-E4A9-42CB-88AF-528A3A51C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0335" y="6431485"/>
            <a:ext cx="991330" cy="182924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1A3B7AD-5AF1-8242-AEB1-A891361AEEE5}"/>
              </a:ext>
            </a:extLst>
          </p:cNvPr>
          <p:cNvSpPr txBox="1">
            <a:spLocks/>
          </p:cNvSpPr>
          <p:nvPr/>
        </p:nvSpPr>
        <p:spPr>
          <a:xfrm>
            <a:off x="189503" y="2921532"/>
            <a:ext cx="4823098" cy="21525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>
                <a:latin typeface="微軟正黑體"/>
                <a:ea typeface="微軟正黑體"/>
              </a:rPr>
              <a:t>備份、分享與虛擬機等各項免費功能讓企業盡享一機多用途 ，節省開支．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71033829-7A2A-44C7-9E1B-613DDE4C9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1894" y="1489074"/>
            <a:ext cx="2534622" cy="80168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1E341926-6740-4953-A7F2-EA9DD42159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358939" y="2547998"/>
            <a:ext cx="4421935" cy="11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400"/>
              <a:t>QTS</a:t>
            </a:r>
            <a:r>
              <a:rPr lang="zh-TW" altLang="en-US" sz="3400"/>
              <a:t>資安防護圈</a:t>
            </a:r>
            <a:r>
              <a:rPr lang="zh-CN" altLang="en-US" sz="3400"/>
              <a:t>整合掃毒與安全防護總管保護企業數位資產</a:t>
            </a:r>
            <a:endParaRPr lang="zh-TW" altLang="en-US" sz="3400">
              <a:sym typeface="Microsoft JhengHei"/>
            </a:endParaRPr>
          </a:p>
        </p:txBody>
      </p:sp>
      <p:pic>
        <p:nvPicPr>
          <p:cNvPr id="48" name="圖片 47">
            <a:extLst>
              <a:ext uri="{FF2B5EF4-FFF2-40B4-BE49-F238E27FC236}">
                <a16:creationId xmlns:a16="http://schemas.microsoft.com/office/drawing/2014/main" id="{DD92DA2D-7570-8D4A-A317-781F6BA16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59" y="2185824"/>
            <a:ext cx="3955425" cy="3946332"/>
          </a:xfrm>
          <a:prstGeom prst="rect">
            <a:avLst/>
          </a:prstGeom>
        </p:spPr>
      </p:pic>
      <p:pic>
        <p:nvPicPr>
          <p:cNvPr id="50" name="Picture 26">
            <a:extLst>
              <a:ext uri="{FF2B5EF4-FFF2-40B4-BE49-F238E27FC236}">
                <a16:creationId xmlns:a16="http://schemas.microsoft.com/office/drawing/2014/main" id="{22B87039-A1FC-714B-A382-C8B76F5CF2C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4580" y="3193358"/>
            <a:ext cx="1076607" cy="1076604"/>
          </a:xfrm>
          <a:prstGeom prst="rect">
            <a:avLst/>
          </a:prstGeom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C5BCEB31-4E79-C246-905D-FA57F7A9D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659" y="4777758"/>
            <a:ext cx="1076607" cy="109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: 圓角 19">
            <a:extLst>
              <a:ext uri="{FF2B5EF4-FFF2-40B4-BE49-F238E27FC236}">
                <a16:creationId xmlns:a16="http://schemas.microsoft.com/office/drawing/2014/main" id="{40DEC4EF-87EB-D94E-A169-6D37E6C39392}"/>
              </a:ext>
            </a:extLst>
          </p:cNvPr>
          <p:cNvSpPr/>
          <p:nvPr/>
        </p:nvSpPr>
        <p:spPr>
          <a:xfrm>
            <a:off x="918210" y="4777758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E268CDE4-4A28-654D-A317-05347DAFE2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56" y="4800849"/>
            <a:ext cx="1094057" cy="972495"/>
          </a:xfrm>
          <a:prstGeom prst="rect">
            <a:avLst/>
          </a:prstGeom>
        </p:spPr>
      </p:pic>
      <p:sp>
        <p:nvSpPr>
          <p:cNvPr id="54" name="矩形: 圓角 22">
            <a:extLst>
              <a:ext uri="{FF2B5EF4-FFF2-40B4-BE49-F238E27FC236}">
                <a16:creationId xmlns:a16="http://schemas.microsoft.com/office/drawing/2014/main" id="{B94193FA-7E79-724C-87F2-06EA4E55449F}"/>
              </a:ext>
            </a:extLst>
          </p:cNvPr>
          <p:cNvSpPr/>
          <p:nvPr/>
        </p:nvSpPr>
        <p:spPr>
          <a:xfrm>
            <a:off x="360152" y="3193355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79A05461-EB05-874B-9431-B133237D78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18" y="3165990"/>
            <a:ext cx="1325051" cy="1076604"/>
          </a:xfrm>
          <a:prstGeom prst="rect">
            <a:avLst/>
          </a:prstGeom>
        </p:spPr>
      </p:pic>
      <p:sp>
        <p:nvSpPr>
          <p:cNvPr id="56" name="矩形: 圓角 23">
            <a:extLst>
              <a:ext uri="{FF2B5EF4-FFF2-40B4-BE49-F238E27FC236}">
                <a16:creationId xmlns:a16="http://schemas.microsoft.com/office/drawing/2014/main" id="{FC2E0B74-A303-9D4B-BEE4-C618124DC162}"/>
              </a:ext>
            </a:extLst>
          </p:cNvPr>
          <p:cNvSpPr/>
          <p:nvPr/>
        </p:nvSpPr>
        <p:spPr>
          <a:xfrm>
            <a:off x="2166152" y="1908317"/>
            <a:ext cx="1076607" cy="10766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4A4DE8C-E714-E64B-AC15-B6BD67712E81}"/>
              </a:ext>
            </a:extLst>
          </p:cNvPr>
          <p:cNvSpPr txBox="1"/>
          <p:nvPr/>
        </p:nvSpPr>
        <p:spPr>
          <a:xfrm>
            <a:off x="2234369" y="1911053"/>
            <a:ext cx="9252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QTS</a:t>
            </a:r>
          </a:p>
          <a:p>
            <a:pPr algn="ctr"/>
            <a:r>
              <a:rPr lang="en-US" altLang="zh-TW" sz="2800" b="1">
                <a:solidFill>
                  <a:schemeClr val="tx1">
                    <a:lumMod val="85000"/>
                    <a:lumOff val="15000"/>
                  </a:schemeClr>
                </a:solidFill>
              </a:rPr>
              <a:t>4.4.2</a:t>
            </a:r>
            <a:endParaRPr lang="zh-TW" altLang="en-US" sz="28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9" name="圖片 58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DB220E97-442B-8144-BDC8-879DF7FE11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546" y="2561917"/>
            <a:ext cx="2747773" cy="3361353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D94C21AD-7C6E-7047-8E1F-A3519BAE4B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1057" y="3095664"/>
            <a:ext cx="6694125" cy="28276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6A3688-5F30-7B43-B467-C56AD51C745C}"/>
              </a:ext>
            </a:extLst>
          </p:cNvPr>
          <p:cNvSpPr/>
          <p:nvPr/>
        </p:nvSpPr>
        <p:spPr>
          <a:xfrm>
            <a:off x="5241971" y="1849497"/>
            <a:ext cx="6481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2000">
                <a:latin typeface="微軟正黑體"/>
                <a:ea typeface="微軟正黑體"/>
              </a:rPr>
              <a:t>NAS </a:t>
            </a:r>
            <a:r>
              <a:rPr lang="zh-TW" altLang="en-US" sz="2000">
                <a:latin typeface="微軟正黑體"/>
                <a:ea typeface="微軟正黑體"/>
              </a:rPr>
              <a:t>會接受來自不同來源的上傳檔案</a:t>
            </a:r>
            <a:r>
              <a:rPr lang="zh-TW" altLang="zh-TW" sz="2000">
                <a:latin typeface="Microsoft JhengHei"/>
                <a:ea typeface="Microsoft JhengHei"/>
              </a:rPr>
              <a:t>、</a:t>
            </a:r>
            <a:r>
              <a:rPr lang="zh-TW" altLang="en-US" sz="2000">
                <a:latin typeface="微軟正黑體"/>
                <a:ea typeface="微軟正黑體"/>
              </a:rPr>
              <a:t>照片、文件檔，都可能會夾帶病毒或惡意軟體。需要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定期</a:t>
            </a:r>
            <a:r>
              <a:rPr lang="zh-CN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以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防毒軟體來掃描，淨化上傳的檔案。以避免感染其它電腦。</a:t>
            </a: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E0D3E5A-286A-EC45-BC66-CCE1805C98CA}"/>
              </a:ext>
            </a:extLst>
          </p:cNvPr>
          <p:cNvSpPr/>
          <p:nvPr/>
        </p:nvSpPr>
        <p:spPr>
          <a:xfrm>
            <a:off x="3263662" y="6022364"/>
            <a:ext cx="19184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微軟正黑體"/>
                <a:ea typeface="微軟正黑體"/>
              </a:rPr>
              <a:t>Malware Remover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E2007360-FE43-984A-89CE-6DA0332A3306}"/>
              </a:ext>
            </a:extLst>
          </p:cNvPr>
          <p:cNvSpPr/>
          <p:nvPr/>
        </p:nvSpPr>
        <p:spPr>
          <a:xfrm>
            <a:off x="169447" y="5959604"/>
            <a:ext cx="1497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微軟正黑體"/>
                <a:ea typeface="微軟正黑體"/>
              </a:rPr>
              <a:t>McAfee</a:t>
            </a:r>
            <a:r>
              <a:rPr lang="zh-TW" altLang="en-US" sz="1200">
                <a:latin typeface="微軟正黑體"/>
                <a:ea typeface="微軟正黑體"/>
              </a:rPr>
              <a:t> </a:t>
            </a:r>
            <a:r>
              <a:rPr lang="zh-CN" altLang="en-US" sz="1200">
                <a:latin typeface="微軟正黑體"/>
                <a:ea typeface="微軟正黑體"/>
              </a:rPr>
              <a:t>防毒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E987FFA-0A1E-4E4C-BF51-E57A4ED4FB7C}"/>
              </a:ext>
            </a:extLst>
          </p:cNvPr>
          <p:cNvSpPr/>
          <p:nvPr/>
        </p:nvSpPr>
        <p:spPr>
          <a:xfrm>
            <a:off x="-227807" y="2657362"/>
            <a:ext cx="1497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 err="1">
                <a:latin typeface="微軟正黑體"/>
                <a:ea typeface="微軟正黑體"/>
              </a:rPr>
              <a:t>ClamAV</a:t>
            </a:r>
            <a:r>
              <a:rPr lang="zh-TW" altLang="en-US" sz="1200">
                <a:latin typeface="微軟正黑體"/>
                <a:ea typeface="微軟正黑體"/>
              </a:rPr>
              <a:t> </a:t>
            </a:r>
            <a:r>
              <a:rPr lang="zh-CN" altLang="en-US" sz="1200">
                <a:latin typeface="微軟正黑體"/>
                <a:ea typeface="微軟正黑體"/>
              </a:rPr>
              <a:t>防毒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2221E2D-AD46-D64A-BD03-1D8E601901F2}"/>
              </a:ext>
            </a:extLst>
          </p:cNvPr>
          <p:cNvSpPr/>
          <p:nvPr/>
        </p:nvSpPr>
        <p:spPr>
          <a:xfrm>
            <a:off x="3998238" y="2509014"/>
            <a:ext cx="1497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0"/>
            <a:r>
              <a:rPr lang="en-US" altLang="zh-TW" sz="1200">
                <a:latin typeface="微軟正黑體"/>
                <a:ea typeface="微軟正黑體"/>
              </a:rPr>
              <a:t>Security</a:t>
            </a:r>
          </a:p>
          <a:p>
            <a:pPr marL="213360"/>
            <a:r>
              <a:rPr lang="en-US" altLang="zh-TW" sz="1200">
                <a:latin typeface="微軟正黑體"/>
                <a:ea typeface="微軟正黑體"/>
                <a:cs typeface="Arial" panose="020B0604020202020204" pitchFamily="34" charset="0"/>
              </a:rPr>
              <a:t>Counselor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19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2B1DB051-7FBE-4359-834C-D3324F670420}"/>
              </a:ext>
            </a:extLst>
          </p:cNvPr>
          <p:cNvSpPr/>
          <p:nvPr/>
        </p:nvSpPr>
        <p:spPr>
          <a:xfrm>
            <a:off x="529968" y="2707680"/>
            <a:ext cx="10295424" cy="76458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459351" y="5068202"/>
            <a:ext cx="4573313" cy="1407296"/>
          </a:xfrm>
          <a:prstGeom prst="rect">
            <a:avLst/>
          </a:prstGeom>
          <a:solidFill>
            <a:srgbClr val="3185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" altLang="zh-TW" sz="3600">
                <a:sym typeface="Microsoft JhengHei"/>
              </a:rPr>
              <a:t>QNAP </a:t>
            </a:r>
            <a:r>
              <a:rPr lang="zh-TW" altLang="en-US" sz="3600">
                <a:sym typeface="Microsoft JhengHei"/>
              </a:rPr>
              <a:t>快照技術杜絕病毒與勒索軟體，讓企業時時運作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431876" y="1662879"/>
            <a:ext cx="7821613" cy="969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1. 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完整支援存儲池上的磁碟區 </a:t>
            </a: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(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及其檔案層級 </a:t>
            </a:r>
            <a:r>
              <a:rPr lang="en-US" altLang="zh-CN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LUN),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及區塊層級</a:t>
            </a:r>
            <a:r>
              <a:rPr lang="en-US" altLang="zh-CN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LUN</a:t>
            </a:r>
            <a:r>
              <a:rPr lang="zh-CN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。 
</a:t>
            </a:r>
            <a:r>
              <a:rPr lang="en-US" altLang="zh-CN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2. 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輕而易舉的快照擷取、管理與還原方式。
</a:t>
            </a:r>
            <a:r>
              <a:rPr lang="en-US" alt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3. 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以市場上穩定的 </a:t>
            </a:r>
            <a:r>
              <a:rPr lang="en-US" altLang="zh-CN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EXT4 </a:t>
            </a:r>
            <a: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檔案系統開發「磁碟區外」快照。
</a:t>
            </a:r>
            <a:endParaRPr lang="zh-CN" altLang="en-US" sz="18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/>
        </p:nvGraphicFramePr>
        <p:xfrm>
          <a:off x="529968" y="2714811"/>
          <a:ext cx="10287000" cy="757459"/>
        </p:xfrm>
        <a:graphic>
          <a:graphicData uri="http://schemas.openxmlformats.org/drawingml/2006/table">
            <a:tbl>
              <a:tblPr firstRow="1" bandRow="1"/>
              <a:tblGrid>
                <a:gridCol w="1431472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1909235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793393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RAM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大小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NAS </a:t>
                      </a: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代表型號</a:t>
                      </a:r>
                      <a:endParaRPr lang="en-US" alt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整台 </a:t>
                      </a:r>
                      <a:r>
                        <a:rPr lang="en" altLang="zh-TW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可具有快照數量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每個 </a:t>
                      </a:r>
                      <a:r>
                        <a:rPr lang="en" altLang="zh-TW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Volume/LUN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快照數量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4GB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及以上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TS-x53DU-4G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1024</a:t>
                      </a:r>
                      <a:endParaRPr lang="zh-TW" altLang="en-US" sz="1600" b="0" kern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256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456239" y="4332368"/>
            <a:ext cx="4578479" cy="59138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lang="zh-TW" alt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456238" y="4332368"/>
            <a:ext cx="1723536" cy="410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檔案層級
</a:t>
            </a: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468947" y="5077482"/>
            <a:ext cx="1290560" cy="4104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區塊層級
</a:t>
            </a: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1655605" y="5714679"/>
            <a:ext cx="3317020" cy="632837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1722507" y="580957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362753" y="580957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31893" y="580175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368414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31893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1704935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695371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358847" y="5183177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696717" y="5801982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364382" y="5812997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1720575" y="4191662"/>
            <a:ext cx="625151" cy="625151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428933" y="4187916"/>
            <a:ext cx="2464552" cy="625151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778" y="5399034"/>
            <a:ext cx="1562719" cy="10727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381" y="4445261"/>
            <a:ext cx="868973" cy="1082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7635209" y="3847437"/>
            <a:ext cx="1449576" cy="89535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174048" y="3538922"/>
            <a:ext cx="6939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380990" indent="-143996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經由使用者電腦或外接裝置入侵的勒索軟體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,</a:t>
            </a: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無法覆蓋快照</a:t>
            </a: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9365895" y="4341037"/>
            <a:ext cx="1636892" cy="1067131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7462796" y="4720719"/>
            <a:ext cx="179699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外接儲存裝置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5967529" y="5482989"/>
            <a:ext cx="139174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電腦或伺服器上的硬碟空間
</a:t>
            </a:r>
            <a:endParaRPr lang="en-US" altLang="zh-TW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9421281" y="5409672"/>
            <a:ext cx="15989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 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
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6768926" y="4001369"/>
            <a:ext cx="1219200" cy="1219200"/>
          </a:xfrm>
          <a:prstGeom prst="arc">
            <a:avLst>
              <a:gd name="adj1" fmla="val 16323179"/>
              <a:gd name="adj2" fmla="val 736492"/>
            </a:avLst>
          </a:prstGeom>
          <a:ln w="28575">
            <a:solidFill>
              <a:srgbClr val="3A576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8559936" y="4065027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rgbClr val="3A576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6689945" y="5134703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5398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/>
              <a:t>免費支援大容量 </a:t>
            </a:r>
            <a:r>
              <a:rPr lang="en" altLang="zh-CN" sz="3600"/>
              <a:t>Mac Time Machine </a:t>
            </a:r>
            <a:r>
              <a:rPr lang="zh-CN" altLang="en-US" sz="3600"/>
              <a:t>備份，</a:t>
            </a:r>
            <a:br>
              <a:rPr lang="en-US" altLang="zh-CN" sz="3600"/>
            </a:br>
            <a:r>
              <a:rPr lang="zh-CN" altLang="en-US" sz="3600"/>
              <a:t>支援多人備份，幫助企業節省開銷</a:t>
            </a:r>
            <a:endParaRPr lang="ja-JP" altLang="en-US" sz="36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1119105" y="1639224"/>
            <a:ext cx="9178790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透過 </a:t>
            </a:r>
            <a:r>
              <a:rPr lang="en" altLang="ja-JP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HBS 3 </a:t>
            </a: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將 </a:t>
            </a:r>
            <a:r>
              <a:rPr lang="en" altLang="ja-JP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Time Machine </a:t>
            </a: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備份檔案複製到 </a:t>
            </a:r>
            <a:r>
              <a:rPr lang="en" altLang="ja-JP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NAS,</a:t>
            </a: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再將 </a:t>
            </a:r>
            <a:r>
              <a:rPr lang="en" altLang="ja-JP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NAS Time Machine </a:t>
            </a: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資料備份到外接裝置例如 </a:t>
            </a:r>
            <a:r>
              <a:rPr lang="en" altLang="ja-JP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TR-004 USB RAID </a:t>
            </a:r>
            <a:r>
              <a:rPr lang="ja-JP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外接盒</a:t>
            </a:r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60917" y="6138433"/>
            <a:ext cx="1612895" cy="166603"/>
          </a:xfrm>
          <a:prstGeom prst="rect">
            <a:avLst/>
          </a:prstGeom>
        </p:spPr>
      </p:pic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46" y="4788826"/>
            <a:ext cx="2546983" cy="1432909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231" y="5716884"/>
            <a:ext cx="652780" cy="621665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022984" y="6335334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5774" y="4975465"/>
            <a:ext cx="159385" cy="974725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038" y="4836557"/>
            <a:ext cx="442633" cy="663951"/>
          </a:xfrm>
          <a:prstGeom prst="rect">
            <a:avLst/>
          </a:prstGeom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9123851" y="6350574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TR-004U</a:t>
            </a:r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7307280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445" y="4560553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885436" y="4434407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840765" y="5458855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80641017-647E-49CB-9FB7-9DD251E31BC6}"/>
              </a:ext>
            </a:extLst>
          </p:cNvPr>
          <p:cNvSpPr txBox="1"/>
          <p:nvPr/>
        </p:nvSpPr>
        <p:spPr>
          <a:xfrm>
            <a:off x="609152" y="2537200"/>
            <a:ext cx="399119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建立 </a:t>
            </a:r>
            <a:r>
              <a:rPr lang="en" alt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NAS </a:t>
            </a: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備份工作</a:t>
            </a:r>
            <a: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: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4" name="箭號: 向右 73">
            <a:extLst>
              <a:ext uri="{FF2B5EF4-FFF2-40B4-BE49-F238E27FC236}">
                <a16:creationId xmlns:a16="http://schemas.microsoft.com/office/drawing/2014/main" id="{D095F73D-76C3-4CF2-8985-6E10338DFE5B}"/>
              </a:ext>
            </a:extLst>
          </p:cNvPr>
          <p:cNvSpPr/>
          <p:nvPr/>
        </p:nvSpPr>
        <p:spPr>
          <a:xfrm>
            <a:off x="3391462" y="3941099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9BBD1E"/>
              </a:gs>
              <a:gs pos="85000">
                <a:srgbClr val="7D981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箭號: 向右 74">
            <a:extLst>
              <a:ext uri="{FF2B5EF4-FFF2-40B4-BE49-F238E27FC236}">
                <a16:creationId xmlns:a16="http://schemas.microsoft.com/office/drawing/2014/main" id="{3E7C5FB8-29F0-4514-97A8-4C59BC199C91}"/>
              </a:ext>
            </a:extLst>
          </p:cNvPr>
          <p:cNvSpPr/>
          <p:nvPr/>
        </p:nvSpPr>
        <p:spPr>
          <a:xfrm>
            <a:off x="7426354" y="3939235"/>
            <a:ext cx="1020807" cy="437677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9BBD1E"/>
              </a:gs>
              <a:gs pos="85000">
                <a:srgbClr val="7D981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7" name="圖片 76">
            <a:extLst>
              <a:ext uri="{FF2B5EF4-FFF2-40B4-BE49-F238E27FC236}">
                <a16:creationId xmlns:a16="http://schemas.microsoft.com/office/drawing/2014/main" id="{A25B8B97-C344-44ED-A11C-B5039151CE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622" y="3192530"/>
            <a:ext cx="2613963" cy="1178832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4C3D4F94-5E58-4AD2-854E-B88FE8F27F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564" y="3184410"/>
            <a:ext cx="2613963" cy="1178832"/>
          </a:xfrm>
          <a:prstGeom prst="rect">
            <a:avLst/>
          </a:prstGeom>
        </p:spPr>
      </p:pic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602981E1-6DCC-4D8E-82E1-C7733D5060BD}"/>
              </a:ext>
            </a:extLst>
          </p:cNvPr>
          <p:cNvSpPr/>
          <p:nvPr/>
        </p:nvSpPr>
        <p:spPr>
          <a:xfrm>
            <a:off x="1332472" y="3300262"/>
            <a:ext cx="2371668" cy="947127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AA129AC-5245-4212-AB2C-6BE371A9F672}"/>
              </a:ext>
            </a:extLst>
          </p:cNvPr>
          <p:cNvSpPr/>
          <p:nvPr/>
        </p:nvSpPr>
        <p:spPr>
          <a:xfrm>
            <a:off x="1241915" y="3449732"/>
            <a:ext cx="2575610" cy="68390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來源端選取 </a:t>
            </a:r>
            <a:r>
              <a:rPr lang="en" altLang="zh-TW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Time 
Machine </a:t>
            </a:r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備份資料夾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AAC359B-240C-4C86-90DA-317A164AA24B}"/>
              </a:ext>
            </a:extLst>
          </p:cNvPr>
          <p:cNvGrpSpPr/>
          <p:nvPr/>
        </p:nvGrpSpPr>
        <p:grpSpPr>
          <a:xfrm>
            <a:off x="4549692" y="3192531"/>
            <a:ext cx="3095697" cy="1178832"/>
            <a:chOff x="4549692" y="3192531"/>
            <a:chExt cx="2613963" cy="1178832"/>
          </a:xfrm>
        </p:grpSpPr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46B7D00C-8E1E-4235-8DF5-59CD0A790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9692" y="3192531"/>
              <a:ext cx="2613963" cy="1178832"/>
            </a:xfrm>
            <a:prstGeom prst="rect">
              <a:avLst/>
            </a:prstGeom>
          </p:spPr>
        </p:pic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8886AFDA-AFC7-4A04-A616-1045B143F2D2}"/>
                </a:ext>
              </a:extLst>
            </p:cNvPr>
            <p:cNvSpPr/>
            <p:nvPr/>
          </p:nvSpPr>
          <p:spPr>
            <a:xfrm>
              <a:off x="4666771" y="3308383"/>
              <a:ext cx="2371668" cy="94712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D5587BD8-056A-41AE-A802-85D3F50BB0A6}"/>
              </a:ext>
            </a:extLst>
          </p:cNvPr>
          <p:cNvSpPr/>
          <p:nvPr/>
        </p:nvSpPr>
        <p:spPr>
          <a:xfrm>
            <a:off x="8718768" y="3308126"/>
            <a:ext cx="2371668" cy="947127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2F1056B7-D6C8-4E68-BC0A-0F0C6C6BD9F7}"/>
              </a:ext>
            </a:extLst>
          </p:cNvPr>
          <p:cNvSpPr/>
          <p:nvPr/>
        </p:nvSpPr>
        <p:spPr>
          <a:xfrm>
            <a:off x="4919013" y="3459390"/>
            <a:ext cx="2472258" cy="68390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目標選擇的本地端介面 </a:t>
            </a: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&gt;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選擇 </a:t>
            </a:r>
            <a:r>
              <a:rPr lang="en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TR-004U</a:t>
            </a:r>
            <a:endParaRPr lang="zh-TW" altLang="en-US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40164FE0-2EE1-4F9C-9BCE-889154E32F36}"/>
              </a:ext>
            </a:extLst>
          </p:cNvPr>
          <p:cNvSpPr/>
          <p:nvPr/>
        </p:nvSpPr>
        <p:spPr>
          <a:xfrm>
            <a:off x="9148848" y="3380689"/>
            <a:ext cx="1863749" cy="111825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- </a:t>
            </a:r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選擇排程
</a:t>
            </a:r>
            <a:r>
              <a: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- </a:t>
            </a:r>
            <a:r>
              <a:rPr lang="zh-TW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選擇使用</a:t>
            </a:r>
            <a:r>
              <a:rPr lang="en-US" altLang="zh-CN" sz="18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</a:t>
            </a: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 
</a:t>
            </a:r>
            <a:endParaRPr lang="en-US" altLang="zh-TW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5042909" y="6350574"/>
            <a:ext cx="1392407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TS-453DU</a:t>
            </a:r>
          </a:p>
        </p:txBody>
      </p:sp>
      <p:pic>
        <p:nvPicPr>
          <p:cNvPr id="44" name="圖片 26">
            <a:extLst>
              <a:ext uri="{FF2B5EF4-FFF2-40B4-BE49-F238E27FC236}">
                <a16:creationId xmlns:a16="http://schemas.microsoft.com/office/drawing/2014/main" id="{1DD943C6-9EA6-4429-BA7E-99BBBC6739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348" y="5328525"/>
            <a:ext cx="652780" cy="621665"/>
          </a:xfrm>
          <a:prstGeom prst="rect">
            <a:avLst/>
          </a:prstGeom>
        </p:spPr>
      </p:pic>
      <p:sp>
        <p:nvSpPr>
          <p:cNvPr id="43" name="Shape 450">
            <a:extLst>
              <a:ext uri="{FF2B5EF4-FFF2-40B4-BE49-F238E27FC236}">
                <a16:creationId xmlns:a16="http://schemas.microsoft.com/office/drawing/2014/main" id="{0CD64D3B-ED5B-4D38-A4A5-BE6F45F0A7B5}"/>
              </a:ext>
            </a:extLst>
          </p:cNvPr>
          <p:cNvSpPr/>
          <p:nvPr/>
        </p:nvSpPr>
        <p:spPr>
          <a:xfrm>
            <a:off x="849821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" name="Shape 450">
            <a:extLst>
              <a:ext uri="{FF2B5EF4-FFF2-40B4-BE49-F238E27FC236}">
                <a16:creationId xmlns:a16="http://schemas.microsoft.com/office/drawing/2014/main" id="{C1417724-E6EF-4472-A166-CE99A775CDE9}"/>
              </a:ext>
            </a:extLst>
          </p:cNvPr>
          <p:cNvSpPr/>
          <p:nvPr/>
        </p:nvSpPr>
        <p:spPr>
          <a:xfrm>
            <a:off x="4247605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6" name="Shape 450">
            <a:extLst>
              <a:ext uri="{FF2B5EF4-FFF2-40B4-BE49-F238E27FC236}">
                <a16:creationId xmlns:a16="http://schemas.microsoft.com/office/drawing/2014/main" id="{321224E8-0E76-481E-B49B-081F359987F0}"/>
              </a:ext>
            </a:extLst>
          </p:cNvPr>
          <p:cNvSpPr/>
          <p:nvPr/>
        </p:nvSpPr>
        <p:spPr>
          <a:xfrm>
            <a:off x="8331621" y="3080190"/>
            <a:ext cx="648000" cy="649539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94256728-8445-4D68-88D9-4C76DEB16CC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244" y="5940434"/>
            <a:ext cx="2854750" cy="265126"/>
          </a:xfrm>
          <a:prstGeom prst="rect">
            <a:avLst/>
          </a:prstGeom>
        </p:spPr>
      </p:pic>
      <p:pic>
        <p:nvPicPr>
          <p:cNvPr id="5" name="圖片 4" descr="一張含有 監視器, 室內, 電子用品, 螢幕 的圖片&#10;&#10;自動產生的描述">
            <a:extLst>
              <a:ext uri="{FF2B5EF4-FFF2-40B4-BE49-F238E27FC236}">
                <a16:creationId xmlns:a16="http://schemas.microsoft.com/office/drawing/2014/main" id="{1AD1F2A4-3F39-43AC-AF2B-1698EE7A7B8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34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5485" y="5950198"/>
            <a:ext cx="2999834" cy="385136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CB989EA4-C117-4863-966B-FA77C425A7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351783" y="6138433"/>
            <a:ext cx="1612895" cy="1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78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1010186" y="2617787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131" y="179396"/>
            <a:ext cx="11194586" cy="1378562"/>
          </a:xfrm>
        </p:spPr>
        <p:txBody>
          <a:bodyPr>
            <a:normAutofit/>
          </a:bodyPr>
          <a:lstStyle/>
          <a:p>
            <a:r>
              <a:rPr lang="zh-CN" altLang="en-US" sz="3600"/>
              <a:t>省下公有雲費用，</a:t>
            </a:r>
            <a:r>
              <a:rPr lang="en-US" altLang="zh-CN" sz="3600"/>
              <a:t>TS-x53DU </a:t>
            </a:r>
            <a:r>
              <a:rPr lang="zh-CN" altLang="en-US" sz="3600"/>
              <a:t>就是您的企業私人雲！</a:t>
            </a:r>
            <a:br>
              <a:rPr lang="en-US" altLang="zh-CN" sz="3600"/>
            </a:br>
            <a:r>
              <a:rPr lang="zh-CN" altLang="en-US" sz="3600"/>
              <a:t>災難復原與資料瘦身</a:t>
            </a:r>
            <a:r>
              <a:rPr lang="en-US" altLang="zh-CN" sz="3600"/>
              <a:t>: </a:t>
            </a:r>
            <a:r>
              <a:rPr lang="zh-CN" altLang="en-US" sz="3600"/>
              <a:t>異地備份與還原，隨處取用</a:t>
            </a:r>
            <a:endParaRPr lang="zh-TW" altLang="en-US" sz="3600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7605775" y="2608655"/>
            <a:ext cx="3370395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4307980" y="2608656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999998" y="2111772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7610800" y="2100268"/>
            <a:ext cx="3370395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4300775" y="2100268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629" y="2742203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3806" y="4214434"/>
            <a:ext cx="804135" cy="6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6259" y="5363705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4604416" y="2085787"/>
            <a:ext cx="243850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 </a:t>
            </a:r>
            <a:r>
              <a:rPr lang="e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
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File Station )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7531372" y="2077385"/>
            <a:ext cx="346731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攜帶使用
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" altLang="zh-TW" sz="16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QuDedup</a:t>
            </a:r>
            <a:r>
              <a:rPr lang="en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Extract Tool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還原工具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)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5722666" y="6243901"/>
            <a:ext cx="184923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4417980" y="4154579"/>
            <a:ext cx="2466329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還原功能，即將推出預覽功能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382425" y="6207447"/>
            <a:ext cx="2398596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還原功能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即將推出預覽功能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3" y="1734851"/>
            <a:ext cx="793506" cy="788577"/>
          </a:xfrm>
          <a:prstGeom prst="rect">
            <a:avLst/>
          </a:prstGeom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366948" y="1668365"/>
            <a:ext cx="551736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67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TW" altLang="en-US" sz="1667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混合型備份與同步中心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301911" y="2109649"/>
            <a:ext cx="247885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 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 </a:t>
            </a:r>
            <a:r>
              <a:rPr lang="e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3)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71890" y="2930920"/>
            <a:ext cx="1376805" cy="1010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2022" y="3018663"/>
            <a:ext cx="1049951" cy="832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3293193" y="3322817"/>
            <a:ext cx="1301077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445" y="3015745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620202" y="4137074"/>
            <a:ext cx="0" cy="69240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3453924" y="2935461"/>
            <a:ext cx="1073327" cy="242027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3142707" y="2907075"/>
            <a:ext cx="168477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10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5887209" y="3322817"/>
            <a:ext cx="748383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49528" y="3004405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52306" y="4594020"/>
            <a:ext cx="2033588" cy="880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049" y="4729486"/>
            <a:ext cx="498391" cy="498391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76926" y="4640171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6016893" y="498204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6004368" y="495493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83444" y="6064797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5376836" y="5487846"/>
            <a:ext cx="0" cy="55044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78994" y="5601220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9443241" y="5439989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9430716" y="541287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9719402" y="3522712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10214736" y="3502040"/>
            <a:ext cx="6866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48379" y="3055495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501" y="3385962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9412626" y="2894264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9400102" y="286715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19319" y="4347324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9383566" y="4186093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9371042" y="4158980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3346078" y="3626953"/>
            <a:ext cx="1258981" cy="1236101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3621298" y="3992308"/>
            <a:ext cx="686683" cy="235675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3595864" y="3947606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TCP BBR</a:t>
            </a:r>
            <a:endParaRPr lang="zh-TW" altLang="en-US" sz="1200" b="1" spc="-15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7191908" y="3492233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7398246" y="3603995"/>
            <a:ext cx="423405" cy="609177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7209058" y="5642182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7380173" y="5866251"/>
            <a:ext cx="495447" cy="417305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6957293" y="4562336"/>
            <a:ext cx="1243981" cy="685287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6937362" y="5304612"/>
            <a:ext cx="1290123" cy="280565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6745328" y="5298836"/>
            <a:ext cx="1650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7035517" y="1632638"/>
            <a:ext cx="3042097" cy="413718"/>
            <a:chOff x="395536" y="2484473"/>
            <a:chExt cx="3401291" cy="4625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64971" y="2484473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6859" y="2484473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2803" y="2484474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0916" y="2484473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59040" y="5057202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9729744" y="4815912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7441" y="4703568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10039420" y="4793008"/>
            <a:ext cx="993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紐約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9729744" y="6158527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16" y="5979456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10147992" y="6150119"/>
            <a:ext cx="779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2335202" y="3784397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503389" y="3738231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83F7420D-4EB7-4999-B3BE-F1170E71E050}"/>
              </a:ext>
            </a:extLst>
          </p:cNvPr>
          <p:cNvSpPr/>
          <p:nvPr/>
        </p:nvSpPr>
        <p:spPr>
          <a:xfrm>
            <a:off x="2086224" y="5852428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EF348650-EA93-4540-93FA-A7A3AA5F69C5}"/>
              </a:ext>
            </a:extLst>
          </p:cNvPr>
          <p:cNvSpPr txBox="1"/>
          <p:nvPr/>
        </p:nvSpPr>
        <p:spPr>
          <a:xfrm>
            <a:off x="2254411" y="5806262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381" y="5487847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818" y="3452960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5392622" y="3869358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5380098" y="3842245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6" name="圖片 165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578EBA4D-8418-0F4A-9BB4-BB2622791243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7565" y="5091402"/>
            <a:ext cx="1506831" cy="409853"/>
          </a:xfrm>
          <a:prstGeom prst="rect">
            <a:avLst/>
          </a:prstGeom>
        </p:spPr>
      </p:pic>
      <p:pic>
        <p:nvPicPr>
          <p:cNvPr id="168" name="圖片 167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BBC48A78-F457-1149-A4F4-90BE9BD171C4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550" y="2857769"/>
            <a:ext cx="1506831" cy="4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959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539CA053-6EED-433A-B3AF-6CCC4DDA8A6E}"/>
              </a:ext>
            </a:extLst>
          </p:cNvPr>
          <p:cNvSpPr/>
          <p:nvPr/>
        </p:nvSpPr>
        <p:spPr>
          <a:xfrm>
            <a:off x="362778" y="1688894"/>
            <a:ext cx="11428515" cy="5169106"/>
          </a:xfrm>
          <a:prstGeom prst="roundRect">
            <a:avLst>
              <a:gd name="adj" fmla="val 3016"/>
            </a:avLst>
          </a:prstGeom>
          <a:solidFill>
            <a:schemeClr val="tx1">
              <a:lumMod val="65000"/>
              <a:lumOff val="35000"/>
              <a:alpha val="83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C1675E61-D504-1C4B-BD5E-6AEDAA1664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994" y="4102043"/>
            <a:ext cx="5068299" cy="1378561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28A04839-05F1-4483-9871-D87EB2B881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43206" b="484"/>
          <a:stretch/>
        </p:blipFill>
        <p:spPr>
          <a:xfrm>
            <a:off x="1408881" y="2109053"/>
            <a:ext cx="6945829" cy="4748947"/>
          </a:xfrm>
          <a:prstGeom prst="rect">
            <a:avLst/>
          </a:prstGeom>
        </p:spPr>
      </p:pic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" y="180148"/>
            <a:ext cx="12192000" cy="1378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1100"/>
            </a:pPr>
            <a:r>
              <a:rPr lang="en-US" altLang="zh-TW" sz="3600">
                <a:latin typeface="微軟正黑體"/>
                <a:ea typeface="微軟正黑體"/>
              </a:rPr>
              <a:t>Hyper Data Protector</a:t>
            </a:r>
            <a:r>
              <a:rPr lang="zh-TW" altLang="en-US" sz="3600">
                <a:latin typeface="微軟正黑體"/>
                <a:ea typeface="微軟正黑體"/>
              </a:rPr>
              <a:t> 高速</a:t>
            </a:r>
            <a:r>
              <a:rPr lang="en-US" altLang="zh-TW" sz="3600">
                <a:latin typeface="微軟正黑體"/>
                <a:ea typeface="微軟正黑體"/>
              </a:rPr>
              <a:t> 2.5GbE </a:t>
            </a:r>
            <a:br>
              <a:rPr lang="en-US" altLang="zh-TW" sz="3600">
                <a:latin typeface="微軟正黑體"/>
                <a:ea typeface="微軟正黑體"/>
              </a:rPr>
            </a:br>
            <a:r>
              <a:rPr lang="zh-CN" altLang="en-US" sz="3600">
                <a:latin typeface="微軟正黑體"/>
                <a:ea typeface="微軟正黑體"/>
              </a:rPr>
              <a:t>免費主動式備份</a:t>
            </a:r>
            <a:r>
              <a:rPr lang="en-US" altLang="zh-CN" sz="3600">
                <a:latin typeface="微軟正黑體"/>
                <a:ea typeface="微軟正黑體"/>
              </a:rPr>
              <a:t> VM </a:t>
            </a:r>
            <a:r>
              <a:rPr lang="zh-CN" altLang="en-US" sz="3600">
                <a:latin typeface="微軟正黑體"/>
                <a:ea typeface="微軟正黑體"/>
              </a:rPr>
              <a:t>虛擬機</a:t>
            </a:r>
            <a:endParaRPr lang="zh-TW" altLang="en-US" sz="3600">
              <a:latin typeface="微軟正黑體"/>
              <a:ea typeface="微軟正黑體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4294967295"/>
          </p:nvPr>
        </p:nvSpPr>
        <p:spPr>
          <a:xfrm>
            <a:off x="8334430" y="1799793"/>
            <a:ext cx="3189011" cy="21542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bg1"/>
              </a:buClr>
            </a:pPr>
            <a:r>
              <a:rPr lang="zh-TW" sz="18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</a:t>
            </a:r>
            <a:r>
              <a:rPr lang="zh-TW" altLang="en-US" sz="18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費</a:t>
            </a:r>
            <a:r>
              <a:rPr lang="zh-TW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授權讓VM備份無上限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，省錢、省時、省空間</a:t>
            </a:r>
            <a:endParaRPr lang="en-US" altLang="zh-TW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8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主動式備份</a:t>
            </a:r>
            <a:endParaRPr lang="en-US" altLang="zh-CN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bg1"/>
              </a:buClr>
            </a:pP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漸進式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區塊式差異備份、去重複化、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r>
              <a:rPr lang="en-US" altLang="zh-TW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8</a:t>
            </a:r>
            <a:r>
              <a: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成壓縮率、傳輸前預壓縮與一千份版本紀錄等先進技術</a:t>
            </a:r>
            <a:endParaRPr lang="en-US" altLang="zh-TW" sz="1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61">
            <a:extLst>
              <a:ext uri="{FF2B5EF4-FFF2-40B4-BE49-F238E27FC236}">
                <a16:creationId xmlns:a16="http://schemas.microsoft.com/office/drawing/2014/main" id="{3EF9FC7A-6145-544B-A382-D8B970445E81}"/>
              </a:ext>
            </a:extLst>
          </p:cNvPr>
          <p:cNvSpPr/>
          <p:nvPr/>
        </p:nvSpPr>
        <p:spPr>
          <a:xfrm>
            <a:off x="1197922" y="4784240"/>
            <a:ext cx="996392" cy="246221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2" name="Google Shape;102;p18">
            <a:extLst>
              <a:ext uri="{FF2B5EF4-FFF2-40B4-BE49-F238E27FC236}">
                <a16:creationId xmlns:a16="http://schemas.microsoft.com/office/drawing/2014/main" id="{1D72CAFA-97B4-3A4C-84BE-F265E8D87FDD}"/>
              </a:ext>
            </a:extLst>
          </p:cNvPr>
          <p:cNvSpPr txBox="1"/>
          <p:nvPr/>
        </p:nvSpPr>
        <p:spPr>
          <a:xfrm>
            <a:off x="1033451" y="3549623"/>
            <a:ext cx="1423310" cy="246221"/>
          </a:xfrm>
          <a:prstGeom prst="rect">
            <a:avLst/>
          </a:prstGeom>
          <a:solidFill>
            <a:schemeClr val="bg1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200" b="1">
                <a:solidFill>
                  <a:srgbClr val="2F272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主動式虛擬機備份</a:t>
            </a:r>
          </a:p>
        </p:txBody>
      </p:sp>
      <p:sp>
        <p:nvSpPr>
          <p:cNvPr id="13" name="矩形: 圓角 52">
            <a:extLst>
              <a:ext uri="{FF2B5EF4-FFF2-40B4-BE49-F238E27FC236}">
                <a16:creationId xmlns:a16="http://schemas.microsoft.com/office/drawing/2014/main" id="{0B432874-10FD-2E4D-8D17-A5FEDAA1B2C0}"/>
              </a:ext>
            </a:extLst>
          </p:cNvPr>
          <p:cNvSpPr/>
          <p:nvPr/>
        </p:nvSpPr>
        <p:spPr>
          <a:xfrm>
            <a:off x="676720" y="3549623"/>
            <a:ext cx="2113429" cy="2448610"/>
          </a:xfrm>
          <a:prstGeom prst="roundRect">
            <a:avLst>
              <a:gd name="adj" fmla="val 105"/>
            </a:avLst>
          </a:prstGeom>
          <a:noFill/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0A43C9C6-1F39-CC45-9C23-D84E23864C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464" y="5183932"/>
            <a:ext cx="1423310" cy="471373"/>
          </a:xfrm>
          <a:prstGeom prst="rect">
            <a:avLst/>
          </a:prstGeom>
        </p:spPr>
      </p:pic>
      <p:sp>
        <p:nvSpPr>
          <p:cNvPr id="15" name="矩形: 圓角 55">
            <a:extLst>
              <a:ext uri="{FF2B5EF4-FFF2-40B4-BE49-F238E27FC236}">
                <a16:creationId xmlns:a16="http://schemas.microsoft.com/office/drawing/2014/main" id="{FEA61F11-1AEB-1B40-B9DD-6034D78CFC95}"/>
              </a:ext>
            </a:extLst>
          </p:cNvPr>
          <p:cNvSpPr/>
          <p:nvPr/>
        </p:nvSpPr>
        <p:spPr>
          <a:xfrm rot="5400000">
            <a:off x="1207732" y="4459445"/>
            <a:ext cx="976772" cy="1626363"/>
          </a:xfrm>
          <a:prstGeom prst="roundRect">
            <a:avLst>
              <a:gd name="adj" fmla="val 105"/>
            </a:avLst>
          </a:prstGeom>
          <a:noFill/>
          <a:ln w="63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C40B70C-BAF0-9845-85A0-FC960CDE6FD5}"/>
              </a:ext>
            </a:extLst>
          </p:cNvPr>
          <p:cNvGrpSpPr/>
          <p:nvPr/>
        </p:nvGrpSpPr>
        <p:grpSpPr>
          <a:xfrm>
            <a:off x="870933" y="3989439"/>
            <a:ext cx="1640984" cy="594894"/>
            <a:chOff x="797606" y="1511981"/>
            <a:chExt cx="1640984" cy="594894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59BCE5EE-D202-1547-AB69-CEE16D138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7606" y="1511981"/>
              <a:ext cx="594894" cy="59489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D1AEF5C-FDA7-B045-84FE-2DF9231DD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0BB5874D-733E-F348-B5B5-79EBC2D33E81}"/>
              </a:ext>
            </a:extLst>
          </p:cNvPr>
          <p:cNvSpPr/>
          <p:nvPr/>
        </p:nvSpPr>
        <p:spPr>
          <a:xfrm>
            <a:off x="1219064" y="4784240"/>
            <a:ext cx="95410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000" b="1">
                <a:solidFill>
                  <a:schemeClr val="bg1"/>
                </a:solidFill>
              </a:rPr>
              <a:t>QNAP Agent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B2A64D-7854-6E48-BB9A-89C74C664BFD}"/>
              </a:ext>
            </a:extLst>
          </p:cNvPr>
          <p:cNvSpPr/>
          <p:nvPr/>
        </p:nvSpPr>
        <p:spPr>
          <a:xfrm>
            <a:off x="8544527" y="5528253"/>
            <a:ext cx="1210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Hyper Data </a:t>
            </a:r>
            <a:b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Protector</a:t>
            </a:r>
          </a:p>
        </p:txBody>
      </p:sp>
      <p:pic>
        <p:nvPicPr>
          <p:cNvPr id="25" name="圖片 24" descr="一張含有 畫畫, 傘 的圖片&#10;&#10;自動產生的描述">
            <a:extLst>
              <a:ext uri="{FF2B5EF4-FFF2-40B4-BE49-F238E27FC236}">
                <a16:creationId xmlns:a16="http://schemas.microsoft.com/office/drawing/2014/main" id="{5F398521-439D-3544-9C18-5617CA1DBB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8552" y="5306876"/>
            <a:ext cx="965975" cy="965975"/>
          </a:xfrm>
          <a:prstGeom prst="rect">
            <a:avLst/>
          </a:prstGeom>
        </p:spPr>
      </p:pic>
      <p:sp>
        <p:nvSpPr>
          <p:cNvPr id="26" name="Google Shape;158;p22">
            <a:extLst>
              <a:ext uri="{FF2B5EF4-FFF2-40B4-BE49-F238E27FC236}">
                <a16:creationId xmlns:a16="http://schemas.microsoft.com/office/drawing/2014/main" id="{CBAC2783-F197-8D4A-86C2-1172906CEC2C}"/>
              </a:ext>
            </a:extLst>
          </p:cNvPr>
          <p:cNvSpPr txBox="1"/>
          <p:nvPr/>
        </p:nvSpPr>
        <p:spPr>
          <a:xfrm>
            <a:off x="9968632" y="5400428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174350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3722145" y="4721366"/>
            <a:ext cx="1963692" cy="1963692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5893310" y="4728317"/>
            <a:ext cx="1963692" cy="1963692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8096637" y="4723266"/>
            <a:ext cx="1963692" cy="1963692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632543" y="4795192"/>
            <a:ext cx="1768288" cy="1768288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538702" y="4710155"/>
            <a:ext cx="1963692" cy="1963692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1171289" y="1399871"/>
            <a:ext cx="5368320" cy="3140496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81" y="116041"/>
            <a:ext cx="11085817" cy="1378562"/>
          </a:xfrm>
        </p:spPr>
        <p:txBody>
          <a:bodyPr>
            <a:noAutofit/>
          </a:bodyPr>
          <a:lstStyle/>
          <a:p>
            <a:r>
              <a:rPr lang="en-US" altLang="zh-TW" err="1"/>
              <a:t>Qsirch</a:t>
            </a:r>
            <a:r>
              <a:rPr lang="en-US" altLang="zh-TW"/>
              <a:t> </a:t>
            </a:r>
            <a:r>
              <a:rPr lang="zh-CN" altLang="en-US"/>
              <a:t>幫助企業即時找到所需資料，不再迷惘</a:t>
            </a:r>
            <a:endParaRPr lang="en-US"/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5779175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6426743" y="4806515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ts val="2133"/>
              </a:lnSpc>
            </a:pPr>
            <a:r>
              <a:rPr lang="en" sz="1733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1733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6414382" y="5436254"/>
            <a:ext cx="1147273" cy="843140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0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838" y="5869460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441349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865509" y="5387678"/>
            <a:ext cx="1329577" cy="89804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  <a:defRPr/>
              </a:pPr>
              <a:endParaRPr sz="1600" kern="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2205663" y="4925502"/>
            <a:ext cx="761248" cy="2957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733" kern="0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Web</a:t>
            </a:r>
            <a:endParaRPr sz="1733" kern="0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7881126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8310300" y="5425081"/>
            <a:ext cx="1511925" cy="844516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8428123" y="4984293"/>
            <a:ext cx="1393549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zh-TW" altLang="en-US" sz="1733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瀏覽器套件
</a:t>
            </a:r>
            <a:endParaRPr sz="1733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3658826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4026087" y="5306693"/>
            <a:ext cx="1355016" cy="1030688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4150574" y="4939226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zh-TW" altLang="en-US" sz="1733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行動裝置
</a:t>
            </a:r>
            <a:endParaRPr sz="1733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6298591" y="1877424"/>
            <a:ext cx="5733509" cy="20865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指定路徑、排除關鍵字等進階搜尋
強大篩選器</a:t>
            </a:r>
            <a:r>
              <a:rPr lang="en-US" altLang="zh-TW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24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缺關鍵詞也能搜
搜尋、預覽、與分享一氣呵成
四大搜尋入口在哪都能搜</a:t>
            </a:r>
            <a:endParaRPr lang="en-US" sz="24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826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600"/>
              <a:t>企業升級 </a:t>
            </a:r>
            <a:r>
              <a:rPr lang="en" altLang="zh-CN" sz="3600"/>
              <a:t>Wi-Fi 6 </a:t>
            </a:r>
            <a:r>
              <a:rPr lang="zh-CN" altLang="en-US" sz="3600"/>
              <a:t>無線網路，提升無線網路速度與密度</a:t>
            </a:r>
            <a:endParaRPr lang="zh-TW" altLang="en-US" sz="360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F489656-EE5C-D54D-9AC9-57CEE4E1EDF3}"/>
              </a:ext>
            </a:extLst>
          </p:cNvPr>
          <p:cNvSpPr/>
          <p:nvPr/>
        </p:nvSpPr>
        <p:spPr>
          <a:xfrm>
            <a:off x="635800" y="2418122"/>
            <a:ext cx="118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Ruckus 
</a:t>
            </a:r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R750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AC09225-64BE-D74D-A3B5-8A94F756A83B}"/>
              </a:ext>
            </a:extLst>
          </p:cNvPr>
          <p:cNvSpPr/>
          <p:nvPr/>
        </p:nvSpPr>
        <p:spPr>
          <a:xfrm>
            <a:off x="7631312" y="2418122"/>
            <a:ext cx="2785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Extreme Networks 
</a:t>
            </a:r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AP305C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567720DB-670A-AD4A-85BC-07E592DAA853}"/>
              </a:ext>
            </a:extLst>
          </p:cNvPr>
          <p:cNvSpPr/>
          <p:nvPr/>
        </p:nvSpPr>
        <p:spPr>
          <a:xfrm>
            <a:off x="4261377" y="2418122"/>
            <a:ext cx="11895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Aruba</a:t>
            </a:r>
          </a:p>
          <a:p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550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0339F77-7139-3547-B8C7-72682895B2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80" y="2324143"/>
            <a:ext cx="2350395" cy="13945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2B7ED1E7-B519-C84A-ABB5-0FEA451BB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977" y="1645326"/>
            <a:ext cx="2045250" cy="218561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55D4134-6737-1E4D-AC97-CAD5A16D62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2120" y="2025471"/>
            <a:ext cx="2096417" cy="16367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E844BE3-2FCB-234F-B139-2A847D59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235" y="4635392"/>
            <a:ext cx="1390407" cy="190003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7414199-3AC7-8748-BB2B-52C8ECEE9E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336" y="5558278"/>
            <a:ext cx="1105539" cy="110553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8B8FA26C-4226-FE43-A222-097AEDCC8583}"/>
              </a:ext>
            </a:extLst>
          </p:cNvPr>
          <p:cNvSpPr/>
          <p:nvPr/>
        </p:nvSpPr>
        <p:spPr>
          <a:xfrm>
            <a:off x="702986" y="4415639"/>
            <a:ext cx="2365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PCIe &amp; </a:t>
            </a:r>
            <a:r>
              <a:rPr lang="en-US" altLang="zh-CN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CNVi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擴充卡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4CA710D-86AB-BB4C-B77A-76AF7C078D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718" y="5290760"/>
            <a:ext cx="1207937" cy="142896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F239AD5-BCFE-1146-A1F1-D5C45215C8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788" y="4415639"/>
            <a:ext cx="2269262" cy="2684489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7EE51DF-AF65-DF48-8756-1A25B0A2AA16}"/>
              </a:ext>
            </a:extLst>
          </p:cNvPr>
          <p:cNvSpPr/>
          <p:nvPr/>
        </p:nvSpPr>
        <p:spPr>
          <a:xfrm>
            <a:off x="3323163" y="4307782"/>
            <a:ext cx="4740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iPad Pro, iPhone 11, Galaxy S20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系列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2A780ED-A7F0-8643-B74A-FE37F43BFA8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731" y="5404267"/>
            <a:ext cx="1207937" cy="1307911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5F67C164-F99D-4C08-8407-400DBF4B311B}"/>
              </a:ext>
            </a:extLst>
          </p:cNvPr>
          <p:cNvSpPr/>
          <p:nvPr/>
        </p:nvSpPr>
        <p:spPr>
          <a:xfrm>
            <a:off x="580380" y="1872609"/>
            <a:ext cx="1154891" cy="451534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2000" b="1">
                <a:latin typeface="微軟正黑體"/>
                <a:ea typeface="微軟正黑體"/>
                <a:cs typeface="Arial"/>
                <a:sym typeface="Microsoft JhengHei"/>
              </a:rPr>
              <a:t>AP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2DD8143-73B3-4C25-8921-48F1D1E3EC48}"/>
              </a:ext>
            </a:extLst>
          </p:cNvPr>
          <p:cNvSpPr/>
          <p:nvPr/>
        </p:nvSpPr>
        <p:spPr>
          <a:xfrm>
            <a:off x="603683" y="3777976"/>
            <a:ext cx="1824563" cy="439736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TW" altLang="en-US" sz="2000" b="1">
                <a:latin typeface="微軟正黑體"/>
                <a:ea typeface="微軟正黑體"/>
                <a:cs typeface="Arial"/>
                <a:sym typeface="Microsoft JhengHei"/>
              </a:rPr>
              <a:t>筆電與桌機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E4EB9A49-A723-441B-8B26-3F157FF57000}"/>
              </a:ext>
            </a:extLst>
          </p:cNvPr>
          <p:cNvSpPr/>
          <p:nvPr/>
        </p:nvSpPr>
        <p:spPr>
          <a:xfrm>
            <a:off x="3367060" y="3777976"/>
            <a:ext cx="1824563" cy="439736"/>
          </a:xfrm>
          <a:prstGeom prst="rect">
            <a:avLst/>
          </a:prstGeom>
          <a:solidFill>
            <a:schemeClr val="accent1">
              <a:alpha val="18000"/>
            </a:schemeClr>
          </a:solidFill>
          <a:ln w="63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TW" altLang="en-US" sz="2000" b="1">
                <a:latin typeface="微軟正黑體"/>
                <a:ea typeface="微軟正黑體"/>
                <a:cs typeface="Arial"/>
                <a:sym typeface="Microsoft JhengHei"/>
              </a:rPr>
              <a:t>行動裝置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F5F0A0E-63C1-4DFC-A012-AA0232BDF014}"/>
              </a:ext>
            </a:extLst>
          </p:cNvPr>
          <p:cNvGrpSpPr/>
          <p:nvPr/>
        </p:nvGrpSpPr>
        <p:grpSpPr>
          <a:xfrm>
            <a:off x="7680561" y="4320363"/>
            <a:ext cx="3934326" cy="2265274"/>
            <a:chOff x="8726632" y="4213251"/>
            <a:chExt cx="3934326" cy="2265274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1904A316-9E6D-4E27-90D7-97636056FE2C}"/>
                </a:ext>
              </a:extLst>
            </p:cNvPr>
            <p:cNvGrpSpPr/>
            <p:nvPr/>
          </p:nvGrpSpPr>
          <p:grpSpPr>
            <a:xfrm>
              <a:off x="8726632" y="4213251"/>
              <a:ext cx="3934326" cy="2265274"/>
              <a:chOff x="8726632" y="4213251"/>
              <a:chExt cx="3934326" cy="2265274"/>
            </a:xfrm>
          </p:grpSpPr>
          <p:sp>
            <p:nvSpPr>
              <p:cNvPr id="25" name="矩形: 圓角 8">
                <a:extLst>
                  <a:ext uri="{FF2B5EF4-FFF2-40B4-BE49-F238E27FC236}">
                    <a16:creationId xmlns:a16="http://schemas.microsoft.com/office/drawing/2014/main" id="{50640FEA-B49A-5149-BC58-124B150A1491}"/>
                  </a:ext>
                </a:extLst>
              </p:cNvPr>
              <p:cNvSpPr/>
              <p:nvPr/>
            </p:nvSpPr>
            <p:spPr>
              <a:xfrm>
                <a:off x="8726632" y="4213251"/>
                <a:ext cx="3934326" cy="2265274"/>
              </a:xfrm>
              <a:prstGeom prst="roundRect">
                <a:avLst>
                  <a:gd name="adj" fmla="val 3442"/>
                </a:avLst>
              </a:prstGeom>
              <a:solidFill>
                <a:schemeClr val="bg1">
                  <a:alpha val="15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50800" dist="139700" dir="25200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2400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" name="矩形: 圓角 2">
                <a:extLst>
                  <a:ext uri="{FF2B5EF4-FFF2-40B4-BE49-F238E27FC236}">
                    <a16:creationId xmlns:a16="http://schemas.microsoft.com/office/drawing/2014/main" id="{299A549B-6EA4-473B-9BFE-90E1188FC5D1}"/>
                  </a:ext>
                </a:extLst>
              </p:cNvPr>
              <p:cNvSpPr/>
              <p:nvPr/>
            </p:nvSpPr>
            <p:spPr>
              <a:xfrm>
                <a:off x="8819167" y="4303320"/>
                <a:ext cx="3743021" cy="2078913"/>
              </a:xfrm>
              <a:prstGeom prst="roundRect">
                <a:avLst>
                  <a:gd name="adj" fmla="val 1158"/>
                </a:avLst>
              </a:prstGeom>
              <a:solidFill>
                <a:schemeClr val="tx1">
                  <a:lumMod val="65000"/>
                  <a:lumOff val="35000"/>
                  <a:alpha val="42000"/>
                </a:schemeClr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9254ED6F-B1C8-6944-A7F0-A3D37F5BF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031766" y="5124479"/>
              <a:ext cx="361343" cy="294687"/>
            </a:xfrm>
            <a:prstGeom prst="rect">
              <a:avLst/>
            </a:prstGeom>
          </p:spPr>
        </p:pic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FB49E47F-7BAA-A64F-80F8-09AD48B91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43156" y="4565063"/>
              <a:ext cx="338563" cy="276442"/>
            </a:xfrm>
            <a:prstGeom prst="rect">
              <a:avLst/>
            </a:prstGeom>
          </p:spPr>
        </p:pic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BE89F670-4308-7048-BDCC-239E312B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43156" y="5702139"/>
              <a:ext cx="338563" cy="276442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E3C4031A-5F00-6A4B-911F-86D75CA87F46}"/>
                </a:ext>
              </a:extLst>
            </p:cNvPr>
            <p:cNvSpPr/>
            <p:nvPr/>
          </p:nvSpPr>
          <p:spPr>
            <a:xfrm>
              <a:off x="9393109" y="4551956"/>
              <a:ext cx="8948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Microsoft JhengHei"/>
                </a:rPr>
                <a:t>WiFi</a:t>
              </a:r>
              <a:r>
                <a:rPr lang="en-US" altLang="zh-CN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Microsoft JhengHei"/>
                </a:rPr>
                <a:t> 6</a:t>
              </a:r>
              <a:endPara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CFAFF33A-B14B-9647-A696-3613F99ABB38}"/>
                </a:ext>
              </a:extLst>
            </p:cNvPr>
            <p:cNvSpPr/>
            <p:nvPr/>
          </p:nvSpPr>
          <p:spPr>
            <a:xfrm>
              <a:off x="9393109" y="5010212"/>
              <a:ext cx="89488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Microsoft JhengHei"/>
                </a:rPr>
                <a:t>Gigabit LAN</a:t>
              </a:r>
              <a:endPara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90E0AF12-4A7B-0942-8817-DD443DC25057}"/>
                </a:ext>
              </a:extLst>
            </p:cNvPr>
            <p:cNvSpPr/>
            <p:nvPr/>
          </p:nvSpPr>
          <p:spPr>
            <a:xfrm>
              <a:off x="9393109" y="5683912"/>
              <a:ext cx="8948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Microsoft JhengHei"/>
                </a:rPr>
                <a:t>WiFi</a:t>
              </a:r>
              <a:r>
                <a:rPr lang="en-US" altLang="zh-CN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Microsoft JhengHei"/>
                </a:rPr>
                <a:t> 5</a:t>
              </a:r>
              <a:endPara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endParaRPr>
            </a:p>
          </p:txBody>
        </p:sp>
        <p:sp>
          <p:nvSpPr>
            <p:cNvPr id="43" name="矩形: 圓角 113">
              <a:extLst>
                <a:ext uri="{FF2B5EF4-FFF2-40B4-BE49-F238E27FC236}">
                  <a16:creationId xmlns:a16="http://schemas.microsoft.com/office/drawing/2014/main" id="{9698DF06-CADB-124C-BDB2-8F389910043F}"/>
                </a:ext>
              </a:extLst>
            </p:cNvPr>
            <p:cNvSpPr/>
            <p:nvPr/>
          </p:nvSpPr>
          <p:spPr>
            <a:xfrm>
              <a:off x="10234654" y="4650923"/>
              <a:ext cx="2112550" cy="164714"/>
            </a:xfrm>
            <a:prstGeom prst="roundRect">
              <a:avLst>
                <a:gd name="adj" fmla="val 50000"/>
              </a:avLst>
            </a:prstGeom>
            <a:gradFill>
              <a:gsLst>
                <a:gs pos="81000">
                  <a:srgbClr val="FFD926"/>
                </a:gs>
                <a:gs pos="0">
                  <a:srgbClr val="FF6699"/>
                </a:gs>
                <a:gs pos="99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" name="矩形: 圓角 53">
              <a:extLst>
                <a:ext uri="{FF2B5EF4-FFF2-40B4-BE49-F238E27FC236}">
                  <a16:creationId xmlns:a16="http://schemas.microsoft.com/office/drawing/2014/main" id="{3D20163B-F5F7-E143-80BA-E918877D5304}"/>
                </a:ext>
              </a:extLst>
            </p:cNvPr>
            <p:cNvSpPr/>
            <p:nvPr/>
          </p:nvSpPr>
          <p:spPr>
            <a:xfrm>
              <a:off x="10234653" y="5191839"/>
              <a:ext cx="889909" cy="15929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" name="矩形 26">
              <a:extLst>
                <a:ext uri="{FF2B5EF4-FFF2-40B4-BE49-F238E27FC236}">
                  <a16:creationId xmlns:a16="http://schemas.microsoft.com/office/drawing/2014/main" id="{C7622B8A-58D0-C44B-A580-666D5A9422C2}"/>
                </a:ext>
              </a:extLst>
            </p:cNvPr>
            <p:cNvSpPr/>
            <p:nvPr/>
          </p:nvSpPr>
          <p:spPr>
            <a:xfrm>
              <a:off x="11316214" y="4341347"/>
              <a:ext cx="1051891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600" b="1">
                  <a:solidFill>
                    <a:srgbClr val="D6FF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2.4 Gbps</a:t>
              </a:r>
              <a:endParaRPr lang="zh-CN" altLang="en-US" sz="1600" b="1">
                <a:solidFill>
                  <a:srgbClr val="D6FF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" name="矩形: 圓角 53">
              <a:extLst>
                <a:ext uri="{FF2B5EF4-FFF2-40B4-BE49-F238E27FC236}">
                  <a16:creationId xmlns:a16="http://schemas.microsoft.com/office/drawing/2014/main" id="{0E2D5DED-EFD8-C84E-B974-2099CB917F0E}"/>
                </a:ext>
              </a:extLst>
            </p:cNvPr>
            <p:cNvSpPr/>
            <p:nvPr/>
          </p:nvSpPr>
          <p:spPr>
            <a:xfrm>
              <a:off x="10234654" y="5727331"/>
              <a:ext cx="737624" cy="15929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CBC08"/>
                </a:gs>
                <a:gs pos="55800">
                  <a:srgbClr val="FFFF00">
                    <a:alpha val="50000"/>
                  </a:srgbClr>
                </a:gs>
                <a:gs pos="94000">
                  <a:srgbClr val="FFFF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7" name="矩形 26">
              <a:extLst>
                <a:ext uri="{FF2B5EF4-FFF2-40B4-BE49-F238E27FC236}">
                  <a16:creationId xmlns:a16="http://schemas.microsoft.com/office/drawing/2014/main" id="{1D487F79-3258-C24F-A373-668AB74E214C}"/>
                </a:ext>
              </a:extLst>
            </p:cNvPr>
            <p:cNvSpPr/>
            <p:nvPr/>
          </p:nvSpPr>
          <p:spPr>
            <a:xfrm>
              <a:off x="10690678" y="4941625"/>
              <a:ext cx="679994" cy="27699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 Gbps</a:t>
              </a:r>
              <a:endPara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8" name="矩形 26">
              <a:extLst>
                <a:ext uri="{FF2B5EF4-FFF2-40B4-BE49-F238E27FC236}">
                  <a16:creationId xmlns:a16="http://schemas.microsoft.com/office/drawing/2014/main" id="{ED2DD682-9008-604A-9F00-8DBCA54AC906}"/>
                </a:ext>
              </a:extLst>
            </p:cNvPr>
            <p:cNvSpPr/>
            <p:nvPr/>
          </p:nvSpPr>
          <p:spPr>
            <a:xfrm>
              <a:off x="10690678" y="5480653"/>
              <a:ext cx="978153" cy="27699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CN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0.867 Gbps</a:t>
              </a:r>
              <a:endPara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3162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/>
              <a:t>在企業專屬私有雲裡多人即時線上協作文件</a:t>
            </a:r>
            <a:endParaRPr 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4B01F68E-08A2-6A4D-968C-A3D63D00E6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730" y="1849409"/>
            <a:ext cx="5725712" cy="34655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流程圖: 換頁接點 64">
            <a:extLst>
              <a:ext uri="{FF2B5EF4-FFF2-40B4-BE49-F238E27FC236}">
                <a16:creationId xmlns:a16="http://schemas.microsoft.com/office/drawing/2014/main" id="{D95730DB-F5AF-6B4C-BA43-59FA2AB5AFFE}"/>
              </a:ext>
            </a:extLst>
          </p:cNvPr>
          <p:cNvSpPr/>
          <p:nvPr/>
        </p:nvSpPr>
        <p:spPr>
          <a:xfrm>
            <a:off x="7334310" y="1794729"/>
            <a:ext cx="1436805" cy="430887"/>
          </a:xfrm>
          <a:prstGeom prst="flowChartOffpageConnector">
            <a:avLst/>
          </a:prstGeom>
          <a:solidFill>
            <a:srgbClr val="2A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58C5E7DA-D7EB-AA4C-B269-FEB6F0453B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227" y="1849410"/>
            <a:ext cx="4868883" cy="3462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8" name="流程圖: 換頁接點 2">
            <a:extLst>
              <a:ext uri="{FF2B5EF4-FFF2-40B4-BE49-F238E27FC236}">
                <a16:creationId xmlns:a16="http://schemas.microsoft.com/office/drawing/2014/main" id="{1C1DE5C2-AF3C-8644-ACAF-0504D20A9694}"/>
              </a:ext>
            </a:extLst>
          </p:cNvPr>
          <p:cNvSpPr/>
          <p:nvPr/>
        </p:nvSpPr>
        <p:spPr>
          <a:xfrm>
            <a:off x="1881149" y="1817419"/>
            <a:ext cx="1379001" cy="430887"/>
          </a:xfrm>
          <a:prstGeom prst="flowChartOffpageConnector">
            <a:avLst/>
          </a:prstGeom>
          <a:solidFill>
            <a:srgbClr val="2A61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8481E8C8-B442-A84E-99F1-B4B28EF13DC1}"/>
              </a:ext>
            </a:extLst>
          </p:cNvPr>
          <p:cNvSpPr/>
          <p:nvPr/>
        </p:nvSpPr>
        <p:spPr>
          <a:xfrm>
            <a:off x="524909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117F63A6-A5EE-064F-A74A-C47A381A8D52}"/>
              </a:ext>
            </a:extLst>
          </p:cNvPr>
          <p:cNvSpPr/>
          <p:nvPr/>
        </p:nvSpPr>
        <p:spPr>
          <a:xfrm>
            <a:off x="524909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F94BB7EA-5DF2-934E-A312-98FDF3F7516B}"/>
              </a:ext>
            </a:extLst>
          </p:cNvPr>
          <p:cNvSpPr/>
          <p:nvPr/>
        </p:nvSpPr>
        <p:spPr>
          <a:xfrm>
            <a:off x="6840615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8F7E0CF8-F560-6242-A47B-0D012F0D2CB8}"/>
              </a:ext>
            </a:extLst>
          </p:cNvPr>
          <p:cNvSpPr/>
          <p:nvPr/>
        </p:nvSpPr>
        <p:spPr>
          <a:xfrm>
            <a:off x="6840615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A7E4F5CF-D5ED-484E-AE8E-FBA3B818F620}"/>
              </a:ext>
            </a:extLst>
          </p:cNvPr>
          <p:cNvSpPr/>
          <p:nvPr/>
        </p:nvSpPr>
        <p:spPr>
          <a:xfrm>
            <a:off x="8505303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A149C517-4A2D-F546-8FB8-1FE2EB3FFFB4}"/>
              </a:ext>
            </a:extLst>
          </p:cNvPr>
          <p:cNvSpPr/>
          <p:nvPr/>
        </p:nvSpPr>
        <p:spPr>
          <a:xfrm>
            <a:off x="8505303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0EE89CCC-CD8A-DD4B-9610-09CC3B16AB0A}"/>
              </a:ext>
            </a:extLst>
          </p:cNvPr>
          <p:cNvSpPr/>
          <p:nvPr/>
        </p:nvSpPr>
        <p:spPr>
          <a:xfrm>
            <a:off x="353916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3FA94D65-DF3A-8142-B782-2AB7ED5A7A28}"/>
              </a:ext>
            </a:extLst>
          </p:cNvPr>
          <p:cNvSpPr/>
          <p:nvPr/>
        </p:nvSpPr>
        <p:spPr>
          <a:xfrm>
            <a:off x="353916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D61224AB-FF94-C247-A6B8-38F2FF58A9A5}"/>
              </a:ext>
            </a:extLst>
          </p:cNvPr>
          <p:cNvSpPr/>
          <p:nvPr/>
        </p:nvSpPr>
        <p:spPr>
          <a:xfrm>
            <a:off x="1972059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408EB3AB-42FD-4343-88F6-33E43CCFA678}"/>
              </a:ext>
            </a:extLst>
          </p:cNvPr>
          <p:cNvSpPr/>
          <p:nvPr/>
        </p:nvSpPr>
        <p:spPr>
          <a:xfrm>
            <a:off x="1972059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E72FBFB2-CD4B-6C45-B2AF-EE984048942B}"/>
              </a:ext>
            </a:extLst>
          </p:cNvPr>
          <p:cNvSpPr/>
          <p:nvPr/>
        </p:nvSpPr>
        <p:spPr>
          <a:xfrm>
            <a:off x="3531142" y="5534675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FA4C1403-63B7-B244-B19C-B610DF637AAF}"/>
              </a:ext>
            </a:extLst>
          </p:cNvPr>
          <p:cNvSpPr/>
          <p:nvPr/>
        </p:nvSpPr>
        <p:spPr>
          <a:xfrm>
            <a:off x="3531142" y="6165083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15E9244B-5680-2145-99CD-0CD3137AEEB5}"/>
              </a:ext>
            </a:extLst>
          </p:cNvPr>
          <p:cNvSpPr txBox="1"/>
          <p:nvPr/>
        </p:nvSpPr>
        <p:spPr>
          <a:xfrm>
            <a:off x="915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插入連結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668FB20-3427-454C-A5ED-FF3C184E60FA}"/>
              </a:ext>
            </a:extLst>
          </p:cNvPr>
          <p:cNvSpPr txBox="1"/>
          <p:nvPr/>
        </p:nvSpPr>
        <p:spPr>
          <a:xfrm>
            <a:off x="910142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插入檔案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0DA49310-91A3-A349-974F-9FD017402F3E}"/>
              </a:ext>
            </a:extLst>
          </p:cNvPr>
          <p:cNvSpPr txBox="1"/>
          <p:nvPr/>
        </p:nvSpPr>
        <p:spPr>
          <a:xfrm>
            <a:off x="9023660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裁減工具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45C3C77-0B8C-5841-BBD7-592E9D03584F}"/>
              </a:ext>
            </a:extLst>
          </p:cNvPr>
          <p:cNvSpPr txBox="1"/>
          <p:nvPr/>
        </p:nvSpPr>
        <p:spPr>
          <a:xfrm>
            <a:off x="9009351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畫筆工具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B3C8734-3927-A044-BD2A-BB2BC0181FDF}"/>
              </a:ext>
            </a:extLst>
          </p:cNvPr>
          <p:cNvSpPr txBox="1"/>
          <p:nvPr/>
        </p:nvSpPr>
        <p:spPr>
          <a:xfrm>
            <a:off x="7343232" y="5634095"/>
            <a:ext cx="1150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像素化工具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0AA48FE-3D5B-0E4D-A272-51C190A8C05C}"/>
              </a:ext>
            </a:extLst>
          </p:cNvPr>
          <p:cNvSpPr txBox="1"/>
          <p:nvPr/>
        </p:nvSpPr>
        <p:spPr>
          <a:xfrm>
            <a:off x="7334308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形狀工具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A018669-A2B7-F74D-8686-427E54A73933}"/>
              </a:ext>
            </a:extLst>
          </p:cNvPr>
          <p:cNvSpPr txBox="1"/>
          <p:nvPr/>
        </p:nvSpPr>
        <p:spPr>
          <a:xfrm>
            <a:off x="5796502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旋轉</a:t>
            </a:r>
            <a:r>
              <a:rPr kumimoji="1"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翻轉</a:t>
            </a:r>
            <a:endParaRPr kumimoji="1"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281BAEE-F398-F045-A1D6-0296724D442D}"/>
              </a:ext>
            </a:extLst>
          </p:cNvPr>
          <p:cNvSpPr txBox="1"/>
          <p:nvPr/>
        </p:nvSpPr>
        <p:spPr>
          <a:xfrm>
            <a:off x="5801380" y="6264503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文字工具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A3100AC-D54E-C34B-BCC7-5DA11E6A2E9B}"/>
              </a:ext>
            </a:extLst>
          </p:cNvPr>
          <p:cNvSpPr txBox="1"/>
          <p:nvPr/>
        </p:nvSpPr>
        <p:spPr>
          <a:xfrm>
            <a:off x="2462053" y="6189393"/>
            <a:ext cx="135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</a:t>
            </a:r>
            <a:endParaRPr kumimoji="1"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endParaRPr kumimoji="1"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B653BDE-F895-E143-8556-860446FF6795}"/>
              </a:ext>
            </a:extLst>
          </p:cNvPr>
          <p:cNvSpPr txBox="1"/>
          <p:nvPr/>
        </p:nvSpPr>
        <p:spPr>
          <a:xfrm>
            <a:off x="2487327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</a:t>
            </a:r>
            <a:r>
              <a:rPr kumimoji="1"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</a:t>
            </a:r>
            <a:endParaRPr kumimoji="1"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CFA633E0-F96D-434E-BF33-A8FC8DC68A2A}"/>
              </a:ext>
            </a:extLst>
          </p:cNvPr>
          <p:cNvSpPr txBox="1"/>
          <p:nvPr/>
        </p:nvSpPr>
        <p:spPr>
          <a:xfrm>
            <a:off x="4021871" y="6264504"/>
            <a:ext cx="1216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代辦任務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D27C22A3-3854-7B4D-9D75-BCEDB99CDC06}"/>
              </a:ext>
            </a:extLst>
          </p:cNvPr>
          <p:cNvSpPr txBox="1"/>
          <p:nvPr/>
        </p:nvSpPr>
        <p:spPr>
          <a:xfrm>
            <a:off x="4037758" y="5634095"/>
            <a:ext cx="1078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</a:t>
            </a:r>
            <a:r>
              <a:rPr kumimoji="1"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表格</a:t>
            </a:r>
            <a:endParaRPr kumimoji="1" lang="en-US" altLang="zh-TW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A626DF63-0C6E-5E44-B649-AD0FABD94988}"/>
              </a:ext>
            </a:extLst>
          </p:cNvPr>
          <p:cNvSpPr/>
          <p:nvPr/>
        </p:nvSpPr>
        <p:spPr>
          <a:xfrm>
            <a:off x="1965354" y="179047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撰寫筆記</a:t>
            </a:r>
            <a:endParaRPr lang="zh-TW" altLang="en-US" sz="2000">
              <a:solidFill>
                <a:schemeClr val="bg1"/>
              </a:solidFill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40D7CADE-EAB9-8D48-A01D-27040AC3277E}"/>
              </a:ext>
            </a:extLst>
          </p:cNvPr>
          <p:cNvSpPr/>
          <p:nvPr/>
        </p:nvSpPr>
        <p:spPr>
          <a:xfrm>
            <a:off x="7447418" y="1764100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影像編輯</a:t>
            </a: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0AEC5BD6-DD4B-424B-95AA-C35644ED1F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45" y="6223408"/>
            <a:ext cx="353145" cy="353145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3B8BDEF0-FD06-8442-B57D-A008A0D896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214" y="5601037"/>
            <a:ext cx="360000" cy="36000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3F51E9AD-6422-2446-875A-86A3CBED9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30" y="5588336"/>
            <a:ext cx="396000" cy="396000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DBAE2857-340C-014E-A590-A4333300D2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368" y="5590581"/>
            <a:ext cx="379779" cy="379779"/>
          </a:xfrm>
          <a:prstGeom prst="rect">
            <a:avLst/>
          </a:prstGeom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533B26F0-206D-1B4D-8319-94C08A4946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28" y="6215935"/>
            <a:ext cx="396536" cy="396536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BE6DEF7F-1D59-7B49-B666-41B77A0F8BD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584" y="6261301"/>
            <a:ext cx="307779" cy="307779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F396D3C7-E88B-6B45-AA8D-C2F3CAC60B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6000" y="6078132"/>
            <a:ext cx="648000" cy="648000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CDF2F7B8-A03F-6549-9BC7-FAED54D892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9527" y="6057959"/>
            <a:ext cx="684000" cy="684000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A215CAB1-236A-694A-820F-60FB0A734F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8607" y="5473029"/>
            <a:ext cx="648000" cy="648000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0C058C1A-6091-604F-84AF-1FF991E69E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5519" y="6088444"/>
            <a:ext cx="648000" cy="648000"/>
          </a:xfrm>
          <a:prstGeom prst="rect">
            <a:avLst/>
          </a:prstGeom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C86FCE7B-8A1C-CA4D-9162-60F8D918BE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03264" y="5500187"/>
            <a:ext cx="576000" cy="576000"/>
          </a:xfrm>
          <a:prstGeom prst="rect">
            <a:avLst/>
          </a:prstGeom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E67BB121-7A6A-3644-A8C9-DDA80CB9FF2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68808" y="5438591"/>
            <a:ext cx="648000" cy="648000"/>
          </a:xfrm>
          <a:prstGeom prst="rect">
            <a:avLst/>
          </a:prstGeom>
        </p:spPr>
      </p:pic>
      <p:pic>
        <p:nvPicPr>
          <p:cNvPr id="75" name="圖片 3">
            <a:extLst>
              <a:ext uri="{FF2B5EF4-FFF2-40B4-BE49-F238E27FC236}">
                <a16:creationId xmlns:a16="http://schemas.microsoft.com/office/drawing/2014/main" id="{A01D2C87-3D37-CE48-A4B8-1A754C35AD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039" y="1747631"/>
            <a:ext cx="794861" cy="794861"/>
          </a:xfrm>
          <a:prstGeom prst="rect">
            <a:avLst/>
          </a:prstGeom>
        </p:spPr>
      </p:pic>
      <p:sp>
        <p:nvSpPr>
          <p:cNvPr id="76" name="橢圓 57">
            <a:extLst>
              <a:ext uri="{FF2B5EF4-FFF2-40B4-BE49-F238E27FC236}">
                <a16:creationId xmlns:a16="http://schemas.microsoft.com/office/drawing/2014/main" id="{0B5CB034-330A-3F47-BFC1-D27FF4882CC4}"/>
              </a:ext>
            </a:extLst>
          </p:cNvPr>
          <p:cNvSpPr/>
          <p:nvPr/>
        </p:nvSpPr>
        <p:spPr>
          <a:xfrm>
            <a:off x="10045567" y="5529984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77" name="文字方塊 38">
            <a:extLst>
              <a:ext uri="{FF2B5EF4-FFF2-40B4-BE49-F238E27FC236}">
                <a16:creationId xmlns:a16="http://schemas.microsoft.com/office/drawing/2014/main" id="{DE8B3529-285D-E84E-978C-CFCB14E64255}"/>
              </a:ext>
            </a:extLst>
          </p:cNvPr>
          <p:cNvSpPr txBox="1"/>
          <p:nvPr/>
        </p:nvSpPr>
        <p:spPr>
          <a:xfrm>
            <a:off x="10534324" y="5503962"/>
            <a:ext cx="1078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Chrome </a:t>
            </a:r>
            <a:r>
              <a:rPr kumimoji="1"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外掛擷取</a:t>
            </a:r>
            <a:endParaRPr kumimoji="1" lang="zh-TW" altLang="en-US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橢圓 57">
            <a:extLst>
              <a:ext uri="{FF2B5EF4-FFF2-40B4-BE49-F238E27FC236}">
                <a16:creationId xmlns:a16="http://schemas.microsoft.com/office/drawing/2014/main" id="{F8F7E9A2-DA09-E944-8121-A3923BF99640}"/>
              </a:ext>
            </a:extLst>
          </p:cNvPr>
          <p:cNvSpPr/>
          <p:nvPr/>
        </p:nvSpPr>
        <p:spPr>
          <a:xfrm>
            <a:off x="10045567" y="6159737"/>
            <a:ext cx="506616" cy="5066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79" name="文字方塊 38">
            <a:extLst>
              <a:ext uri="{FF2B5EF4-FFF2-40B4-BE49-F238E27FC236}">
                <a16:creationId xmlns:a16="http://schemas.microsoft.com/office/drawing/2014/main" id="{9D6CD48B-A84D-B04C-8B53-75AACDAC2963}"/>
              </a:ext>
            </a:extLst>
          </p:cNvPr>
          <p:cNvSpPr txBox="1"/>
          <p:nvPr/>
        </p:nvSpPr>
        <p:spPr>
          <a:xfrm>
            <a:off x="10534325" y="6243167"/>
            <a:ext cx="1411996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1400" b="1">
                <a:latin typeface="微軟正黑體"/>
                <a:ea typeface="微軟正黑體"/>
              </a:rPr>
              <a:t>手機平板 A</a:t>
            </a:r>
            <a:r>
              <a:rPr kumimoji="1" lang="en-US" altLang="zh-TW" sz="1400" b="1">
                <a:latin typeface="微軟正黑體"/>
                <a:ea typeface="微軟正黑體"/>
              </a:rPr>
              <a:t>pp</a:t>
            </a:r>
            <a:endParaRPr kumimoji="1" lang="zh-TW" altLang="en-US" sz="1400" b="1">
              <a:latin typeface="微軟正黑體"/>
              <a:ea typeface="微軟正黑體"/>
            </a:endParaRPr>
          </a:p>
        </p:txBody>
      </p:sp>
      <p:sp>
        <p:nvSpPr>
          <p:cNvPr id="80" name="矩形 34">
            <a:extLst>
              <a:ext uri="{FF2B5EF4-FFF2-40B4-BE49-F238E27FC236}">
                <a16:creationId xmlns:a16="http://schemas.microsoft.com/office/drawing/2014/main" id="{23D93BEA-129E-9849-A521-08CC391A9661}"/>
              </a:ext>
            </a:extLst>
          </p:cNvPr>
          <p:cNvSpPr/>
          <p:nvPr/>
        </p:nvSpPr>
        <p:spPr>
          <a:xfrm>
            <a:off x="10955879" y="2092441"/>
            <a:ext cx="100469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333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Notes Station 3</a:t>
            </a:r>
            <a:endParaRPr lang="zh-TW" altLang="en-US" sz="1333" b="1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:a16="http://schemas.microsoft.com/office/drawing/2014/main" id="{D80C410B-27D3-E840-AC9C-1EFFD5C80DA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biLevel thresh="2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9" y="5601038"/>
            <a:ext cx="366559" cy="366559"/>
          </a:xfrm>
          <a:prstGeom prst="rect">
            <a:avLst/>
          </a:prstGeom>
        </p:spPr>
      </p:pic>
      <p:pic>
        <p:nvPicPr>
          <p:cNvPr id="82" name="圖片 81">
            <a:extLst>
              <a:ext uri="{FF2B5EF4-FFF2-40B4-BE49-F238E27FC236}">
                <a16:creationId xmlns:a16="http://schemas.microsoft.com/office/drawing/2014/main" id="{24141F35-A08C-EF46-AC10-0545F52D591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biLevel thresh="75000"/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8348" y="6265232"/>
            <a:ext cx="415976" cy="2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矩形: 圓角 17">
            <a:extLst>
              <a:ext uri="{FF2B5EF4-FFF2-40B4-BE49-F238E27FC236}">
                <a16:creationId xmlns:a16="http://schemas.microsoft.com/office/drawing/2014/main" id="{098AF85A-D120-9647-B4E7-5172939EAE35}"/>
              </a:ext>
            </a:extLst>
          </p:cNvPr>
          <p:cNvSpPr/>
          <p:nvPr/>
        </p:nvSpPr>
        <p:spPr>
          <a:xfrm>
            <a:off x="8868143" y="1988224"/>
            <a:ext cx="3530966" cy="430981"/>
          </a:xfrm>
          <a:prstGeom prst="roundRect">
            <a:avLst>
              <a:gd name="adj" fmla="val 8066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49" y="136253"/>
            <a:ext cx="11891963" cy="1378562"/>
          </a:xfrm>
        </p:spPr>
        <p:txBody>
          <a:bodyPr>
            <a:noAutofit/>
          </a:bodyPr>
          <a:lstStyle/>
          <a:p>
            <a:r>
              <a:rPr lang="en-US" altLang="zh-CN" sz="3600"/>
              <a:t>NAS </a:t>
            </a:r>
            <a:r>
              <a:rPr lang="zh-CN" altLang="en-US" sz="3600"/>
              <a:t>即企業團隊工作站，讓</a:t>
            </a:r>
            <a:r>
              <a:rPr lang="zh-TW" altLang="en-US" sz="3600"/>
              <a:t>各式文件協同作業變簡單了</a:t>
            </a:r>
            <a:endParaRPr lang="en-US" sz="3600"/>
          </a:p>
        </p:txBody>
      </p:sp>
      <p:sp>
        <p:nvSpPr>
          <p:cNvPr id="83" name="橢圓 82">
            <a:extLst>
              <a:ext uri="{FF2B5EF4-FFF2-40B4-BE49-F238E27FC236}">
                <a16:creationId xmlns:a16="http://schemas.microsoft.com/office/drawing/2014/main" id="{6FB7D1E8-B991-4449-B10F-9D38D9F92A05}"/>
              </a:ext>
            </a:extLst>
          </p:cNvPr>
          <p:cNvSpPr/>
          <p:nvPr/>
        </p:nvSpPr>
        <p:spPr>
          <a:xfrm rot="20148603">
            <a:off x="631429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119BB327-15FD-F742-B071-E1BE64646E38}"/>
              </a:ext>
            </a:extLst>
          </p:cNvPr>
          <p:cNvSpPr/>
          <p:nvPr/>
        </p:nvSpPr>
        <p:spPr>
          <a:xfrm>
            <a:off x="635642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橢圓 84">
            <a:extLst>
              <a:ext uri="{FF2B5EF4-FFF2-40B4-BE49-F238E27FC236}">
                <a16:creationId xmlns:a16="http://schemas.microsoft.com/office/drawing/2014/main" id="{2A1DDADC-1B84-A245-AEBC-32040A166FB8}"/>
              </a:ext>
            </a:extLst>
          </p:cNvPr>
          <p:cNvSpPr/>
          <p:nvPr/>
        </p:nvSpPr>
        <p:spPr>
          <a:xfrm rot="20148603">
            <a:off x="3546379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橢圓 85">
            <a:extLst>
              <a:ext uri="{FF2B5EF4-FFF2-40B4-BE49-F238E27FC236}">
                <a16:creationId xmlns:a16="http://schemas.microsoft.com/office/drawing/2014/main" id="{E9D89C3E-DEFE-A143-B16A-56488D8A8B09}"/>
              </a:ext>
            </a:extLst>
          </p:cNvPr>
          <p:cNvSpPr/>
          <p:nvPr/>
        </p:nvSpPr>
        <p:spPr>
          <a:xfrm>
            <a:off x="3588511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橢圓 86">
            <a:extLst>
              <a:ext uri="{FF2B5EF4-FFF2-40B4-BE49-F238E27FC236}">
                <a16:creationId xmlns:a16="http://schemas.microsoft.com/office/drawing/2014/main" id="{5AD78448-B634-8949-BCCD-B6310731D40C}"/>
              </a:ext>
            </a:extLst>
          </p:cNvPr>
          <p:cNvSpPr/>
          <p:nvPr/>
        </p:nvSpPr>
        <p:spPr>
          <a:xfrm rot="20148603">
            <a:off x="1322163" y="2424967"/>
            <a:ext cx="1950222" cy="1950222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橢圓 87">
            <a:extLst>
              <a:ext uri="{FF2B5EF4-FFF2-40B4-BE49-F238E27FC236}">
                <a16:creationId xmlns:a16="http://schemas.microsoft.com/office/drawing/2014/main" id="{DCE65BEE-51B8-504D-9E5A-874DAA13A5A4}"/>
              </a:ext>
            </a:extLst>
          </p:cNvPr>
          <p:cNvSpPr/>
          <p:nvPr/>
        </p:nvSpPr>
        <p:spPr>
          <a:xfrm>
            <a:off x="1364295" y="246709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矩形: 圓角 1">
            <a:extLst>
              <a:ext uri="{FF2B5EF4-FFF2-40B4-BE49-F238E27FC236}">
                <a16:creationId xmlns:a16="http://schemas.microsoft.com/office/drawing/2014/main" id="{A9EB3DF2-94F0-4F45-B173-370581E030FD}"/>
              </a:ext>
            </a:extLst>
          </p:cNvPr>
          <p:cNvSpPr/>
          <p:nvPr/>
        </p:nvSpPr>
        <p:spPr>
          <a:xfrm>
            <a:off x="9231573" y="5587583"/>
            <a:ext cx="2728853" cy="886132"/>
          </a:xfrm>
          <a:prstGeom prst="roundRect">
            <a:avLst>
              <a:gd name="adj" fmla="val 11089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90" name="內容版面配置區 5">
            <a:extLst>
              <a:ext uri="{FF2B5EF4-FFF2-40B4-BE49-F238E27FC236}">
                <a16:creationId xmlns:a16="http://schemas.microsoft.com/office/drawing/2014/main" id="{F4BA2077-BEB9-254F-952C-7FF7E0A03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563341"/>
              </p:ext>
            </p:extLst>
          </p:nvPr>
        </p:nvGraphicFramePr>
        <p:xfrm>
          <a:off x="187668" y="3592166"/>
          <a:ext cx="8803932" cy="2755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183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1811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248259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3349352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CN" sz="1500">
                          <a:latin typeface="微軟正黑體"/>
                          <a:ea typeface="微軟正黑體"/>
                        </a:rPr>
                        <a:t>Office Online </a:t>
                      </a:r>
                      <a:r>
                        <a:rPr lang="zh-CN" altLang="en-US" sz="1500">
                          <a:latin typeface="微軟正黑體"/>
                          <a:ea typeface="微軟正黑體"/>
                        </a:rPr>
                        <a:t>編輯</a:t>
                      </a:r>
                      <a:endParaRPr lang="en-US" altLang="zh-CN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在 </a:t>
                      </a: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Google Docs </a:t>
                      </a:r>
                      <a:r>
                        <a:rPr lang="zh-CN" altLang="en-US" sz="1500">
                          <a:latin typeface="微軟正黑體"/>
                          <a:ea typeface="微軟正黑體"/>
                        </a:rPr>
                        <a:t>中檢視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Google Chrome </a:t>
                      </a:r>
                      <a:r>
                        <a:rPr lang="zh-CN" altLang="en-US" sz="1500">
                          <a:latin typeface="微軟正黑體"/>
                          <a:ea typeface="微軟正黑體"/>
                        </a:rPr>
                        <a:t>擴充功能開啟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21054"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必要設定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啟用</a:t>
                      </a: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500" err="1">
                          <a:latin typeface="微軟正黑體"/>
                          <a:ea typeface="微軟正黑體"/>
                        </a:rPr>
                        <a:t>MyQNAPCloud</a:t>
                      </a:r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500" err="1">
                          <a:latin typeface="微軟正黑體"/>
                          <a:ea typeface="微軟正黑體"/>
                        </a:rPr>
                        <a:t>CloudLink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啟用</a:t>
                      </a: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500" err="1">
                          <a:latin typeface="微軟正黑體"/>
                          <a:ea typeface="微軟正黑體"/>
                        </a:rPr>
                        <a:t>MyQNAPCloud</a:t>
                      </a:r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500" err="1">
                          <a:latin typeface="微軟正黑體"/>
                          <a:ea typeface="微軟正黑體"/>
                        </a:rPr>
                        <a:t>CloudLink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/>
                          <a:ea typeface="微軟正黑體"/>
                        </a:rPr>
                        <a:t>以 </a:t>
                      </a: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Chrome </a:t>
                      </a:r>
                      <a:r>
                        <a:rPr lang="zh-CN" altLang="en-US" sz="1500">
                          <a:latin typeface="微軟正黑體"/>
                          <a:ea typeface="微軟正黑體"/>
                        </a:rPr>
                        <a:t>瀏覽器開啟，並安裝擴充功能：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Office Editing for Docs, Sheets &amp; Slides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183330"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支援格式</a:t>
                      </a: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.doc, .ppt, .</a:t>
                      </a:r>
                      <a:r>
                        <a:rPr lang="en-US" altLang="zh-TW" sz="1500" err="1">
                          <a:latin typeface="微軟正黑體"/>
                          <a:ea typeface="微軟正黑體"/>
                        </a:rPr>
                        <a:t>xls</a:t>
                      </a:r>
                      <a:endParaRPr lang="en-US" altLang="zh-TW" sz="1500">
                        <a:latin typeface="微軟正黑體"/>
                        <a:ea typeface="微軟正黑體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微軟正黑體"/>
                          <a:ea typeface="微軟正黑體"/>
                        </a:rPr>
                        <a:t>.docx, .pptx, .xlsx</a:t>
                      </a:r>
                      <a:endParaRPr lang="zh-TW" altLang="en-US" sz="1500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39469"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支援能力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文件共同編輯與同步至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文件檢視</a:t>
                      </a:r>
                      <a:endParaRPr lang="en-US" altLang="zh-TW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可轉成 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Google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文件進行編輯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文件檢視</a:t>
                      </a:r>
                      <a:endParaRPr lang="en-US" altLang="zh-TW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可轉成</a:t>
                      </a:r>
                      <a:r>
                        <a:rPr lang="en-US" altLang="zh-TW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Google </a:t>
                      </a:r>
                      <a:r>
                        <a:rPr lang="zh-CN" altLang="en-US" sz="15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文件進行編輯</a:t>
                      </a:r>
                      <a:endParaRPr lang="zh-TW" altLang="en-US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91" name="圖片 90">
            <a:extLst>
              <a:ext uri="{FF2B5EF4-FFF2-40B4-BE49-F238E27FC236}">
                <a16:creationId xmlns:a16="http://schemas.microsoft.com/office/drawing/2014/main" id="{9A602039-174F-F342-81B5-34956165C4D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102" y="2944666"/>
            <a:ext cx="520700" cy="520700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378B8389-F078-BA4A-8567-0BE9EC099B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8881" y="2988244"/>
            <a:ext cx="1275442" cy="489479"/>
          </a:xfrm>
          <a:prstGeom prst="rect">
            <a:avLst/>
          </a:prstGeom>
        </p:spPr>
      </p:pic>
      <p:pic>
        <p:nvPicPr>
          <p:cNvPr id="93" name="圖片 92">
            <a:extLst>
              <a:ext uri="{FF2B5EF4-FFF2-40B4-BE49-F238E27FC236}">
                <a16:creationId xmlns:a16="http://schemas.microsoft.com/office/drawing/2014/main" id="{D36CC690-5C36-9A44-9B9D-5FF35D6F9B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2580" y="2957023"/>
            <a:ext cx="520700" cy="520700"/>
          </a:xfrm>
          <a:prstGeom prst="rect">
            <a:avLst/>
          </a:prstGeom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476CAD0D-745F-5A46-9E92-87946508089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430" y="2957023"/>
            <a:ext cx="520700" cy="520700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9A5CC933-874D-CA49-A137-F6BF29FA92B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011" y="2966556"/>
            <a:ext cx="499688" cy="499688"/>
          </a:xfrm>
          <a:prstGeom prst="rect">
            <a:avLst/>
          </a:prstGeom>
        </p:spPr>
      </p:pic>
      <p:pic>
        <p:nvPicPr>
          <p:cNvPr id="96" name="圖片 95">
            <a:extLst>
              <a:ext uri="{FF2B5EF4-FFF2-40B4-BE49-F238E27FC236}">
                <a16:creationId xmlns:a16="http://schemas.microsoft.com/office/drawing/2014/main" id="{2FA92CE3-66FB-A147-8E33-BAFDA054A4E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"/>
          <a:stretch/>
        </p:blipFill>
        <p:spPr>
          <a:xfrm>
            <a:off x="9384599" y="3429000"/>
            <a:ext cx="2303013" cy="2303013"/>
          </a:xfrm>
          <a:prstGeom prst="ellipse">
            <a:avLst/>
          </a:prstGeom>
          <a:ln w="38100">
            <a:solidFill>
              <a:srgbClr val="7030A0"/>
            </a:solidFill>
          </a:ln>
        </p:spPr>
      </p:pic>
      <p:sp>
        <p:nvSpPr>
          <p:cNvPr id="97" name="文字方塊 96">
            <a:extLst>
              <a:ext uri="{FF2B5EF4-FFF2-40B4-BE49-F238E27FC236}">
                <a16:creationId xmlns:a16="http://schemas.microsoft.com/office/drawing/2014/main" id="{10E46933-C430-D44D-A852-12D890A14C67}"/>
              </a:ext>
            </a:extLst>
          </p:cNvPr>
          <p:cNvSpPr txBox="1"/>
          <p:nvPr/>
        </p:nvSpPr>
        <p:spPr>
          <a:xfrm>
            <a:off x="9219216" y="5769084"/>
            <a:ext cx="2926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 設定</a:t>
            </a:r>
            <a:r>
              <a:rPr kumimoji="1"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kumimoji="1" lang="zh-CN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  <a:r>
              <a:rPr kumimoji="1"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裡，選擇你習慣的預設開啟方式吧！</a:t>
            </a:r>
          </a:p>
        </p:txBody>
      </p:sp>
      <p:pic>
        <p:nvPicPr>
          <p:cNvPr id="98" name="圖片 97">
            <a:extLst>
              <a:ext uri="{FF2B5EF4-FFF2-40B4-BE49-F238E27FC236}">
                <a16:creationId xmlns:a16="http://schemas.microsoft.com/office/drawing/2014/main" id="{A11C4C5B-AF94-8B42-9E21-320FEA886D2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4731" y="1740579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99" name="矩形 98">
            <a:extLst>
              <a:ext uri="{FF2B5EF4-FFF2-40B4-BE49-F238E27FC236}">
                <a16:creationId xmlns:a16="http://schemas.microsoft.com/office/drawing/2014/main" id="{27B896B0-EF82-ED43-9271-200EA38B6FB9}"/>
              </a:ext>
            </a:extLst>
          </p:cNvPr>
          <p:cNvSpPr/>
          <p:nvPr/>
        </p:nvSpPr>
        <p:spPr>
          <a:xfrm>
            <a:off x="8955068" y="2009475"/>
            <a:ext cx="3201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檔案即時同步並回存至</a:t>
            </a:r>
            <a:r>
              <a:rPr kumimoji="1"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kumimoji="1"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kumimoji="1"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矩形: 圓角 21">
            <a:extLst>
              <a:ext uri="{FF2B5EF4-FFF2-40B4-BE49-F238E27FC236}">
                <a16:creationId xmlns:a16="http://schemas.microsoft.com/office/drawing/2014/main" id="{56651623-99FD-1544-8871-2EFA7339CFC7}"/>
              </a:ext>
            </a:extLst>
          </p:cNvPr>
          <p:cNvSpPr/>
          <p:nvPr/>
        </p:nvSpPr>
        <p:spPr>
          <a:xfrm>
            <a:off x="9219216" y="2915044"/>
            <a:ext cx="3204521" cy="430981"/>
          </a:xfrm>
          <a:prstGeom prst="roundRect">
            <a:avLst>
              <a:gd name="adj" fmla="val 8066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1" name="圖片 100">
            <a:extLst>
              <a:ext uri="{FF2B5EF4-FFF2-40B4-BE49-F238E27FC236}">
                <a16:creationId xmlns:a16="http://schemas.microsoft.com/office/drawing/2014/main" id="{DBE890F1-F189-B743-BD5D-90F8794A80A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243" y="2604330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02" name="矩形 101">
            <a:extLst>
              <a:ext uri="{FF2B5EF4-FFF2-40B4-BE49-F238E27FC236}">
                <a16:creationId xmlns:a16="http://schemas.microsoft.com/office/drawing/2014/main" id="{20E07323-921D-AD47-8FDD-98BF93B7BF6E}"/>
              </a:ext>
            </a:extLst>
          </p:cNvPr>
          <p:cNvSpPr/>
          <p:nvPr/>
        </p:nvSpPr>
        <p:spPr>
          <a:xfrm>
            <a:off x="9513902" y="2944285"/>
            <a:ext cx="2031325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zh-TW" altLang="en-US">
                <a:latin typeface="微軟正黑體"/>
                <a:ea typeface="微軟正黑體"/>
              </a:rPr>
              <a:t>支援多人線上編輯</a:t>
            </a:r>
            <a:endParaRPr kumimoji="1" lang="en-US" altLang="zh-TW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012253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3476117"/>
            <a:ext cx="2287345" cy="228988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err="1"/>
              <a:t>QuMagie</a:t>
            </a:r>
            <a:r>
              <a:rPr lang="en-US" altLang="zh-TW"/>
              <a:t> AI </a:t>
            </a:r>
            <a:r>
              <a:rPr lang="zh-TW" altLang="en-US"/>
              <a:t>自動照片內人物與物件分類，</a:t>
            </a:r>
            <a:br>
              <a:rPr lang="en-US" altLang="zh-TW"/>
            </a:br>
            <a:r>
              <a:rPr lang="zh-TW" altLang="en-US"/>
              <a:t>大幅縮減員工額外費時介入整理歸類</a:t>
            </a:r>
            <a:endParaRPr lang="en-US"/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2035229" y="-61633"/>
            <a:ext cx="1220075" cy="529053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601442" y="2000915"/>
            <a:ext cx="4253269" cy="14918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運用人工智慧辨識照片內容，自動依照內容分類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目前已有將近 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400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類不同主題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依照人物、標籤、日期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...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快速搜尋
</a:t>
            </a:r>
            <a:endParaRPr lang="en-US" altLang="zh-CN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336" y="2825421"/>
            <a:ext cx="1512029" cy="1512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45" y="4032579"/>
            <a:ext cx="3688923" cy="2180515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D50A2A-2DDB-4229-970D-76EB1F0605FD}"/>
              </a:ext>
            </a:extLst>
          </p:cNvPr>
          <p:cNvGrpSpPr/>
          <p:nvPr/>
        </p:nvGrpSpPr>
        <p:grpSpPr>
          <a:xfrm>
            <a:off x="5052015" y="2082842"/>
            <a:ext cx="1027052" cy="1027052"/>
            <a:chOff x="228678" y="3612186"/>
            <a:chExt cx="655970" cy="6559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B205F529-41BC-4C7C-9A17-A7CD2F22C28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0C737B18-2C5C-4FD3-879C-B771A2FF52E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2869F9"/>
                  </a:gs>
                  <a:gs pos="100000">
                    <a:srgbClr val="1FACF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4969" y="2381619"/>
            <a:ext cx="520844" cy="415357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096000" y="5196281"/>
            <a:ext cx="5835925" cy="696654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2877726" y="3731958"/>
            <a:ext cx="2060756" cy="794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資料夾瀏覽模式
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695089" y="3404727"/>
            <a:ext cx="2060756" cy="7941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933"/>
              </a:lnSpc>
            </a:pPr>
            <a:r>
              <a:rPr lang="zh-TW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相簿瀏覽模式
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D80D684C-14B2-FC48-A81C-0023AAFE13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067" y="4032579"/>
            <a:ext cx="5777351" cy="1571420"/>
          </a:xfrm>
          <a:prstGeom prst="rect">
            <a:avLst/>
          </a:prstGeom>
        </p:spPr>
      </p:pic>
      <p:sp>
        <p:nvSpPr>
          <p:cNvPr id="25" name="Google Shape;158;p22">
            <a:extLst>
              <a:ext uri="{FF2B5EF4-FFF2-40B4-BE49-F238E27FC236}">
                <a16:creationId xmlns:a16="http://schemas.microsoft.com/office/drawing/2014/main" id="{1F215F00-9253-9A4A-A5B5-86BE6D2DEAB9}"/>
              </a:ext>
            </a:extLst>
          </p:cNvPr>
          <p:cNvSpPr txBox="1"/>
          <p:nvPr/>
        </p:nvSpPr>
        <p:spPr>
          <a:xfrm>
            <a:off x="8153255" y="5603999"/>
            <a:ext cx="1628973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110577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333B1AE-47A1-422E-BC0C-F785E69E761E}"/>
              </a:ext>
            </a:extLst>
          </p:cNvPr>
          <p:cNvSpPr/>
          <p:nvPr/>
        </p:nvSpPr>
        <p:spPr>
          <a:xfrm>
            <a:off x="0" y="1148142"/>
            <a:ext cx="12192000" cy="5709857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>
                <a:latin typeface="Arial"/>
                <a:ea typeface="微軟正黑體"/>
                <a:cs typeface="Arial"/>
              </a:rPr>
              <a:t>將</a:t>
            </a:r>
            <a:r>
              <a:rPr lang="zh-CN" altLang="en-US" sz="3600">
                <a:latin typeface="Arial"/>
                <a:ea typeface="微軟正黑體"/>
                <a:cs typeface="Arial"/>
              </a:rPr>
              <a:t>影音作品</a:t>
            </a:r>
            <a:r>
              <a:rPr lang="zh-TW" altLang="en-US" sz="3600">
                <a:latin typeface="Arial"/>
                <a:ea typeface="微軟正黑體"/>
                <a:cs typeface="Arial"/>
              </a:rPr>
              <a:t>串流至智慧電視與網路播放器做分享或展示</a:t>
            </a:r>
            <a:endParaRPr lang="en-US" sz="3600">
              <a:latin typeface="Arial"/>
              <a:ea typeface="微軟正黑體"/>
              <a:cs typeface="Arial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1031576" y="3144917"/>
            <a:ext cx="2223484" cy="1883844"/>
            <a:chOff x="1245351" y="1476007"/>
            <a:chExt cx="2597088" cy="2406940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2406940"/>
            </a:xfrm>
            <a:prstGeom prst="flowChartManualOperation">
              <a:avLst/>
            </a:prstGeom>
            <a:gradFill flip="none" rotWithShape="1">
              <a:gsLst>
                <a:gs pos="0">
                  <a:srgbClr val="9BBD1E"/>
                </a:gs>
                <a:gs pos="38000">
                  <a:srgbClr val="D6FF00"/>
                </a:gs>
                <a:gs pos="78000">
                  <a:schemeClr val="accent6">
                    <a:alpha val="2000"/>
                    <a:lumMod val="9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5341" y="2163936"/>
              <a:ext cx="1621222" cy="1621222"/>
            </a:xfrm>
            <a:prstGeom prst="rect">
              <a:avLst/>
            </a:prstGeom>
          </p:spPr>
        </p:pic>
      </p:grp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972" y="3122676"/>
            <a:ext cx="1778795" cy="1771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3213846" y="4673891"/>
            <a:ext cx="1234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Qmedia</a:t>
            </a:r>
            <a:endParaRPr lang="en-US" sz="1400" b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5070142" y="5125484"/>
            <a:ext cx="2268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DLNA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&amp;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網路串流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>
            <a:off x="4952144" y="5616942"/>
            <a:ext cx="2717385" cy="0"/>
          </a:xfrm>
          <a:prstGeom prst="straightConnector1">
            <a:avLst/>
          </a:prstGeom>
          <a:ln w="38100" cap="rnd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36000">
                  <a:srgbClr val="D5FF00"/>
                </a:gs>
                <a:gs pos="68000">
                  <a:srgbClr val="D6FF00"/>
                </a:gs>
                <a:gs pos="100000">
                  <a:srgbClr val="9BBD1E"/>
                </a:gs>
              </a:gsLst>
              <a:lin ang="2700000" scaled="0"/>
            </a:gradFill>
            <a:prstDash val="sysDot"/>
            <a:headEnd type="none" w="lg" len="lg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B38C86-A837-6A41-8D3E-9716D7A4D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29" y="1472400"/>
            <a:ext cx="3801793" cy="2138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622310" y="1665226"/>
            <a:ext cx="6000348" cy="15091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33" b="1">
                <a:latin typeface="微軟正黑體"/>
                <a:ea typeface="微軟正黑體"/>
                <a:cs typeface="Calibri"/>
              </a:rPr>
              <a:t>使用遙控器的直覺操作
多種類別與排序方式例如標題、日期、評分等
篩選與關鍵字快速搜尋</a:t>
            </a:r>
            <a:endParaRPr lang="zh-CN" altLang="en-US" sz="2133" b="1"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915514-8A5F-9348-BBB2-93233403DF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904" y="2657339"/>
            <a:ext cx="3780324" cy="2126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70254" y="3962277"/>
            <a:ext cx="4656687" cy="30427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45DA96-5812-404A-AEB4-8516B7582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632" y="4124900"/>
            <a:ext cx="3808919" cy="2142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56206" y="6087731"/>
            <a:ext cx="5147172" cy="420721"/>
          </a:xfrm>
          <a:prstGeom prst="rect">
            <a:avLst/>
          </a:prstGeom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1953591" y="6065491"/>
            <a:ext cx="132971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TS-853DU-RP</a:t>
            </a:r>
          </a:p>
        </p:txBody>
      </p:sp>
      <p:pic>
        <p:nvPicPr>
          <p:cNvPr id="19" name="圖片 18" descr="一張含有 螢幕, 監視器, 黑色, 直立的 的圖片&#10;&#10;自動產生的描述">
            <a:extLst>
              <a:ext uri="{FF2B5EF4-FFF2-40B4-BE49-F238E27FC236}">
                <a16:creationId xmlns:a16="http://schemas.microsoft.com/office/drawing/2014/main" id="{A7C02D03-42DD-EC46-AEF9-E7A03C3DEF4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59" y="4981668"/>
            <a:ext cx="5106777" cy="117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233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76" y="116041"/>
            <a:ext cx="11398508" cy="1378562"/>
          </a:xfrm>
        </p:spPr>
        <p:txBody>
          <a:bodyPr>
            <a:noAutofit/>
          </a:bodyPr>
          <a:lstStyle/>
          <a:p>
            <a:r>
              <a:rPr lang="en-US" altLang="zh-TW" sz="3600"/>
              <a:t>Virtualization Station </a:t>
            </a:r>
            <a:r>
              <a:rPr lang="zh-TW" altLang="en-US" sz="3600"/>
              <a:t>虛擬機器工作站讓一機多用途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4C9598-C693-1741-AEA1-082C48790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3677" y="2321521"/>
            <a:ext cx="6668323" cy="390532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375676" y="2413275"/>
            <a:ext cx="4944437" cy="9916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50"/>
              </a:lnSpc>
            </a:pP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Virtualization Station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允許您在 </a:t>
            </a: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上建立虛擬機器來安裝 </a:t>
            </a: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</a:t>
            </a:r>
            <a:r>
              <a:rPr lang="zh-TW" altLang="e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r>
              <a:rPr lang="zh-TW" altLang="e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UNIX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等作業系統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376408" y="3528583"/>
            <a:ext cx="4830137" cy="19409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遠端桌面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  <a:r>
              <a:rPr lang="en" altLang="zh-TW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HDMI </a:t>
            </a:r>
            <a:r>
              <a:rPr lang="zh-TW" altLang="en-US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輸出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鍵盤與滑鼠的方式來操作虛擬機器
虛擬機器匯入匯出
輕鬆建立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VM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備份和還原工作或系統緩照
虛擬交換器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支援多種網路模式
支援 </a:t>
            </a:r>
            <a:r>
              <a:rPr lang="en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裝置連入</a:t>
            </a:r>
            <a:endParaRPr lang="zh-TW" sz="20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9932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5290703" y="-3662443"/>
            <a:ext cx="1538022" cy="12119431"/>
          </a:xfrm>
          <a:prstGeom prst="roundRect">
            <a:avLst>
              <a:gd name="adj" fmla="val 0"/>
            </a:avLst>
          </a:prstGeom>
          <a:gradFill>
            <a:gsLst>
              <a:gs pos="67000">
                <a:srgbClr val="7030A0"/>
              </a:gs>
              <a:gs pos="24000">
                <a:schemeClr val="accent1">
                  <a:lumMod val="50000"/>
                </a:schemeClr>
              </a:gs>
              <a:gs pos="100000">
                <a:srgbClr val="033071">
                  <a:alpha val="0"/>
                </a:srgbClr>
              </a:gs>
              <a:gs pos="2000">
                <a:srgbClr val="0067B4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8107162" y="-144855"/>
            <a:ext cx="1070700" cy="6767678"/>
          </a:xfrm>
          <a:prstGeom prst="roundRect">
            <a:avLst>
              <a:gd name="adj" fmla="val 12996"/>
            </a:avLst>
          </a:prstGeom>
          <a:gradFill>
            <a:gsLst>
              <a:gs pos="40000">
                <a:srgbClr val="071B1A"/>
              </a:gs>
              <a:gs pos="100000">
                <a:srgbClr val="2FB3AB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2" name="圖片 9" descr="Image 5.png">
            <a:extLst>
              <a:ext uri="{FF2B5EF4-FFF2-40B4-BE49-F238E27FC236}">
                <a16:creationId xmlns:a16="http://schemas.microsoft.com/office/drawing/2014/main" id="{2AB8FDCA-2522-C948-97FA-FA78FDCAE3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1264" y="2703898"/>
            <a:ext cx="8572560" cy="3978996"/>
          </a:xfrm>
          <a:prstGeom prst="roundRect">
            <a:avLst>
              <a:gd name="adj" fmla="val 211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/>
              <a:t>四核</a:t>
            </a:r>
            <a:r>
              <a:rPr lang="en-US" altLang="zh-CN" sz="3600"/>
              <a:t> x86 + </a:t>
            </a:r>
            <a:r>
              <a:rPr lang="zh-CN" altLang="en-US" sz="3600"/>
              <a:t>最大擴充</a:t>
            </a:r>
            <a:r>
              <a:rPr lang="en-US" altLang="zh-CN" sz="3600"/>
              <a:t> </a:t>
            </a:r>
            <a:r>
              <a:rPr lang="en-US" altLang="zh-CN" sz="3600" b="0">
                <a:latin typeface="Oswald Medium" pitchFamily="2" charset="0"/>
              </a:rPr>
              <a:t>8GB RAM</a:t>
            </a:r>
            <a:r>
              <a:rPr lang="zh-CN" altLang="en-US" sz="3600"/>
              <a:t>，</a:t>
            </a:r>
            <a:r>
              <a:rPr lang="zh-TW" altLang="en-US" sz="3600"/>
              <a:t>最適</a:t>
            </a:r>
            <a:r>
              <a:rPr lang="zh-CN" altLang="en-US" sz="3600"/>
              <a:t>創意無極限的</a:t>
            </a:r>
            <a:br>
              <a:rPr lang="en-US" altLang="zh-CN" sz="3600"/>
            </a:br>
            <a:r>
              <a:rPr lang="zh-TW" altLang="en-US" sz="3600"/>
              <a:t>軟體容器工作站</a:t>
            </a:r>
            <a:r>
              <a:rPr lang="en-US" altLang="zh-TW" sz="3600"/>
              <a:t> </a:t>
            </a:r>
            <a:r>
              <a:rPr lang="en-US" altLang="zh-TW" sz="3600" b="0">
                <a:latin typeface="Oswald Medium" pitchFamily="2" charset="0"/>
              </a:rPr>
              <a:t>(Container Station</a:t>
            </a:r>
            <a:r>
              <a:rPr lang="en-US" altLang="zh-TW" b="0">
                <a:latin typeface="Oswald Medium" pitchFamily="2" charset="0"/>
              </a:rPr>
              <a:t>)</a:t>
            </a:r>
            <a:endParaRPr lang="zh-TW" altLang="en-US" b="0">
              <a:latin typeface="Oswald Medium" pitchFamily="2" charset="0"/>
            </a:endParaRPr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1341" y="3540007"/>
            <a:ext cx="5135010" cy="3166787"/>
          </a:xfrm>
          <a:prstGeom prst="roundRect">
            <a:avLst>
              <a:gd name="adj" fmla="val 2542"/>
            </a:avLst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679C3ED-9C0C-614D-A30D-3BF0F4DCEC21}"/>
              </a:ext>
            </a:extLst>
          </p:cNvPr>
          <p:cNvSpPr txBox="1">
            <a:spLocks/>
          </p:cNvSpPr>
          <p:nvPr/>
        </p:nvSpPr>
        <p:spPr>
          <a:xfrm>
            <a:off x="6689403" y="1682935"/>
            <a:ext cx="3805261" cy="80600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>
              <a:defRPr/>
            </a:pPr>
            <a:r>
              <a:rPr lang="zh-TW" altLang="en-US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匯入匯出容器輕鬆轉移</a:t>
            </a:r>
            <a:endParaRPr lang="en-US" altLang="zh-TW" sz="1867" b="1">
              <a:solidFill>
                <a:srgbClr val="17F1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由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或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匯入映像檔或容器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可匯出映像檔或容器至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做備份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9994" indent="-457189" defTabSz="1219170">
              <a:buFont typeface="Arial" pitchFamily="34" charset="0"/>
              <a:buChar char="•"/>
              <a:defRPr/>
            </a:pPr>
            <a:endParaRPr lang="zh-TW" altLang="en-US" sz="1867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1005C24-6322-E740-AAAE-33E91B36F025}"/>
              </a:ext>
            </a:extLst>
          </p:cNvPr>
          <p:cNvSpPr txBox="1">
            <a:spLocks/>
          </p:cNvSpPr>
          <p:nvPr/>
        </p:nvSpPr>
        <p:spPr>
          <a:xfrm>
            <a:off x="8711241" y="2796429"/>
            <a:ext cx="3515929" cy="58575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 defTabSz="1219170">
              <a:defRPr/>
            </a:pPr>
            <a:r>
              <a:rPr lang="zh-TW" altLang="en-US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內建 </a:t>
            </a:r>
            <a:r>
              <a:rPr lang="en-US" altLang="zh-TW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Docker</a:t>
            </a:r>
            <a:r>
              <a:rPr lang="en-US" altLang="zh-TW" sz="1867" b="1" baseline="30000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lang="en-US" altLang="zh-TW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 Hub</a:t>
            </a:r>
            <a:r>
              <a:rPr lang="zh-TW" altLang="en-US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 線上市集</a:t>
            </a:r>
            <a:endParaRPr lang="en-US" altLang="zh-TW" sz="1867" b="1">
              <a:solidFill>
                <a:srgbClr val="17F1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9994" indent="-457189" defTabSz="1219170">
              <a:defRPr/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直接搜尋、隨選下載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A1461536-5F03-384B-AF8D-4D302CDE46EA}"/>
              </a:ext>
            </a:extLst>
          </p:cNvPr>
          <p:cNvSpPr txBox="1">
            <a:spLocks/>
          </p:cNvSpPr>
          <p:nvPr/>
        </p:nvSpPr>
        <p:spPr>
          <a:xfrm>
            <a:off x="1549167" y="1682935"/>
            <a:ext cx="5034445" cy="80600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/>
          <a:p>
            <a:pPr marL="239994" indent="-457189" defTabSz="1219170">
              <a:defRPr/>
            </a:pPr>
            <a:r>
              <a:rPr lang="zh-TW" altLang="en-US" sz="1867" b="1">
                <a:solidFill>
                  <a:srgbClr val="17F1BD"/>
                </a:solidFill>
                <a:latin typeface="微軟正黑體" pitchFamily="34" charset="-120"/>
                <a:ea typeface="微軟正黑體" pitchFamily="34" charset="-120"/>
              </a:rPr>
              <a:t>人工智慧、物聯網、及常用容器推薦</a:t>
            </a:r>
            <a:endParaRPr lang="en-US" altLang="zh-TW" sz="1867" b="1">
              <a:solidFill>
                <a:srgbClr val="17F1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0712" lvl="1" indent="-230712" defTabSz="121917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一鍵安裝精靈，幫助您快速設定參數並建立容器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39178" indent="-239178" defTabSz="1219170">
              <a:buFont typeface="Arial" pitchFamily="34" charset="0"/>
              <a:buChar char="•"/>
              <a:defRPr/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 </a:t>
            </a:r>
            <a:r>
              <a:rPr lang="en-US" altLang="zh-TW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Docker Compose YAML 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格式建立應用程式</a:t>
            </a:r>
          </a:p>
        </p:txBody>
      </p:sp>
    </p:spTree>
    <p:extLst>
      <p:ext uri="{BB962C8B-B14F-4D97-AF65-F5344CB8AC3E}">
        <p14:creationId xmlns:p14="http://schemas.microsoft.com/office/powerpoint/2010/main" val="397606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96D94293-948A-496D-AA99-42F268E656C9}"/>
              </a:ext>
            </a:extLst>
          </p:cNvPr>
          <p:cNvSpPr/>
          <p:nvPr/>
        </p:nvSpPr>
        <p:spPr>
          <a:xfrm rot="16200000">
            <a:off x="5700222" y="380988"/>
            <a:ext cx="780692" cy="1218113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400" err="1"/>
              <a:t>HybridMount</a:t>
            </a:r>
            <a:r>
              <a:rPr lang="en-US" altLang="zh-TW" sz="3400"/>
              <a:t> </a:t>
            </a:r>
            <a:r>
              <a:rPr lang="zh-CN" altLang="en-US" sz="3400"/>
              <a:t>無縫掛載雲空間，</a:t>
            </a:r>
            <a:r>
              <a:rPr lang="en-US" altLang="zh-TW" sz="3400"/>
              <a:t>兩</a:t>
            </a:r>
            <a:r>
              <a:rPr lang="zh-TW" altLang="en-US" sz="3400"/>
              <a:t>種彈性存取模式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FA694EF-66F8-468F-BB46-0390FC126700}"/>
              </a:ext>
            </a:extLst>
          </p:cNvPr>
          <p:cNvSpPr/>
          <p:nvPr/>
        </p:nvSpPr>
        <p:spPr>
          <a:xfrm>
            <a:off x="505491" y="1182485"/>
            <a:ext cx="9366930" cy="624325"/>
          </a:xfrm>
          <a:prstGeom prst="rect">
            <a:avLst/>
          </a:prstGeom>
          <a:gradFill>
            <a:gsLst>
              <a:gs pos="0">
                <a:srgbClr val="9BBD1E">
                  <a:alpha val="25000"/>
                </a:srgbClr>
              </a:gs>
              <a:gs pos="100000">
                <a:srgbClr val="9BBD1E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780273"/>
              </p:ext>
            </p:extLst>
          </p:nvPr>
        </p:nvGraphicFramePr>
        <p:xfrm>
          <a:off x="490374" y="1170690"/>
          <a:ext cx="9369933" cy="4910520"/>
        </p:xfrm>
        <a:graphic>
          <a:graphicData uri="http://schemas.openxmlformats.org/drawingml/2006/table">
            <a:tbl>
              <a:tblPr firstRow="1" bandRow="1"/>
              <a:tblGrid>
                <a:gridCol w="2413708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3298625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4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800" b="1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File Station</a:t>
                      </a:r>
                      <a:r>
                        <a:rPr lang="zh-TW" altLang="en-US" sz="1800" b="1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sz="18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掛載</a:t>
                      </a:r>
                      <a:endParaRPr lang="zh-TW" sz="180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85563" marR="8556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檔案型</a:t>
                      </a:r>
                      <a:r>
                        <a:rPr lang="zh-TW" altLang="en-US" sz="18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</a:t>
                      </a:r>
                      <a:r>
                        <a:rPr lang="zh-TW" sz="1800" b="1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endParaRPr lang="zh-TW" sz="18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9128" marR="89128" marT="190500" marB="1905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9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設置方法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</a:t>
                      </a:r>
                      <a:r>
                        <a:rPr lang="en-US" altLang="zh-TW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File Station </a:t>
                      </a:r>
                    </a:p>
                    <a:p>
                      <a:pPr algn="ctr" fontAlgn="ctr"/>
                      <a:r>
                        <a:rPr lang="zh-CN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雲端掛載模式</a:t>
                      </a:r>
                      <a:endParaRPr lang="zh-TW" altLang="en-US" sz="1800" b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選擇檔案型雲網關模式</a:t>
                      </a:r>
                      <a:b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並配置快取空間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掛載數量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無限制</a:t>
                      </a:r>
                      <a:endParaRPr lang="en-US" altLang="zh-TW" sz="1800" b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可掛載無限個雲端服務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2 </a:t>
                      </a:r>
                      <a:r>
                        <a:rPr lang="zh-TW" sz="18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個永久免費的</a:t>
                      </a:r>
                      <a:r>
                        <a:rPr lang="zh-TW" altLang="en-US" sz="18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網關</a:t>
                      </a:r>
                      <a:r>
                        <a:rPr lang="zh-TW" sz="18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授權</a:t>
                      </a:r>
                      <a:endParaRPr lang="en-US" altLang="zh-TW" sz="1800" b="0" i="0" u="none" strike="noStrike" noProof="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800" b="0" i="0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可依需求購置額外授權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存取體驗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存取速度取決於網際網路速度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快取機制大幅減少讀寫等待時間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於 </a:t>
                      </a:r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File Station</a:t>
                      </a:r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透過 </a:t>
                      </a:r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SMB / NFS / AFP </a:t>
                      </a:r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支援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同步機制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每次瀏覽時需重新與雲端同步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定期同步，可快速瀏覽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QTS Apps </a:t>
                      </a:r>
                      <a:r>
                        <a:rPr lang="zh-CN" altLang="en-US" sz="1800" b="1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檔案管理</a:t>
                      </a:r>
                      <a:endParaRPr lang="zh-TW" altLang="en-US" sz="1800" b="1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 b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</a:t>
                      </a:r>
                      <a:r>
                        <a:rPr lang="zh-TW" altLang="en-US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 </a:t>
                      </a: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支援</a:t>
                      </a:r>
                      <a:r>
                        <a:rPr lang="en-US" altLang="zh-TW" sz="1800" b="0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                                 ...</a:t>
                      </a:r>
                      <a:endParaRPr lang="zh-TW" altLang="en-US" sz="1800" b="0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1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pic>
        <p:nvPicPr>
          <p:cNvPr id="9" name="图片 57">
            <a:extLst>
              <a:ext uri="{FF2B5EF4-FFF2-40B4-BE49-F238E27FC236}">
                <a16:creationId xmlns:a16="http://schemas.microsoft.com/office/drawing/2014/main" id="{F744FA4F-5026-456D-A6D2-9337F89832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588340" y="1348986"/>
            <a:ext cx="9369764" cy="469619"/>
          </a:xfrm>
          <a:prstGeom prst="rect">
            <a:avLst/>
          </a:prstGeom>
        </p:spPr>
      </p:pic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9960014" y="2044018"/>
            <a:ext cx="2231986" cy="3500964"/>
            <a:chOff x="9960014" y="1888151"/>
            <a:chExt cx="2231986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endParaRPr lang="en-GB" sz="1013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72442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05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NAS</a:t>
              </a:r>
              <a:r>
                <a:rPr lang="en-US" altLang="zh-TW" sz="105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105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快取空間</a:t>
              </a:r>
              <a:endParaRPr lang="en-GB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431823" y="3675153"/>
              <a:ext cx="284997" cy="279879"/>
              <a:chOff x="3668692" y="5275450"/>
              <a:chExt cx="676157" cy="664015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668692" y="5487018"/>
                <a:ext cx="676157" cy="452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457178"/>
                <a:r>
                  <a:rPr lang="en-US" altLang="zh-TW" sz="450">
                    <a:solidFill>
                      <a:srgbClr val="1FC933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450">
                  <a:solidFill>
                    <a:srgbClr val="1FC93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3" y="2585036"/>
              <a:ext cx="87977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78"/>
              <a:r>
                <a:rPr lang="zh-CN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網際網路</a:t>
              </a:r>
              <a:endParaRPr lang="en-GB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3" y="2364591"/>
              <a:ext cx="532981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zh-CN" altLang="en-US" sz="105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較慢</a:t>
              </a:r>
              <a:endParaRPr lang="zh-TW" altLang="en-US" sz="1050" b="1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5"/>
              <a:ext cx="835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78"/>
              <a:r>
                <a:rPr lang="zh-CN" altLang="en-US" sz="12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區域網路</a:t>
              </a:r>
              <a:endParaRPr lang="en-GB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524636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zh-TW" altLang="en-US" sz="1050" b="1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/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/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13"/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521" y="1122511"/>
            <a:ext cx="750627" cy="750627"/>
          </a:xfrm>
          <a:prstGeom prst="rect">
            <a:avLst/>
          </a:prstGeom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5476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1954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8433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4912" y="5669856"/>
            <a:ext cx="360000" cy="36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3781216" y="6175007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4379867" y="6378761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101" y="6390542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710" y="6194621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1208482" y="6362574"/>
            <a:ext cx="406139" cy="305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506247" y="6312094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3326753" y="6350784"/>
            <a:ext cx="422062" cy="422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769" y="6271843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6314445" y="6247487"/>
            <a:ext cx="361198" cy="3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7499930" y="6206532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8842779" y="6324866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326" y="6270858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8117953" y="6337225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877763" y="6278911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988921" y="6285751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9457139" y="6279868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9941182" y="1255155"/>
            <a:ext cx="2212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8" indent="-179388" fontAlgn="ctr"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多方線上協作</a:t>
            </a:r>
            <a:endParaRPr lang="en-US" altLang="zh-CN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388" indent="-179388" fontAlgn="ctr">
              <a:buFont typeface="Arial" panose="020B0604020202020204" pitchFamily="34" charset="0"/>
              <a:buChar char="•"/>
            </a:pP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檔案層級資料分析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3914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矩形: 圓角 191">
            <a:extLst>
              <a:ext uri="{FF2B5EF4-FFF2-40B4-BE49-F238E27FC236}">
                <a16:creationId xmlns:a16="http://schemas.microsoft.com/office/drawing/2014/main" id="{C166B43C-0480-4CC1-8265-7F5F2E074124}"/>
              </a:ext>
            </a:extLst>
          </p:cNvPr>
          <p:cNvSpPr/>
          <p:nvPr/>
        </p:nvSpPr>
        <p:spPr>
          <a:xfrm>
            <a:off x="367748" y="1775924"/>
            <a:ext cx="11430000" cy="5082076"/>
          </a:xfrm>
          <a:prstGeom prst="roundRect">
            <a:avLst>
              <a:gd name="adj" fmla="val 3016"/>
            </a:avLst>
          </a:prstGeom>
          <a:solidFill>
            <a:schemeClr val="tx1">
              <a:lumMod val="95000"/>
              <a:lumOff val="5000"/>
              <a:alpha val="42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5811654" y="2049537"/>
            <a:ext cx="3657399" cy="4327098"/>
          </a:xfrm>
          <a:prstGeom prst="round2DiagRect">
            <a:avLst>
              <a:gd name="adj1" fmla="val 9220"/>
              <a:gd name="adj2" fmla="val 8913"/>
            </a:avLst>
          </a:prstGeom>
          <a:noFill/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5775669" y="1969151"/>
            <a:ext cx="3734215" cy="661436"/>
          </a:xfrm>
          <a:prstGeom prst="round2SameRect">
            <a:avLst>
              <a:gd name="adj1" fmla="val 1751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8999685" y="3906178"/>
            <a:ext cx="3128300" cy="1812613"/>
          </a:xfrm>
          <a:prstGeom prst="roundRect">
            <a:avLst>
              <a:gd name="adj" fmla="val 9538"/>
            </a:avLst>
          </a:prstGeom>
          <a:solidFill>
            <a:srgbClr val="5B5D31">
              <a:alpha val="50000"/>
            </a:srgbClr>
          </a:solidFill>
          <a:ln w="1905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9714489" y="3478117"/>
            <a:ext cx="2042160" cy="2898514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5791558" y="2054257"/>
            <a:ext cx="36862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LUN </a:t>
            </a:r>
            <a:r>
              <a:rPr lang="zh-CN" altLang="en-US"/>
              <a:t>資料上雲與大型資料庫雲端備份利器：</a:t>
            </a:r>
            <a:br>
              <a:rPr lang="en-US" altLang="zh-CN"/>
            </a:br>
            <a:r>
              <a:rPr lang="zh-TW" altLang="en-US"/>
              <a:t>VJBOD cloud 區塊型雲網關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7715669" y="5541246"/>
            <a:ext cx="1407224" cy="533876"/>
            <a:chOff x="7884633" y="5312644"/>
            <a:chExt cx="1407224" cy="533876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8715818" y="5461290"/>
              <a:ext cx="576039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5752903" y="5739342"/>
            <a:ext cx="1749059" cy="510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6171824" y="5119691"/>
            <a:ext cx="945011" cy="568292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7367167" y="3506713"/>
            <a:ext cx="1870179" cy="1672483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6051068" y="3954413"/>
            <a:ext cx="1173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6135760" y="3220742"/>
            <a:ext cx="849928" cy="666133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6201573" y="2902697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2287438" y="3466745"/>
            <a:ext cx="796372" cy="1138592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965001" y="4597254"/>
            <a:ext cx="141299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3349207" y="3762792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3083067" y="3955876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2526050" y="5532066"/>
            <a:ext cx="3009613" cy="156304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3405601" y="5660975"/>
            <a:ext cx="21476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4270481" y="3963028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741167" y="4451474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Client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601236" y="3980718"/>
            <a:ext cx="625982" cy="1629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2121425" y="2243359"/>
            <a:ext cx="1074504" cy="712928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532769" y="3634502"/>
            <a:ext cx="1053055" cy="765063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10022396" y="338475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ea typeface="微軟正黑體"/>
              </a:rPr>
              <a:t>雲端物件</a:t>
            </a:r>
            <a:endParaRPr lang="en-US" altLang="zh-TW" b="1">
              <a:solidFill>
                <a:schemeClr val="bg1"/>
              </a:solidFill>
              <a:ea typeface="微軟正黑體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ea typeface="微軟正黑體"/>
              </a:rPr>
              <a:t>儲存空間</a:t>
            </a:r>
            <a:endParaRPr lang="en-US" altLang="zh-TW" b="1">
              <a:solidFill>
                <a:schemeClr val="bg1"/>
              </a:solidFill>
              <a:ea typeface="微軟正黑體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9836490" y="4118150"/>
            <a:ext cx="1449998" cy="101172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10258177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3235458" y="2368788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</a:t>
            </a:r>
            <a:r>
              <a:rPr lang="zh-TW" sz="16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3320593" y="2780779"/>
            <a:ext cx="2243300" cy="18181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4250745" y="2936627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307" y="1934006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9933340" y="5510379"/>
            <a:ext cx="1407224" cy="533876"/>
            <a:chOff x="7884633" y="5312644"/>
            <a:chExt cx="1407224" cy="533876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8715818" y="5461290"/>
              <a:ext cx="576039" cy="307777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10552761" y="444693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2127795" y="2972092"/>
            <a:ext cx="1345066" cy="30777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7879" y="2599490"/>
            <a:ext cx="391767" cy="37252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985347" y="5263633"/>
            <a:ext cx="1554982" cy="1036510"/>
            <a:chOff x="1942737" y="2167157"/>
            <a:chExt cx="1554982" cy="1036510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52653" y="2895890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5337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AC68820-AEE1-41A0-B225-CC53C530642C}"/>
              </a:ext>
            </a:extLst>
          </p:cNvPr>
          <p:cNvSpPr/>
          <p:nvPr/>
        </p:nvSpPr>
        <p:spPr>
          <a:xfrm>
            <a:off x="447465" y="1923044"/>
            <a:ext cx="11297070" cy="4601995"/>
          </a:xfrm>
          <a:prstGeom prst="roundRect">
            <a:avLst>
              <a:gd name="adj" fmla="val 3016"/>
            </a:avLst>
          </a:prstGeom>
          <a:solidFill>
            <a:schemeClr val="tx1">
              <a:lumMod val="65000"/>
              <a:lumOff val="35000"/>
              <a:alpha val="42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6CE7D01-59CB-4844-8BF7-C9801AEF1136}"/>
              </a:ext>
            </a:extLst>
          </p:cNvPr>
          <p:cNvSpPr/>
          <p:nvPr/>
        </p:nvSpPr>
        <p:spPr>
          <a:xfrm>
            <a:off x="0" y="407504"/>
            <a:ext cx="12192000" cy="6464144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06768C">
                  <a:alpha val="49804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7ECACFF1-92EB-4AEA-920B-51EA835AF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80180" y="4383803"/>
            <a:ext cx="4325602" cy="82829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C52D3F79-0F9B-49BC-9064-8AAAD776E5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843557" y="3299229"/>
            <a:ext cx="3486247" cy="420721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ECE9A2D9-6895-4891-A2FE-F374852F2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583963" y="5477107"/>
            <a:ext cx="2608034" cy="695701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43D42426-3E0A-42EB-A150-A51879703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565605" y="4653425"/>
            <a:ext cx="2432089" cy="42072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利用 </a:t>
            </a:r>
            <a:r>
              <a:rPr lang="en" altLang="zh-TW"/>
              <a:t>Virtual JBOD </a:t>
            </a:r>
            <a:r>
              <a:rPr lang="zh-TW" altLang="en-US"/>
              <a:t>擴充 </a:t>
            </a:r>
            <a:r>
              <a:rPr lang="en" altLang="zh-TW"/>
              <a:t>NAS </a:t>
            </a:r>
            <a:r>
              <a:rPr lang="zh-TW" altLang="en-US"/>
              <a:t>容量</a:t>
            </a: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3913847" y="4738409"/>
            <a:ext cx="4850171" cy="520863"/>
          </a:xfrm>
          <a:prstGeom prst="bentConnector3">
            <a:avLst>
              <a:gd name="adj1" fmla="val 50000"/>
            </a:avLst>
          </a:prstGeom>
          <a:ln w="38100" cap="flat" cmpd="sng">
            <a:solidFill>
              <a:srgbClr val="D5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3681076" y="3207224"/>
            <a:ext cx="4612214" cy="1004260"/>
          </a:xfrm>
          <a:prstGeom prst="bentConnector3">
            <a:avLst>
              <a:gd name="adj1" fmla="val 50000"/>
            </a:avLst>
          </a:prstGeom>
          <a:ln w="38100" cmpd="sng">
            <a:solidFill>
              <a:srgbClr val="D5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83968" y="4145583"/>
            <a:ext cx="2009612" cy="663890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2.5GbE / 1GbE</a:t>
            </a:r>
          </a:p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iSCSI VJBOD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連接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94277" y="1996283"/>
            <a:ext cx="3235527" cy="20225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794" y="4181814"/>
            <a:ext cx="1913968" cy="6276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9317952" y="5808617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TVS-872N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9116593" y="3552081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TS-832XU</a:t>
            </a:r>
          </a:p>
        </p:txBody>
      </p:sp>
      <p:sp>
        <p:nvSpPr>
          <p:cNvPr id="9" name="橢圓 8"/>
          <p:cNvSpPr/>
          <p:nvPr/>
        </p:nvSpPr>
        <p:spPr>
          <a:xfrm>
            <a:off x="5086795" y="2761108"/>
            <a:ext cx="1516364" cy="1528895"/>
          </a:xfrm>
          <a:prstGeom prst="ellipse">
            <a:avLst/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 descr="VJBO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118" y="2985697"/>
            <a:ext cx="1098124" cy="965212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3964272" y="1852380"/>
            <a:ext cx="3817165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4234095" y="1904344"/>
            <a:ext cx="32415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最高 </a:t>
            </a:r>
            <a:r>
              <a:rPr lang="en-US" altLang="zh-CN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個 </a:t>
            </a:r>
            <a:r>
              <a:rPr lang="en" altLang="zh-CN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VJBOD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連接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EF196C0B-EDDA-904B-9419-5FB35AD006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618" y="3936806"/>
            <a:ext cx="4361279" cy="93719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6AACC4D-7718-8B49-809A-7D43DD3C11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4018" y="4388388"/>
            <a:ext cx="2247925" cy="1568552"/>
          </a:xfrm>
          <a:prstGeom prst="rect">
            <a:avLst/>
          </a:prstGeom>
        </p:spPr>
      </p:pic>
      <p:sp>
        <p:nvSpPr>
          <p:cNvPr id="21" name="TextBox 30">
            <a:extLst>
              <a:ext uri="{FF2B5EF4-FFF2-40B4-BE49-F238E27FC236}">
                <a16:creationId xmlns:a16="http://schemas.microsoft.com/office/drawing/2014/main" id="{0F422C76-FA1D-2B4F-9DA4-15BB351E6AFA}"/>
              </a:ext>
            </a:extLst>
          </p:cNvPr>
          <p:cNvSpPr txBox="1"/>
          <p:nvPr/>
        </p:nvSpPr>
        <p:spPr>
          <a:xfrm>
            <a:off x="1418145" y="3777287"/>
            <a:ext cx="1503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TS-453DU-RP</a:t>
            </a:r>
          </a:p>
        </p:txBody>
      </p:sp>
    </p:spTree>
    <p:extLst>
      <p:ext uri="{BB962C8B-B14F-4D97-AF65-F5344CB8AC3E}">
        <p14:creationId xmlns:p14="http://schemas.microsoft.com/office/powerpoint/2010/main" val="3572534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: 圓角 25">
            <a:extLst>
              <a:ext uri="{FF2B5EF4-FFF2-40B4-BE49-F238E27FC236}">
                <a16:creationId xmlns:a16="http://schemas.microsoft.com/office/drawing/2014/main" id="{35C0FCC2-D43D-4590-B546-71E55CFC1DC2}"/>
              </a:ext>
            </a:extLst>
          </p:cNvPr>
          <p:cNvSpPr/>
          <p:nvPr/>
        </p:nvSpPr>
        <p:spPr>
          <a:xfrm>
            <a:off x="8164915" y="4850768"/>
            <a:ext cx="5501049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>
                  <a:lumMod val="20000"/>
                  <a:lumOff val="80000"/>
                </a:schemeClr>
              </a:gs>
              <a:gs pos="0">
                <a:srgbClr val="FFC0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24 x 7 </a:t>
            </a:r>
            <a:r>
              <a:rPr lang="zh-TW" altLang="en-US"/>
              <a:t>監控應用，守護環境安全</a:t>
            </a:r>
          </a:p>
        </p:txBody>
      </p:sp>
      <p:sp>
        <p:nvSpPr>
          <p:cNvPr id="19" name="矩形: 圓角 25">
            <a:extLst>
              <a:ext uri="{FF2B5EF4-FFF2-40B4-BE49-F238E27FC236}">
                <a16:creationId xmlns:a16="http://schemas.microsoft.com/office/drawing/2014/main" id="{1053C366-BC42-7844-BFDB-1A4A73E6225D}"/>
              </a:ext>
            </a:extLst>
          </p:cNvPr>
          <p:cNvSpPr/>
          <p:nvPr/>
        </p:nvSpPr>
        <p:spPr>
          <a:xfrm>
            <a:off x="8164915" y="4197003"/>
            <a:ext cx="5501049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4">
                  <a:lumMod val="20000"/>
                  <a:lumOff val="80000"/>
                </a:schemeClr>
              </a:gs>
              <a:gs pos="0">
                <a:srgbClr val="FFC0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圓角矩形 19">
            <a:extLst>
              <a:ext uri="{FF2B5EF4-FFF2-40B4-BE49-F238E27FC236}">
                <a16:creationId xmlns:a16="http://schemas.microsoft.com/office/drawing/2014/main" id="{2EA6A9C8-E461-B442-B3D6-AAE7379505C3}"/>
              </a:ext>
            </a:extLst>
          </p:cNvPr>
          <p:cNvSpPr/>
          <p:nvPr/>
        </p:nvSpPr>
        <p:spPr>
          <a:xfrm>
            <a:off x="3662425" y="5579634"/>
            <a:ext cx="3411748" cy="1040354"/>
          </a:xfrm>
          <a:prstGeom prst="roundRect">
            <a:avLst>
              <a:gd name="adj" fmla="val 23879"/>
            </a:avLst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bg1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43E5A8CB-4603-E044-983C-2BA1D3C13E8E}"/>
              </a:ext>
            </a:extLst>
          </p:cNvPr>
          <p:cNvSpPr txBox="1"/>
          <p:nvPr/>
        </p:nvSpPr>
        <p:spPr>
          <a:xfrm>
            <a:off x="3880794" y="5718593"/>
            <a:ext cx="3193379" cy="84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067"/>
              </a:lnSpc>
            </a:pPr>
            <a:r>
              <a:rPr lang="en-US" altLang="zh-TW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 </a:t>
            </a:r>
            <a:r>
              <a:rPr lang="zh-TW" altLang="en-US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路免費頻道數，並</a:t>
            </a:r>
            <a:r>
              <a:rPr lang="zh-CN" altLang="en-US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可再購買授權擴充頻道數至</a:t>
            </a:r>
            <a:r>
              <a:rPr lang="en-US" altLang="zh-CN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40</a:t>
            </a:r>
            <a:endParaRPr lang="en-US" altLang="zh-TW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34">
            <a:extLst>
              <a:ext uri="{FF2B5EF4-FFF2-40B4-BE49-F238E27FC236}">
                <a16:creationId xmlns:a16="http://schemas.microsoft.com/office/drawing/2014/main" id="{EDAB9D94-F7D3-7341-9D85-A2FB36AB566A}"/>
              </a:ext>
            </a:extLst>
          </p:cNvPr>
          <p:cNvSpPr/>
          <p:nvPr/>
        </p:nvSpPr>
        <p:spPr>
          <a:xfrm>
            <a:off x="2601620" y="1971549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6A96DC54-6651-6A4A-8D1E-F1ABF1BE2A4C}"/>
              </a:ext>
            </a:extLst>
          </p:cNvPr>
          <p:cNvSpPr txBox="1"/>
          <p:nvPr/>
        </p:nvSpPr>
        <p:spPr>
          <a:xfrm>
            <a:off x="3933740" y="1586747"/>
            <a:ext cx="1590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QVR Pro</a:t>
            </a:r>
            <a:endParaRPr 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: 圓角 27">
            <a:extLst>
              <a:ext uri="{FF2B5EF4-FFF2-40B4-BE49-F238E27FC236}">
                <a16:creationId xmlns:a16="http://schemas.microsoft.com/office/drawing/2014/main" id="{C4BBB342-35E1-E54F-A10C-DC3408C7A19F}"/>
              </a:ext>
            </a:extLst>
          </p:cNvPr>
          <p:cNvSpPr/>
          <p:nvPr/>
        </p:nvSpPr>
        <p:spPr>
          <a:xfrm>
            <a:off x="2601621" y="2589623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: 圓角 28">
            <a:extLst>
              <a:ext uri="{FF2B5EF4-FFF2-40B4-BE49-F238E27FC236}">
                <a16:creationId xmlns:a16="http://schemas.microsoft.com/office/drawing/2014/main" id="{3FB616E9-651B-5049-9A0D-DE0B654CC271}"/>
              </a:ext>
            </a:extLst>
          </p:cNvPr>
          <p:cNvSpPr/>
          <p:nvPr/>
        </p:nvSpPr>
        <p:spPr>
          <a:xfrm>
            <a:off x="2601621" y="3212322"/>
            <a:ext cx="5501048" cy="97214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: 圓角 29">
            <a:extLst>
              <a:ext uri="{FF2B5EF4-FFF2-40B4-BE49-F238E27FC236}">
                <a16:creationId xmlns:a16="http://schemas.microsoft.com/office/drawing/2014/main" id="{8F10B7C1-749E-444C-9FC9-7E8AEEAF1380}"/>
              </a:ext>
            </a:extLst>
          </p:cNvPr>
          <p:cNvSpPr/>
          <p:nvPr/>
        </p:nvSpPr>
        <p:spPr>
          <a:xfrm>
            <a:off x="2577529" y="4258684"/>
            <a:ext cx="5501048" cy="5142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40000"/>
                  <a:lumOff val="60000"/>
                </a:schemeClr>
              </a:gs>
              <a:gs pos="0">
                <a:srgbClr val="B388EC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C093484-6CCD-416A-99AF-171B8334E6BE}"/>
              </a:ext>
            </a:extLst>
          </p:cNvPr>
          <p:cNvGrpSpPr/>
          <p:nvPr/>
        </p:nvGrpSpPr>
        <p:grpSpPr>
          <a:xfrm>
            <a:off x="176428" y="1575791"/>
            <a:ext cx="3716443" cy="3749101"/>
            <a:chOff x="176428" y="1575791"/>
            <a:chExt cx="3716443" cy="3749101"/>
          </a:xfrm>
        </p:grpSpPr>
        <p:pic>
          <p:nvPicPr>
            <p:cNvPr id="33" name="Picture 1">
              <a:extLst>
                <a:ext uri="{FF2B5EF4-FFF2-40B4-BE49-F238E27FC236}">
                  <a16:creationId xmlns:a16="http://schemas.microsoft.com/office/drawing/2014/main" id="{7F95FDB8-9E3F-B44D-B280-53ECCCCB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8" y="1575791"/>
              <a:ext cx="3476174" cy="3749101"/>
            </a:xfrm>
            <a:prstGeom prst="rect">
              <a:avLst/>
            </a:prstGeom>
          </p:spPr>
        </p:pic>
        <p:pic>
          <p:nvPicPr>
            <p:cNvPr id="34" name="圖片 33" descr="003.png">
              <a:extLst>
                <a:ext uri="{FF2B5EF4-FFF2-40B4-BE49-F238E27FC236}">
                  <a16:creationId xmlns:a16="http://schemas.microsoft.com/office/drawing/2014/main" id="{1A28F025-BC00-3049-A0D7-02AE1ED1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1046" y="1709657"/>
              <a:ext cx="951825" cy="9500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A04947F5-1107-B74E-8D76-CD752BBFB3B8}"/>
              </a:ext>
            </a:extLst>
          </p:cNvPr>
          <p:cNvSpPr/>
          <p:nvPr/>
        </p:nvSpPr>
        <p:spPr>
          <a:xfrm>
            <a:off x="3933740" y="2053347"/>
            <a:ext cx="3687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5,000+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支相容網路攝影機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675ADC9-470F-6948-8EE6-112462D769BB}"/>
              </a:ext>
            </a:extLst>
          </p:cNvPr>
          <p:cNvSpPr/>
          <p:nvPr/>
        </p:nvSpPr>
        <p:spPr>
          <a:xfrm>
            <a:off x="3933740" y="2667682"/>
            <a:ext cx="3687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路免費攝影機頻道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2401F8B-0E30-9A41-A565-E60E4ECE24A9}"/>
              </a:ext>
            </a:extLst>
          </p:cNvPr>
          <p:cNvSpPr/>
          <p:nvPr/>
        </p:nvSpPr>
        <p:spPr>
          <a:xfrm>
            <a:off x="3892871" y="3199041"/>
            <a:ext cx="41043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可再購買授權擴充頻道數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>
                <a:latin typeface="Arial"/>
                <a:ea typeface="+mn-lt"/>
                <a:cs typeface="Arial"/>
              </a:rPr>
              <a:t>TS-1253DU-RP: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建議最高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 48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頻道數</a:t>
            </a:r>
            <a:endParaRPr lang="en-US" altLang="zh-TW" sz="1200" b="1">
              <a:latin typeface="Arial"/>
              <a:ea typeface="+mn-lt"/>
              <a:cs typeface="Arial"/>
            </a:endParaRPr>
          </a:p>
          <a:p>
            <a:r>
              <a:rPr lang="en-US" altLang="zh-TW" sz="1200" b="1">
                <a:latin typeface="Arial"/>
                <a:ea typeface="+mn-lt"/>
                <a:cs typeface="Arial"/>
              </a:rPr>
              <a:t>TS-853DU-RP :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建議最高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 36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頻道數</a:t>
            </a:r>
            <a:endParaRPr lang="en-US" altLang="zh-TW" sz="1200" b="1">
              <a:latin typeface="Arial"/>
              <a:ea typeface="+mn-lt"/>
              <a:cs typeface="Arial"/>
            </a:endParaRPr>
          </a:p>
          <a:p>
            <a:pPr fontAlgn="base"/>
            <a:r>
              <a:rPr lang="en-US" altLang="zh-TW" sz="1200" b="1">
                <a:latin typeface="Arial"/>
                <a:ea typeface="+mn-lt"/>
                <a:cs typeface="Arial"/>
              </a:rPr>
              <a:t>TS-453DU-RP &amp; TS-453DU: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建議最高</a:t>
            </a:r>
            <a:r>
              <a:rPr lang="en-US" altLang="zh-TW" sz="1200" b="1">
                <a:latin typeface="Arial"/>
                <a:ea typeface="+mn-lt"/>
                <a:cs typeface="Arial"/>
              </a:rPr>
              <a:t> 24 </a:t>
            </a:r>
            <a:r>
              <a:rPr lang="zh-CN" altLang="en-US" sz="1200" b="1">
                <a:latin typeface="Arial"/>
                <a:ea typeface="+mn-lt"/>
                <a:cs typeface="Arial"/>
              </a:rPr>
              <a:t>頻道數</a:t>
            </a:r>
            <a:endParaRPr lang="en-US" altLang="zh-TW" sz="1200" b="1">
              <a:latin typeface="Arial"/>
              <a:ea typeface="+mn-lt"/>
              <a:cs typeface="Arial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23644-EA99-344E-900E-18DF8CD169E1}"/>
              </a:ext>
            </a:extLst>
          </p:cNvPr>
          <p:cNvSpPr/>
          <p:nvPr/>
        </p:nvSpPr>
        <p:spPr>
          <a:xfrm>
            <a:off x="3871727" y="4341880"/>
            <a:ext cx="3687473" cy="36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QUSBCam2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觀看 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USB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攝影機影像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39" name="圖片 38" descr="002.png">
            <a:extLst>
              <a:ext uri="{FF2B5EF4-FFF2-40B4-BE49-F238E27FC236}">
                <a16:creationId xmlns:a16="http://schemas.microsoft.com/office/drawing/2014/main" id="{336E07FC-5881-7F42-B92D-6D336023CA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6569" y="4998989"/>
            <a:ext cx="731977" cy="731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Google Shape;468;p47">
            <a:extLst>
              <a:ext uri="{FF2B5EF4-FFF2-40B4-BE49-F238E27FC236}">
                <a16:creationId xmlns:a16="http://schemas.microsoft.com/office/drawing/2014/main" id="{85BAD423-8A64-AD43-AD60-0F5E360F380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12853" y="2539127"/>
            <a:ext cx="2650756" cy="153744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66;p47">
            <a:extLst>
              <a:ext uri="{FF2B5EF4-FFF2-40B4-BE49-F238E27FC236}">
                <a16:creationId xmlns:a16="http://schemas.microsoft.com/office/drawing/2014/main" id="{33C7E1E4-EDAB-5B40-904C-A020148082F8}"/>
              </a:ext>
            </a:extLst>
          </p:cNvPr>
          <p:cNvSpPr/>
          <p:nvPr/>
        </p:nvSpPr>
        <p:spPr>
          <a:xfrm>
            <a:off x="9010751" y="2018166"/>
            <a:ext cx="2135014" cy="3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>
                <a:latin typeface="Arial"/>
                <a:ea typeface="Arial"/>
                <a:cs typeface="Arial"/>
                <a:sym typeface="Arial"/>
              </a:rPr>
              <a:t>QVR Pro Client</a:t>
            </a:r>
            <a:endParaRPr lang="zh-TW" altLang="en-US" sz="2800"/>
          </a:p>
        </p:txBody>
      </p:sp>
      <p:pic>
        <p:nvPicPr>
          <p:cNvPr id="42" name="Google Shape;464;p47">
            <a:extLst>
              <a:ext uri="{FF2B5EF4-FFF2-40B4-BE49-F238E27FC236}">
                <a16:creationId xmlns:a16="http://schemas.microsoft.com/office/drawing/2014/main" id="{FFECAE81-6C65-7C46-9E7A-616F20BEB6F0}"/>
              </a:ext>
            </a:extLst>
          </p:cNvPr>
          <p:cNvPicPr preferRelativeResize="0"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9226" y="2207888"/>
            <a:ext cx="1156876" cy="193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82;p23">
            <a:extLst>
              <a:ext uri="{FF2B5EF4-FFF2-40B4-BE49-F238E27FC236}">
                <a16:creationId xmlns:a16="http://schemas.microsoft.com/office/drawing/2014/main" id="{4CBFBF3F-4E6E-6743-B6DE-9B9369472F6B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7070" y="2227460"/>
            <a:ext cx="594982" cy="5949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BEDBD248-69E2-5D4E-AD6D-3A2EE89ED274}"/>
              </a:ext>
            </a:extLst>
          </p:cNvPr>
          <p:cNvSpPr/>
          <p:nvPr/>
        </p:nvSpPr>
        <p:spPr>
          <a:xfrm>
            <a:off x="8389182" y="4274671"/>
            <a:ext cx="3704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iOS &amp; Android </a:t>
            </a:r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行動裝置隨時觀看</a:t>
            </a:r>
            <a:endParaRPr lang="en-US" altLang="zh-CN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56C1657-399F-6A4C-8B1F-34679221959B}"/>
              </a:ext>
            </a:extLst>
          </p:cNvPr>
          <p:cNvSpPr/>
          <p:nvPr/>
        </p:nvSpPr>
        <p:spPr>
          <a:xfrm>
            <a:off x="8389182" y="4934015"/>
            <a:ext cx="3704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NAS HDMI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輸出與 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USB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鍵鼠操控</a:t>
            </a:r>
          </a:p>
        </p:txBody>
      </p:sp>
      <p:sp>
        <p:nvSpPr>
          <p:cNvPr id="48" name="TextBox 2">
            <a:extLst>
              <a:ext uri="{FF2B5EF4-FFF2-40B4-BE49-F238E27FC236}">
                <a16:creationId xmlns:a16="http://schemas.microsoft.com/office/drawing/2014/main" id="{157DC046-D3FA-DF4A-8109-A52D349AD72B}"/>
              </a:ext>
            </a:extLst>
          </p:cNvPr>
          <p:cNvSpPr txBox="1"/>
          <p:nvPr/>
        </p:nvSpPr>
        <p:spPr>
          <a:xfrm>
            <a:off x="4397409" y="5116049"/>
            <a:ext cx="3695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Surveillance Station</a:t>
            </a:r>
          </a:p>
        </p:txBody>
      </p:sp>
    </p:spTree>
    <p:extLst>
      <p:ext uri="{BB962C8B-B14F-4D97-AF65-F5344CB8AC3E}">
        <p14:creationId xmlns:p14="http://schemas.microsoft.com/office/powerpoint/2010/main" val="19378690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/>
              <a:t>有線網路</a:t>
            </a:r>
            <a:r>
              <a:rPr lang="zh-CN" altLang="en-US" sz="3600"/>
              <a:t>升級高速網路交換器以改善多人協作效率</a:t>
            </a:r>
            <a:endParaRPr lang="zh-TW" altLang="en-US" sz="360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6951746" y="1737575"/>
            <a:ext cx="5000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無須更換既有佈線即可升速 </a:t>
            </a:r>
            <a: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en" altLang="zh-TW" sz="24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endParaRPr lang="zh-TW" altLang="en-US" sz="2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645076"/>
              </p:ext>
            </p:extLst>
          </p:nvPr>
        </p:nvGraphicFramePr>
        <p:xfrm>
          <a:off x="7044687" y="2230325"/>
          <a:ext cx="4619151" cy="2863884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{85BE263C-DBD7-4A20-BB59-AAB30ACAA65A}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3183" y="4700866"/>
            <a:ext cx="2328817" cy="21571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8">
            <a:extLst>
              <a:ext uri="{FF2B5EF4-FFF2-40B4-BE49-F238E27FC236}">
                <a16:creationId xmlns:a16="http://schemas.microsoft.com/office/drawing/2014/main" id="{103F6E61-5498-7E4C-9D4E-8D84CF6B973D}"/>
              </a:ext>
            </a:extLst>
          </p:cNvPr>
          <p:cNvSpPr/>
          <p:nvPr/>
        </p:nvSpPr>
        <p:spPr>
          <a:xfrm>
            <a:off x="360213" y="1737575"/>
            <a:ext cx="6355784" cy="1752025"/>
          </a:xfrm>
          <a:prstGeom prst="roundRect">
            <a:avLst>
              <a:gd name="adj" fmla="val 9062"/>
            </a:avLst>
          </a:prstGeom>
          <a:solidFill>
            <a:srgbClr val="4A6F7A">
              <a:alpha val="15000"/>
            </a:srgb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EFECE1E-208A-1744-A6D3-6BB8230DEFE8}"/>
              </a:ext>
            </a:extLst>
          </p:cNvPr>
          <p:cNvSpPr txBox="1"/>
          <p:nvPr/>
        </p:nvSpPr>
        <p:spPr>
          <a:xfrm>
            <a:off x="4014043" y="4287771"/>
            <a:ext cx="2505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QSW-308-1C 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無網管型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1E9DF6E-F2DE-214E-BAB8-2293966D3352}"/>
              </a:ext>
            </a:extLst>
          </p:cNvPr>
          <p:cNvSpPr txBox="1"/>
          <p:nvPr/>
        </p:nvSpPr>
        <p:spPr>
          <a:xfrm>
            <a:off x="670717" y="4292606"/>
            <a:ext cx="2627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 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無網管型</a:t>
            </a:r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8CBE206-AA6D-0844-9C78-657AC29204D2}"/>
              </a:ext>
            </a:extLst>
          </p:cNvPr>
          <p:cNvSpPr txBox="1"/>
          <p:nvPr/>
        </p:nvSpPr>
        <p:spPr>
          <a:xfrm>
            <a:off x="4014043" y="4593518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1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5AEEC05-B49D-C149-A7C7-B1559D7FE4DE}"/>
              </a:ext>
            </a:extLst>
          </p:cNvPr>
          <p:cNvSpPr txBox="1"/>
          <p:nvPr/>
        </p:nvSpPr>
        <p:spPr>
          <a:xfrm>
            <a:off x="670717" y="4593518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8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37C6709-39C4-C947-A622-E52DACD9B7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915" y="5104335"/>
            <a:ext cx="2247728" cy="695998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EA6734F7-28E8-9842-8ED4-06B7CD84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0427" y="5185436"/>
            <a:ext cx="2215847" cy="533797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EF3DEEC-3197-AF44-B300-658795AE0B74}"/>
              </a:ext>
            </a:extLst>
          </p:cNvPr>
          <p:cNvSpPr txBox="1"/>
          <p:nvPr/>
        </p:nvSpPr>
        <p:spPr>
          <a:xfrm>
            <a:off x="670717" y="5729730"/>
            <a:ext cx="2494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QSW-M408-4C (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8C4A5EA-9202-7E42-97AB-E1C166483D67}"/>
              </a:ext>
            </a:extLst>
          </p:cNvPr>
          <p:cNvSpPr txBox="1"/>
          <p:nvPr/>
        </p:nvSpPr>
        <p:spPr>
          <a:xfrm>
            <a:off x="670717" y="599768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4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987836F-8016-6F4A-9ACA-CAC4790B62B8}"/>
              </a:ext>
            </a:extLst>
          </p:cNvPr>
          <p:cNvSpPr txBox="1"/>
          <p:nvPr/>
        </p:nvSpPr>
        <p:spPr>
          <a:xfrm>
            <a:off x="4014043" y="5709244"/>
            <a:ext cx="249459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600" b="1">
                <a:latin typeface="微軟正黑體"/>
                <a:ea typeface="微軟正黑體"/>
              </a:rPr>
              <a:t>QSW-M408-2C (</a:t>
            </a:r>
            <a:r>
              <a:rPr lang="zh-TW" altLang="en-US" sz="1600">
                <a:latin typeface="微軟正黑體"/>
                <a:ea typeface="微軟正黑體"/>
              </a:rPr>
              <a:t>網管型</a:t>
            </a:r>
            <a:r>
              <a:rPr lang="en-US" altLang="zh-TW" sz="1600">
                <a:latin typeface="微軟正黑體"/>
                <a:ea typeface="微軟正黑體"/>
              </a:rPr>
              <a:t>)</a:t>
            </a:r>
            <a:endParaRPr lang="zh-TW" altLang="en-US" sz="1600" b="1">
              <a:latin typeface="微軟正黑體"/>
              <a:ea typeface="微軟正黑體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0D45425A-23D6-7245-B089-E16F9638A71A}"/>
              </a:ext>
            </a:extLst>
          </p:cNvPr>
          <p:cNvSpPr txBox="1"/>
          <p:nvPr/>
        </p:nvSpPr>
        <p:spPr>
          <a:xfrm>
            <a:off x="4014043" y="5964614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10G/5G/2.5G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一張含有 電子用品, 黑色, 電腦, 時鐘 的圖片&#10;&#10;自動產生的描述">
            <a:extLst>
              <a:ext uri="{FF2B5EF4-FFF2-40B4-BE49-F238E27FC236}">
                <a16:creationId xmlns:a16="http://schemas.microsoft.com/office/drawing/2014/main" id="{DD7DB792-9635-6A45-8892-C923180911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79" y="3649059"/>
            <a:ext cx="2533414" cy="686696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74A74CD-4E0C-0047-B97C-EB4C560FDB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6859" y="3752393"/>
            <a:ext cx="2220909" cy="468307"/>
          </a:xfrm>
          <a:prstGeom prst="rect">
            <a:avLst/>
          </a:prstGeom>
        </p:spPr>
      </p:pic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822B8B12-39B2-9049-9F97-258332EC0E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393" y="1703777"/>
            <a:ext cx="3060347" cy="191237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4E9337C5-09F1-45DA-B6D5-DC7573B5DD40}"/>
              </a:ext>
            </a:extLst>
          </p:cNvPr>
          <p:cNvSpPr/>
          <p:nvPr/>
        </p:nvSpPr>
        <p:spPr>
          <a:xfrm>
            <a:off x="4169080" y="2937963"/>
            <a:ext cx="1699446" cy="27544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>
                <a:solidFill>
                  <a:srgbClr val="D5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無風扇</a:t>
            </a:r>
            <a:r>
              <a:rPr lang="zh-CN" altLang="en-US" sz="140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與金屬外殼</a:t>
            </a:r>
            <a:endParaRPr lang="en-US" altLang="zh-TW" sz="140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D2BFCA93-2486-4F05-AA09-A7425C3857A2}"/>
              </a:ext>
            </a:extLst>
          </p:cNvPr>
          <p:cNvGrpSpPr/>
          <p:nvPr/>
        </p:nvGrpSpPr>
        <p:grpSpPr>
          <a:xfrm>
            <a:off x="24506" y="1295359"/>
            <a:ext cx="1613372" cy="1344837"/>
            <a:chOff x="5570309" y="3635437"/>
            <a:chExt cx="1613372" cy="1344837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4AA65CC5-5DBE-4A02-B6AB-A258EC22BFB5}"/>
                </a:ext>
              </a:extLst>
            </p:cNvPr>
            <p:cNvGrpSpPr/>
            <p:nvPr/>
          </p:nvGrpSpPr>
          <p:grpSpPr>
            <a:xfrm>
              <a:off x="5570309" y="3635437"/>
              <a:ext cx="1613372" cy="1344837"/>
              <a:chOff x="5069820" y="1877389"/>
              <a:chExt cx="1613372" cy="1344837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097B41A-F043-4122-86F2-07AE7A46AFC6}"/>
                  </a:ext>
                </a:extLst>
              </p:cNvPr>
              <p:cNvSpPr/>
              <p:nvPr/>
            </p:nvSpPr>
            <p:spPr>
              <a:xfrm rot="8100000">
                <a:off x="5393956" y="2393461"/>
                <a:ext cx="1289236" cy="82876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tx1">
                      <a:lumMod val="95000"/>
                      <a:lumOff val="5000"/>
                      <a:alpha val="49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3" name="橢圓 62">
                <a:extLst>
                  <a:ext uri="{FF2B5EF4-FFF2-40B4-BE49-F238E27FC236}">
                    <a16:creationId xmlns:a16="http://schemas.microsoft.com/office/drawing/2014/main" id="{D228DCB7-ED64-4260-9083-71CD90B737D0}"/>
                  </a:ext>
                </a:extLst>
              </p:cNvPr>
              <p:cNvSpPr/>
              <p:nvPr/>
            </p:nvSpPr>
            <p:spPr>
              <a:xfrm rot="3600000">
                <a:off x="5074017" y="1873192"/>
                <a:ext cx="1303851" cy="1312246"/>
              </a:xfrm>
              <a:prstGeom prst="ellipse">
                <a:avLst/>
              </a:prstGeom>
              <a:gradFill>
                <a:gsLst>
                  <a:gs pos="81000">
                    <a:srgbClr val="FFD926"/>
                  </a:gs>
                  <a:gs pos="0">
                    <a:srgbClr val="FF6699"/>
                  </a:gs>
                  <a:gs pos="99000">
                    <a:srgbClr val="FFFF00">
                      <a:alpha val="0"/>
                    </a:srgbClr>
                  </a:gs>
                </a:gsLst>
                <a:lin ang="10800000" scaled="0"/>
              </a:gradFill>
              <a:ln w="952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184055CC-A7A0-49F3-989F-EA4EA9613D00}"/>
                </a:ext>
              </a:extLst>
            </p:cNvPr>
            <p:cNvSpPr/>
            <p:nvPr/>
          </p:nvSpPr>
          <p:spPr>
            <a:xfrm>
              <a:off x="5705373" y="4028718"/>
              <a:ext cx="110479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2020 Q3 </a:t>
              </a:r>
              <a:br>
                <a:rPr lang="en-US" altLang="zh-TW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CN" altLang="en-US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超值上市</a:t>
              </a:r>
              <a:r>
                <a:rPr lang="en-US" altLang="zh-CN" sz="16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endPara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B27539D7-D7D0-4D35-AC62-54E3A633D7C3}"/>
              </a:ext>
            </a:extLst>
          </p:cNvPr>
          <p:cNvSpPr txBox="1"/>
          <p:nvPr/>
        </p:nvSpPr>
        <p:spPr>
          <a:xfrm>
            <a:off x="4093485" y="2076684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QSW-1105-5T (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網管型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EE6A2E1-67BB-4BEA-A706-7F8182BF41AB}"/>
              </a:ext>
            </a:extLst>
          </p:cNvPr>
          <p:cNvSpPr txBox="1"/>
          <p:nvPr/>
        </p:nvSpPr>
        <p:spPr>
          <a:xfrm>
            <a:off x="4124090" y="2367746"/>
            <a:ext cx="1437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5 x 2.5G</a:t>
            </a:r>
          </a:p>
          <a:p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FB051116-EED9-450F-B4EA-7CD855E2E836}"/>
              </a:ext>
            </a:extLst>
          </p:cNvPr>
          <p:cNvSpPr/>
          <p:nvPr/>
        </p:nvSpPr>
        <p:spPr>
          <a:xfrm>
            <a:off x="264219" y="2069666"/>
            <a:ext cx="8924833" cy="4499742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DFE6E-404E-0342-B8BE-F26A99C86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626921"/>
              </p:ext>
            </p:extLst>
          </p:nvPr>
        </p:nvGraphicFramePr>
        <p:xfrm>
          <a:off x="264219" y="1659774"/>
          <a:ext cx="8924833" cy="4909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1224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3579780">
                  <a:extLst>
                    <a:ext uri="{9D8B030D-6E8A-4147-A177-3AD203B41FA5}">
                      <a16:colId xmlns:a16="http://schemas.microsoft.com/office/drawing/2014/main" val="2737457840"/>
                    </a:ext>
                  </a:extLst>
                </a:gridCol>
              </a:tblGrid>
              <a:tr h="42443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Hant" sz="1600" b="1" kern="1200" dirty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型號</a:t>
                      </a: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TW" alt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       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QNAP TS-x53DU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微軟正黑體"/>
                          <a:ea typeface="微軟正黑體"/>
                          <a:cs typeface="Arial"/>
                        </a:rPr>
                        <a:t>QNAP TS-x53BU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82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8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訂購料號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TS-1253DU-RP-4G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TS-853DU-RP-4G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TS-453DU-RP-4G, TS-453DU-4G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TS-1253BU-RP-4G, TS-1253BU-4G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TS-853BU-RP-4G, TS-853BU-4G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TS-453BU-RP-4G, TS-453BU-4G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921432"/>
                  </a:ext>
                </a:extLst>
              </a:tr>
              <a:tr h="5346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處理器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Intel x86 Celeron </a:t>
                      </a: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J4125</a:t>
                      </a:r>
                      <a:r>
                        <a:rPr lang="en-US" altLang="zh-TW" sz="1600" b="0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四核 </a:t>
                      </a:r>
                      <a:endParaRPr lang="en-US" altLang="zh-TW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2.0 GHz</a:t>
                      </a:r>
                      <a:r>
                        <a:rPr lang="zh-TW" altLang="en-US" sz="1600" b="1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，突增頻率至 </a:t>
                      </a: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2.7 GHz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Intel x86 Celeron J3455 </a:t>
                      </a:r>
                      <a:r>
                        <a:rPr lang="zh-TW" altLang="en-US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四核 </a:t>
                      </a:r>
                      <a:endParaRPr lang="en-US" altLang="zh-TW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1.5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GHz,</a:t>
                      </a:r>
                      <a:r>
                        <a:rPr lang="zh-TW" altLang="en-US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突增頻率至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2.3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GHz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29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記憶體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        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2 x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DDR4-2400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SODIMM 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插槽，可擴充至 </a:t>
                      </a:r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8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GB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zh-TW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2 x DDR3L-1866 SODIMM </a:t>
                      </a:r>
                      <a:endParaRPr lang="en-US" altLang="zh-TW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插槽，</a:t>
                      </a:r>
                      <a:r>
                        <a:rPr lang="zh-TW" altLang="en-US" sz="1600" b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可擴充至 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8GB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LAN</a:t>
                      </a: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網路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2 x 2.5GbE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2 x 1GbE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19576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HDMI</a:t>
                      </a: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輸出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4K HDMI v1.4b 30Hz</a:t>
                      </a:r>
                      <a:endParaRPr lang="en-US" altLang="zh-CN" sz="1600" b="0" dirty="0">
                        <a:solidFill>
                          <a:schemeClr val="tx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600" b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處理器顯示</a:t>
                      </a:r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單元</a:t>
                      </a:r>
                      <a:endParaRPr lang="zh-TW" alt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accent2"/>
                          </a:solidFill>
                          <a:latin typeface="Arial"/>
                          <a:ea typeface="微軟正黑體"/>
                          <a:cs typeface="Arial"/>
                        </a:rPr>
                        <a:t>Intel UHD Graphics 600</a:t>
                      </a:r>
                      <a:endParaRPr lang="zh-TW" altLang="en-US" sz="1600" b="1" dirty="0">
                        <a:solidFill>
                          <a:schemeClr val="accent2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Arial"/>
                          <a:ea typeface="微軟正黑體"/>
                          <a:cs typeface="Arial"/>
                        </a:rPr>
                        <a:t>Intel HD Graphics 500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241454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PCIe </a:t>
                      </a:r>
                      <a:r>
                        <a:rPr kumimoji="0" lang="zh-CN" altLang="en-US" sz="1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槽</a:t>
                      </a: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微軟正黑體"/>
                        <a:ea typeface="微軟正黑體"/>
                        <a:cs typeface="Arial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/>
                        </a:rPr>
                        <a:t>1 x PCIe Gen2 x2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740830"/>
                  </a:ext>
                </a:extLst>
              </a:tr>
              <a:tr h="3517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USB 3.2 Gen1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Heiti SC Medium" pitchFamily="2" charset="-128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  <a:tr h="4045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USB 2.0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Arial"/>
                          <a:cs typeface="Arial"/>
                        </a:rPr>
                        <a:t>0</a:t>
                      </a:r>
                      <a:endParaRPr lang="zh-TW" altLang="en-US" sz="1600" dirty="0"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06588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/>
              <a:t>2.5GbE </a:t>
            </a:r>
            <a:r>
              <a:rPr lang="zh-CN" altLang="en-US" sz="3600"/>
              <a:t>網路與處理器升級，</a:t>
            </a:r>
            <a:br>
              <a:rPr lang="en-US" altLang="zh-CN" sz="3600"/>
            </a:br>
            <a:r>
              <a:rPr lang="zh-CN" altLang="en-US" sz="3600"/>
              <a:t>更適多工環境與多人遠距工作應用</a:t>
            </a:r>
            <a:endParaRPr lang="en-US" sz="3600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9655677-3D65-4EC0-8C26-193FA221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6058" y="1583024"/>
            <a:ext cx="756890" cy="892269"/>
          </a:xfrm>
          <a:prstGeom prst="rect">
            <a:avLst/>
          </a:prstGeom>
        </p:spPr>
      </p:pic>
      <p:sp>
        <p:nvSpPr>
          <p:cNvPr id="8" name="Google Shape;97;p18">
            <a:extLst>
              <a:ext uri="{FF2B5EF4-FFF2-40B4-BE49-F238E27FC236}">
                <a16:creationId xmlns:a16="http://schemas.microsoft.com/office/drawing/2014/main" id="{6083C268-C9E0-7E4C-BCD0-D0575199DCF9}"/>
              </a:ext>
            </a:extLst>
          </p:cNvPr>
          <p:cNvSpPr txBox="1"/>
          <p:nvPr/>
        </p:nvSpPr>
        <p:spPr>
          <a:xfrm>
            <a:off x="9299504" y="2271780"/>
            <a:ext cx="2773385" cy="103493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4999"/>
              </a:lnSpc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可加購額外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年延長保固以達總共</a:t>
            </a:r>
            <a:r>
              <a:rPr lang="en-US" altLang="zh-CN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5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年的標準保固期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" name="Google Shape;97;p18">
            <a:extLst>
              <a:ext uri="{FF2B5EF4-FFF2-40B4-BE49-F238E27FC236}">
                <a16:creationId xmlns:a16="http://schemas.microsoft.com/office/drawing/2014/main" id="{57979C22-84D7-DA4C-8075-2AEDAD705075}"/>
              </a:ext>
            </a:extLst>
          </p:cNvPr>
          <p:cNvSpPr txBox="1"/>
          <p:nvPr/>
        </p:nvSpPr>
        <p:spPr>
          <a:xfrm>
            <a:off x="9299504" y="5806362"/>
            <a:ext cx="2773385" cy="4343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訂購料號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LIC-NAS-EXTW-ORANGE-2Y</a:t>
            </a:r>
          </a:p>
        </p:txBody>
      </p:sp>
      <p:pic>
        <p:nvPicPr>
          <p:cNvPr id="15" name="Google Shape;114;p19">
            <a:extLst>
              <a:ext uri="{FF2B5EF4-FFF2-40B4-BE49-F238E27FC236}">
                <a16:creationId xmlns:a16="http://schemas.microsoft.com/office/drawing/2014/main" id="{473F6D9B-028D-4342-9E24-CB0CAB4A9567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580" y="3153591"/>
            <a:ext cx="2529273" cy="2748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528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335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 descr="一張含有 手提箱, 坐, 行李, 袋 的圖片&#10;&#10;自動產生的描述">
            <a:extLst>
              <a:ext uri="{FF2B5EF4-FFF2-40B4-BE49-F238E27FC236}">
                <a16:creationId xmlns:a16="http://schemas.microsoft.com/office/drawing/2014/main" id="{B057B8EE-D9FE-49BA-B5D9-6B91C4534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514282" y="3438227"/>
            <a:ext cx="1006323" cy="1313159"/>
          </a:xfrm>
          <a:prstGeom prst="rect">
            <a:avLst/>
          </a:prstGeom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203241" y="4037951"/>
            <a:ext cx="3988759" cy="1895694"/>
          </a:xfrm>
          <a:prstGeom prst="rect">
            <a:avLst/>
          </a:prstGeom>
          <a:noFill/>
        </p:spPr>
      </p:pic>
      <p:pic>
        <p:nvPicPr>
          <p:cNvPr id="44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7D98711C-CE47-4A18-BFF6-F7E2BDB27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0399309" y="5235019"/>
            <a:ext cx="1792689" cy="69862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600"/>
              <a:t>QNAP 10GbE/5GbE </a:t>
            </a:r>
            <a:r>
              <a:rPr lang="zh-TW" altLang="en-US" sz="3600"/>
              <a:t>配件讓 </a:t>
            </a:r>
            <a:r>
              <a:rPr lang="en-US" altLang="zh-CN" sz="3600"/>
              <a:t>PC / Server / NAS </a:t>
            </a:r>
            <a:r>
              <a:rPr lang="zh-CN" altLang="en-US" sz="3600"/>
              <a:t>透過</a:t>
            </a:r>
            <a:br>
              <a:rPr lang="en-US" altLang="zh-CN" sz="3600"/>
            </a:br>
            <a:r>
              <a:rPr lang="en-US" altLang="zh-CN" sz="3600"/>
              <a:t> PCIe </a:t>
            </a:r>
            <a:r>
              <a:rPr lang="zh-CN" altLang="en-US" sz="3600"/>
              <a:t>或</a:t>
            </a:r>
            <a:r>
              <a:rPr lang="en-US" altLang="zh-CN" sz="3600"/>
              <a:t> USB </a:t>
            </a:r>
            <a:r>
              <a:rPr lang="zh-TW" altLang="en-US" sz="3600"/>
              <a:t>連上 </a:t>
            </a:r>
            <a:r>
              <a:rPr lang="en-US" altLang="zh-TW" sz="3600"/>
              <a:t>10GbE/5</a:t>
            </a:r>
            <a:r>
              <a:rPr lang="en-US" altLang="zh-CN" sz="3600"/>
              <a:t>GbE/2.5GbE </a:t>
            </a:r>
            <a:r>
              <a:rPr lang="zh-CN" altLang="en-US" sz="3600"/>
              <a:t>高速區網</a:t>
            </a:r>
            <a:r>
              <a:rPr lang="en-US" altLang="zh-CN" sz="3600"/>
              <a:t> </a:t>
            </a:r>
            <a:endParaRPr lang="en-US" sz="3600"/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482" t="11559" r="5092" b="6261"/>
          <a:stretch/>
        </p:blipFill>
        <p:spPr>
          <a:xfrm>
            <a:off x="9370558" y="1803686"/>
            <a:ext cx="2689742" cy="3508779"/>
          </a:xfrm>
          <a:prstGeom prst="roundRect">
            <a:avLst>
              <a:gd name="adj" fmla="val 8257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1AE715-FD4B-1D4E-93CD-6FD21887E2A5}"/>
              </a:ext>
            </a:extLst>
          </p:cNvPr>
          <p:cNvSpPr/>
          <p:nvPr/>
        </p:nvSpPr>
        <p:spPr>
          <a:xfrm>
            <a:off x="6352473" y="5113482"/>
            <a:ext cx="1934367" cy="15325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933"/>
              </a:lnSpc>
            </a:pPr>
            <a:r>
              <a:rPr lang="en-US" altLang="zh-CN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QNA </a:t>
            </a:r>
            <a:r>
              <a:rPr lang="zh-TW" altLang="en-US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系列在 </a:t>
            </a:r>
            <a:r>
              <a:rPr lang="en-US" altLang="zh-CN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QTS </a:t>
            </a:r>
            <a:r>
              <a:rPr lang="zh-TW" altLang="en-US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系統不支援以下功能</a:t>
            </a:r>
            <a:r>
              <a:rPr lang="en-US" altLang="zh-TW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:
</a:t>
            </a:r>
            <a:r>
              <a:rPr lang="en-US" altLang="zh-CN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Port </a:t>
            </a:r>
            <a:r>
              <a:rPr lang="en-US" altLang="zh-CN" sz="1333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trunking</a:t>
            </a:r>
            <a:r>
              <a:rPr lang="en-US" altLang="zh-CN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
DHCP </a:t>
            </a:r>
            <a:r>
              <a:rPr lang="zh-TW" altLang="en-US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伺服器
</a:t>
            </a:r>
            <a:r>
              <a:rPr lang="en-US" altLang="zh-CN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RADVD </a:t>
            </a:r>
            <a:r>
              <a:rPr lang="zh-TW" altLang="en-US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伺服器
靜態路由</a:t>
            </a:r>
            <a:endParaRPr lang="en-US" sz="1333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1334C4-DCBE-354A-8011-AA810054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1612" y="4831111"/>
            <a:ext cx="267609" cy="24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9962361" y="5381954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原有配線直接升速
</a:t>
            </a: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2084965" y="2674795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912574" y="3780303"/>
            <a:ext cx="1792689" cy="686059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flipH="1">
            <a:off x="2607191" y="2521582"/>
            <a:ext cx="4105525" cy="194483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4029915" y="205353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3230157" y="2286573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694710" y="2286573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3249856" y="3387845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714409" y="3387845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2086485" y="3940878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原有配線直接升速
</a:t>
            </a: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988956" y="3274862"/>
            <a:ext cx="2054609" cy="478268"/>
          </a:xfrm>
          <a:prstGeom prst="bentConnector3">
            <a:avLst>
              <a:gd name="adj1" fmla="val 3475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4029915" y="3133657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448424" y="3521261"/>
            <a:ext cx="1792689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QNAP 10G </a:t>
            </a:r>
            <a:r>
              <a: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交換器
</a:t>
            </a:r>
            <a:endParaRPr lang="en-US" sz="1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221" y="2349683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050" y="3368596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949" y="2825795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5457272" y="2212642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QXG-10G1T
</a:t>
            </a:r>
            <a:r>
              <a:rPr lang="zh-TW" altLang="en-US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或 </a:t>
            </a:r>
            <a:r>
              <a:rPr lang="en-US" altLang="zh-TW" sz="1333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
</a:t>
            </a: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56809" y="2669538"/>
            <a:ext cx="864096" cy="9316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2FC717-7BD3-DD41-AF64-59FFB3AE894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42" y="4372753"/>
            <a:ext cx="6290668" cy="2465203"/>
          </a:xfrm>
          <a:prstGeom prst="rect">
            <a:avLst/>
          </a:prstGeom>
          <a:ln w="57150" cap="sq" cmpd="thickThin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7125797" y="2178052"/>
            <a:ext cx="21114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3.2 Gen1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對
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5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GbE/2.5GbE/1GbE 
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網路轉換器</a:t>
            </a:r>
            <a:endParaRPr lang="en-US" altLang="zh-CN" sz="16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BC829F9D-CCF7-CA48-AE40-4118910422B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3878" y="1957083"/>
            <a:ext cx="2460893" cy="2720629"/>
          </a:xfrm>
          <a:prstGeom prst="rect">
            <a:avLst/>
          </a:prstGeom>
        </p:spPr>
      </p:pic>
      <p:sp>
        <p:nvSpPr>
          <p:cNvPr id="41" name="Shape 721">
            <a:extLst>
              <a:ext uri="{FF2B5EF4-FFF2-40B4-BE49-F238E27FC236}">
                <a16:creationId xmlns:a16="http://schemas.microsoft.com/office/drawing/2014/main" id="{7710C5CC-5C1C-3944-A639-F6BECEA1B5C7}"/>
              </a:ext>
            </a:extLst>
          </p:cNvPr>
          <p:cNvSpPr/>
          <p:nvPr/>
        </p:nvSpPr>
        <p:spPr>
          <a:xfrm flipH="1">
            <a:off x="11376166" y="3911001"/>
            <a:ext cx="525077" cy="367612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3CDF31F-9930-408F-A310-9B29F863EF3F}"/>
              </a:ext>
            </a:extLst>
          </p:cNvPr>
          <p:cNvGrpSpPr/>
          <p:nvPr/>
        </p:nvGrpSpPr>
        <p:grpSpPr>
          <a:xfrm>
            <a:off x="8595760" y="3848385"/>
            <a:ext cx="2867022" cy="544371"/>
            <a:chOff x="6315423" y="2366410"/>
            <a:chExt cx="2150265" cy="408278"/>
          </a:xfrm>
        </p:grpSpPr>
        <p:pic>
          <p:nvPicPr>
            <p:cNvPr id="40" name="圖片 40">
              <a:extLst>
                <a:ext uri="{FF2B5EF4-FFF2-40B4-BE49-F238E27FC236}">
                  <a16:creationId xmlns:a16="http://schemas.microsoft.com/office/drawing/2014/main" id="{5AB0D984-37F3-4295-9B70-85D46F43E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1695"/>
            <a:stretch/>
          </p:blipFill>
          <p:spPr>
            <a:xfrm rot="10800000">
              <a:off x="7817887" y="2366410"/>
              <a:ext cx="647801" cy="262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F558A8-8405-46B6-8F84-9F2964251D5E}"/>
                </a:ext>
              </a:extLst>
            </p:cNvPr>
            <p:cNvSpPr/>
            <p:nvPr/>
          </p:nvSpPr>
          <p:spPr>
            <a:xfrm>
              <a:off x="6759013" y="2540624"/>
              <a:ext cx="1389625" cy="45719"/>
            </a:xfrm>
            <a:prstGeom prst="rect">
              <a:avLst/>
            </a:prstGeom>
            <a:gradFill flip="none" rotWithShape="1">
              <a:gsLst>
                <a:gs pos="53800">
                  <a:srgbClr val="2A2A2B"/>
                </a:gs>
                <a:gs pos="100000">
                  <a:srgbClr val="030303"/>
                </a:gs>
                <a:gs pos="0">
                  <a:srgbClr val="080500"/>
                </a:gs>
                <a:gs pos="0">
                  <a:srgbClr val="05050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圖片 40">
              <a:extLst>
                <a:ext uri="{FF2B5EF4-FFF2-40B4-BE49-F238E27FC236}">
                  <a16:creationId xmlns:a16="http://schemas.microsoft.com/office/drawing/2014/main" id="{F46E4917-0FC5-47D1-9710-614B73DB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92140" b="-1"/>
            <a:stretch/>
          </p:blipFill>
          <p:spPr>
            <a:xfrm rot="10800000">
              <a:off x="6315423" y="2486108"/>
              <a:ext cx="566080" cy="288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Shape 443">
            <a:extLst>
              <a:ext uri="{FF2B5EF4-FFF2-40B4-BE49-F238E27FC236}">
                <a16:creationId xmlns:a16="http://schemas.microsoft.com/office/drawing/2014/main" id="{7E7E0742-65DE-9541-A0CC-08BDB627DE6D}"/>
              </a:ext>
            </a:extLst>
          </p:cNvPr>
          <p:cNvSpPr txBox="1"/>
          <p:nvPr/>
        </p:nvSpPr>
        <p:spPr>
          <a:xfrm>
            <a:off x="10359462" y="4491820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4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TS-451+</a:t>
            </a:r>
          </a:p>
        </p:txBody>
      </p:sp>
    </p:spTree>
    <p:extLst>
      <p:ext uri="{BB962C8B-B14F-4D97-AF65-F5344CB8AC3E}">
        <p14:creationId xmlns:p14="http://schemas.microsoft.com/office/powerpoint/2010/main" val="133632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D8ADDBF-0154-42DC-988F-B0EA0A07CD36}"/>
              </a:ext>
            </a:extLst>
          </p:cNvPr>
          <p:cNvSpPr/>
          <p:nvPr/>
        </p:nvSpPr>
        <p:spPr>
          <a:xfrm rot="16200000">
            <a:off x="5911864" y="557324"/>
            <a:ext cx="4141917" cy="8418362"/>
          </a:xfrm>
          <a:prstGeom prst="rect">
            <a:avLst/>
          </a:prstGeom>
          <a:gradFill flip="none" rotWithShape="1">
            <a:gsLst>
              <a:gs pos="70997">
                <a:srgbClr val="0070C0"/>
              </a:gs>
              <a:gs pos="40996">
                <a:schemeClr val="accent1"/>
              </a:gs>
              <a:gs pos="0">
                <a:schemeClr val="accent1">
                  <a:lumMod val="75000"/>
                  <a:alpha val="0"/>
                </a:schemeClr>
              </a:gs>
              <a:gs pos="100000">
                <a:schemeClr val="tx2">
                  <a:lumMod val="50000"/>
                  <a:alpha val="97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B12217F-8580-45F5-8686-0C86D7A2BF16}"/>
              </a:ext>
            </a:extLst>
          </p:cNvPr>
          <p:cNvGrpSpPr/>
          <p:nvPr/>
        </p:nvGrpSpPr>
        <p:grpSpPr>
          <a:xfrm>
            <a:off x="0" y="2699113"/>
            <a:ext cx="5705533" cy="4141918"/>
            <a:chOff x="-211209" y="2716081"/>
            <a:chExt cx="5705533" cy="4141918"/>
          </a:xfrm>
        </p:grpSpPr>
        <p:pic>
          <p:nvPicPr>
            <p:cNvPr id="7" name="圖片 6" descr="一張含有 電子用品, 電路 的圖片&#10;&#10;描述是以非常高的可信度產生">
              <a:extLst>
                <a:ext uri="{FF2B5EF4-FFF2-40B4-BE49-F238E27FC236}">
                  <a16:creationId xmlns:a16="http://schemas.microsoft.com/office/drawing/2014/main" id="{01DF78C4-4D59-4402-9141-498245F0B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211209" y="2716081"/>
              <a:ext cx="5705533" cy="4141918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F953689-8197-4E82-96C1-E46724CFD94A}"/>
                </a:ext>
              </a:extLst>
            </p:cNvPr>
            <p:cNvGrpSpPr/>
            <p:nvPr/>
          </p:nvGrpSpPr>
          <p:grpSpPr>
            <a:xfrm>
              <a:off x="864154" y="4576449"/>
              <a:ext cx="2290243" cy="1535856"/>
              <a:chOff x="864154" y="4576449"/>
              <a:chExt cx="2290243" cy="1535856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EC89EA0-8BA8-4EE6-83A0-CCF39CDF9EAF}"/>
                  </a:ext>
                </a:extLst>
              </p:cNvPr>
              <p:cNvSpPr/>
              <p:nvPr/>
            </p:nvSpPr>
            <p:spPr>
              <a:xfrm>
                <a:off x="864154" y="5742973"/>
                <a:ext cx="12597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4B70ACD-44C8-4DF6-B054-04168191BA17}"/>
                  </a:ext>
                </a:extLst>
              </p:cNvPr>
              <p:cNvSpPr/>
              <p:nvPr/>
            </p:nvSpPr>
            <p:spPr>
              <a:xfrm>
                <a:off x="2116871" y="4576449"/>
                <a:ext cx="10375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11" y="144078"/>
            <a:ext cx="11116638" cy="1378562"/>
          </a:xfrm>
        </p:spPr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zh-CN" altLang="en-US" sz="3200"/>
              <a:t>儲存裝置企業前瞻計畫</a:t>
            </a:r>
            <a:r>
              <a:rPr lang="en-US" altLang="zh-CN" sz="3200"/>
              <a:t>! TS-x53D</a:t>
            </a:r>
            <a:r>
              <a:rPr lang="zh-CN" altLang="en-US" sz="3200"/>
              <a:t>Ｕ</a:t>
            </a:r>
            <a:r>
              <a:rPr lang="en-US" altLang="zh-CN" sz="3200"/>
              <a:t> </a:t>
            </a:r>
            <a:r>
              <a:rPr lang="zh-CN" altLang="en-US" sz="3200"/>
              <a:t>四核</a:t>
            </a:r>
            <a:r>
              <a:rPr lang="en-US" altLang="zh-CN" sz="3200"/>
              <a:t> NAS</a:t>
            </a:r>
            <a:r>
              <a:rPr lang="zh-CN" altLang="en-US" sz="3200"/>
              <a:t>，內建</a:t>
            </a:r>
            <a:r>
              <a:rPr lang="zh-TW" altLang="en-US" sz="3200"/>
              <a:t>雙 </a:t>
            </a:r>
            <a:r>
              <a:rPr lang="en-US" altLang="zh-TW" sz="3200"/>
              <a:t>2.5</a:t>
            </a:r>
            <a:r>
              <a:rPr lang="en-US" altLang="zh-CN" sz="3200"/>
              <a:t>GbE </a:t>
            </a:r>
            <a:r>
              <a:rPr lang="zh-CN" altLang="en-US" sz="3200"/>
              <a:t>與</a:t>
            </a:r>
            <a:r>
              <a:rPr lang="en-US" altLang="zh-CN" sz="3200"/>
              <a:t> PCIe </a:t>
            </a:r>
            <a:r>
              <a:rPr lang="zh-CN" altLang="en-US" sz="3200"/>
              <a:t>擴充槽以應付未來大檔與多人密集傳輸需求</a:t>
            </a:r>
            <a:endParaRPr lang="zh-TW" altLang="en-US" sz="32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329700" y="1558852"/>
            <a:ext cx="11589021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不用再被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1GbE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綁住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NAS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效能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也不用再去研究如何可以自己安裝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2.5GbE USB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網卡驅動程式到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它牌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NAS!! TS-x53DU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直接內建雙獨立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2.5 </a:t>
            </a:r>
            <a:r>
              <a:rPr lang="en-US" altLang="zh-TW" sz="16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網卡，提供更快、更順暢的網路傳輸體驗。 獨立的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LAN IC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可降低 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 CPU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負載並提供上乘的 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TCP / UDP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傳輸量，讓多人連線執行得更加流暢。 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擴充槽強勢支援多種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QNAP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網路與儲存擴充配件多元應用．</a:t>
            </a:r>
            <a:endParaRPr lang="en-US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圓角矩形 53">
            <a:extLst>
              <a:ext uri="{FF2B5EF4-FFF2-40B4-BE49-F238E27FC236}">
                <a16:creationId xmlns:a16="http://schemas.microsoft.com/office/drawing/2014/main" id="{102FB2C8-5724-4BD3-93B8-361361198AF5}"/>
              </a:ext>
            </a:extLst>
          </p:cNvPr>
          <p:cNvSpPr/>
          <p:nvPr/>
        </p:nvSpPr>
        <p:spPr>
          <a:xfrm>
            <a:off x="392702" y="2904176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53">
            <a:extLst>
              <a:ext uri="{FF2B5EF4-FFF2-40B4-BE49-F238E27FC236}">
                <a16:creationId xmlns:a16="http://schemas.microsoft.com/office/drawing/2014/main" id="{103D2508-A4DE-45B4-B2D0-0F9ABB8D2191}"/>
              </a:ext>
            </a:extLst>
          </p:cNvPr>
          <p:cNvSpPr/>
          <p:nvPr/>
        </p:nvSpPr>
        <p:spPr>
          <a:xfrm>
            <a:off x="392702" y="3788622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D5FF00"/>
              </a:gs>
              <a:gs pos="100000">
                <a:srgbClr val="7D9818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C6B218-B263-F245-A482-C5B7217F489A}"/>
              </a:ext>
            </a:extLst>
          </p:cNvPr>
          <p:cNvSpPr/>
          <p:nvPr/>
        </p:nvSpPr>
        <p:spPr>
          <a:xfrm>
            <a:off x="553046" y="3887528"/>
            <a:ext cx="37192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TCP 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UDP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，適合多人連接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5AD0BF-CFBD-D949-AD59-23DC5E716E37}"/>
              </a:ext>
            </a:extLst>
          </p:cNvPr>
          <p:cNvSpPr/>
          <p:nvPr/>
        </p:nvSpPr>
        <p:spPr>
          <a:xfrm>
            <a:off x="743546" y="3005870"/>
            <a:ext cx="3244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更低的 </a:t>
            </a:r>
            <a:r>
              <a:rPr lang="en" altLang="zh-TW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CPU </a:t>
            </a:r>
            <a:r>
              <a:rPr lang="zh-TW" altLang="en-US" sz="2000" b="1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資源佔用</a:t>
            </a: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1AB678F-0BEF-0143-B6B2-AABBB5200E7C}"/>
              </a:ext>
            </a:extLst>
          </p:cNvPr>
          <p:cNvCxnSpPr>
            <a:cxnSpLocks/>
          </p:cNvCxnSpPr>
          <p:nvPr/>
        </p:nvCxnSpPr>
        <p:spPr>
          <a:xfrm>
            <a:off x="9259191" y="4632753"/>
            <a:ext cx="4788" cy="669534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B7235571-2BBE-5948-9E30-1C456C5446A2}"/>
              </a:ext>
            </a:extLst>
          </p:cNvPr>
          <p:cNvSpPr/>
          <p:nvPr/>
        </p:nvSpPr>
        <p:spPr>
          <a:xfrm>
            <a:off x="9395231" y="4776306"/>
            <a:ext cx="2319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iSCSI 2.5GbE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連接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4DE7739-2943-8E48-9A37-8BC02A41AED1}"/>
              </a:ext>
            </a:extLst>
          </p:cNvPr>
          <p:cNvSpPr/>
          <p:nvPr/>
        </p:nvSpPr>
        <p:spPr>
          <a:xfrm>
            <a:off x="5989697" y="3309314"/>
            <a:ext cx="2450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大容量空間，安裝許多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軟體與儲存公司資料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也不怕伺服器空間爆掉</a:t>
            </a:r>
          </a:p>
        </p:txBody>
      </p:sp>
      <p:pic>
        <p:nvPicPr>
          <p:cNvPr id="19" name="圖片 18" descr="一張含有 直立的, 黑色, 桌, 螢幕 的圖片&#10;&#10;自動產生的描述">
            <a:extLst>
              <a:ext uri="{FF2B5EF4-FFF2-40B4-BE49-F238E27FC236}">
                <a16:creationId xmlns:a16="http://schemas.microsoft.com/office/drawing/2014/main" id="{2AF06DFA-6115-464D-93DE-B65239B087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768" y="5446812"/>
            <a:ext cx="4718273" cy="87627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C7EF1D3-CABE-544B-879B-51C6904C7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409" y="2598564"/>
            <a:ext cx="2208392" cy="2208392"/>
          </a:xfrm>
          <a:prstGeom prst="rect">
            <a:avLst/>
          </a:prstGeom>
        </p:spPr>
      </p:pic>
      <p:sp>
        <p:nvSpPr>
          <p:cNvPr id="22" name="TextBox 30">
            <a:extLst>
              <a:ext uri="{FF2B5EF4-FFF2-40B4-BE49-F238E27FC236}">
                <a16:creationId xmlns:a16="http://schemas.microsoft.com/office/drawing/2014/main" id="{AB20567B-8E19-B04A-8583-057403292C95}"/>
              </a:ext>
            </a:extLst>
          </p:cNvPr>
          <p:cNvSpPr txBox="1"/>
          <p:nvPr/>
        </p:nvSpPr>
        <p:spPr>
          <a:xfrm>
            <a:off x="6730393" y="6363515"/>
            <a:ext cx="1617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TS-1253DU-RP</a:t>
            </a:r>
          </a:p>
        </p:txBody>
      </p:sp>
    </p:spTree>
    <p:extLst>
      <p:ext uri="{BB962C8B-B14F-4D97-AF65-F5344CB8AC3E}">
        <p14:creationId xmlns:p14="http://schemas.microsoft.com/office/powerpoint/2010/main" val="227784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>
            <a:extLst>
              <a:ext uri="{FF2B5EF4-FFF2-40B4-BE49-F238E27FC236}">
                <a16:creationId xmlns:a16="http://schemas.microsoft.com/office/drawing/2014/main" id="{46CF022E-CAEB-4A4A-8FB0-5BFAE76C5820}"/>
              </a:ext>
            </a:extLst>
          </p:cNvPr>
          <p:cNvSpPr txBox="1">
            <a:spLocks/>
          </p:cNvSpPr>
          <p:nvPr/>
        </p:nvSpPr>
        <p:spPr>
          <a:xfrm>
            <a:off x="6322555" y="3303328"/>
            <a:ext cx="5393094" cy="12586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5000" kern="5000" spc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功能介紹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3D0D38B-C2D6-4314-A4DA-18A9ED64A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2361" y="2309144"/>
            <a:ext cx="2629387" cy="83165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23604E44-1038-4114-A63E-9A1EA51E37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001" t="17683" r="54466" b="61646"/>
          <a:stretch/>
        </p:blipFill>
        <p:spPr>
          <a:xfrm>
            <a:off x="6672360" y="3303328"/>
            <a:ext cx="4208669" cy="12567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CBE07B0-2033-4F19-830F-3C01FB50B2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335" y="6431485"/>
            <a:ext cx="991330" cy="1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9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微軟正黑體"/>
                <a:ea typeface="微軟正黑體"/>
              </a:rPr>
              <a:t>TS-x53DU </a:t>
            </a:r>
            <a:r>
              <a:rPr lang="zh-CN" altLang="en-US">
                <a:latin typeface="微軟正黑體"/>
                <a:ea typeface="微軟正黑體"/>
              </a:rPr>
              <a:t>前方硬體配置</a:t>
            </a:r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10659608" y="2560053"/>
            <a:ext cx="10131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電源鍵</a:t>
            </a:r>
            <a:endParaRPr lang="zh-TW" altLang="en-US" sz="19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8956974" y="4469816"/>
            <a:ext cx="3235026" cy="1029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LED 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燈號指示</a:t>
            </a:r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:</a:t>
            </a: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狀態、硬碟 </a:t>
            </a:r>
            <a:r>
              <a:rPr lang="en-US" altLang="zh-TW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1~4/8/12</a:t>
            </a: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、</a:t>
            </a:r>
            <a:endParaRPr lang="en-US" altLang="zh-TW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  <a:p>
            <a:pPr>
              <a:lnSpc>
                <a:spcPts val="2500"/>
              </a:lnSpc>
            </a:pPr>
            <a:r>
              <a:rPr lang="zh-TW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網路、外接</a:t>
            </a:r>
            <a:r>
              <a:rPr lang="zh-CN" altLang="en-US" sz="19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擴充裝置</a:t>
            </a:r>
            <a:endParaRPr lang="en-US" altLang="zh-CN" sz="19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3703314" y="4389634"/>
            <a:ext cx="2803075" cy="86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4/8/12 x SATA 6Gb/s 
3.5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吋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/2.5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吋 硬碟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/SSD</a:t>
            </a:r>
            <a:endParaRPr lang="zh-TW" altLang="en-US"/>
          </a:p>
        </p:txBody>
      </p:sp>
      <p:pic>
        <p:nvPicPr>
          <p:cNvPr id="12" name="圖片 11" descr="一張含有 電子用品, 相片, 光, 坐 的圖片&#10;&#10;自動產生的描述">
            <a:extLst>
              <a:ext uri="{FF2B5EF4-FFF2-40B4-BE49-F238E27FC236}">
                <a16:creationId xmlns:a16="http://schemas.microsoft.com/office/drawing/2014/main" id="{84FE1E58-BC22-42F6-9488-806E9A9BB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278" y="2408438"/>
            <a:ext cx="733316" cy="1932665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B30ECAA-12A8-4A22-ADB8-C3310CCC896D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10011983" y="2741934"/>
            <a:ext cx="647625" cy="10480"/>
          </a:xfrm>
          <a:prstGeom prst="line">
            <a:avLst/>
          </a:prstGeom>
          <a:ln w="19050">
            <a:solidFill>
              <a:srgbClr val="D5FF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5C1FD55A-B0BE-49EF-88FD-1EB014165D33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00524" y="3692042"/>
            <a:ext cx="792385" cy="634449"/>
          </a:xfrm>
          <a:prstGeom prst="bentConnector3">
            <a:avLst>
              <a:gd name="adj1" fmla="val -377"/>
            </a:avLst>
          </a:prstGeom>
          <a:ln w="19050">
            <a:solidFill>
              <a:srgbClr val="D5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圖片 35" descr="一張含有 螢幕, 監視器, 黑色, 直立的 的圖片&#10;&#10;自動產生的描述">
            <a:extLst>
              <a:ext uri="{FF2B5EF4-FFF2-40B4-BE49-F238E27FC236}">
                <a16:creationId xmlns:a16="http://schemas.microsoft.com/office/drawing/2014/main" id="{FD0FDEBA-00CC-4445-BEB4-F013B824EE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659" y="5869055"/>
            <a:ext cx="4166926" cy="773878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240DECE-254A-4540-92DD-9C9A73100F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3277" y="6221766"/>
            <a:ext cx="4166926" cy="386992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4ED42EC4-58D3-4F44-A26D-EAB5E0606280}"/>
              </a:ext>
            </a:extLst>
          </p:cNvPr>
          <p:cNvSpPr/>
          <p:nvPr/>
        </p:nvSpPr>
        <p:spPr>
          <a:xfrm>
            <a:off x="358659" y="5539396"/>
            <a:ext cx="13365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TS-853DU-RP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E98DABE-5103-46EB-8559-3677E04EFC79}"/>
              </a:ext>
            </a:extLst>
          </p:cNvPr>
          <p:cNvSpPr/>
          <p:nvPr/>
        </p:nvSpPr>
        <p:spPr>
          <a:xfrm>
            <a:off x="4743277" y="5869055"/>
            <a:ext cx="22739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TS-453DU-RP / TS-453DU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B813551-E193-4D73-B298-3BE6DD34FBA1}"/>
              </a:ext>
            </a:extLst>
          </p:cNvPr>
          <p:cNvSpPr/>
          <p:nvPr/>
        </p:nvSpPr>
        <p:spPr>
          <a:xfrm>
            <a:off x="448115" y="2113368"/>
            <a:ext cx="1380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TS-1253DU-RP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67EB4C8-CDEA-4D5E-A8FE-8A7F0C8662F4}"/>
              </a:ext>
            </a:extLst>
          </p:cNvPr>
          <p:cNvSpPr/>
          <p:nvPr/>
        </p:nvSpPr>
        <p:spPr>
          <a:xfrm>
            <a:off x="885229" y="2791932"/>
            <a:ext cx="7558282" cy="1488280"/>
          </a:xfrm>
          <a:prstGeom prst="rect">
            <a:avLst/>
          </a:prstGeom>
          <a:noFill/>
          <a:ln w="28575">
            <a:solidFill>
              <a:srgbClr val="D5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511B3892-F29E-4324-9CAD-E08893B13004}"/>
              </a:ext>
            </a:extLst>
          </p:cNvPr>
          <p:cNvGrpSpPr/>
          <p:nvPr/>
        </p:nvGrpSpPr>
        <p:grpSpPr>
          <a:xfrm>
            <a:off x="71506" y="1954124"/>
            <a:ext cx="9210196" cy="2505143"/>
            <a:chOff x="609600" y="1935363"/>
            <a:chExt cx="10972800" cy="2984565"/>
          </a:xfrm>
        </p:grpSpPr>
        <p:pic>
          <p:nvPicPr>
            <p:cNvPr id="23" name="圖片 22" descr="一張含有 直立的, 黑色, 桌, 螢幕 的圖片&#10;&#10;自動產生的描述">
              <a:extLst>
                <a:ext uri="{FF2B5EF4-FFF2-40B4-BE49-F238E27FC236}">
                  <a16:creationId xmlns:a16="http://schemas.microsoft.com/office/drawing/2014/main" id="{7C7F4C98-CA52-4AB1-A9C4-09C37E844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935363"/>
              <a:ext cx="10972800" cy="2984565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14FF103-8B94-4150-881C-9EC14CEE50D3}"/>
                </a:ext>
              </a:extLst>
            </p:cNvPr>
            <p:cNvSpPr/>
            <p:nvPr/>
          </p:nvSpPr>
          <p:spPr>
            <a:xfrm>
              <a:off x="1579049" y="2933507"/>
              <a:ext cx="9004751" cy="1773100"/>
            </a:xfrm>
            <a:prstGeom prst="rect">
              <a:avLst/>
            </a:prstGeom>
            <a:noFill/>
            <a:ln w="28575">
              <a:solidFill>
                <a:srgbClr val="D5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8573080" y="2030721"/>
            <a:ext cx="3259595" cy="3949748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320094" y="3520479"/>
            <a:ext cx="3193298" cy="954099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zh-CN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雙通道記憶體支援
</a:t>
            </a:r>
            <a:endParaRPr lang="en-US" altLang="zh-TW" sz="2800" b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300170" y="4243425"/>
            <a:ext cx="3897053" cy="246323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180975" indent="-180975">
              <a:lnSpc>
                <a:spcPts val="25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DDR4 2400 MHz SO-DIMM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插槽，總和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8 GB (2 x 4 GB)
TS-x53DU-4G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用戶可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再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訂購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4GB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記憶體模組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(</a:t>
            </a:r>
            <a:r>
              <a:rPr lang="zh-CN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訂購料號：</a:t>
            </a:r>
            <a:r>
              <a:rPr lang="en" altLang="zh-TW"/>
              <a:t> RAM-4GDR4K0-SO-2666 )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，輕鬆自行升級至最高總和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8 GB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，保障多人連線傳輸的穩定性與效能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400"/>
              </a:lnSpc>
            </a:pPr>
            <a:r>
              <a:rPr lang="zh-CN" altLang="en-US" sz="3600"/>
              <a:t>標配</a:t>
            </a:r>
            <a:r>
              <a:rPr lang="en-US" altLang="zh-CN" sz="3600"/>
              <a:t> 4GB </a:t>
            </a:r>
            <a:r>
              <a:rPr lang="zh-CN" altLang="en-US" sz="3600"/>
              <a:t>記憶體並可升級成</a:t>
            </a:r>
            <a:r>
              <a:rPr lang="en-US" altLang="zh-CN" sz="3600"/>
              <a:t> 8GB </a:t>
            </a:r>
            <a:r>
              <a:rPr lang="zh-CN" altLang="en-US" sz="3600"/>
              <a:t>雙通道</a:t>
            </a:r>
            <a:r>
              <a:rPr lang="zh-TW" altLang="en-US" sz="3600"/>
              <a:t>記憶體，</a:t>
            </a:r>
            <a:br>
              <a:rPr lang="en-US" altLang="zh-TW" sz="3600"/>
            </a:br>
            <a:r>
              <a:rPr lang="zh-TW" altLang="en-US" sz="3600"/>
              <a:t>讓多工應用與多台設備同時連接更為順暢</a:t>
            </a:r>
            <a:endParaRPr lang="zh-CN" altLang="zh-TW" sz="3600"/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9323510" y="2987039"/>
            <a:ext cx="2008664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TS-453DU-4G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1 x 4 GB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9346066" y="3656940"/>
            <a:ext cx="2430116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TS-453DU-RP-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4G</a:t>
            </a:r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(1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9288341" y="2271575"/>
            <a:ext cx="2213720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 u="sng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NAS </a:t>
            </a:r>
            <a:r>
              <a:rPr lang="zh-TW" altLang="en-US" sz="2400" b="1" u="sng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訂購型號</a:t>
            </a:r>
            <a:endParaRPr lang="en-US" altLang="zh-CN" sz="2400" b="1" u="sng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5A6A3CE-29BB-5543-AB8A-B0F2352BD376}"/>
              </a:ext>
            </a:extLst>
          </p:cNvPr>
          <p:cNvSpPr txBox="1"/>
          <p:nvPr/>
        </p:nvSpPr>
        <p:spPr>
          <a:xfrm>
            <a:off x="9346066" y="4314332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TS-853DU-RP-4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G</a:t>
            </a:r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(1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x 4 GB)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DB36A67-4B7B-FB49-A6D7-65FAAC8FAB87}"/>
              </a:ext>
            </a:extLst>
          </p:cNvPr>
          <p:cNvSpPr txBox="1"/>
          <p:nvPr/>
        </p:nvSpPr>
        <p:spPr>
          <a:xfrm>
            <a:off x="9362893" y="4991193"/>
            <a:ext cx="257079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TS-1253DU-RP-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4G</a:t>
            </a:r>
            <a:r>
              <a:rPr 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(1 x 4 GB)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2BFE370-BCE7-41B9-94D6-309E68C3D3EC}"/>
              </a:ext>
            </a:extLst>
          </p:cNvPr>
          <p:cNvGrpSpPr/>
          <p:nvPr/>
        </p:nvGrpSpPr>
        <p:grpSpPr>
          <a:xfrm>
            <a:off x="4259751" y="2780641"/>
            <a:ext cx="5002125" cy="3479025"/>
            <a:chOff x="4237194" y="2392630"/>
            <a:chExt cx="5002125" cy="3479025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41ED0A65-B065-4791-81B9-F067FEB6C5CC}"/>
                </a:ext>
              </a:extLst>
            </p:cNvPr>
            <p:cNvSpPr/>
            <p:nvPr/>
          </p:nvSpPr>
          <p:spPr>
            <a:xfrm>
              <a:off x="4237194" y="2392630"/>
              <a:ext cx="5002125" cy="3479025"/>
            </a:xfrm>
            <a:prstGeom prst="roundRect">
              <a:avLst>
                <a:gd name="adj" fmla="val 6093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90500" dist="3048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8145C467-74F1-4EDA-93D1-5B1C9B58A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0652" t="20418" r="27611" b="16096"/>
            <a:stretch/>
          </p:blipFill>
          <p:spPr>
            <a:xfrm>
              <a:off x="4237194" y="2392630"/>
              <a:ext cx="4952263" cy="3479025"/>
            </a:xfrm>
            <a:prstGeom prst="rect">
              <a:avLst/>
            </a:prstGeom>
            <a:effectLst/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9CE2FFC4-413B-44BF-B5E1-376F6BE14AB4}"/>
              </a:ext>
            </a:extLst>
          </p:cNvPr>
          <p:cNvGrpSpPr/>
          <p:nvPr/>
        </p:nvGrpSpPr>
        <p:grpSpPr>
          <a:xfrm>
            <a:off x="468752" y="2099835"/>
            <a:ext cx="2742477" cy="1095035"/>
            <a:chOff x="490279" y="2299493"/>
            <a:chExt cx="1796137" cy="717174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8515727A-C405-4933-AA28-7CF165676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490279" y="2363665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CED6706B-8C72-47BE-95D1-FC6EC53C4A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673709">
              <a:off x="1009651" y="2299493"/>
              <a:ext cx="1276765" cy="6530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41</Slides>
  <Notes>24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Office 佈景主題</vt:lpstr>
      <vt:lpstr>PowerPoint 簡報</vt:lpstr>
      <vt:lpstr>預算緊縮的情況下，2020 年企業如何與時俱進， 超前部署以做出最有效益的 IT 投資?</vt:lpstr>
      <vt:lpstr>企業升級 Wi-Fi 6 無線網路，提升無線網路速度與密度</vt:lpstr>
      <vt:lpstr>有線網路升級高速網路交換器以改善多人協作效率</vt:lpstr>
      <vt:lpstr>QNAP 10GbE/5GbE 配件讓 PC / Server / NAS 透過  PCIe 或 USB 連上 10GbE/5GbE/2.5GbE 高速區網 </vt:lpstr>
      <vt:lpstr>儲存裝置企業前瞻計畫! TS-x53DＵ 四核 NAS，內建雙 2.5GbE 與 PCIe 擴充槽以應付未來大檔與多人密集傳輸需求</vt:lpstr>
      <vt:lpstr>PowerPoint 簡報</vt:lpstr>
      <vt:lpstr>TS-x53DU 前方硬體配置</vt:lpstr>
      <vt:lpstr>標配 4GB 記憶體並可升級成 8GB 雙通道記憶體， 讓多工應用與多台設備同時連接更為順暢</vt:lpstr>
      <vt:lpstr>快速上手的 HDD 與 SSD 安裝</vt:lpstr>
      <vt:lpstr>TS-x53DU 後方 I/O 配置</vt:lpstr>
      <vt:lpstr>Intel 四核心 J4125 2.0GHz 強勁火力加持</vt:lpstr>
      <vt:lpstr>效能升級的嵌入式低功耗 10W TDP J4125 四核處理器</vt:lpstr>
      <vt:lpstr>馬上有感！相較 1GbE NAS，2.5 GbE 大水管幫助 單台伺服器更快速處理大檔案傳輸</vt:lpstr>
      <vt:lpstr>相較 1GbE NAS， 2 x 2.5GbE 雙網併發， 多人多工環境達最高效益，支撐企業未來成長所需</vt:lpstr>
      <vt:lpstr>多網並行!PCIe Gen2 擴充槽支援各式  5GbE 與 10GbE 網卡擴充配件，即插即用免煩惱</vt:lpstr>
      <vt:lpstr>搭配 QM2 PCIe 卡新增 M.2 SSD，並使用 SSD 快取 增加小檔案處理效能</vt:lpstr>
      <vt:lpstr>各式 NAS 儲存配件讓您更得心應手</vt:lpstr>
      <vt:lpstr>別再選擇連 PC/NB 廠商都已放棄的老舊  eSATA 外接裝置傳輸介面 </vt:lpstr>
      <vt:lpstr>經濟又彈性的現代化 QNAP 儲存擴充櫃</vt:lpstr>
      <vt:lpstr>QNAP TR &amp; TL 外接盒支援兩種用法擴充 NAS</vt:lpstr>
      <vt:lpstr>PowerPoint 簡報</vt:lpstr>
      <vt:lpstr>PowerPoint 簡報</vt:lpstr>
      <vt:lpstr>QTS資安防護圈整合掃毒與安全防護總管保護企業數位資產</vt:lpstr>
      <vt:lpstr>QNAP 快照技術杜絕病毒與勒索軟體，讓企業時時運作</vt:lpstr>
      <vt:lpstr>免費支援大容量 Mac Time Machine 備份， 支援多人備份，幫助企業節省開銷</vt:lpstr>
      <vt:lpstr>省下公有雲費用，TS-x53DU 就是您的企業私人雲！ 災難復原與資料瘦身: 異地備份與還原，隨處取用</vt:lpstr>
      <vt:lpstr>Hyper Data Protector 高速 2.5GbE  免費主動式備份 VM 虛擬機</vt:lpstr>
      <vt:lpstr>Qsirch 幫助企業即時找到所需資料，不再迷惘</vt:lpstr>
      <vt:lpstr>在企業專屬私有雲裡多人即時線上協作文件</vt:lpstr>
      <vt:lpstr>NAS 即企業團隊工作站，讓各式文件協同作業變簡單了</vt:lpstr>
      <vt:lpstr>QuMagie AI 自動照片內人物與物件分類， 大幅縮減員工額外費時介入整理歸類</vt:lpstr>
      <vt:lpstr>將影音作品串流至智慧電視與網路播放器做分享或展示</vt:lpstr>
      <vt:lpstr>Virtualization Station 虛擬機器工作站讓一機多用途</vt:lpstr>
      <vt:lpstr>四核 x86 + 最大擴充 8GB RAM，最適創意無極限的 軟體容器工作站 (Container Station)</vt:lpstr>
      <vt:lpstr>HybridMount 無縫掛載雲空間，兩種彈性存取模式</vt:lpstr>
      <vt:lpstr>LUN 資料上雲與大型資料庫雲端備份利器： VJBOD cloud 區塊型雲網關</vt:lpstr>
      <vt:lpstr>利用 Virtual JBOD 擴充 NAS 容量</vt:lpstr>
      <vt:lpstr>24 x 7 監控應用，守護環境安全</vt:lpstr>
      <vt:lpstr>2.5GbE 網路與處理器升級， 更適多工環境與多人遠距工作應用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revision>18</cp:revision>
  <dcterms:created xsi:type="dcterms:W3CDTF">2020-04-09T05:52:17Z</dcterms:created>
  <dcterms:modified xsi:type="dcterms:W3CDTF">2020-05-13T02:29:54Z</dcterms:modified>
</cp:coreProperties>
</file>