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60" r:id="rId3"/>
    <p:sldId id="559" r:id="rId4"/>
    <p:sldId id="543" r:id="rId5"/>
    <p:sldId id="570" r:id="rId6"/>
    <p:sldId id="554" r:id="rId7"/>
    <p:sldId id="582" r:id="rId8"/>
    <p:sldId id="541" r:id="rId9"/>
    <p:sldId id="265" r:id="rId10"/>
    <p:sldId id="592" r:id="rId11"/>
    <p:sldId id="264" r:id="rId12"/>
    <p:sldId id="282" r:id="rId13"/>
    <p:sldId id="546" r:id="rId14"/>
    <p:sldId id="366" r:id="rId15"/>
    <p:sldId id="556" r:id="rId16"/>
    <p:sldId id="555" r:id="rId17"/>
    <p:sldId id="558" r:id="rId18"/>
    <p:sldId id="593" r:id="rId19"/>
    <p:sldId id="1292" r:id="rId20"/>
    <p:sldId id="1293" r:id="rId21"/>
    <p:sldId id="579" r:id="rId22"/>
    <p:sldId id="259" r:id="rId23"/>
    <p:sldId id="580" r:id="rId24"/>
    <p:sldId id="573" r:id="rId25"/>
    <p:sldId id="1297" r:id="rId26"/>
    <p:sldId id="574" r:id="rId27"/>
    <p:sldId id="575" r:id="rId28"/>
    <p:sldId id="1294" r:id="rId29"/>
    <p:sldId id="572" r:id="rId30"/>
    <p:sldId id="535" r:id="rId31"/>
    <p:sldId id="1296" r:id="rId32"/>
    <p:sldId id="1295" r:id="rId33"/>
    <p:sldId id="536" r:id="rId34"/>
    <p:sldId id="576" r:id="rId35"/>
    <p:sldId id="594" r:id="rId36"/>
    <p:sldId id="1289" r:id="rId37"/>
    <p:sldId id="1290" r:id="rId38"/>
    <p:sldId id="578" r:id="rId39"/>
    <p:sldId id="577" r:id="rId40"/>
    <p:sldId id="545" r:id="rId41"/>
    <p:sldId id="583" r:id="rId4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JASON HSU" initials="QH" lastIdx="1" clrIdx="0">
    <p:extLst>
      <p:ext uri="{19B8F6BF-5375-455C-9EA6-DF929625EA0E}">
        <p15:presenceInfo xmlns:p15="http://schemas.microsoft.com/office/powerpoint/2012/main" userId="S::jasonhsu@ieinet.onmicrosoft.com::037722cf-a7a4-45b3-87d9-a621b36907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768C"/>
    <a:srgbClr val="1E98E8"/>
    <a:srgbClr val="071B1A"/>
    <a:srgbClr val="2FB3AB"/>
    <a:srgbClr val="B388EC"/>
    <a:srgbClr val="F00265"/>
    <a:srgbClr val="D5FF00"/>
    <a:srgbClr val="4A6F7A"/>
    <a:srgbClr val="D960E2"/>
    <a:srgbClr val="D6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148ADC-DCB5-BC4B-A295-A932459223A8}" v="1833" dt="2020-05-12T08:00:03.870"/>
    <p1510:client id="{611A80AF-D4D7-4037-924F-F7C16B2D683C}" v="891" dt="2020-05-12T06:31:15.924"/>
    <p1510:client id="{AA23C8B0-80CA-D25D-2DAF-A839A10AB8F6}" v="63" dt="2020-05-13T02:17:46.6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D78C7A93-2F2C-4234-BC18-39EF32F51E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F2C7B30-E133-4FC2-AF0B-7F31E67FECF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409BF7-A943-4761-87D5-BAE2E651EBDC}" type="datetimeFigureOut">
              <a:rPr lang="zh-TW" altLang="en-US" smtClean="0"/>
              <a:t>2020/5/12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35A917D-F182-4518-9CCE-E88ACC0458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3D5B212-6848-4E96-AFB8-E56447BC9D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78EB7-09CA-4302-8071-C4D146A98E5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2190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89A4E-2A6C-DD4D-9FE9-71C0D5AB25F7}" type="datetimeFigureOut">
              <a:rPr kumimoji="1" lang="zh-TW" altLang="en-US" smtClean="0"/>
              <a:t>2020/5/12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2CA0A-BF03-524A-AC11-910D3A5D10B5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48467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2CA0A-BF03-524A-AC11-910D3A5D10B5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12154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01000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5327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2CA0A-BF03-524A-AC11-910D3A5D10B5}" type="slidenum">
              <a:rPr kumimoji="1" lang="zh-TW" altLang="en-US" smtClean="0"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1578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>
                <a:cs typeface="Calibri"/>
              </a:rPr>
              <a:t>Carry and use 在不同地點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3804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719e72f91c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719e72f91c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41868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DDA55-AC97-664A-80F2-B8CEF9EB4553}" type="slidenum">
              <a:rPr kumimoji="1" lang="zh-TW" altLang="en-US" smtClean="0"/>
              <a:t>29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62098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91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634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754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CB6A43-9329-435B-B557-0F70AB4A7FE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42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rtl="0"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3614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TW"/>
              <a:t>Max 8GB RAM for x31P3/431X3</a:t>
            </a:r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075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043C4-92AC-A149-A9E6-9687140153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2850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22635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729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Shape 2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7476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04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184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1111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224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572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134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6067F0-5D8C-C649-9E7E-E5C399B34C7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23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image" Target="../media/image20.svg"/><Relationship Id="rId4" Type="http://schemas.openxmlformats.org/officeDocument/2006/relationships/image" Target="../media/image13.svg"/><Relationship Id="rId9" Type="http://schemas.openxmlformats.org/officeDocument/2006/relationships/image" Target="../media/image19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041"/>
            <a:ext cx="12192000" cy="1378562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13318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0"/>
            <a:ext cx="12189627" cy="685799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C192D88-A402-4DCB-9FED-ECACB641F0F5}"/>
              </a:ext>
            </a:extLst>
          </p:cNvPr>
          <p:cNvSpPr txBox="1"/>
          <p:nvPr userDrawn="1"/>
        </p:nvSpPr>
        <p:spPr>
          <a:xfrm>
            <a:off x="1972942" y="6438726"/>
            <a:ext cx="8526893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Copyright© 2020 QNAP Systems, Inc. All rights reserved. QNAP® and other names of QNAP Products are proprietary marks or registered trademarks of QNAP Systems, Inc. Other products and company names mentioned herein are trademarks of their respective holders.​​​​​​​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3485691-470D-4FAD-9D09-B27CA6B75DE9}"/>
              </a:ext>
            </a:extLst>
          </p:cNvPr>
          <p:cNvSpPr txBox="1"/>
          <p:nvPr userDrawn="1"/>
        </p:nvSpPr>
        <p:spPr>
          <a:xfrm>
            <a:off x="132328" y="2338024"/>
            <a:ext cx="11927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spc="60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 your best choice</a:t>
            </a:r>
            <a:endParaRPr lang="zh-TW" altLang="en-US" sz="3600" spc="60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59D89A31-B038-4264-9C8C-1B10789F17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0611" y="1027107"/>
            <a:ext cx="2981325" cy="942975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F7A7A274-D224-4E0F-8247-12717471A2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4822" y="281115"/>
            <a:ext cx="1211952" cy="223634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AD3DB896-8659-4463-93FA-16BADA13A3F6}"/>
              </a:ext>
            </a:extLst>
          </p:cNvPr>
          <p:cNvSpPr/>
          <p:nvPr userDrawn="1"/>
        </p:nvSpPr>
        <p:spPr>
          <a:xfrm>
            <a:off x="4124005" y="846894"/>
            <a:ext cx="3363029" cy="130102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1023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0"/>
            <a:ext cx="12189627" cy="685799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C192D88-A402-4DCB-9FED-ECACB641F0F5}"/>
              </a:ext>
            </a:extLst>
          </p:cNvPr>
          <p:cNvSpPr txBox="1"/>
          <p:nvPr userDrawn="1"/>
        </p:nvSpPr>
        <p:spPr>
          <a:xfrm>
            <a:off x="1972942" y="6517195"/>
            <a:ext cx="8526893" cy="233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©2020</a:t>
            </a:r>
            <a:r>
              <a:rPr lang="zh-TW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r>
              <a:rPr lang="en-US" altLang="zh-TW" sz="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3485691-470D-4FAD-9D09-B27CA6B75DE9}"/>
              </a:ext>
            </a:extLst>
          </p:cNvPr>
          <p:cNvSpPr txBox="1"/>
          <p:nvPr userDrawn="1"/>
        </p:nvSpPr>
        <p:spPr>
          <a:xfrm>
            <a:off x="132328" y="2338024"/>
            <a:ext cx="11927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spc="30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是你最好的選擇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59D89A31-B038-4264-9C8C-1B10789F17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0611" y="1044573"/>
            <a:ext cx="2981325" cy="942975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F7A7A274-D224-4E0F-8247-12717471A2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4822" y="281115"/>
            <a:ext cx="1211952" cy="22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736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EFF1300C-CD0D-4034-AEC2-9FB428BC9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C192D88-A402-4DCB-9FED-ECACB641F0F5}"/>
              </a:ext>
            </a:extLst>
          </p:cNvPr>
          <p:cNvSpPr txBox="1"/>
          <p:nvPr userDrawn="1"/>
        </p:nvSpPr>
        <p:spPr>
          <a:xfrm>
            <a:off x="1972942" y="3403740"/>
            <a:ext cx="8526893" cy="233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TW" sz="70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©2020</a:t>
            </a:r>
            <a:r>
              <a:rPr lang="zh-TW" altLang="zh-TW" sz="70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r>
              <a:rPr lang="en-US" altLang="zh-TW" sz="700">
                <a:solidFill>
                  <a:schemeClr val="bg1">
                    <a:lumMod val="6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3485691-470D-4FAD-9D09-B27CA6B75DE9}"/>
              </a:ext>
            </a:extLst>
          </p:cNvPr>
          <p:cNvSpPr txBox="1"/>
          <p:nvPr userDrawn="1"/>
        </p:nvSpPr>
        <p:spPr>
          <a:xfrm>
            <a:off x="413104" y="2178065"/>
            <a:ext cx="11461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2.5GbE </a:t>
            </a:r>
            <a:r>
              <a:rPr lang="zh-TW" altLang="en-US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超前部署</a:t>
            </a:r>
            <a:r>
              <a:rPr lang="en-US" altLang="zh-TW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 </a:t>
            </a:r>
            <a:r>
              <a:rPr lang="zh-TW" altLang="en-US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四核心、雙 </a:t>
            </a:r>
            <a:r>
              <a:rPr lang="en-US" altLang="zh-TW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2.5GbE </a:t>
            </a:r>
            <a:r>
              <a:rPr lang="zh-TW" altLang="en-US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機架式</a:t>
            </a:r>
            <a:r>
              <a:rPr lang="en-US" altLang="zh-TW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br>
              <a:rPr lang="en-US" altLang="zh-TW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企業經濟實惠的投資選擇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59D89A31-B038-4264-9C8C-1B10789F17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5969" y="831058"/>
            <a:ext cx="2981325" cy="942975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F7A7A274-D224-4E0F-8247-12717471A28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4822" y="281115"/>
            <a:ext cx="1211952" cy="223634"/>
          </a:xfrm>
          <a:prstGeom prst="rect">
            <a:avLst/>
          </a:prstGeom>
        </p:spPr>
      </p:pic>
      <p:grpSp>
        <p:nvGrpSpPr>
          <p:cNvPr id="10" name="群組 9">
            <a:extLst>
              <a:ext uri="{FF2B5EF4-FFF2-40B4-BE49-F238E27FC236}">
                <a16:creationId xmlns:a16="http://schemas.microsoft.com/office/drawing/2014/main" id="{A4D93595-C15A-4584-B0AA-AF2597CA3AE8}"/>
              </a:ext>
            </a:extLst>
          </p:cNvPr>
          <p:cNvGrpSpPr/>
          <p:nvPr userDrawn="1"/>
        </p:nvGrpSpPr>
        <p:grpSpPr>
          <a:xfrm>
            <a:off x="9868093" y="6092719"/>
            <a:ext cx="2121851" cy="545610"/>
            <a:chOff x="5553074" y="4649893"/>
            <a:chExt cx="4222815" cy="1085850"/>
          </a:xfrm>
        </p:grpSpPr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092F8EDC-13C5-4F39-831B-E1CB840FA9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53074" y="4649893"/>
              <a:ext cx="1085850" cy="1085850"/>
            </a:xfrm>
            <a:prstGeom prst="rect">
              <a:avLst/>
            </a:prstGeom>
          </p:spPr>
        </p:pic>
        <p:pic>
          <p:nvPicPr>
            <p:cNvPr id="8" name="圖形 7">
              <a:extLst>
                <a:ext uri="{FF2B5EF4-FFF2-40B4-BE49-F238E27FC236}">
                  <a16:creationId xmlns:a16="http://schemas.microsoft.com/office/drawing/2014/main" id="{906D7FB3-2C12-4EEF-A940-0E11BD787E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121556" y="4649893"/>
              <a:ext cx="1085850" cy="1085850"/>
            </a:xfrm>
            <a:prstGeom prst="rect">
              <a:avLst/>
            </a:prstGeom>
          </p:spPr>
        </p:pic>
        <p:pic>
          <p:nvPicPr>
            <p:cNvPr id="9" name="圖形 8">
              <a:extLst>
                <a:ext uri="{FF2B5EF4-FFF2-40B4-BE49-F238E27FC236}">
                  <a16:creationId xmlns:a16="http://schemas.microsoft.com/office/drawing/2014/main" id="{37D0EE71-1A2E-45F7-A5A5-5543C84F6F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8690039" y="4649893"/>
              <a:ext cx="1085850" cy="1085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35074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0"/>
            <a:ext cx="12189627" cy="6857997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F321E3F-7105-40AB-AAB1-3BDB21FAA7A2}"/>
              </a:ext>
            </a:extLst>
          </p:cNvPr>
          <p:cNvSpPr txBox="1"/>
          <p:nvPr userDrawn="1"/>
        </p:nvSpPr>
        <p:spPr>
          <a:xfrm>
            <a:off x="-104395" y="3518966"/>
            <a:ext cx="57300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2.5GbE </a:t>
            </a:r>
            <a:r>
              <a:rPr lang="zh-TW" altLang="en-US" sz="36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超前部署</a:t>
            </a:r>
            <a:r>
              <a:rPr lang="en-US" altLang="zh-TW" sz="36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 </a:t>
            </a:r>
            <a:br>
              <a:rPr lang="en-US" altLang="zh-TW" sz="36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四核心、雙 </a:t>
            </a:r>
            <a:r>
              <a:rPr lang="en-US" altLang="zh-TW" sz="36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2.5GbE </a:t>
            </a:r>
            <a:br>
              <a:rPr lang="en-US" altLang="zh-TW" sz="36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機架式</a:t>
            </a:r>
            <a:r>
              <a:rPr lang="en-US" altLang="zh-TW" sz="36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36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br>
              <a:rPr lang="en-US" altLang="zh-TW" sz="36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600" spc="30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企業經濟實惠的投資選擇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945859ED-49C3-4531-AC68-F7AC6392A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4000" y="1214507"/>
            <a:ext cx="2981325" cy="942975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1AF31FA9-8D0E-4270-89D9-08D9C1BDD46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04822" y="281115"/>
            <a:ext cx="1211952" cy="223634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D099875A-1F3E-467C-B0DE-534197877A0B}"/>
              </a:ext>
            </a:extLst>
          </p:cNvPr>
          <p:cNvSpPr txBox="1"/>
          <p:nvPr userDrawn="1"/>
        </p:nvSpPr>
        <p:spPr>
          <a:xfrm>
            <a:off x="1972942" y="6377947"/>
            <a:ext cx="8526893" cy="233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</a:pPr>
            <a:r>
              <a:rPr lang="en-US" altLang="zh-TW" sz="70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©2020</a:t>
            </a:r>
            <a:r>
              <a:rPr lang="zh-TW" altLang="zh-TW" sz="70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r>
              <a:rPr lang="en-US" altLang="zh-TW" sz="700">
                <a:solidFill>
                  <a:schemeClr val="bg1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3185122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0"/>
            <a:ext cx="1218962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36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8" y="0"/>
            <a:ext cx="12187064" cy="6857999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2737"/>
            <a:ext cx="12192000" cy="1260264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79607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93A58DBA-EFA5-4678-95D2-D2526978CA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5A6FF737-6FAD-4DA9-BB9B-3728005E8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42737"/>
            <a:ext cx="12192000" cy="1260264"/>
          </a:xfrm>
        </p:spPr>
        <p:txBody>
          <a:bodyPr>
            <a:normAutofit/>
          </a:bodyPr>
          <a:lstStyle>
            <a:lvl1pPr algn="ctr">
              <a:defRPr sz="4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316276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0"/>
            <a:ext cx="1218962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32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0"/>
            <a:ext cx="1218962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2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0"/>
            <a:ext cx="12189627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99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9" y="0"/>
            <a:ext cx="12187060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74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6" y="0"/>
            <a:ext cx="12189627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71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ADF2AFF-C476-44A9-8DA3-FB3A4787F1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3" y="0"/>
            <a:ext cx="12187060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438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0DE17E2-2F12-445B-891A-0C24AE8F9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94FD0F4-79D8-4763-8757-9F4AEB073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64BC6EF-7F0D-492A-A976-7BFBFB03A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BFD0C-1A06-4465-9054-D2F2A0E640EC}" type="datetimeFigureOut">
              <a:rPr lang="zh-TW" altLang="en-US" smtClean="0"/>
              <a:t>2020/5/12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79BC5CF-DA94-4FA9-AF6B-56CC17806E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5A5C6D2-0103-4271-8A12-ADFC2D9D7E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C0000-AC7B-40AC-9151-C82C0D2E2EE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214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8" r:id="rId2"/>
    <p:sldLayoutId id="2147483674" r:id="rId3"/>
    <p:sldLayoutId id="2147483669" r:id="rId4"/>
    <p:sldLayoutId id="2147483675" r:id="rId5"/>
    <p:sldLayoutId id="2147483671" r:id="rId6"/>
    <p:sldLayoutId id="2147483680" r:id="rId7"/>
    <p:sldLayoutId id="2147483673" r:id="rId8"/>
    <p:sldLayoutId id="2147483679" r:id="rId9"/>
    <p:sldLayoutId id="2147483677" r:id="rId10"/>
    <p:sldLayoutId id="2147483672" r:id="rId11"/>
    <p:sldLayoutId id="2147483681" r:id="rId12"/>
    <p:sldLayoutId id="2147483682" r:id="rId13"/>
    <p:sldLayoutId id="214748367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tiff"/><Relationship Id="rId3" Type="http://schemas.openxmlformats.org/officeDocument/2006/relationships/image" Target="../media/image83.tiff"/><Relationship Id="rId7" Type="http://schemas.openxmlformats.org/officeDocument/2006/relationships/image" Target="../media/image8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tiff"/><Relationship Id="rId5" Type="http://schemas.openxmlformats.org/officeDocument/2006/relationships/image" Target="../media/image85.tiff"/><Relationship Id="rId4" Type="http://schemas.openxmlformats.org/officeDocument/2006/relationships/image" Target="../media/image8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tiff"/><Relationship Id="rId3" Type="http://schemas.openxmlformats.org/officeDocument/2006/relationships/image" Target="../media/image93.tiff"/><Relationship Id="rId7" Type="http://schemas.openxmlformats.org/officeDocument/2006/relationships/image" Target="../media/image97.tif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tiff"/><Relationship Id="rId5" Type="http://schemas.openxmlformats.org/officeDocument/2006/relationships/image" Target="../media/image95.tiff"/><Relationship Id="rId4" Type="http://schemas.openxmlformats.org/officeDocument/2006/relationships/image" Target="../media/image94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eettaiwan.com/20200429nt21-covid-19-impact-global-it-spending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tiff"/><Relationship Id="rId5" Type="http://schemas.openxmlformats.org/officeDocument/2006/relationships/image" Target="../media/image105.tiff"/><Relationship Id="rId4" Type="http://schemas.openxmlformats.org/officeDocument/2006/relationships/image" Target="../media/image104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03.tiff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4.png"/><Relationship Id="rId5" Type="http://schemas.openxmlformats.org/officeDocument/2006/relationships/image" Target="../media/image113.sv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tiff"/><Relationship Id="rId9" Type="http://schemas.openxmlformats.org/officeDocument/2006/relationships/image" Target="../media/image1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3" Type="http://schemas.openxmlformats.org/officeDocument/2006/relationships/image" Target="../media/image122.jpeg"/><Relationship Id="rId7" Type="http://schemas.openxmlformats.org/officeDocument/2006/relationships/image" Target="../media/image126.emf"/><Relationship Id="rId12" Type="http://schemas.openxmlformats.org/officeDocument/2006/relationships/image" Target="../media/image1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emf"/><Relationship Id="rId11" Type="http://schemas.openxmlformats.org/officeDocument/2006/relationships/image" Target="../media/image130.png"/><Relationship Id="rId5" Type="http://schemas.openxmlformats.org/officeDocument/2006/relationships/image" Target="../media/image124.emf"/><Relationship Id="rId10" Type="http://schemas.openxmlformats.org/officeDocument/2006/relationships/image" Target="../media/image129.png"/><Relationship Id="rId4" Type="http://schemas.openxmlformats.org/officeDocument/2006/relationships/image" Target="../media/image123.emf"/><Relationship Id="rId9" Type="http://schemas.openxmlformats.org/officeDocument/2006/relationships/image" Target="../media/image12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1.png"/><Relationship Id="rId3" Type="http://schemas.openxmlformats.org/officeDocument/2006/relationships/image" Target="../media/image78.png"/><Relationship Id="rId7" Type="http://schemas.openxmlformats.org/officeDocument/2006/relationships/image" Target="../media/image136.pn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11" Type="http://schemas.microsoft.com/office/2007/relationships/hdphoto" Target="../media/hdphoto2.wdp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Relationship Id="rId14" Type="http://schemas.microsoft.com/office/2007/relationships/hdphoto" Target="../media/hdphoto3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svg"/><Relationship Id="rId13" Type="http://schemas.openxmlformats.org/officeDocument/2006/relationships/image" Target="../media/image152.png"/><Relationship Id="rId18" Type="http://schemas.openxmlformats.org/officeDocument/2006/relationships/image" Target="../media/image157.png"/><Relationship Id="rId26" Type="http://schemas.openxmlformats.org/officeDocument/2006/relationships/image" Target="../media/image165.png"/><Relationship Id="rId3" Type="http://schemas.openxmlformats.org/officeDocument/2006/relationships/image" Target="../media/image142.png"/><Relationship Id="rId21" Type="http://schemas.openxmlformats.org/officeDocument/2006/relationships/image" Target="../media/image160.png"/><Relationship Id="rId7" Type="http://schemas.openxmlformats.org/officeDocument/2006/relationships/image" Target="../media/image146.png"/><Relationship Id="rId12" Type="http://schemas.openxmlformats.org/officeDocument/2006/relationships/image" Target="../media/image151.svg"/><Relationship Id="rId17" Type="http://schemas.openxmlformats.org/officeDocument/2006/relationships/image" Target="../media/image156.png"/><Relationship Id="rId25" Type="http://schemas.openxmlformats.org/officeDocument/2006/relationships/image" Target="../media/image164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55.svg"/><Relationship Id="rId20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24" Type="http://schemas.openxmlformats.org/officeDocument/2006/relationships/image" Target="../media/image163.png"/><Relationship Id="rId5" Type="http://schemas.openxmlformats.org/officeDocument/2006/relationships/image" Target="../media/image144.png"/><Relationship Id="rId15" Type="http://schemas.openxmlformats.org/officeDocument/2006/relationships/image" Target="../media/image154.png"/><Relationship Id="rId23" Type="http://schemas.openxmlformats.org/officeDocument/2006/relationships/image" Target="../media/image162.png"/><Relationship Id="rId28" Type="http://schemas.openxmlformats.org/officeDocument/2006/relationships/image" Target="../media/image167.png"/><Relationship Id="rId10" Type="http://schemas.openxmlformats.org/officeDocument/2006/relationships/image" Target="../media/image149.svg"/><Relationship Id="rId19" Type="http://schemas.openxmlformats.org/officeDocument/2006/relationships/image" Target="../media/image158.sv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3.svg"/><Relationship Id="rId22" Type="http://schemas.openxmlformats.org/officeDocument/2006/relationships/image" Target="../media/image161.png"/><Relationship Id="rId27" Type="http://schemas.openxmlformats.org/officeDocument/2006/relationships/image" Target="../media/image16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168.png"/><Relationship Id="rId7" Type="http://schemas.openxmlformats.org/officeDocument/2006/relationships/image" Target="../media/image172.svg"/><Relationship Id="rId12" Type="http://schemas.openxmlformats.org/officeDocument/2006/relationships/image" Target="../media/image1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.png"/><Relationship Id="rId11" Type="http://schemas.openxmlformats.org/officeDocument/2006/relationships/image" Target="../media/image176.svg"/><Relationship Id="rId5" Type="http://schemas.openxmlformats.org/officeDocument/2006/relationships/image" Target="../media/image170.svg"/><Relationship Id="rId10" Type="http://schemas.openxmlformats.org/officeDocument/2006/relationships/image" Target="../media/image175.png"/><Relationship Id="rId4" Type="http://schemas.openxmlformats.org/officeDocument/2006/relationships/image" Target="../media/image169.png"/><Relationship Id="rId9" Type="http://schemas.openxmlformats.org/officeDocument/2006/relationships/image" Target="../media/image17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8.png"/><Relationship Id="rId3" Type="http://schemas.openxmlformats.org/officeDocument/2006/relationships/image" Target="../media/image178.png"/><Relationship Id="rId7" Type="http://schemas.openxmlformats.org/officeDocument/2006/relationships/image" Target="../media/image182.png"/><Relationship Id="rId12" Type="http://schemas.openxmlformats.org/officeDocument/2006/relationships/image" Target="../media/image1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png"/><Relationship Id="rId11" Type="http://schemas.openxmlformats.org/officeDocument/2006/relationships/image" Target="../media/image186.png"/><Relationship Id="rId5" Type="http://schemas.openxmlformats.org/officeDocument/2006/relationships/image" Target="../media/image180.png"/><Relationship Id="rId10" Type="http://schemas.openxmlformats.org/officeDocument/2006/relationships/image" Target="../media/image185.png"/><Relationship Id="rId4" Type="http://schemas.openxmlformats.org/officeDocument/2006/relationships/image" Target="../media/image179.png"/><Relationship Id="rId9" Type="http://schemas.openxmlformats.org/officeDocument/2006/relationships/image" Target="../media/image184.png"/><Relationship Id="rId14" Type="http://schemas.openxmlformats.org/officeDocument/2006/relationships/image" Target="../media/image18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iff"/><Relationship Id="rId13" Type="http://schemas.openxmlformats.org/officeDocument/2006/relationships/image" Target="../media/image36.svg"/><Relationship Id="rId3" Type="http://schemas.openxmlformats.org/officeDocument/2006/relationships/image" Target="../media/image26.tiff"/><Relationship Id="rId7" Type="http://schemas.openxmlformats.org/officeDocument/2006/relationships/image" Target="../media/image30.tiff"/><Relationship Id="rId12" Type="http://schemas.openxmlformats.org/officeDocument/2006/relationships/image" Target="../media/image35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tiff"/><Relationship Id="rId11" Type="http://schemas.openxmlformats.org/officeDocument/2006/relationships/image" Target="../media/image34.svg"/><Relationship Id="rId5" Type="http://schemas.openxmlformats.org/officeDocument/2006/relationships/image" Target="../media/image28.tiff"/><Relationship Id="rId10" Type="http://schemas.openxmlformats.org/officeDocument/2006/relationships/image" Target="../media/image33.png"/><Relationship Id="rId4" Type="http://schemas.openxmlformats.org/officeDocument/2006/relationships/image" Target="../media/image27.tiff"/><Relationship Id="rId9" Type="http://schemas.openxmlformats.org/officeDocument/2006/relationships/image" Target="../media/image32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13" Type="http://schemas.openxmlformats.org/officeDocument/2006/relationships/image" Target="../media/image200.png"/><Relationship Id="rId18" Type="http://schemas.openxmlformats.org/officeDocument/2006/relationships/image" Target="../media/image205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12" Type="http://schemas.openxmlformats.org/officeDocument/2006/relationships/image" Target="../media/image199.png"/><Relationship Id="rId17" Type="http://schemas.openxmlformats.org/officeDocument/2006/relationships/image" Target="../media/image204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0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3.png"/><Relationship Id="rId11" Type="http://schemas.openxmlformats.org/officeDocument/2006/relationships/image" Target="../media/image198.png"/><Relationship Id="rId5" Type="http://schemas.openxmlformats.org/officeDocument/2006/relationships/image" Target="../media/image192.png"/><Relationship Id="rId15" Type="http://schemas.openxmlformats.org/officeDocument/2006/relationships/image" Target="../media/image202.png"/><Relationship Id="rId10" Type="http://schemas.openxmlformats.org/officeDocument/2006/relationships/image" Target="../media/image197.png"/><Relationship Id="rId19" Type="http://schemas.openxmlformats.org/officeDocument/2006/relationships/image" Target="../media/image206.png"/><Relationship Id="rId4" Type="http://schemas.openxmlformats.org/officeDocument/2006/relationships/image" Target="../media/image191.png"/><Relationship Id="rId9" Type="http://schemas.openxmlformats.org/officeDocument/2006/relationships/image" Target="../media/image196.png"/><Relationship Id="rId14" Type="http://schemas.openxmlformats.org/officeDocument/2006/relationships/image" Target="../media/image20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tiff"/><Relationship Id="rId13" Type="http://schemas.openxmlformats.org/officeDocument/2006/relationships/image" Target="../media/image217.png"/><Relationship Id="rId3" Type="http://schemas.openxmlformats.org/officeDocument/2006/relationships/image" Target="../media/image207.jpeg"/><Relationship Id="rId7" Type="http://schemas.openxmlformats.org/officeDocument/2006/relationships/image" Target="../media/image211.tiff"/><Relationship Id="rId12" Type="http://schemas.openxmlformats.org/officeDocument/2006/relationships/image" Target="../media/image2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0.jpeg"/><Relationship Id="rId11" Type="http://schemas.openxmlformats.org/officeDocument/2006/relationships/image" Target="../media/image215.tiff"/><Relationship Id="rId5" Type="http://schemas.openxmlformats.org/officeDocument/2006/relationships/image" Target="../media/image209.jpeg"/><Relationship Id="rId15" Type="http://schemas.openxmlformats.org/officeDocument/2006/relationships/image" Target="../media/image219.png"/><Relationship Id="rId10" Type="http://schemas.openxmlformats.org/officeDocument/2006/relationships/image" Target="../media/image214.tiff"/><Relationship Id="rId4" Type="http://schemas.openxmlformats.org/officeDocument/2006/relationships/image" Target="../media/image208.jpeg"/><Relationship Id="rId9" Type="http://schemas.openxmlformats.org/officeDocument/2006/relationships/image" Target="../media/image213.tiff"/><Relationship Id="rId14" Type="http://schemas.openxmlformats.org/officeDocument/2006/relationships/image" Target="../media/image21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220.png"/><Relationship Id="rId7" Type="http://schemas.openxmlformats.org/officeDocument/2006/relationships/image" Target="../media/image224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Relationship Id="rId9" Type="http://schemas.openxmlformats.org/officeDocument/2006/relationships/image" Target="../media/image22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227.tiff"/><Relationship Id="rId7" Type="http://schemas.openxmlformats.org/officeDocument/2006/relationships/image" Target="../media/image2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10" Type="http://schemas.openxmlformats.org/officeDocument/2006/relationships/image" Target="../media/image233.png"/><Relationship Id="rId4" Type="http://schemas.openxmlformats.org/officeDocument/2006/relationships/image" Target="../media/image228.png"/><Relationship Id="rId9" Type="http://schemas.openxmlformats.org/officeDocument/2006/relationships/image" Target="../media/image22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6.png"/></Relationships>
</file>

<file path=ppt/slides/_rels/slide36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249.png"/><Relationship Id="rId26" Type="http://schemas.openxmlformats.org/officeDocument/2006/relationships/image" Target="../media/image257.png"/><Relationship Id="rId21" Type="http://schemas.openxmlformats.org/officeDocument/2006/relationships/image" Target="../media/image252.png"/><Relationship Id="rId34" Type="http://schemas.openxmlformats.org/officeDocument/2006/relationships/image" Target="../media/image265.png"/><Relationship Id="rId7" Type="http://schemas.openxmlformats.org/officeDocument/2006/relationships/image" Target="../media/image240.png"/><Relationship Id="rId12" Type="http://schemas.openxmlformats.org/officeDocument/2006/relationships/image" Target="../media/image244.png"/><Relationship Id="rId17" Type="http://schemas.openxmlformats.org/officeDocument/2006/relationships/image" Target="../media/image248.png"/><Relationship Id="rId25" Type="http://schemas.openxmlformats.org/officeDocument/2006/relationships/image" Target="../media/image256.tiff"/><Relationship Id="rId33" Type="http://schemas.openxmlformats.org/officeDocument/2006/relationships/image" Target="../media/image264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47.png"/><Relationship Id="rId20" Type="http://schemas.openxmlformats.org/officeDocument/2006/relationships/image" Target="../media/image251.png"/><Relationship Id="rId29" Type="http://schemas.openxmlformats.org/officeDocument/2006/relationships/image" Target="../media/image2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9.svg"/><Relationship Id="rId11" Type="http://schemas.microsoft.com/office/2007/relationships/hdphoto" Target="../media/hdphoto5.wdp"/><Relationship Id="rId24" Type="http://schemas.openxmlformats.org/officeDocument/2006/relationships/image" Target="../media/image255.tiff"/><Relationship Id="rId32" Type="http://schemas.openxmlformats.org/officeDocument/2006/relationships/image" Target="../media/image263.png"/><Relationship Id="rId37" Type="http://schemas.openxmlformats.org/officeDocument/2006/relationships/image" Target="../media/image268.tiff"/><Relationship Id="rId5" Type="http://schemas.openxmlformats.org/officeDocument/2006/relationships/image" Target="../media/image238.png"/><Relationship Id="rId15" Type="http://schemas.openxmlformats.org/officeDocument/2006/relationships/image" Target="../media/image246.svg"/><Relationship Id="rId23" Type="http://schemas.openxmlformats.org/officeDocument/2006/relationships/image" Target="../media/image254.tiff"/><Relationship Id="rId28" Type="http://schemas.openxmlformats.org/officeDocument/2006/relationships/image" Target="../media/image259.png"/><Relationship Id="rId36" Type="http://schemas.openxmlformats.org/officeDocument/2006/relationships/image" Target="../media/image267.png"/><Relationship Id="rId10" Type="http://schemas.openxmlformats.org/officeDocument/2006/relationships/image" Target="../media/image243.png"/><Relationship Id="rId19" Type="http://schemas.openxmlformats.org/officeDocument/2006/relationships/image" Target="../media/image250.png"/><Relationship Id="rId31" Type="http://schemas.openxmlformats.org/officeDocument/2006/relationships/image" Target="../media/image262.tiff"/><Relationship Id="rId4" Type="http://schemas.microsoft.com/office/2007/relationships/hdphoto" Target="../media/hdphoto4.wdp"/><Relationship Id="rId9" Type="http://schemas.openxmlformats.org/officeDocument/2006/relationships/image" Target="../media/image242.png"/><Relationship Id="rId14" Type="http://schemas.openxmlformats.org/officeDocument/2006/relationships/image" Target="../media/image245.png"/><Relationship Id="rId22" Type="http://schemas.openxmlformats.org/officeDocument/2006/relationships/image" Target="../media/image253.tiff"/><Relationship Id="rId27" Type="http://schemas.openxmlformats.org/officeDocument/2006/relationships/image" Target="../media/image258.png"/><Relationship Id="rId30" Type="http://schemas.openxmlformats.org/officeDocument/2006/relationships/image" Target="../media/image261.tiff"/><Relationship Id="rId35" Type="http://schemas.openxmlformats.org/officeDocument/2006/relationships/image" Target="../media/image266.png"/><Relationship Id="rId8" Type="http://schemas.openxmlformats.org/officeDocument/2006/relationships/image" Target="../media/image241.svg"/><Relationship Id="rId3" Type="http://schemas.openxmlformats.org/officeDocument/2006/relationships/image" Target="../media/image23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svg"/><Relationship Id="rId3" Type="http://schemas.openxmlformats.org/officeDocument/2006/relationships/image" Target="../media/image269.png"/><Relationship Id="rId7" Type="http://schemas.openxmlformats.org/officeDocument/2006/relationships/image" Target="../media/image2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2.svg"/><Relationship Id="rId5" Type="http://schemas.openxmlformats.org/officeDocument/2006/relationships/image" Target="../media/image271.png"/><Relationship Id="rId4" Type="http://schemas.openxmlformats.org/officeDocument/2006/relationships/image" Target="../media/image270.svg"/><Relationship Id="rId9" Type="http://schemas.openxmlformats.org/officeDocument/2006/relationships/image" Target="../media/image27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tiff"/><Relationship Id="rId3" Type="http://schemas.openxmlformats.org/officeDocument/2006/relationships/image" Target="../media/image225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8.png"/><Relationship Id="rId5" Type="http://schemas.openxmlformats.org/officeDocument/2006/relationships/image" Target="../media/image277.png"/><Relationship Id="rId4" Type="http://schemas.openxmlformats.org/officeDocument/2006/relationships/image" Target="../media/image27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png"/><Relationship Id="rId3" Type="http://schemas.openxmlformats.org/officeDocument/2006/relationships/image" Target="../media/image280.png"/><Relationship Id="rId7" Type="http://schemas.openxmlformats.org/officeDocument/2006/relationships/image" Target="../media/image28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3.png"/><Relationship Id="rId5" Type="http://schemas.openxmlformats.org/officeDocument/2006/relationships/image" Target="../media/image282.png"/><Relationship Id="rId4" Type="http://schemas.openxmlformats.org/officeDocument/2006/relationships/image" Target="../media/image2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svg"/><Relationship Id="rId2" Type="http://schemas.openxmlformats.org/officeDocument/2006/relationships/image" Target="../media/image2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tiff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6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09390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AD8980-E83D-4AE1-B6F2-3FBA94159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快速上手的 </a:t>
            </a:r>
            <a:r>
              <a:rPr lang="en" altLang="zh-TW"/>
              <a:t>HDD </a:t>
            </a:r>
            <a:r>
              <a:rPr lang="zh-TW" altLang="en-US"/>
              <a:t>與 </a:t>
            </a:r>
            <a:r>
              <a:rPr lang="en" altLang="zh-TW"/>
              <a:t>SSD </a:t>
            </a:r>
            <a:r>
              <a:rPr lang="zh-TW" altLang="en-US"/>
              <a:t>安裝</a:t>
            </a:r>
          </a:p>
        </p:txBody>
      </p:sp>
      <p:sp>
        <p:nvSpPr>
          <p:cNvPr id="35" name="矩形: 圓角 8">
            <a:extLst>
              <a:ext uri="{FF2B5EF4-FFF2-40B4-BE49-F238E27FC236}">
                <a16:creationId xmlns:a16="http://schemas.microsoft.com/office/drawing/2014/main" id="{0601C00F-EEB1-4F2C-8640-FEB9DF99A8E7}"/>
              </a:ext>
            </a:extLst>
          </p:cNvPr>
          <p:cNvSpPr/>
          <p:nvPr/>
        </p:nvSpPr>
        <p:spPr>
          <a:xfrm>
            <a:off x="3354724" y="2100345"/>
            <a:ext cx="5070161" cy="394974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32E24CB-E761-496A-9505-B9CA1F25B2B4}"/>
              </a:ext>
            </a:extLst>
          </p:cNvPr>
          <p:cNvSpPr/>
          <p:nvPr/>
        </p:nvSpPr>
        <p:spPr>
          <a:xfrm>
            <a:off x="3354724" y="2952074"/>
            <a:ext cx="5070160" cy="2873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8">
            <a:extLst>
              <a:ext uri="{FF2B5EF4-FFF2-40B4-BE49-F238E27FC236}">
                <a16:creationId xmlns:a16="http://schemas.microsoft.com/office/drawing/2014/main" id="{88C1CC85-6D5C-4790-A51B-8B099229AAD1}"/>
              </a:ext>
            </a:extLst>
          </p:cNvPr>
          <p:cNvSpPr/>
          <p:nvPr/>
        </p:nvSpPr>
        <p:spPr>
          <a:xfrm>
            <a:off x="201094" y="2100345"/>
            <a:ext cx="2928261" cy="394974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: 圓角化同側角落 11">
            <a:extLst>
              <a:ext uri="{FF2B5EF4-FFF2-40B4-BE49-F238E27FC236}">
                <a16:creationId xmlns:a16="http://schemas.microsoft.com/office/drawing/2014/main" id="{4E36C511-4F43-47B5-9267-F5F8183C610E}"/>
              </a:ext>
            </a:extLst>
          </p:cNvPr>
          <p:cNvSpPr/>
          <p:nvPr/>
        </p:nvSpPr>
        <p:spPr>
          <a:xfrm rot="10800000">
            <a:off x="879891" y="2089896"/>
            <a:ext cx="1703477" cy="56975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C4731AFB-C797-4079-8F6B-44D2E48CDFCE}"/>
              </a:ext>
            </a:extLst>
          </p:cNvPr>
          <p:cNvGrpSpPr/>
          <p:nvPr/>
        </p:nvGrpSpPr>
        <p:grpSpPr>
          <a:xfrm>
            <a:off x="879890" y="2113163"/>
            <a:ext cx="2064645" cy="523220"/>
            <a:chOff x="3497178" y="2518711"/>
            <a:chExt cx="2064645" cy="523220"/>
          </a:xfrm>
        </p:grpSpPr>
        <p:sp>
          <p:nvSpPr>
            <p:cNvPr id="33" name="文字方塊 32">
              <a:extLst>
                <a:ext uri="{FF2B5EF4-FFF2-40B4-BE49-F238E27FC236}">
                  <a16:creationId xmlns:a16="http://schemas.microsoft.com/office/drawing/2014/main" id="{7A4AA1E5-47FD-402A-A084-B5F72F00EB7A}"/>
                </a:ext>
              </a:extLst>
            </p:cNvPr>
            <p:cNvSpPr txBox="1"/>
            <p:nvPr/>
          </p:nvSpPr>
          <p:spPr>
            <a:xfrm>
              <a:off x="3497178" y="2518711"/>
              <a:ext cx="2064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500" b="1">
                  <a:latin typeface="Arial" panose="020B0604020202020204" pitchFamily="34" charset="0"/>
                  <a:cs typeface="Arial" panose="020B0604020202020204" pitchFamily="34" charset="0"/>
                </a:rPr>
                <a:t>STEP</a:t>
              </a:r>
              <a:r>
                <a:rPr lang="zh-TW" alt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altLang="zh-TW" sz="28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TW" alt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4" name="直線接點 33">
              <a:extLst>
                <a:ext uri="{FF2B5EF4-FFF2-40B4-BE49-F238E27FC236}">
                  <a16:creationId xmlns:a16="http://schemas.microsoft.com/office/drawing/2014/main" id="{00DAFD42-8BF7-4C26-BB51-488558209237}"/>
                </a:ext>
              </a:extLst>
            </p:cNvPr>
            <p:cNvCxnSpPr>
              <a:cxnSpLocks/>
            </p:cNvCxnSpPr>
            <p:nvPr/>
          </p:nvCxnSpPr>
          <p:spPr>
            <a:xfrm>
              <a:off x="4542699" y="2635585"/>
              <a:ext cx="0" cy="3358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7" name="矩形: 圓角化同側角落 36">
            <a:extLst>
              <a:ext uri="{FF2B5EF4-FFF2-40B4-BE49-F238E27FC236}">
                <a16:creationId xmlns:a16="http://schemas.microsoft.com/office/drawing/2014/main" id="{79787CAF-E08D-4368-8F1F-8B473C77B93B}"/>
              </a:ext>
            </a:extLst>
          </p:cNvPr>
          <p:cNvSpPr/>
          <p:nvPr/>
        </p:nvSpPr>
        <p:spPr>
          <a:xfrm rot="10800000">
            <a:off x="4197994" y="2089896"/>
            <a:ext cx="3479590" cy="56975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E2FC750F-DF1E-44D2-8AC4-066BA253603E}"/>
              </a:ext>
            </a:extLst>
          </p:cNvPr>
          <p:cNvGrpSpPr/>
          <p:nvPr/>
        </p:nvGrpSpPr>
        <p:grpSpPr>
          <a:xfrm>
            <a:off x="5000491" y="2113163"/>
            <a:ext cx="2064645" cy="523220"/>
            <a:chOff x="3497178" y="2518711"/>
            <a:chExt cx="2064645" cy="523220"/>
          </a:xfrm>
        </p:grpSpPr>
        <p:sp>
          <p:nvSpPr>
            <p:cNvPr id="39" name="文字方塊 38">
              <a:extLst>
                <a:ext uri="{FF2B5EF4-FFF2-40B4-BE49-F238E27FC236}">
                  <a16:creationId xmlns:a16="http://schemas.microsoft.com/office/drawing/2014/main" id="{9364B37C-E6A6-4663-96DC-9031DA202533}"/>
                </a:ext>
              </a:extLst>
            </p:cNvPr>
            <p:cNvSpPr txBox="1"/>
            <p:nvPr/>
          </p:nvSpPr>
          <p:spPr>
            <a:xfrm>
              <a:off x="3497178" y="2518711"/>
              <a:ext cx="2064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500" b="1">
                  <a:latin typeface="Arial" panose="020B0604020202020204" pitchFamily="34" charset="0"/>
                  <a:cs typeface="Arial" panose="020B0604020202020204" pitchFamily="34" charset="0"/>
                </a:rPr>
                <a:t>STEP</a:t>
              </a:r>
              <a:r>
                <a:rPr lang="zh-TW" alt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altLang="zh-TW" sz="28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TW" alt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52AE889D-9989-4206-A3CA-0CF48436A3B9}"/>
                </a:ext>
              </a:extLst>
            </p:cNvPr>
            <p:cNvCxnSpPr>
              <a:cxnSpLocks/>
            </p:cNvCxnSpPr>
            <p:nvPr/>
          </p:nvCxnSpPr>
          <p:spPr>
            <a:xfrm>
              <a:off x="4542699" y="2635585"/>
              <a:ext cx="0" cy="3358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矩形 40">
            <a:extLst>
              <a:ext uri="{FF2B5EF4-FFF2-40B4-BE49-F238E27FC236}">
                <a16:creationId xmlns:a16="http://schemas.microsoft.com/office/drawing/2014/main" id="{CA1491BF-F14C-4277-B32A-1CA66EE8E050}"/>
              </a:ext>
            </a:extLst>
          </p:cNvPr>
          <p:cNvSpPr/>
          <p:nvPr/>
        </p:nvSpPr>
        <p:spPr>
          <a:xfrm>
            <a:off x="6562634" y="3151219"/>
            <a:ext cx="1653377" cy="22987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2.5-inch HDD / SSD</a:t>
            </a:r>
            <a:endPara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AF98FC18-2EFF-4798-9AEA-F0DFAF79BB65}"/>
              </a:ext>
            </a:extLst>
          </p:cNvPr>
          <p:cNvSpPr/>
          <p:nvPr/>
        </p:nvSpPr>
        <p:spPr>
          <a:xfrm>
            <a:off x="5106834" y="3146799"/>
            <a:ext cx="1230429" cy="229875"/>
          </a:xfrm>
          <a:prstGeom prst="rect">
            <a:avLst/>
          </a:prstGeom>
          <a:solidFill>
            <a:srgbClr val="3E3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3.5-inch HDD</a:t>
            </a:r>
            <a:endPara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4" name="圖片 43" descr="一張含有 電腦, 鍵盤 的圖片&#10;&#10;自動產生的描述">
            <a:extLst>
              <a:ext uri="{FF2B5EF4-FFF2-40B4-BE49-F238E27FC236}">
                <a16:creationId xmlns:a16="http://schemas.microsoft.com/office/drawing/2014/main" id="{575C38A3-F6A3-4D59-83E7-3C27DCB5C4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9451" y="3590853"/>
            <a:ext cx="1689551" cy="2152593"/>
          </a:xfrm>
          <a:prstGeom prst="rect">
            <a:avLst/>
          </a:prstGeom>
        </p:spPr>
      </p:pic>
      <p:pic>
        <p:nvPicPr>
          <p:cNvPr id="45" name="圖片 44" descr="一張含有 電腦, 桌 的圖片&#10;&#10;自動產生的描述">
            <a:extLst>
              <a:ext uri="{FF2B5EF4-FFF2-40B4-BE49-F238E27FC236}">
                <a16:creationId xmlns:a16="http://schemas.microsoft.com/office/drawing/2014/main" id="{4E05C1BD-202C-4E1A-8C45-A648D506C3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6460" y="3595828"/>
            <a:ext cx="1689551" cy="2159330"/>
          </a:xfrm>
          <a:prstGeom prst="rect">
            <a:avLst/>
          </a:prstGeom>
        </p:spPr>
      </p:pic>
      <p:pic>
        <p:nvPicPr>
          <p:cNvPr id="46" name="圖形 45">
            <a:extLst>
              <a:ext uri="{FF2B5EF4-FFF2-40B4-BE49-F238E27FC236}">
                <a16:creationId xmlns:a16="http://schemas.microsoft.com/office/drawing/2014/main" id="{BBD0B70E-447A-4428-AE05-0037BCCB3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8886" y="4129366"/>
            <a:ext cx="1330562" cy="1151005"/>
          </a:xfrm>
          <a:prstGeom prst="rect">
            <a:avLst/>
          </a:prstGeom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26F6FF02-26AC-4926-BFF4-F9CEEA0F45E7}"/>
              </a:ext>
            </a:extLst>
          </p:cNvPr>
          <p:cNvSpPr/>
          <p:nvPr/>
        </p:nvSpPr>
        <p:spPr>
          <a:xfrm>
            <a:off x="201092" y="2935721"/>
            <a:ext cx="2928261" cy="2873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: 圓角 8">
            <a:extLst>
              <a:ext uri="{FF2B5EF4-FFF2-40B4-BE49-F238E27FC236}">
                <a16:creationId xmlns:a16="http://schemas.microsoft.com/office/drawing/2014/main" id="{8CD9B411-90A3-49C6-87B0-8577B502D863}"/>
              </a:ext>
            </a:extLst>
          </p:cNvPr>
          <p:cNvSpPr/>
          <p:nvPr/>
        </p:nvSpPr>
        <p:spPr>
          <a:xfrm>
            <a:off x="8650255" y="2100344"/>
            <a:ext cx="3204094" cy="394974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12700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矩形: 圓角化同側角落 49">
            <a:extLst>
              <a:ext uri="{FF2B5EF4-FFF2-40B4-BE49-F238E27FC236}">
                <a16:creationId xmlns:a16="http://schemas.microsoft.com/office/drawing/2014/main" id="{708270A9-33C2-4BA2-ACBD-B351BB898A4F}"/>
              </a:ext>
            </a:extLst>
          </p:cNvPr>
          <p:cNvSpPr/>
          <p:nvPr/>
        </p:nvSpPr>
        <p:spPr>
          <a:xfrm rot="10800000">
            <a:off x="9493525" y="2089895"/>
            <a:ext cx="1703477" cy="569754"/>
          </a:xfrm>
          <a:prstGeom prst="round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26F79335-63E8-40DA-B1D7-F1D8A4E8A674}"/>
              </a:ext>
            </a:extLst>
          </p:cNvPr>
          <p:cNvGrpSpPr/>
          <p:nvPr/>
        </p:nvGrpSpPr>
        <p:grpSpPr>
          <a:xfrm>
            <a:off x="9493524" y="2113162"/>
            <a:ext cx="2064645" cy="523220"/>
            <a:chOff x="3497178" y="2518711"/>
            <a:chExt cx="2064645" cy="523220"/>
          </a:xfrm>
        </p:grpSpPr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A0E47757-6040-4C73-9B02-6BFC57825E45}"/>
                </a:ext>
              </a:extLst>
            </p:cNvPr>
            <p:cNvSpPr txBox="1"/>
            <p:nvPr/>
          </p:nvSpPr>
          <p:spPr>
            <a:xfrm>
              <a:off x="3497178" y="2518711"/>
              <a:ext cx="20646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500" b="1">
                  <a:latin typeface="Arial" panose="020B0604020202020204" pitchFamily="34" charset="0"/>
                  <a:cs typeface="Arial" panose="020B0604020202020204" pitchFamily="34" charset="0"/>
                </a:rPr>
                <a:t>STEP</a:t>
              </a:r>
              <a:r>
                <a:rPr lang="zh-TW" altLang="en-US" sz="28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altLang="zh-TW" sz="2800" b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zh-TW" alt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3" name="直線接點 52">
              <a:extLst>
                <a:ext uri="{FF2B5EF4-FFF2-40B4-BE49-F238E27FC236}">
                  <a16:creationId xmlns:a16="http://schemas.microsoft.com/office/drawing/2014/main" id="{029B84A9-BA9A-4CFD-AFB8-91E528D7467F}"/>
                </a:ext>
              </a:extLst>
            </p:cNvPr>
            <p:cNvCxnSpPr>
              <a:cxnSpLocks/>
            </p:cNvCxnSpPr>
            <p:nvPr/>
          </p:nvCxnSpPr>
          <p:spPr>
            <a:xfrm>
              <a:off x="4542699" y="2635585"/>
              <a:ext cx="0" cy="33586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矩形 53">
            <a:extLst>
              <a:ext uri="{FF2B5EF4-FFF2-40B4-BE49-F238E27FC236}">
                <a16:creationId xmlns:a16="http://schemas.microsoft.com/office/drawing/2014/main" id="{B0A4C6D2-D2AD-4F98-8F94-66F6CA0278EB}"/>
              </a:ext>
            </a:extLst>
          </p:cNvPr>
          <p:cNvSpPr/>
          <p:nvPr/>
        </p:nvSpPr>
        <p:spPr>
          <a:xfrm>
            <a:off x="8650253" y="2935720"/>
            <a:ext cx="3204093" cy="2873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7" name="圖片 56" descr="一張含有 桌, 床 的圖片&#10;&#10;自動產生的描述">
            <a:extLst>
              <a:ext uri="{FF2B5EF4-FFF2-40B4-BE49-F238E27FC236}">
                <a16:creationId xmlns:a16="http://schemas.microsoft.com/office/drawing/2014/main" id="{37607DDA-92A3-4BF3-AE98-69CFC3D7A7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74" y="3471759"/>
            <a:ext cx="2566618" cy="1721144"/>
          </a:xfrm>
          <a:prstGeom prst="rect">
            <a:avLst/>
          </a:prstGeom>
        </p:spPr>
      </p:pic>
      <p:pic>
        <p:nvPicPr>
          <p:cNvPr id="59" name="圖片 58" descr="一張含有 桌, 電腦 的圖片&#10;&#10;自動產生的描述">
            <a:extLst>
              <a:ext uri="{FF2B5EF4-FFF2-40B4-BE49-F238E27FC236}">
                <a16:creationId xmlns:a16="http://schemas.microsoft.com/office/drawing/2014/main" id="{8136C858-58C3-4B29-8665-339695EA7F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2508" y="3146799"/>
            <a:ext cx="1970838" cy="1318722"/>
          </a:xfrm>
          <a:prstGeom prst="rect">
            <a:avLst/>
          </a:prstGeom>
        </p:spPr>
      </p:pic>
      <p:pic>
        <p:nvPicPr>
          <p:cNvPr id="60" name="圖片 59" descr="一張含有 桌, 電腦 的圖片&#10;&#10;自動產生的描述">
            <a:extLst>
              <a:ext uri="{FF2B5EF4-FFF2-40B4-BE49-F238E27FC236}">
                <a16:creationId xmlns:a16="http://schemas.microsoft.com/office/drawing/2014/main" id="{81EF3027-3E0A-492B-A60A-61179F598D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0854" y="4366508"/>
            <a:ext cx="1970838" cy="131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084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 descr="一張含有 標誌 的圖片&#10;&#10;自動產生的描述">
            <a:extLst>
              <a:ext uri="{FF2B5EF4-FFF2-40B4-BE49-F238E27FC236}">
                <a16:creationId xmlns:a16="http://schemas.microsoft.com/office/drawing/2014/main" id="{9DC16040-E627-4A78-B51D-B3BAA749B6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02" y="3198607"/>
            <a:ext cx="10972800" cy="2717194"/>
          </a:xfrm>
          <a:prstGeom prst="rect">
            <a:avLst/>
          </a:prstGeom>
        </p:spPr>
      </p:pic>
      <p:pic>
        <p:nvPicPr>
          <p:cNvPr id="90" name="圖片 89">
            <a:extLst>
              <a:ext uri="{FF2B5EF4-FFF2-40B4-BE49-F238E27FC236}">
                <a16:creationId xmlns:a16="http://schemas.microsoft.com/office/drawing/2014/main" id="{7EF78ECF-F438-4A76-B758-9055BEBA6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260500" y="5616784"/>
            <a:ext cx="11711387" cy="58964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5AD8980-E83D-4AE1-B6F2-3FBA94159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TS-x53DU </a:t>
            </a:r>
            <a:r>
              <a:rPr lang="zh-TW" altLang="en-US"/>
              <a:t>後方</a:t>
            </a:r>
            <a:r>
              <a:rPr lang="en-US" altLang="zh-TW"/>
              <a:t> I/O </a:t>
            </a:r>
            <a:r>
              <a:rPr lang="zh-CN" altLang="en-US"/>
              <a:t>配置</a:t>
            </a:r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91F53AF-A072-4115-831E-1E5190322FA2}"/>
              </a:ext>
            </a:extLst>
          </p:cNvPr>
          <p:cNvSpPr/>
          <p:nvPr/>
        </p:nvSpPr>
        <p:spPr>
          <a:xfrm>
            <a:off x="5859829" y="6184201"/>
            <a:ext cx="251360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2 x USB 3.2 Gen1</a:t>
            </a:r>
            <a:r>
              <a:rPr lang="zh-TW" altLang="en-US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 埠</a:t>
            </a:r>
            <a:endParaRPr lang="en-US" altLang="zh-TW" sz="1900" b="1"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8F26ED9-BFBB-45F4-9266-FEFA12B53208}"/>
              </a:ext>
            </a:extLst>
          </p:cNvPr>
          <p:cNvSpPr/>
          <p:nvPr/>
        </p:nvSpPr>
        <p:spPr>
          <a:xfrm>
            <a:off x="5509570" y="2189681"/>
            <a:ext cx="275096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HDMI v1.4b 4K 30Hz</a:t>
            </a:r>
            <a:endParaRPr lang="zh-TW" altLang="en-US" sz="190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B432C9C-2E82-9744-A9E2-DD473622F294}"/>
              </a:ext>
            </a:extLst>
          </p:cNvPr>
          <p:cNvSpPr/>
          <p:nvPr/>
        </p:nvSpPr>
        <p:spPr>
          <a:xfrm>
            <a:off x="5789315" y="3111561"/>
            <a:ext cx="29923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2 x 2.5G/1G/100M/10M</a:t>
            </a:r>
          </a:p>
          <a:p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RJ45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埠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4C5D3E0-61E8-CA43-81B5-06B9F1D81390}"/>
              </a:ext>
            </a:extLst>
          </p:cNvPr>
          <p:cNvSpPr/>
          <p:nvPr/>
        </p:nvSpPr>
        <p:spPr>
          <a:xfrm>
            <a:off x="8867556" y="2685100"/>
            <a:ext cx="2804032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TW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AC 100-240V </a:t>
            </a:r>
            <a:r>
              <a:rPr lang="zh-TW" altLang="en-US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電源輸入</a:t>
            </a:r>
            <a:endParaRPr lang="zh-TW" altLang="en-US" sz="190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8CF2E62-C12A-5D4B-B642-162429C9E2EE}"/>
              </a:ext>
            </a:extLst>
          </p:cNvPr>
          <p:cNvSpPr/>
          <p:nvPr/>
        </p:nvSpPr>
        <p:spPr>
          <a:xfrm>
            <a:off x="8938183" y="3008428"/>
            <a:ext cx="29923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TS-453DU-RP, TS-853DU-RP, TS-1253DU-RP </a:t>
            </a:r>
            <a:r>
              <a:rPr lang="zh-CN" altLang="en-US" sz="14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具雙電源備援設計</a:t>
            </a:r>
            <a:endParaRPr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C6698695-88D3-3D4A-88E4-FD32AAF9F5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598" y="2510390"/>
            <a:ext cx="3566056" cy="734143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6B16CCDB-0570-4A4B-B99B-5B69513D89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598" y="1638818"/>
            <a:ext cx="3566056" cy="76724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7D95271F-B4A1-3048-82E6-FE1FD075E141}"/>
              </a:ext>
            </a:extLst>
          </p:cNvPr>
          <p:cNvSpPr/>
          <p:nvPr/>
        </p:nvSpPr>
        <p:spPr>
          <a:xfrm>
            <a:off x="3790116" y="6195308"/>
            <a:ext cx="188969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2 x USB 2.0 </a:t>
            </a:r>
            <a:r>
              <a:rPr lang="zh-CN" altLang="en-US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埠</a:t>
            </a:r>
            <a:endParaRPr lang="en-US" altLang="zh-TW" sz="1900" b="1"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D582452A-B6E0-4842-84E6-1596CC584516}"/>
              </a:ext>
            </a:extLst>
          </p:cNvPr>
          <p:cNvSpPr/>
          <p:nvPr/>
        </p:nvSpPr>
        <p:spPr>
          <a:xfrm>
            <a:off x="339560" y="2310375"/>
            <a:ext cx="10348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TS-453DU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0040DB2-45CC-264D-902B-41B752822C64}"/>
              </a:ext>
            </a:extLst>
          </p:cNvPr>
          <p:cNvSpPr/>
          <p:nvPr/>
        </p:nvSpPr>
        <p:spPr>
          <a:xfrm>
            <a:off x="267885" y="3152001"/>
            <a:ext cx="14868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TS-453DU-RP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F09D5DD-163A-A842-A3EB-200B4E1BE2C4}"/>
              </a:ext>
            </a:extLst>
          </p:cNvPr>
          <p:cNvSpPr/>
          <p:nvPr/>
        </p:nvSpPr>
        <p:spPr>
          <a:xfrm>
            <a:off x="8553455" y="5938258"/>
            <a:ext cx="239248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TS-853DU-RP &amp; 1253DU-RP</a:t>
            </a:r>
          </a:p>
        </p:txBody>
      </p:sp>
      <p:cxnSp>
        <p:nvCxnSpPr>
          <p:cNvPr id="58" name="接點: 肘形 57">
            <a:extLst>
              <a:ext uri="{FF2B5EF4-FFF2-40B4-BE49-F238E27FC236}">
                <a16:creationId xmlns:a16="http://schemas.microsoft.com/office/drawing/2014/main" id="{24088992-18AA-41FC-8EC6-1045F2C6DF64}"/>
              </a:ext>
            </a:extLst>
          </p:cNvPr>
          <p:cNvCxnSpPr>
            <a:cxnSpLocks/>
          </p:cNvCxnSpPr>
          <p:nvPr/>
        </p:nvCxnSpPr>
        <p:spPr>
          <a:xfrm rot="10800000" flipV="1">
            <a:off x="4938535" y="2382042"/>
            <a:ext cx="553103" cy="2867634"/>
          </a:xfrm>
          <a:prstGeom prst="bentConnector2">
            <a:avLst/>
          </a:prstGeom>
          <a:ln w="28575">
            <a:solidFill>
              <a:srgbClr val="D5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64">
            <a:extLst>
              <a:ext uri="{FF2B5EF4-FFF2-40B4-BE49-F238E27FC236}">
                <a16:creationId xmlns:a16="http://schemas.microsoft.com/office/drawing/2014/main" id="{3D7084E3-5778-4159-9F3E-31536ED5B631}"/>
              </a:ext>
            </a:extLst>
          </p:cNvPr>
          <p:cNvSpPr/>
          <p:nvPr/>
        </p:nvSpPr>
        <p:spPr>
          <a:xfrm>
            <a:off x="8577722" y="3875756"/>
            <a:ext cx="1856650" cy="1963408"/>
          </a:xfrm>
          <a:prstGeom prst="rect">
            <a:avLst/>
          </a:prstGeom>
          <a:noFill/>
          <a:ln w="28575">
            <a:solidFill>
              <a:srgbClr val="D5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noFill/>
            </a:endParaRPr>
          </a:p>
        </p:txBody>
      </p:sp>
      <p:cxnSp>
        <p:nvCxnSpPr>
          <p:cNvPr id="66" name="接點: 肘形 65">
            <a:extLst>
              <a:ext uri="{FF2B5EF4-FFF2-40B4-BE49-F238E27FC236}">
                <a16:creationId xmlns:a16="http://schemas.microsoft.com/office/drawing/2014/main" id="{EA82979D-DF2D-46CC-9B1F-F5A2EEFE460B}"/>
              </a:ext>
            </a:extLst>
          </p:cNvPr>
          <p:cNvCxnSpPr>
            <a:cxnSpLocks/>
          </p:cNvCxnSpPr>
          <p:nvPr/>
        </p:nvCxnSpPr>
        <p:spPr>
          <a:xfrm rot="5400000">
            <a:off x="4734943" y="4020957"/>
            <a:ext cx="1572419" cy="333796"/>
          </a:xfrm>
          <a:prstGeom prst="bentConnector3">
            <a:avLst>
              <a:gd name="adj1" fmla="val -478"/>
            </a:avLst>
          </a:prstGeom>
          <a:ln w="28575">
            <a:solidFill>
              <a:srgbClr val="D5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矩形 70">
            <a:extLst>
              <a:ext uri="{FF2B5EF4-FFF2-40B4-BE49-F238E27FC236}">
                <a16:creationId xmlns:a16="http://schemas.microsoft.com/office/drawing/2014/main" id="{8D1EFE50-C994-4C23-A6A4-FADEE6642A94}"/>
              </a:ext>
            </a:extLst>
          </p:cNvPr>
          <p:cNvSpPr/>
          <p:nvPr/>
        </p:nvSpPr>
        <p:spPr>
          <a:xfrm>
            <a:off x="5189336" y="4981790"/>
            <a:ext cx="980952" cy="324803"/>
          </a:xfrm>
          <a:prstGeom prst="rect">
            <a:avLst/>
          </a:prstGeom>
          <a:noFill/>
          <a:ln w="28575">
            <a:solidFill>
              <a:srgbClr val="D5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noFill/>
            </a:endParaRPr>
          </a:p>
        </p:txBody>
      </p:sp>
      <p:cxnSp>
        <p:nvCxnSpPr>
          <p:cNvPr id="82" name="接點: 肘形 81">
            <a:extLst>
              <a:ext uri="{FF2B5EF4-FFF2-40B4-BE49-F238E27FC236}">
                <a16:creationId xmlns:a16="http://schemas.microsoft.com/office/drawing/2014/main" id="{0060F913-6A3A-4D1F-B333-616C3F15A13D}"/>
              </a:ext>
            </a:extLst>
          </p:cNvPr>
          <p:cNvCxnSpPr>
            <a:cxnSpLocks/>
          </p:cNvCxnSpPr>
          <p:nvPr/>
        </p:nvCxnSpPr>
        <p:spPr>
          <a:xfrm rot="5400000">
            <a:off x="8324630" y="3332833"/>
            <a:ext cx="988100" cy="97752"/>
          </a:xfrm>
          <a:prstGeom prst="bentConnector3">
            <a:avLst>
              <a:gd name="adj1" fmla="val 676"/>
            </a:avLst>
          </a:prstGeom>
          <a:ln w="28575">
            <a:solidFill>
              <a:srgbClr val="D5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>
            <a:extLst>
              <a:ext uri="{FF2B5EF4-FFF2-40B4-BE49-F238E27FC236}">
                <a16:creationId xmlns:a16="http://schemas.microsoft.com/office/drawing/2014/main" id="{28DCCF2B-7DDE-4249-92F9-A1F245008079}"/>
              </a:ext>
            </a:extLst>
          </p:cNvPr>
          <p:cNvCxnSpPr/>
          <p:nvPr/>
        </p:nvCxnSpPr>
        <p:spPr>
          <a:xfrm>
            <a:off x="5973771" y="5715397"/>
            <a:ext cx="0" cy="468804"/>
          </a:xfrm>
          <a:prstGeom prst="line">
            <a:avLst/>
          </a:prstGeom>
          <a:ln w="28575">
            <a:solidFill>
              <a:srgbClr val="D5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線接點 88">
            <a:extLst>
              <a:ext uri="{FF2B5EF4-FFF2-40B4-BE49-F238E27FC236}">
                <a16:creationId xmlns:a16="http://schemas.microsoft.com/office/drawing/2014/main" id="{88A08972-68CD-4881-B204-ACA169A15769}"/>
              </a:ext>
            </a:extLst>
          </p:cNvPr>
          <p:cNvCxnSpPr/>
          <p:nvPr/>
        </p:nvCxnSpPr>
        <p:spPr>
          <a:xfrm>
            <a:off x="5411361" y="5691416"/>
            <a:ext cx="0" cy="468804"/>
          </a:xfrm>
          <a:prstGeom prst="line">
            <a:avLst/>
          </a:prstGeom>
          <a:ln w="28575">
            <a:solidFill>
              <a:srgbClr val="D5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>
            <a:extLst>
              <a:ext uri="{FF2B5EF4-FFF2-40B4-BE49-F238E27FC236}">
                <a16:creationId xmlns:a16="http://schemas.microsoft.com/office/drawing/2014/main" id="{C6E74711-BBB4-354C-9433-45354405DF12}"/>
              </a:ext>
            </a:extLst>
          </p:cNvPr>
          <p:cNvSpPr/>
          <p:nvPr/>
        </p:nvSpPr>
        <p:spPr>
          <a:xfrm>
            <a:off x="245598" y="6225992"/>
            <a:ext cx="275096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PCIe Gen2 x2 </a:t>
            </a:r>
            <a:r>
              <a:rPr lang="zh-CN" altLang="en-US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擴充槽</a:t>
            </a:r>
            <a:endParaRPr lang="zh-TW" altLang="en-US" sz="1900"/>
          </a:p>
        </p:txBody>
      </p:sp>
      <p:cxnSp>
        <p:nvCxnSpPr>
          <p:cNvPr id="31" name="接點: 肘形 57">
            <a:extLst>
              <a:ext uri="{FF2B5EF4-FFF2-40B4-BE49-F238E27FC236}">
                <a16:creationId xmlns:a16="http://schemas.microsoft.com/office/drawing/2014/main" id="{1AFAD46B-6C86-304D-B771-C200FBEBB7EF}"/>
              </a:ext>
            </a:extLst>
          </p:cNvPr>
          <p:cNvCxnSpPr>
            <a:cxnSpLocks/>
          </p:cNvCxnSpPr>
          <p:nvPr/>
        </p:nvCxnSpPr>
        <p:spPr>
          <a:xfrm rot="16200000" flipH="1">
            <a:off x="1548840" y="5900491"/>
            <a:ext cx="567417" cy="1"/>
          </a:xfrm>
          <a:prstGeom prst="bentConnector3">
            <a:avLst>
              <a:gd name="adj1" fmla="val 50000"/>
            </a:avLst>
          </a:prstGeom>
          <a:ln w="28575">
            <a:solidFill>
              <a:srgbClr val="D5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116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altLang="zh-CN"/>
              <a:t>Intel </a:t>
            </a:r>
            <a:r>
              <a:rPr lang="zh-TW" altLang="en-US"/>
              <a:t>四核心 </a:t>
            </a:r>
            <a:r>
              <a:rPr lang="en-US" altLang="zh-TW"/>
              <a:t>J4125 2.0</a:t>
            </a:r>
            <a:r>
              <a:rPr lang="en-US" altLang="zh-CN"/>
              <a:t>GHz </a:t>
            </a:r>
            <a:r>
              <a:rPr lang="zh-TW" altLang="en-US"/>
              <a:t>強勁火力加持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8FBEEC85-0421-4CE8-843D-A19DC67C0F29}"/>
              </a:ext>
            </a:extLst>
          </p:cNvPr>
          <p:cNvCxnSpPr>
            <a:cxnSpLocks/>
          </p:cNvCxnSpPr>
          <p:nvPr/>
        </p:nvCxnSpPr>
        <p:spPr>
          <a:xfrm>
            <a:off x="6183130" y="1745731"/>
            <a:ext cx="0" cy="2988051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7A432827-2E9F-43F2-AF14-161D741AAE83}"/>
              </a:ext>
            </a:extLst>
          </p:cNvPr>
          <p:cNvGrpSpPr/>
          <p:nvPr/>
        </p:nvGrpSpPr>
        <p:grpSpPr>
          <a:xfrm>
            <a:off x="2183828" y="1767683"/>
            <a:ext cx="3657595" cy="2490808"/>
            <a:chOff x="837399" y="1324891"/>
            <a:chExt cx="2743196" cy="1868106"/>
          </a:xfrm>
        </p:grpSpPr>
        <p:sp>
          <p:nvSpPr>
            <p:cNvPr id="16" name="Shape 65">
              <a:extLst>
                <a:ext uri="{FF2B5EF4-FFF2-40B4-BE49-F238E27FC236}">
                  <a16:creationId xmlns:a16="http://schemas.microsoft.com/office/drawing/2014/main" id="{18D3B68F-1529-4976-AEC8-E3D849FE8C54}"/>
                </a:ext>
              </a:extLst>
            </p:cNvPr>
            <p:cNvSpPr/>
            <p:nvPr/>
          </p:nvSpPr>
          <p:spPr>
            <a:xfrm>
              <a:off x="837399" y="1745267"/>
              <a:ext cx="2705380" cy="14477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21900" tIns="60933" rIns="121900" bIns="60933" anchor="t" anchorCtr="0">
              <a:noAutofit/>
            </a:bodyPr>
            <a:lstStyle/>
            <a:p>
              <a:pPr>
                <a:buClr>
                  <a:srgbClr val="595959"/>
                </a:buClr>
              </a:pPr>
              <a:r>
                <a:rPr lang="en-US" altLang="zh-TW" sz="5867"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2.0</a:t>
              </a:r>
              <a:r>
                <a:rPr lang="zh-TW" altLang="en-US" sz="5867"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 </a:t>
              </a:r>
              <a:r>
                <a:rPr lang="en-US" altLang="zh-TW" sz="2400"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GHz </a:t>
              </a:r>
              <a:r>
                <a: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  <a:sym typeface="Arial"/>
                </a:rPr>
                <a:t>基本頻率
</a:t>
              </a:r>
              <a:r>
                <a:rPr lang="en-US" altLang="zh-TW" sz="5867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2.7</a:t>
              </a:r>
              <a:r>
                <a:rPr lang="zh-TW" altLang="zh-TW" sz="5867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24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GHz </a:t>
              </a:r>
              <a:r>
                <a:rPr lang="zh-CN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突增</a:t>
              </a:r>
              <a:r>
                <a: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頻率</a:t>
              </a:r>
              <a:endParaRPr lang="en-US" altLang="zh-TW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14BB1CEF-E041-4E92-9265-D8821F55A210}"/>
                </a:ext>
              </a:extLst>
            </p:cNvPr>
            <p:cNvSpPr/>
            <p:nvPr/>
          </p:nvSpPr>
          <p:spPr>
            <a:xfrm>
              <a:off x="837399" y="1324891"/>
              <a:ext cx="2743196" cy="377075"/>
            </a:xfrm>
            <a:prstGeom prst="rect">
              <a:avLst/>
            </a:prstGeom>
            <a:solidFill>
              <a:schemeClr val="accent1">
                <a:lumMod val="75000"/>
                <a:alpha val="42000"/>
              </a:schemeClr>
            </a:solidFill>
            <a:ln w="635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anchor="ctr">
              <a:spAutoFit/>
            </a:bodyPr>
            <a:lstStyle/>
            <a:p>
              <a:pPr lvl="0" algn="ctr">
                <a:buClr>
                  <a:srgbClr val="595959"/>
                </a:buClr>
                <a:buSzPct val="25000"/>
              </a:pPr>
              <a:r>
                <a:rPr lang="zh-TW" altLang="en-US" sz="2667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低功耗四核心 </a:t>
              </a:r>
              <a:r>
                <a:rPr lang="en" altLang="zh-TW" sz="2667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J4125</a:t>
              </a:r>
              <a:endParaRPr lang="zh-TW" altLang="zh-TW" sz="26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692597F6-6725-43F7-AECE-53782F8EA09F}"/>
              </a:ext>
            </a:extLst>
          </p:cNvPr>
          <p:cNvSpPr/>
          <p:nvPr/>
        </p:nvSpPr>
        <p:spPr>
          <a:xfrm>
            <a:off x="6665022" y="1673157"/>
            <a:ext cx="4663841" cy="266996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2650">
                <a:latin typeface="微軟正黑體"/>
                <a:ea typeface="微軟正黑體"/>
              </a:rPr>
              <a:t>Intel UHD Graphics 600</a:t>
            </a:r>
            <a:r>
              <a:rPr lang="en-US" altLang="zh-TW" sz="2650">
                <a:latin typeface="微軟正黑體"/>
                <a:ea typeface="微軟正黑體"/>
              </a:rPr>
              <a:t> </a:t>
            </a:r>
            <a:r>
              <a:rPr lang="zh-CN" altLang="en-US" sz="2650">
                <a:latin typeface="微軟正黑體"/>
                <a:ea typeface="微軟正黑體"/>
              </a:rPr>
              <a:t>內</a:t>
            </a:r>
            <a:r>
              <a:rPr lang="zh-TW" altLang="en-US" sz="2650">
                <a:latin typeface="微軟正黑體"/>
                <a:ea typeface="微軟正黑體"/>
              </a:rPr>
              <a:t>顯</a:t>
            </a:r>
            <a:endParaRPr lang="en-US" altLang="zh-TW" sz="2667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buClr>
                <a:srgbClr val="595959"/>
              </a:buClr>
            </a:pPr>
            <a:r>
              <a:rPr lang="en-US" altLang="zh-TW" sz="5850">
                <a:latin typeface="微軟正黑體"/>
                <a:ea typeface="微軟正黑體"/>
              </a:rPr>
              <a:t>250</a:t>
            </a:r>
            <a:r>
              <a:rPr lang="zh-TW" altLang="zh-TW" sz="5850">
                <a:latin typeface="微軟正黑體"/>
                <a:ea typeface="微軟正黑體"/>
              </a:rPr>
              <a:t> </a:t>
            </a:r>
            <a:r>
              <a:rPr lang="en-US" altLang="zh-TW" sz="2400">
                <a:latin typeface="微軟正黑體"/>
                <a:ea typeface="微軟正黑體"/>
              </a:rPr>
              <a:t>MHz</a:t>
            </a:r>
            <a:r>
              <a:rPr lang="zh-TW" altLang="en-US" sz="2400">
                <a:latin typeface="微軟正黑體"/>
                <a:ea typeface="微軟正黑體"/>
              </a:rPr>
              <a:t> 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基本頻率</a:t>
            </a:r>
            <a:endParaRPr lang="en-US" altLang="zh-TW" sz="2400">
              <a:latin typeface="微軟正黑體"/>
              <a:ea typeface="微軟正黑體"/>
            </a:endParaRPr>
          </a:p>
          <a:p>
            <a:pPr>
              <a:buClr>
                <a:srgbClr val="595959"/>
              </a:buClr>
            </a:pPr>
            <a:r>
              <a:rPr lang="en-US" altLang="zh-TW" sz="5850">
                <a:latin typeface="微軟正黑體"/>
                <a:ea typeface="微軟正黑體"/>
              </a:rPr>
              <a:t>750</a:t>
            </a:r>
            <a:r>
              <a:rPr lang="zh-TW" altLang="zh-TW" sz="5850">
                <a:latin typeface="微軟正黑體"/>
                <a:ea typeface="微軟正黑體"/>
              </a:rPr>
              <a:t> </a:t>
            </a:r>
            <a:r>
              <a:rPr lang="en-US" altLang="zh-TW" sz="2400">
                <a:latin typeface="微軟正黑體"/>
                <a:ea typeface="微軟正黑體"/>
              </a:rPr>
              <a:t>MHz</a:t>
            </a:r>
            <a:r>
              <a:rPr lang="zh-TW" altLang="en-US" sz="2400">
                <a:latin typeface="微軟正黑體"/>
                <a:ea typeface="微軟正黑體"/>
              </a:rPr>
              <a:t> </a:t>
            </a:r>
            <a:r>
              <a:rPr lang="zh-CN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突增</a:t>
            </a:r>
            <a:r>
              <a: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rPr>
              <a:t>頻率</a:t>
            </a:r>
            <a:endParaRPr lang="zh-TW" altLang="en-US" sz="2400">
              <a:latin typeface="微軟正黑體"/>
              <a:ea typeface="微軟正黑體"/>
            </a:endParaRPr>
          </a:p>
        </p:txBody>
      </p:sp>
      <p:pic>
        <p:nvPicPr>
          <p:cNvPr id="11" name="圖片 17" descr="cp_k_ww_4c_075.png">
            <a:extLst>
              <a:ext uri="{FF2B5EF4-FFF2-40B4-BE49-F238E27FC236}">
                <a16:creationId xmlns:a16="http://schemas.microsoft.com/office/drawing/2014/main" id="{63BEED1A-6FE2-40C6-B907-A3F14FC9B5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74" y="1763032"/>
            <a:ext cx="1260363" cy="1260525"/>
          </a:xfrm>
          <a:prstGeom prst="rect">
            <a:avLst/>
          </a:prstGeom>
          <a:effectLst>
            <a:outerShdw blurRad="114300" dist="25400" dir="5400000" sx="90000" sy="-19000" rotWithShape="0">
              <a:prstClr val="black">
                <a:alpha val="29000"/>
              </a:prstClr>
            </a:outerShdw>
          </a:effectLst>
        </p:spPr>
      </p:pic>
      <p:sp>
        <p:nvSpPr>
          <p:cNvPr id="10" name="TextBox 30">
            <a:extLst>
              <a:ext uri="{FF2B5EF4-FFF2-40B4-BE49-F238E27FC236}">
                <a16:creationId xmlns:a16="http://schemas.microsoft.com/office/drawing/2014/main" id="{265A6F42-8EAA-8041-BD0D-CD7750A67E90}"/>
              </a:ext>
            </a:extLst>
          </p:cNvPr>
          <p:cNvSpPr txBox="1"/>
          <p:nvPr/>
        </p:nvSpPr>
        <p:spPr>
          <a:xfrm>
            <a:off x="1623282" y="6438015"/>
            <a:ext cx="1617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TS-1253DU-RP</a:t>
            </a:r>
          </a:p>
        </p:txBody>
      </p:sp>
      <p:pic>
        <p:nvPicPr>
          <p:cNvPr id="12" name="圖片 11" descr="一張含有 直立的, 黑色, 桌, 螢幕 的圖片&#10;&#10;自動產生的描述">
            <a:extLst>
              <a:ext uri="{FF2B5EF4-FFF2-40B4-BE49-F238E27FC236}">
                <a16:creationId xmlns:a16="http://schemas.microsoft.com/office/drawing/2014/main" id="{A889B823-C30F-446D-A139-E4379DEA38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0111" y="4616199"/>
            <a:ext cx="9706384" cy="180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77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矩形 67">
            <a:extLst>
              <a:ext uri="{FF2B5EF4-FFF2-40B4-BE49-F238E27FC236}">
                <a16:creationId xmlns:a16="http://schemas.microsoft.com/office/drawing/2014/main" id="{FFD60F70-CA62-4161-A448-3ED5949B4141}"/>
              </a:ext>
            </a:extLst>
          </p:cNvPr>
          <p:cNvSpPr/>
          <p:nvPr/>
        </p:nvSpPr>
        <p:spPr>
          <a:xfrm>
            <a:off x="388633" y="2099518"/>
            <a:ext cx="10909779" cy="3832336"/>
          </a:xfrm>
          <a:prstGeom prst="rect">
            <a:avLst/>
          </a:prstGeom>
          <a:gradFill>
            <a:gsLst>
              <a:gs pos="0">
                <a:srgbClr val="73E3F9">
                  <a:alpha val="27000"/>
                </a:srgbClr>
              </a:gs>
              <a:gs pos="100000">
                <a:srgbClr val="73E3F9">
                  <a:alpha val="11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871A144-5741-4F9E-AE12-8BAB190DD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600"/>
              <a:t>效能升級的嵌入式低功耗 </a:t>
            </a:r>
            <a:r>
              <a:rPr lang="en-US" altLang="zh-TW" sz="3600"/>
              <a:t>10</a:t>
            </a:r>
            <a:r>
              <a:rPr lang="en" altLang="zh-TW" sz="3600"/>
              <a:t>W TDP J4125 </a:t>
            </a:r>
            <a:r>
              <a:rPr lang="zh-TW" altLang="en-US" sz="3600"/>
              <a:t>四核處理器</a:t>
            </a:r>
            <a:endParaRPr lang="en-US" altLang="zh-TW" sz="360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3A38C362-CC2B-FC4A-B741-804E024F5B14}"/>
              </a:ext>
            </a:extLst>
          </p:cNvPr>
          <p:cNvSpPr/>
          <p:nvPr/>
        </p:nvSpPr>
        <p:spPr>
          <a:xfrm>
            <a:off x="285585" y="5976201"/>
            <a:ext cx="83062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90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 </a:t>
            </a:r>
            <a:r>
              <a:rPr lang="en" altLang="zh-CN" sz="900"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https://ark.intel.com/content/www/cn/zh/ark/compare.html?productIds=95594,197305
</a:t>
            </a:r>
            <a:endParaRPr lang="zh-TW" altLang="en-US" sz="867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1" name="群組 70">
            <a:extLst>
              <a:ext uri="{FF2B5EF4-FFF2-40B4-BE49-F238E27FC236}">
                <a16:creationId xmlns:a16="http://schemas.microsoft.com/office/drawing/2014/main" id="{CBE0BFF5-C842-4F0E-9642-8190EAB8CA68}"/>
              </a:ext>
            </a:extLst>
          </p:cNvPr>
          <p:cNvGrpSpPr/>
          <p:nvPr/>
        </p:nvGrpSpPr>
        <p:grpSpPr>
          <a:xfrm>
            <a:off x="379889" y="5129986"/>
            <a:ext cx="10909779" cy="438409"/>
            <a:chOff x="1091093" y="1376347"/>
            <a:chExt cx="7443307" cy="387617"/>
          </a:xfrm>
        </p:grpSpPr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17EF3AFC-AB49-42AB-BCBE-95E6ABFB686F}"/>
                </a:ext>
              </a:extLst>
            </p:cNvPr>
            <p:cNvSpPr/>
            <p:nvPr/>
          </p:nvSpPr>
          <p:spPr>
            <a:xfrm>
              <a:off x="1091093" y="1376347"/>
              <a:ext cx="7443307" cy="387617"/>
            </a:xfrm>
            <a:prstGeom prst="rect">
              <a:avLst/>
            </a:prstGeom>
            <a:solidFill>
              <a:srgbClr val="00B0F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73" name="直線接點 72">
              <a:extLst>
                <a:ext uri="{FF2B5EF4-FFF2-40B4-BE49-F238E27FC236}">
                  <a16:creationId xmlns:a16="http://schemas.microsoft.com/office/drawing/2014/main" id="{6DB0E2E2-8DBF-414B-99C4-689D2166C36D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76" y="1376347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線接點 73">
              <a:extLst>
                <a:ext uri="{FF2B5EF4-FFF2-40B4-BE49-F238E27FC236}">
                  <a16:creationId xmlns:a16="http://schemas.microsoft.com/office/drawing/2014/main" id="{8AEEFAB8-1FEE-4CCF-8B57-3A2FCFE466E9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93" y="1750025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BFD90AE9-D2C5-4995-9A0E-6162B36DF25C}"/>
              </a:ext>
            </a:extLst>
          </p:cNvPr>
          <p:cNvGrpSpPr/>
          <p:nvPr/>
        </p:nvGrpSpPr>
        <p:grpSpPr>
          <a:xfrm>
            <a:off x="384261" y="4272853"/>
            <a:ext cx="10909779" cy="438409"/>
            <a:chOff x="1091093" y="1376347"/>
            <a:chExt cx="7443307" cy="387617"/>
          </a:xfrm>
        </p:grpSpPr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D4C71613-289E-423B-9D47-3D6B06175D7A}"/>
                </a:ext>
              </a:extLst>
            </p:cNvPr>
            <p:cNvSpPr/>
            <p:nvPr/>
          </p:nvSpPr>
          <p:spPr>
            <a:xfrm>
              <a:off x="1091093" y="1376347"/>
              <a:ext cx="7443307" cy="387617"/>
            </a:xfrm>
            <a:prstGeom prst="rect">
              <a:avLst/>
            </a:prstGeom>
            <a:solidFill>
              <a:srgbClr val="00B0F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65" name="直線接點 64">
              <a:extLst>
                <a:ext uri="{FF2B5EF4-FFF2-40B4-BE49-F238E27FC236}">
                  <a16:creationId xmlns:a16="http://schemas.microsoft.com/office/drawing/2014/main" id="{35D6F477-F902-4A40-BD78-D9112723D0EF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76" y="1376347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線接點 65">
              <a:extLst>
                <a:ext uri="{FF2B5EF4-FFF2-40B4-BE49-F238E27FC236}">
                  <a16:creationId xmlns:a16="http://schemas.microsoft.com/office/drawing/2014/main" id="{259EDC03-997E-4075-BDA5-904EC3A8D45A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93" y="1750025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群組 46">
            <a:extLst>
              <a:ext uri="{FF2B5EF4-FFF2-40B4-BE49-F238E27FC236}">
                <a16:creationId xmlns:a16="http://schemas.microsoft.com/office/drawing/2014/main" id="{8D704E1B-9614-46EA-B423-7AC6E7C2EEFC}"/>
              </a:ext>
            </a:extLst>
          </p:cNvPr>
          <p:cNvGrpSpPr/>
          <p:nvPr/>
        </p:nvGrpSpPr>
        <p:grpSpPr>
          <a:xfrm>
            <a:off x="384261" y="3426207"/>
            <a:ext cx="10909779" cy="438409"/>
            <a:chOff x="1091093" y="1376347"/>
            <a:chExt cx="7443307" cy="387617"/>
          </a:xfrm>
        </p:grpSpPr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A1DCA4E6-2AD7-4A7B-8D24-B012B9492807}"/>
                </a:ext>
              </a:extLst>
            </p:cNvPr>
            <p:cNvSpPr/>
            <p:nvPr/>
          </p:nvSpPr>
          <p:spPr>
            <a:xfrm>
              <a:off x="1091093" y="1376347"/>
              <a:ext cx="7443307" cy="387617"/>
            </a:xfrm>
            <a:prstGeom prst="rect">
              <a:avLst/>
            </a:prstGeom>
            <a:solidFill>
              <a:srgbClr val="00B0F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49" name="直線接點 48">
              <a:extLst>
                <a:ext uri="{FF2B5EF4-FFF2-40B4-BE49-F238E27FC236}">
                  <a16:creationId xmlns:a16="http://schemas.microsoft.com/office/drawing/2014/main" id="{DDC8BF6A-E7F5-4A53-B203-AA170B216BAB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76" y="1376347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>
              <a:extLst>
                <a:ext uri="{FF2B5EF4-FFF2-40B4-BE49-F238E27FC236}">
                  <a16:creationId xmlns:a16="http://schemas.microsoft.com/office/drawing/2014/main" id="{E3E6E8F9-6F8A-49AC-B215-59A8BD4854F8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93" y="1750025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1363E4EF-6C4F-4B5C-9FE7-780868F6B179}"/>
              </a:ext>
            </a:extLst>
          </p:cNvPr>
          <p:cNvGrpSpPr/>
          <p:nvPr/>
        </p:nvGrpSpPr>
        <p:grpSpPr>
          <a:xfrm>
            <a:off x="384261" y="2580879"/>
            <a:ext cx="10909779" cy="438409"/>
            <a:chOff x="1091093" y="1376347"/>
            <a:chExt cx="7443307" cy="387617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82AE2BBA-5393-42E6-92AB-5DB018FB91D7}"/>
                </a:ext>
              </a:extLst>
            </p:cNvPr>
            <p:cNvSpPr/>
            <p:nvPr/>
          </p:nvSpPr>
          <p:spPr>
            <a:xfrm>
              <a:off x="1091093" y="1376347"/>
              <a:ext cx="7443307" cy="387617"/>
            </a:xfrm>
            <a:prstGeom prst="rect">
              <a:avLst/>
            </a:prstGeom>
            <a:solidFill>
              <a:srgbClr val="00B0F0">
                <a:alpha val="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8" name="直線接點 7">
              <a:extLst>
                <a:ext uri="{FF2B5EF4-FFF2-40B4-BE49-F238E27FC236}">
                  <a16:creationId xmlns:a16="http://schemas.microsoft.com/office/drawing/2014/main" id="{39E6CAF7-9531-4D4F-9E07-B750A5847452}"/>
                </a:ext>
              </a:extLst>
            </p:cNvPr>
            <p:cNvCxnSpPr>
              <a:cxnSpLocks/>
            </p:cNvCxnSpPr>
            <p:nvPr/>
          </p:nvCxnSpPr>
          <p:spPr>
            <a:xfrm>
              <a:off x="1094076" y="1376347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ABCAC73A-5ED3-40CD-85E9-96BEE40BC241}"/>
                </a:ext>
              </a:extLst>
            </p:cNvPr>
            <p:cNvCxnSpPr>
              <a:cxnSpLocks/>
            </p:cNvCxnSpPr>
            <p:nvPr/>
          </p:nvCxnSpPr>
          <p:spPr>
            <a:xfrm>
              <a:off x="1091093" y="1750025"/>
              <a:ext cx="7440324" cy="0"/>
            </a:xfrm>
            <a:prstGeom prst="line">
              <a:avLst/>
            </a:prstGeom>
            <a:ln w="7620">
              <a:solidFill>
                <a:srgbClr val="989898">
                  <a:alpha val="89804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49D8DE3E-A0FB-934A-8EF3-92FEEC8DA8F6}"/>
              </a:ext>
            </a:extLst>
          </p:cNvPr>
          <p:cNvSpPr txBox="1"/>
          <p:nvPr/>
        </p:nvSpPr>
        <p:spPr>
          <a:xfrm>
            <a:off x="574970" y="263416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發行日期</a:t>
            </a:r>
            <a:endParaRPr kumimoji="1"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1FC529A7-B697-8140-B8AD-4CB8ACA30907}"/>
              </a:ext>
            </a:extLst>
          </p:cNvPr>
          <p:cNvSpPr txBox="1"/>
          <p:nvPr/>
        </p:nvSpPr>
        <p:spPr>
          <a:xfrm>
            <a:off x="565662" y="3059810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核心數</a:t>
            </a:r>
            <a:endParaRPr kumimoji="1"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7BC88058-EA46-804F-B907-3E6668FD8EBA}"/>
              </a:ext>
            </a:extLst>
          </p:cNvPr>
          <p:cNvSpPr txBox="1"/>
          <p:nvPr/>
        </p:nvSpPr>
        <p:spPr>
          <a:xfrm>
            <a:off x="550602" y="3468837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執行緒數</a:t>
            </a:r>
            <a:endParaRPr kumimoji="1"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0703962-BA9F-7B47-81AE-A342C6B0A0BB}"/>
              </a:ext>
            </a:extLst>
          </p:cNvPr>
          <p:cNvSpPr/>
          <p:nvPr/>
        </p:nvSpPr>
        <p:spPr>
          <a:xfrm>
            <a:off x="553281" y="3906017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基本頻率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5C35403-2881-AF48-B988-B3135E1C151F}"/>
              </a:ext>
            </a:extLst>
          </p:cNvPr>
          <p:cNvSpPr/>
          <p:nvPr/>
        </p:nvSpPr>
        <p:spPr>
          <a:xfrm>
            <a:off x="569216" y="4317512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突增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頻率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8FBD3C5-AA47-9342-B928-A21E1CCF3DF9}"/>
              </a:ext>
            </a:extLst>
          </p:cNvPr>
          <p:cNvSpPr/>
          <p:nvPr/>
        </p:nvSpPr>
        <p:spPr>
          <a:xfrm>
            <a:off x="565662" y="4736264"/>
            <a:ext cx="595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快取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649BF44-D644-E944-BD32-225D3954F92B}"/>
              </a:ext>
            </a:extLst>
          </p:cNvPr>
          <p:cNvSpPr/>
          <p:nvPr/>
        </p:nvSpPr>
        <p:spPr>
          <a:xfrm>
            <a:off x="574969" y="5593300"/>
            <a:ext cx="10054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顯示晶片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2B5BF57-343C-604F-AC89-C8ABCE0F0B78}"/>
              </a:ext>
            </a:extLst>
          </p:cNvPr>
          <p:cNvSpPr/>
          <p:nvPr/>
        </p:nvSpPr>
        <p:spPr>
          <a:xfrm>
            <a:off x="565662" y="5158794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記憶體類型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67F12AE2-878E-4440-9DFE-0D4572612E05}"/>
              </a:ext>
            </a:extLst>
          </p:cNvPr>
          <p:cNvGrpSpPr/>
          <p:nvPr/>
        </p:nvGrpSpPr>
        <p:grpSpPr>
          <a:xfrm>
            <a:off x="5541802" y="2104302"/>
            <a:ext cx="2335896" cy="3805093"/>
            <a:chOff x="8048128" y="2104302"/>
            <a:chExt cx="2335896" cy="3805093"/>
          </a:xfrm>
        </p:grpSpPr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A37E871C-2F96-6641-9D3F-6831366F0866}"/>
                </a:ext>
              </a:extLst>
            </p:cNvPr>
            <p:cNvSpPr txBox="1"/>
            <p:nvPr/>
          </p:nvSpPr>
          <p:spPr>
            <a:xfrm>
              <a:off x="8233275" y="2104302"/>
              <a:ext cx="19143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0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J3455 (</a:t>
              </a:r>
              <a:r>
                <a:rPr lang="zh-CN" altLang="zh-TW" sz="20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前一代</a:t>
              </a:r>
              <a:r>
                <a:rPr kumimoji="1" lang="en-US" altLang="zh-CN" sz="20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kumimoji="1"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7" name="文字方塊 36">
              <a:extLst>
                <a:ext uri="{FF2B5EF4-FFF2-40B4-BE49-F238E27FC236}">
                  <a16:creationId xmlns:a16="http://schemas.microsoft.com/office/drawing/2014/main" id="{B6A26D7E-C9B9-7743-B6FB-48B1D4D948DC}"/>
                </a:ext>
              </a:extLst>
            </p:cNvPr>
            <p:cNvSpPr txBox="1"/>
            <p:nvPr/>
          </p:nvSpPr>
          <p:spPr>
            <a:xfrm>
              <a:off x="8729405" y="2620466"/>
              <a:ext cx="9220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Q3’16</a:t>
              </a:r>
              <a:endPara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6BCA671F-8A95-5C4B-ACF6-06BAC668F77C}"/>
                </a:ext>
              </a:extLst>
            </p:cNvPr>
            <p:cNvSpPr/>
            <p:nvPr/>
          </p:nvSpPr>
          <p:spPr>
            <a:xfrm>
              <a:off x="8048128" y="5570841"/>
              <a:ext cx="233589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Intel HD </a:t>
              </a:r>
              <a:r>
                <a:rPr lang="en-US" altLang="zh-TW" sz="1600" b="1" err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Graphcis</a:t>
              </a:r>
              <a:r>
                <a:rPr lang="en-US" altLang="zh-TW" sz="16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 500</a:t>
              </a:r>
              <a:endPara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6" name="文字方塊 45">
              <a:extLst>
                <a:ext uri="{FF2B5EF4-FFF2-40B4-BE49-F238E27FC236}">
                  <a16:creationId xmlns:a16="http://schemas.microsoft.com/office/drawing/2014/main" id="{813E479F-9704-E34C-9788-50A48F55562E}"/>
                </a:ext>
              </a:extLst>
            </p:cNvPr>
            <p:cNvSpPr txBox="1"/>
            <p:nvPr/>
          </p:nvSpPr>
          <p:spPr>
            <a:xfrm>
              <a:off x="9034776" y="3051617"/>
              <a:ext cx="311304" cy="348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4</a:t>
              </a:r>
              <a:endPara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0" name="文字方塊 49">
              <a:extLst>
                <a:ext uri="{FF2B5EF4-FFF2-40B4-BE49-F238E27FC236}">
                  <a16:creationId xmlns:a16="http://schemas.microsoft.com/office/drawing/2014/main" id="{B50DE56C-8A49-0F4F-AA4E-8C58B4FBB2CD}"/>
                </a:ext>
              </a:extLst>
            </p:cNvPr>
            <p:cNvSpPr txBox="1"/>
            <p:nvPr/>
          </p:nvSpPr>
          <p:spPr>
            <a:xfrm>
              <a:off x="9034776" y="3469225"/>
              <a:ext cx="311304" cy="348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4</a:t>
              </a:r>
              <a:endPara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3787C94D-6C30-994E-B805-9BE6C06C7901}"/>
                </a:ext>
              </a:extLst>
            </p:cNvPr>
            <p:cNvSpPr txBox="1"/>
            <p:nvPr/>
          </p:nvSpPr>
          <p:spPr>
            <a:xfrm>
              <a:off x="8155530" y="5167565"/>
              <a:ext cx="20697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DDR3L (1866 MHz)</a:t>
              </a:r>
              <a:endPara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8" name="文字方塊 57">
              <a:extLst>
                <a:ext uri="{FF2B5EF4-FFF2-40B4-BE49-F238E27FC236}">
                  <a16:creationId xmlns:a16="http://schemas.microsoft.com/office/drawing/2014/main" id="{EB64D3BE-E169-7342-A430-3800C5CE87DB}"/>
                </a:ext>
              </a:extLst>
            </p:cNvPr>
            <p:cNvSpPr txBox="1"/>
            <p:nvPr/>
          </p:nvSpPr>
          <p:spPr>
            <a:xfrm>
              <a:off x="8843218" y="4751889"/>
              <a:ext cx="6944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2 MB</a:t>
              </a:r>
              <a:endPara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61" name="文字方塊 60">
              <a:extLst>
                <a:ext uri="{FF2B5EF4-FFF2-40B4-BE49-F238E27FC236}">
                  <a16:creationId xmlns:a16="http://schemas.microsoft.com/office/drawing/2014/main" id="{8F07DF86-519D-B44F-B857-5EF82D402529}"/>
                </a:ext>
              </a:extLst>
            </p:cNvPr>
            <p:cNvSpPr txBox="1"/>
            <p:nvPr/>
          </p:nvSpPr>
          <p:spPr>
            <a:xfrm>
              <a:off x="8714978" y="3891792"/>
              <a:ext cx="9509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1.5 GHz</a:t>
              </a:r>
              <a:endPara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62" name="文字方塊 61">
              <a:extLst>
                <a:ext uri="{FF2B5EF4-FFF2-40B4-BE49-F238E27FC236}">
                  <a16:creationId xmlns:a16="http://schemas.microsoft.com/office/drawing/2014/main" id="{6CE640E5-F0E8-274F-AFBA-CD3680DE4743}"/>
                </a:ext>
              </a:extLst>
            </p:cNvPr>
            <p:cNvSpPr txBox="1"/>
            <p:nvPr/>
          </p:nvSpPr>
          <p:spPr>
            <a:xfrm>
              <a:off x="8714978" y="4304532"/>
              <a:ext cx="9509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2.3 GHz</a:t>
              </a:r>
              <a:endPara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791D6518-CB64-4B42-98D6-BF04506F6C05}"/>
              </a:ext>
            </a:extLst>
          </p:cNvPr>
          <p:cNvGrpSpPr/>
          <p:nvPr/>
        </p:nvGrpSpPr>
        <p:grpSpPr>
          <a:xfrm>
            <a:off x="2498664" y="2129237"/>
            <a:ext cx="2491388" cy="3775011"/>
            <a:chOff x="3616675" y="2129237"/>
            <a:chExt cx="2491388" cy="3775011"/>
          </a:xfrm>
        </p:grpSpPr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A9A8CE24-1D68-A145-896E-DBC1ADA2CD86}"/>
                </a:ext>
              </a:extLst>
            </p:cNvPr>
            <p:cNvSpPr txBox="1"/>
            <p:nvPr/>
          </p:nvSpPr>
          <p:spPr>
            <a:xfrm>
              <a:off x="4297952" y="2620621"/>
              <a:ext cx="9220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b="1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Q4’19</a:t>
              </a:r>
              <a:endParaRPr kumimoji="1" lang="zh-TW" altLang="en-US" sz="16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AB213AF2-03A0-A74C-AE19-6E667909C6D1}"/>
                </a:ext>
              </a:extLst>
            </p:cNvPr>
            <p:cNvSpPr/>
            <p:nvPr/>
          </p:nvSpPr>
          <p:spPr>
            <a:xfrm>
              <a:off x="3616675" y="5565694"/>
              <a:ext cx="2491388" cy="338554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TW" sz="1600" b="1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Intel UHD Graphics 600</a:t>
              </a:r>
              <a:endParaRPr lang="zh-TW" altLang="en-US" sz="16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C648C648-84A9-AB45-8445-191FC7F96361}"/>
                </a:ext>
              </a:extLst>
            </p:cNvPr>
            <p:cNvSpPr txBox="1"/>
            <p:nvPr/>
          </p:nvSpPr>
          <p:spPr>
            <a:xfrm>
              <a:off x="4603323" y="3065536"/>
              <a:ext cx="311304" cy="348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4</a:t>
              </a:r>
              <a:endPara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4592274F-B367-904E-AF37-679A4B22787B}"/>
                </a:ext>
              </a:extLst>
            </p:cNvPr>
            <p:cNvSpPr txBox="1"/>
            <p:nvPr/>
          </p:nvSpPr>
          <p:spPr>
            <a:xfrm>
              <a:off x="4603323" y="3491006"/>
              <a:ext cx="311304" cy="348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4</a:t>
              </a:r>
              <a:endParaRPr kumimoji="1"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2" name="文字方塊 51">
              <a:extLst>
                <a:ext uri="{FF2B5EF4-FFF2-40B4-BE49-F238E27FC236}">
                  <a16:creationId xmlns:a16="http://schemas.microsoft.com/office/drawing/2014/main" id="{3F987675-FD90-F24F-BF73-6B4E4E3D68BC}"/>
                </a:ext>
              </a:extLst>
            </p:cNvPr>
            <p:cNvSpPr txBox="1"/>
            <p:nvPr/>
          </p:nvSpPr>
          <p:spPr>
            <a:xfrm>
              <a:off x="3777777" y="5159552"/>
              <a:ext cx="19623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600" b="1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DDR4 (2400 MHz)</a:t>
              </a:r>
              <a:endParaRPr kumimoji="1" lang="zh-TW" altLang="en-US" sz="16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7" name="文字方塊 56">
              <a:extLst>
                <a:ext uri="{FF2B5EF4-FFF2-40B4-BE49-F238E27FC236}">
                  <a16:creationId xmlns:a16="http://schemas.microsoft.com/office/drawing/2014/main" id="{5DC9E59B-5617-E141-A591-FC76FB60C9C9}"/>
                </a:ext>
              </a:extLst>
            </p:cNvPr>
            <p:cNvSpPr txBox="1"/>
            <p:nvPr/>
          </p:nvSpPr>
          <p:spPr>
            <a:xfrm>
              <a:off x="4411765" y="4759014"/>
              <a:ext cx="69442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4 MB</a:t>
              </a:r>
              <a:endParaRPr kumimoji="1" lang="zh-TW" altLang="en-US" sz="16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59" name="文字方塊 58">
              <a:extLst>
                <a:ext uri="{FF2B5EF4-FFF2-40B4-BE49-F238E27FC236}">
                  <a16:creationId xmlns:a16="http://schemas.microsoft.com/office/drawing/2014/main" id="{05B2FF2F-AD99-EB46-9A1A-DC9989E3693F}"/>
                </a:ext>
              </a:extLst>
            </p:cNvPr>
            <p:cNvSpPr txBox="1"/>
            <p:nvPr/>
          </p:nvSpPr>
          <p:spPr>
            <a:xfrm>
              <a:off x="4283525" y="3888757"/>
              <a:ext cx="9509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2.0 GHz</a:t>
              </a:r>
              <a:endParaRPr kumimoji="1" lang="zh-TW" altLang="en-US" sz="16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60" name="文字方塊 59">
              <a:extLst>
                <a:ext uri="{FF2B5EF4-FFF2-40B4-BE49-F238E27FC236}">
                  <a16:creationId xmlns:a16="http://schemas.microsoft.com/office/drawing/2014/main" id="{E2B26E03-1289-9A4E-AD71-634A20B6E619}"/>
                </a:ext>
              </a:extLst>
            </p:cNvPr>
            <p:cNvSpPr txBox="1"/>
            <p:nvPr/>
          </p:nvSpPr>
          <p:spPr>
            <a:xfrm>
              <a:off x="4283525" y="4304156"/>
              <a:ext cx="9509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600" b="1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2.7 GHz</a:t>
              </a:r>
              <a:endParaRPr kumimoji="1" lang="zh-TW" altLang="en-US" sz="16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" name="文字方塊 2">
              <a:extLst>
                <a:ext uri="{FF2B5EF4-FFF2-40B4-BE49-F238E27FC236}">
                  <a16:creationId xmlns:a16="http://schemas.microsoft.com/office/drawing/2014/main" id="{EBADA68E-45D2-5B41-8A40-DDABA56E8C96}"/>
                </a:ext>
              </a:extLst>
            </p:cNvPr>
            <p:cNvSpPr txBox="1"/>
            <p:nvPr/>
          </p:nvSpPr>
          <p:spPr>
            <a:xfrm>
              <a:off x="4308371" y="2129237"/>
              <a:ext cx="9012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2000" b="1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J4125</a:t>
              </a:r>
              <a:endParaRPr kumimoji="1" lang="zh-TW" altLang="en-US" sz="2000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2596AE0A-82EC-4545-8F43-1AB10795F7B6}"/>
              </a:ext>
            </a:extLst>
          </p:cNvPr>
          <p:cNvSpPr txBox="1"/>
          <p:nvPr/>
        </p:nvSpPr>
        <p:spPr>
          <a:xfrm>
            <a:off x="574968" y="2199670"/>
            <a:ext cx="1210588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處理器型號</a:t>
            </a:r>
            <a:endParaRPr kumimoji="1"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211F176C-C6C5-42E0-A646-6B3D8D97B1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2818" y="1494603"/>
            <a:ext cx="4889182" cy="4943875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79F01E08-6025-4C76-BC13-333BFFD851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049008" y="5400673"/>
            <a:ext cx="4421538" cy="697125"/>
          </a:xfrm>
          <a:prstGeom prst="rect">
            <a:avLst/>
          </a:prstGeom>
        </p:spPr>
      </p:pic>
      <p:pic>
        <p:nvPicPr>
          <p:cNvPr id="70" name="圖片 17" descr="cp_k_ww_4c_075.png">
            <a:extLst>
              <a:ext uri="{FF2B5EF4-FFF2-40B4-BE49-F238E27FC236}">
                <a16:creationId xmlns:a16="http://schemas.microsoft.com/office/drawing/2014/main" id="{2526CF9F-B1FB-4FCA-BCB6-30F07C4C1F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303" y="5180795"/>
            <a:ext cx="1124306" cy="11244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6880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61597F7E-ECEC-4FA2-832B-8DF830D12D4B}"/>
              </a:ext>
            </a:extLst>
          </p:cNvPr>
          <p:cNvSpPr/>
          <p:nvPr/>
        </p:nvSpPr>
        <p:spPr>
          <a:xfrm>
            <a:off x="1311018" y="1436033"/>
            <a:ext cx="4768322" cy="426723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04C29C2-C9D3-4208-85F0-0A7D111FA13A}"/>
              </a:ext>
            </a:extLst>
          </p:cNvPr>
          <p:cNvSpPr/>
          <p:nvPr/>
        </p:nvSpPr>
        <p:spPr>
          <a:xfrm>
            <a:off x="6288108" y="1436033"/>
            <a:ext cx="4905514" cy="426723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5410CFAC-B045-45DF-B668-0770030735D6}"/>
              </a:ext>
            </a:extLst>
          </p:cNvPr>
          <p:cNvGrpSpPr/>
          <p:nvPr/>
        </p:nvGrpSpPr>
        <p:grpSpPr>
          <a:xfrm>
            <a:off x="1119529" y="2538678"/>
            <a:ext cx="10074093" cy="3157708"/>
            <a:chOff x="1285023" y="2167482"/>
            <a:chExt cx="10346683" cy="3157708"/>
          </a:xfrm>
        </p:grpSpPr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C4DB4276-EFCC-4B1A-BC84-8CA88A61D49C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5325190"/>
              <a:ext cx="1034668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1DBA2351-E448-4CD8-B278-0FBD38774F1F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79890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7FA5224B-7DFF-48E4-BE4B-DD966B49872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27262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8C8362C3-2D8F-411A-A7F4-E957494D1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74633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00763C05-C347-4389-8538-29FF844C313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22005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EAF2678A-45BE-4832-8034-668A6F25D3E6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69376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4CBFDA1D-31F3-4D3A-AFB4-0990D6992602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16748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073423" y="5833658"/>
            <a:ext cx="6554257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* 測試於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數據會因實際環境而有所不同。</a:t>
            </a:r>
            <a:endParaRPr lang="en" altLang="zh-TW" sz="8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073423" y="6036731"/>
            <a:ext cx="6917638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測試環境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b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| </a:t>
            </a: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TS-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53D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U-RP</a:t>
            </a: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-4G, QTS 4.4.2,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 x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Samsung 850 Pro 512GB</a:t>
            </a: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, RAID 5, thick volume</a:t>
            </a:r>
            <a:endParaRPr lang="zh-TW" sz="800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客户端 </a:t>
            </a:r>
            <a:r>
              <a:rPr lang="en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PC | Windows 10 Pro, Intel Core i7-6700 3.4 GHz, 32GB RAM</a:t>
            </a:r>
            <a:endParaRPr lang="en" sz="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" altLang="en-US" sz="800" err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IOmeter</a:t>
            </a:r>
            <a:r>
              <a:rPr lang="en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 | RAM*4, 30-sec ramp up time, 3-min seq. run time, 2 workers, 64-outstanding, 1MB</a:t>
            </a:r>
            <a:endParaRPr lang="en-US" altLang="en-US" sz="80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67" name="TextBox 6"/>
          <p:cNvSpPr txBox="1"/>
          <p:nvPr/>
        </p:nvSpPr>
        <p:spPr>
          <a:xfrm>
            <a:off x="2063904" y="5195661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下載</a:t>
            </a:r>
            <a:endParaRPr lang="en-US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68" name="TextBox 6"/>
          <p:cNvSpPr txBox="1"/>
          <p:nvPr/>
        </p:nvSpPr>
        <p:spPr>
          <a:xfrm>
            <a:off x="3864833" y="5195661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上傳</a:t>
            </a:r>
            <a:endParaRPr lang="en-US" altLang="zh-TW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 rot="16200000">
            <a:off x="-99224" y="4638907"/>
            <a:ext cx="10561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(MB/s)</a:t>
            </a:r>
            <a:endParaRPr lang="zh-TW" altLang="en-US" sz="1333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63" name="標題 62"/>
          <p:cNvSpPr>
            <a:spLocks noGrp="1"/>
          </p:cNvSpPr>
          <p:nvPr>
            <p:ph type="title"/>
          </p:nvPr>
        </p:nvSpPr>
        <p:spPr>
          <a:xfrm>
            <a:off x="784561" y="116041"/>
            <a:ext cx="10409061" cy="1378562"/>
          </a:xfrm>
        </p:spPr>
        <p:txBody>
          <a:bodyPr>
            <a:noAutofit/>
          </a:bodyPr>
          <a:lstStyle/>
          <a:p>
            <a:r>
              <a:rPr kumimoji="1" lang="zh-CN" altLang="en-US" sz="3600"/>
              <a:t>馬上有感！相較</a:t>
            </a:r>
            <a:r>
              <a:rPr kumimoji="1" lang="en-US" altLang="zh-CN" sz="3600"/>
              <a:t> 1GbE NAS</a:t>
            </a:r>
            <a:r>
              <a:rPr kumimoji="1" lang="zh-CN" altLang="en-US" sz="3600"/>
              <a:t>，</a:t>
            </a:r>
            <a:r>
              <a:rPr kumimoji="1" lang="en-US" altLang="zh-TW" sz="3600"/>
              <a:t>2.5 </a:t>
            </a:r>
            <a:r>
              <a:rPr kumimoji="1" lang="en-US" altLang="zh-TW" sz="3600" err="1"/>
              <a:t>GbE</a:t>
            </a:r>
            <a:r>
              <a:rPr kumimoji="1" lang="zh-TW" altLang="en-US" sz="3600"/>
              <a:t> 大水管幫助</a:t>
            </a:r>
            <a:br>
              <a:rPr kumimoji="1" lang="en-US" altLang="zh-TW" sz="3600"/>
            </a:br>
            <a:r>
              <a:rPr kumimoji="1" lang="zh-CN" altLang="en-US" sz="3600"/>
              <a:t>單台伺服器更快速處理大檔案傳輸</a:t>
            </a:r>
            <a:endParaRPr lang="en-US" altLang="zh-TW" sz="3600"/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E13A1EB6-8F2D-DA40-AC67-F010749E966F}"/>
              </a:ext>
            </a:extLst>
          </p:cNvPr>
          <p:cNvSpPr txBox="1"/>
          <p:nvPr/>
        </p:nvSpPr>
        <p:spPr>
          <a:xfrm>
            <a:off x="7086839" y="5195661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下載</a:t>
            </a:r>
            <a:endParaRPr lang="en-US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CBBADFE4-64BB-B54E-903D-A9A8B115330B}"/>
              </a:ext>
            </a:extLst>
          </p:cNvPr>
          <p:cNvSpPr txBox="1"/>
          <p:nvPr/>
        </p:nvSpPr>
        <p:spPr>
          <a:xfrm>
            <a:off x="8871669" y="5195661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上傳</a:t>
            </a:r>
            <a:endParaRPr lang="en-US" altLang="zh-TW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08D18E22-47AF-104D-89F1-7EC23AC03D05}"/>
              </a:ext>
            </a:extLst>
          </p:cNvPr>
          <p:cNvSpPr txBox="1"/>
          <p:nvPr/>
        </p:nvSpPr>
        <p:spPr>
          <a:xfrm>
            <a:off x="1337319" y="1389528"/>
            <a:ext cx="4596964" cy="471979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1 x 2.5GbE Windows</a:t>
            </a:r>
            <a:r>
              <a:rPr lang="zh-TW" altLang="en-US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檔案拖拉</a:t>
            </a:r>
            <a:endParaRPr lang="en-US" sz="22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B26B59E1-265B-5140-99D3-72360790556C}"/>
              </a:ext>
            </a:extLst>
          </p:cNvPr>
          <p:cNvSpPr txBox="1"/>
          <p:nvPr/>
        </p:nvSpPr>
        <p:spPr>
          <a:xfrm>
            <a:off x="6270829" y="1391912"/>
            <a:ext cx="4922793" cy="820856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1 x 2.5GbE Windows</a:t>
            </a:r>
            <a:r>
              <a:rPr lang="zh-TW" altLang="en-US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檔案拖拉</a:t>
            </a:r>
            <a:endParaRPr lang="en-US" altLang="zh-TW" sz="22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algn="ctr">
              <a:defRPr/>
            </a:pPr>
            <a:r>
              <a:rPr lang="en-US" altLang="zh-CN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NAS </a:t>
            </a:r>
            <a:r>
              <a:rPr lang="zh-TW" altLang="en-US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磁碟群組加密</a:t>
            </a:r>
            <a:endParaRPr lang="zh-CN" altLang="en-US" sz="22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27" name="Shape 80">
            <a:extLst>
              <a:ext uri="{FF2B5EF4-FFF2-40B4-BE49-F238E27FC236}">
                <a16:creationId xmlns:a16="http://schemas.microsoft.com/office/drawing/2014/main" id="{EF93FE93-2092-474A-8971-EC35641D72FF}"/>
              </a:ext>
            </a:extLst>
          </p:cNvPr>
          <p:cNvSpPr/>
          <p:nvPr/>
        </p:nvSpPr>
        <p:spPr>
          <a:xfrm>
            <a:off x="4221768" y="2115335"/>
            <a:ext cx="812865" cy="3078365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4" name="Shape 79">
            <a:extLst>
              <a:ext uri="{FF2B5EF4-FFF2-40B4-BE49-F238E27FC236}">
                <a16:creationId xmlns:a16="http://schemas.microsoft.com/office/drawing/2014/main" id="{8ABACFDE-14CB-47D8-A57F-67D2E51C95CC}"/>
              </a:ext>
            </a:extLst>
          </p:cNvPr>
          <p:cNvSpPr/>
          <p:nvPr/>
        </p:nvSpPr>
        <p:spPr>
          <a:xfrm>
            <a:off x="2411280" y="2042192"/>
            <a:ext cx="841780" cy="3144525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69" name="TextBox 20">
            <a:extLst>
              <a:ext uri="{FF2B5EF4-FFF2-40B4-BE49-F238E27FC236}">
                <a16:creationId xmlns:a16="http://schemas.microsoft.com/office/drawing/2014/main" id="{55F3EA07-3AE4-4C03-8EB1-F3EC11A66553}"/>
              </a:ext>
            </a:extLst>
          </p:cNvPr>
          <p:cNvSpPr txBox="1"/>
          <p:nvPr/>
        </p:nvSpPr>
        <p:spPr>
          <a:xfrm>
            <a:off x="2503404" y="2049875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294</a:t>
            </a:r>
          </a:p>
        </p:txBody>
      </p:sp>
      <p:sp>
        <p:nvSpPr>
          <p:cNvPr id="70" name="TextBox 20">
            <a:extLst>
              <a:ext uri="{FF2B5EF4-FFF2-40B4-BE49-F238E27FC236}">
                <a16:creationId xmlns:a16="http://schemas.microsoft.com/office/drawing/2014/main" id="{D34313E9-2182-4026-B65F-1A17B8169472}"/>
              </a:ext>
            </a:extLst>
          </p:cNvPr>
          <p:cNvSpPr txBox="1"/>
          <p:nvPr/>
        </p:nvSpPr>
        <p:spPr>
          <a:xfrm>
            <a:off x="4350551" y="2078176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291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Shape 80">
            <a:extLst>
              <a:ext uri="{FF2B5EF4-FFF2-40B4-BE49-F238E27FC236}">
                <a16:creationId xmlns:a16="http://schemas.microsoft.com/office/drawing/2014/main" id="{02FD8FA0-5CA7-4194-8BF1-99D00B5CDEF2}"/>
              </a:ext>
            </a:extLst>
          </p:cNvPr>
          <p:cNvSpPr/>
          <p:nvPr/>
        </p:nvSpPr>
        <p:spPr>
          <a:xfrm>
            <a:off x="9246199" y="2447508"/>
            <a:ext cx="812865" cy="2737829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57" name="Shape 79">
            <a:extLst>
              <a:ext uri="{FF2B5EF4-FFF2-40B4-BE49-F238E27FC236}">
                <a16:creationId xmlns:a16="http://schemas.microsoft.com/office/drawing/2014/main" id="{DA9ABF24-0CF8-40C2-B0C3-775B3CF209DC}"/>
              </a:ext>
            </a:extLst>
          </p:cNvPr>
          <p:cNvSpPr/>
          <p:nvPr/>
        </p:nvSpPr>
        <p:spPr>
          <a:xfrm>
            <a:off x="7445427" y="2158157"/>
            <a:ext cx="841780" cy="3020200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id="{EFB064A6-357D-4EB9-A2BB-79A80FCBC652}"/>
              </a:ext>
            </a:extLst>
          </p:cNvPr>
          <p:cNvSpPr txBox="1"/>
          <p:nvPr/>
        </p:nvSpPr>
        <p:spPr>
          <a:xfrm>
            <a:off x="7537551" y="2169346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288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TextBox 20">
            <a:extLst>
              <a:ext uri="{FF2B5EF4-FFF2-40B4-BE49-F238E27FC236}">
                <a16:creationId xmlns:a16="http://schemas.microsoft.com/office/drawing/2014/main" id="{679D2CFA-EBA3-4AE9-8373-E811C41D2DF8}"/>
              </a:ext>
            </a:extLst>
          </p:cNvPr>
          <p:cNvSpPr txBox="1"/>
          <p:nvPr/>
        </p:nvSpPr>
        <p:spPr>
          <a:xfrm>
            <a:off x="9362569" y="2421826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254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6219508-7DAA-4854-9321-9058C6D2BCAB}"/>
              </a:ext>
            </a:extLst>
          </p:cNvPr>
          <p:cNvGrpSpPr/>
          <p:nvPr/>
        </p:nvGrpSpPr>
        <p:grpSpPr>
          <a:xfrm>
            <a:off x="576171" y="2387719"/>
            <a:ext cx="526079" cy="2941908"/>
            <a:chOff x="741665" y="2189993"/>
            <a:chExt cx="526079" cy="3304512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CF5A0FA-9A7A-412D-9C6B-B5E753B46067}"/>
                </a:ext>
              </a:extLst>
            </p:cNvPr>
            <p:cNvSpPr/>
            <p:nvPr/>
          </p:nvSpPr>
          <p:spPr>
            <a:xfrm>
              <a:off x="950055" y="5148793"/>
              <a:ext cx="28886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D55530D-FEDE-4449-9D89-2668BEEF9041}"/>
                </a:ext>
              </a:extLst>
            </p:cNvPr>
            <p:cNvSpPr/>
            <p:nvPr/>
          </p:nvSpPr>
          <p:spPr>
            <a:xfrm>
              <a:off x="835166" y="4554003"/>
              <a:ext cx="393056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5F1DA2D-DF9D-4A36-83A8-7EC401566769}"/>
                </a:ext>
              </a:extLst>
            </p:cNvPr>
            <p:cNvSpPr/>
            <p:nvPr/>
          </p:nvSpPr>
          <p:spPr>
            <a:xfrm>
              <a:off x="741665" y="3975264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100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8E216D9-1C56-438E-BCDE-9EF8232311BF}"/>
                </a:ext>
              </a:extLst>
            </p:cNvPr>
            <p:cNvSpPr/>
            <p:nvPr/>
          </p:nvSpPr>
          <p:spPr>
            <a:xfrm>
              <a:off x="741665" y="3396525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150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D2178D3-FB10-4B31-B1B5-985D09206327}"/>
                </a:ext>
              </a:extLst>
            </p:cNvPr>
            <p:cNvSpPr/>
            <p:nvPr/>
          </p:nvSpPr>
          <p:spPr>
            <a:xfrm>
              <a:off x="770492" y="2800862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200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1652AF0-F79E-234A-A48C-34DFF925FDB0}"/>
                </a:ext>
              </a:extLst>
            </p:cNvPr>
            <p:cNvSpPr/>
            <p:nvPr/>
          </p:nvSpPr>
          <p:spPr>
            <a:xfrm>
              <a:off x="741665" y="2189993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250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2735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61597F7E-ECEC-4FA2-832B-8DF830D12D4B}"/>
              </a:ext>
            </a:extLst>
          </p:cNvPr>
          <p:cNvSpPr/>
          <p:nvPr/>
        </p:nvSpPr>
        <p:spPr>
          <a:xfrm>
            <a:off x="1341342" y="2058103"/>
            <a:ext cx="4768322" cy="426723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4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104C29C2-C9D3-4208-85F0-0A7D111FA13A}"/>
              </a:ext>
            </a:extLst>
          </p:cNvPr>
          <p:cNvSpPr/>
          <p:nvPr/>
        </p:nvSpPr>
        <p:spPr>
          <a:xfrm>
            <a:off x="6318432" y="2058103"/>
            <a:ext cx="4905514" cy="426723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4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5410CFAC-B045-45DF-B668-0770030735D6}"/>
              </a:ext>
            </a:extLst>
          </p:cNvPr>
          <p:cNvGrpSpPr/>
          <p:nvPr/>
        </p:nvGrpSpPr>
        <p:grpSpPr>
          <a:xfrm>
            <a:off x="1149853" y="3172104"/>
            <a:ext cx="10074093" cy="3157708"/>
            <a:chOff x="1285023" y="2167482"/>
            <a:chExt cx="10346683" cy="3157708"/>
          </a:xfrm>
        </p:grpSpPr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C4DB4276-EFCC-4B1A-BC84-8CA88A61D49C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5325190"/>
              <a:ext cx="1034668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1DBA2351-E448-4CD8-B278-0FBD38774F1F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79890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7FA5224B-7DFF-48E4-BE4B-DD966B49872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27262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8C8362C3-2D8F-411A-A7F4-E957494D1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74633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00763C05-C347-4389-8538-29FF844C313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22005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EAF2678A-45BE-4832-8034-668A6F25D3E6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69376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4CBFDA1D-31F3-4D3A-AFB4-0990D6992602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16748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5915438" y="6437775"/>
            <a:ext cx="6554257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* 測試於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數據會因實際環境而有所不同。
</a:t>
            </a:r>
            <a:endParaRPr lang="en" altLang="zh-TW" sz="8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67" name="TextBox 6"/>
          <p:cNvSpPr txBox="1"/>
          <p:nvPr/>
        </p:nvSpPr>
        <p:spPr>
          <a:xfrm>
            <a:off x="2094228" y="5845443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讀取</a:t>
            </a:r>
            <a:endParaRPr lang="en-US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68" name="TextBox 6"/>
          <p:cNvSpPr txBox="1"/>
          <p:nvPr/>
        </p:nvSpPr>
        <p:spPr>
          <a:xfrm>
            <a:off x="3895157" y="5845443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寫入</a:t>
            </a:r>
            <a:endParaRPr lang="en-US" altLang="zh-TW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 rot="16200000">
            <a:off x="-158253" y="5171363"/>
            <a:ext cx="10561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(MB/s)</a:t>
            </a:r>
            <a:endParaRPr lang="zh-TW" altLang="en-US" sz="1333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63" name="標題 62"/>
          <p:cNvSpPr>
            <a:spLocks noGrp="1"/>
          </p:cNvSpPr>
          <p:nvPr>
            <p:ph type="title"/>
          </p:nvPr>
        </p:nvSpPr>
        <p:spPr>
          <a:xfrm>
            <a:off x="513707" y="116041"/>
            <a:ext cx="11075541" cy="1378562"/>
          </a:xfrm>
        </p:spPr>
        <p:txBody>
          <a:bodyPr>
            <a:noAutofit/>
          </a:bodyPr>
          <a:lstStyle/>
          <a:p>
            <a:r>
              <a:rPr kumimoji="1" lang="zh-CN" altLang="en-US" sz="3600"/>
              <a:t>相較</a:t>
            </a:r>
            <a:r>
              <a:rPr kumimoji="1" lang="en-US" altLang="zh-CN" sz="3600"/>
              <a:t> 1GbE NAS</a:t>
            </a:r>
            <a:r>
              <a:rPr kumimoji="1" lang="zh-CN" altLang="en-US" sz="3600"/>
              <a:t>， </a:t>
            </a:r>
            <a:r>
              <a:rPr lang="en-US" altLang="zh-CN" sz="3600"/>
              <a:t>2 x 2.5GbE </a:t>
            </a:r>
            <a:r>
              <a:rPr lang="zh-CN" altLang="en-US" sz="3600"/>
              <a:t>雙</a:t>
            </a:r>
            <a:r>
              <a:rPr lang="zh-TW" altLang="en-US" sz="3600"/>
              <a:t>網併發，</a:t>
            </a:r>
            <a:br>
              <a:rPr lang="en-US" altLang="zh-TW" sz="3600"/>
            </a:br>
            <a:r>
              <a:rPr lang="zh-TW" altLang="en-US" sz="3600"/>
              <a:t>多人多工環境達最高</a:t>
            </a:r>
            <a:r>
              <a:rPr lang="zh-CN" altLang="en-US" sz="3600"/>
              <a:t>效益</a:t>
            </a:r>
            <a:r>
              <a:rPr lang="zh-TW" altLang="en-US" sz="3600"/>
              <a:t>，</a:t>
            </a:r>
            <a:r>
              <a:rPr lang="zh-CN" altLang="en-US" sz="3600"/>
              <a:t>支撐企業未來成長所需</a:t>
            </a:r>
            <a:endParaRPr lang="en-US" altLang="zh-TW" sz="3600"/>
          </a:p>
        </p:txBody>
      </p:sp>
      <p:sp>
        <p:nvSpPr>
          <p:cNvPr id="35" name="TextBox 6">
            <a:extLst>
              <a:ext uri="{FF2B5EF4-FFF2-40B4-BE49-F238E27FC236}">
                <a16:creationId xmlns:a16="http://schemas.microsoft.com/office/drawing/2014/main" id="{E13A1EB6-8F2D-DA40-AC67-F010749E966F}"/>
              </a:ext>
            </a:extLst>
          </p:cNvPr>
          <p:cNvSpPr txBox="1"/>
          <p:nvPr/>
        </p:nvSpPr>
        <p:spPr>
          <a:xfrm>
            <a:off x="7117163" y="5845443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讀取</a:t>
            </a:r>
            <a:endParaRPr lang="en-US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CBBADFE4-64BB-B54E-903D-A9A8B115330B}"/>
              </a:ext>
            </a:extLst>
          </p:cNvPr>
          <p:cNvSpPr txBox="1"/>
          <p:nvPr/>
        </p:nvSpPr>
        <p:spPr>
          <a:xfrm>
            <a:off x="8901993" y="5845443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寫入</a:t>
            </a:r>
            <a:endParaRPr lang="en-US" altLang="zh-TW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08D18E22-47AF-104D-89F1-7EC23AC03D05}"/>
              </a:ext>
            </a:extLst>
          </p:cNvPr>
          <p:cNvSpPr txBox="1"/>
          <p:nvPr/>
        </p:nvSpPr>
        <p:spPr>
          <a:xfrm>
            <a:off x="1363730" y="2056141"/>
            <a:ext cx="4596964" cy="820856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 x 2.5GbE Windows</a:t>
            </a:r>
            <a:r>
              <a:rPr lang="zh-TW" altLang="en-US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循序傳輸</a:t>
            </a:r>
          </a:p>
          <a:p>
            <a:pPr algn="ctr" eaLnBrk="1" hangingPunct="1">
              <a:defRPr/>
            </a:pPr>
            <a:endParaRPr lang="en-US" sz="22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B26B59E1-265B-5140-99D3-72360790556C}"/>
              </a:ext>
            </a:extLst>
          </p:cNvPr>
          <p:cNvSpPr txBox="1"/>
          <p:nvPr/>
        </p:nvSpPr>
        <p:spPr>
          <a:xfrm>
            <a:off x="6301153" y="2041198"/>
            <a:ext cx="4922793" cy="820856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 x 2.5GbE Windows </a:t>
            </a:r>
            <a:r>
              <a:rPr lang="zh-TW" altLang="en-US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循序傳輸</a:t>
            </a:r>
            <a:endParaRPr lang="en-US" altLang="zh-TW" sz="22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algn="ctr">
              <a:defRPr/>
            </a:pPr>
            <a:r>
              <a:rPr lang="en-US" altLang="zh-CN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NAS </a:t>
            </a:r>
            <a:r>
              <a:rPr lang="zh-TW" altLang="en-US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磁碟群組加密</a:t>
            </a:r>
            <a:endParaRPr lang="zh-CN" altLang="en-US" sz="22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27" name="Shape 80">
            <a:extLst>
              <a:ext uri="{FF2B5EF4-FFF2-40B4-BE49-F238E27FC236}">
                <a16:creationId xmlns:a16="http://schemas.microsoft.com/office/drawing/2014/main" id="{EF93FE93-2092-474A-8971-EC35641D72FF}"/>
              </a:ext>
            </a:extLst>
          </p:cNvPr>
          <p:cNvSpPr/>
          <p:nvPr/>
        </p:nvSpPr>
        <p:spPr>
          <a:xfrm>
            <a:off x="4252092" y="3734022"/>
            <a:ext cx="812865" cy="2109459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4" name="Shape 79">
            <a:extLst>
              <a:ext uri="{FF2B5EF4-FFF2-40B4-BE49-F238E27FC236}">
                <a16:creationId xmlns:a16="http://schemas.microsoft.com/office/drawing/2014/main" id="{8ABACFDE-14CB-47D8-A57F-67D2E51C95CC}"/>
              </a:ext>
            </a:extLst>
          </p:cNvPr>
          <p:cNvSpPr/>
          <p:nvPr/>
        </p:nvSpPr>
        <p:spPr>
          <a:xfrm>
            <a:off x="2441604" y="2721717"/>
            <a:ext cx="841780" cy="3114781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69" name="TextBox 20">
            <a:extLst>
              <a:ext uri="{FF2B5EF4-FFF2-40B4-BE49-F238E27FC236}">
                <a16:creationId xmlns:a16="http://schemas.microsoft.com/office/drawing/2014/main" id="{55F3EA07-3AE4-4C03-8EB1-F3EC11A66553}"/>
              </a:ext>
            </a:extLst>
          </p:cNvPr>
          <p:cNvSpPr txBox="1"/>
          <p:nvPr/>
        </p:nvSpPr>
        <p:spPr>
          <a:xfrm>
            <a:off x="2533728" y="2749755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585</a:t>
            </a:r>
          </a:p>
        </p:txBody>
      </p:sp>
      <p:sp>
        <p:nvSpPr>
          <p:cNvPr id="70" name="TextBox 20">
            <a:extLst>
              <a:ext uri="{FF2B5EF4-FFF2-40B4-BE49-F238E27FC236}">
                <a16:creationId xmlns:a16="http://schemas.microsoft.com/office/drawing/2014/main" id="{D34313E9-2182-4026-B65F-1A17B8169472}"/>
              </a:ext>
            </a:extLst>
          </p:cNvPr>
          <p:cNvSpPr txBox="1"/>
          <p:nvPr/>
        </p:nvSpPr>
        <p:spPr>
          <a:xfrm>
            <a:off x="4367758" y="3699356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393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Shape 80">
            <a:extLst>
              <a:ext uri="{FF2B5EF4-FFF2-40B4-BE49-F238E27FC236}">
                <a16:creationId xmlns:a16="http://schemas.microsoft.com/office/drawing/2014/main" id="{02FD8FA0-5CA7-4194-8BF1-99D00B5CDEF2}"/>
              </a:ext>
            </a:extLst>
          </p:cNvPr>
          <p:cNvSpPr/>
          <p:nvPr/>
        </p:nvSpPr>
        <p:spPr>
          <a:xfrm>
            <a:off x="9276523" y="3862189"/>
            <a:ext cx="812865" cy="1972930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57" name="Shape 79">
            <a:extLst>
              <a:ext uri="{FF2B5EF4-FFF2-40B4-BE49-F238E27FC236}">
                <a16:creationId xmlns:a16="http://schemas.microsoft.com/office/drawing/2014/main" id="{DA9ABF24-0CF8-40C2-B0C3-775B3CF209DC}"/>
              </a:ext>
            </a:extLst>
          </p:cNvPr>
          <p:cNvSpPr/>
          <p:nvPr/>
        </p:nvSpPr>
        <p:spPr>
          <a:xfrm>
            <a:off x="7475751" y="2763233"/>
            <a:ext cx="841780" cy="3064906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58" name="TextBox 20">
            <a:extLst>
              <a:ext uri="{FF2B5EF4-FFF2-40B4-BE49-F238E27FC236}">
                <a16:creationId xmlns:a16="http://schemas.microsoft.com/office/drawing/2014/main" id="{EFB064A6-357D-4EB9-A2BB-79A80FCBC652}"/>
              </a:ext>
            </a:extLst>
          </p:cNvPr>
          <p:cNvSpPr txBox="1"/>
          <p:nvPr/>
        </p:nvSpPr>
        <p:spPr>
          <a:xfrm>
            <a:off x="7567875" y="2790668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562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TextBox 20">
            <a:extLst>
              <a:ext uri="{FF2B5EF4-FFF2-40B4-BE49-F238E27FC236}">
                <a16:creationId xmlns:a16="http://schemas.microsoft.com/office/drawing/2014/main" id="{679D2CFA-EBA3-4AE9-8373-E811C41D2DF8}"/>
              </a:ext>
            </a:extLst>
          </p:cNvPr>
          <p:cNvSpPr txBox="1"/>
          <p:nvPr/>
        </p:nvSpPr>
        <p:spPr>
          <a:xfrm>
            <a:off x="9384271" y="3867648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357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6219508-7DAA-4854-9321-9058C6D2BCAB}"/>
              </a:ext>
            </a:extLst>
          </p:cNvPr>
          <p:cNvGrpSpPr/>
          <p:nvPr/>
        </p:nvGrpSpPr>
        <p:grpSpPr>
          <a:xfrm>
            <a:off x="586825" y="3053466"/>
            <a:ext cx="516922" cy="2898233"/>
            <a:chOff x="721995" y="2239052"/>
            <a:chExt cx="516922" cy="3255453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CF5A0FA-9A7A-412D-9C6B-B5E753B46067}"/>
                </a:ext>
              </a:extLst>
            </p:cNvPr>
            <p:cNvSpPr/>
            <p:nvPr/>
          </p:nvSpPr>
          <p:spPr>
            <a:xfrm>
              <a:off x="950055" y="5148793"/>
              <a:ext cx="28886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D55530D-FEDE-4449-9D89-2668BEEF9041}"/>
                </a:ext>
              </a:extLst>
            </p:cNvPr>
            <p:cNvSpPr/>
            <p:nvPr/>
          </p:nvSpPr>
          <p:spPr>
            <a:xfrm>
              <a:off x="741665" y="4634249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5F1DA2D-DF9D-4A36-83A8-7EC401566769}"/>
                </a:ext>
              </a:extLst>
            </p:cNvPr>
            <p:cNvSpPr/>
            <p:nvPr/>
          </p:nvSpPr>
          <p:spPr>
            <a:xfrm>
              <a:off x="741665" y="4007362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200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8E216D9-1C56-438E-BCDE-9EF8232311BF}"/>
                </a:ext>
              </a:extLst>
            </p:cNvPr>
            <p:cNvSpPr/>
            <p:nvPr/>
          </p:nvSpPr>
          <p:spPr>
            <a:xfrm>
              <a:off x="741665" y="3396524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300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D2178D3-FB10-4B31-B1B5-985D09206327}"/>
                </a:ext>
              </a:extLst>
            </p:cNvPr>
            <p:cNvSpPr/>
            <p:nvPr/>
          </p:nvSpPr>
          <p:spPr>
            <a:xfrm>
              <a:off x="741665" y="2801743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400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1652AF0-F79E-234A-A48C-34DFF925FDB0}"/>
                </a:ext>
              </a:extLst>
            </p:cNvPr>
            <p:cNvSpPr/>
            <p:nvPr/>
          </p:nvSpPr>
          <p:spPr>
            <a:xfrm>
              <a:off x="721995" y="2239052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500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47" name="矩形 46">
            <a:extLst>
              <a:ext uri="{FF2B5EF4-FFF2-40B4-BE49-F238E27FC236}">
                <a16:creationId xmlns:a16="http://schemas.microsoft.com/office/drawing/2014/main" id="{8A0B1EDE-9765-8542-8722-F4B8931480FB}"/>
              </a:ext>
            </a:extLst>
          </p:cNvPr>
          <p:cNvSpPr/>
          <p:nvPr/>
        </p:nvSpPr>
        <p:spPr>
          <a:xfrm>
            <a:off x="649128" y="1652241"/>
            <a:ext cx="11075541" cy="3702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400"/>
              </a:lnSpc>
            </a:pP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除了支援巨型幀可用於增強乙太網的網路輸送量之外，雙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2.5GbE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網路更有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雙網聚合、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負載平衡與故障轉移容錯可設定．</a:t>
            </a:r>
          </a:p>
        </p:txBody>
      </p:sp>
      <p:sp>
        <p:nvSpPr>
          <p:cNvPr id="46" name="Rectangle 3">
            <a:extLst>
              <a:ext uri="{FF2B5EF4-FFF2-40B4-BE49-F238E27FC236}">
                <a16:creationId xmlns:a16="http://schemas.microsoft.com/office/drawing/2014/main" id="{2D26D69A-D8E5-334C-8919-569B02A70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141" y="6192859"/>
            <a:ext cx="4634022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測試環境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b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| </a:t>
            </a: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TS-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53D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U-RP</a:t>
            </a: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-4G, QTS 4.4.2,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 x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Samsung 850 Pro 512GB</a:t>
            </a: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, RAID 5, thick volume</a:t>
            </a:r>
            <a:endParaRPr lang="zh-TW" sz="800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客户端 </a:t>
            </a:r>
            <a:r>
              <a:rPr lang="en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PC | Windows 10 Pro, Intel Core i7-6700 3.4 GHz, 32GB RAM</a:t>
            </a:r>
            <a:endParaRPr lang="en" sz="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" altLang="en-US" sz="800" err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IOmeter</a:t>
            </a:r>
            <a:r>
              <a:rPr lang="en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 | RAM*4, 30-sec ramp up time, 3-min seq. run time, 2 workers, 64-outstanding, 1MB</a:t>
            </a:r>
            <a:endParaRPr lang="en-US" altLang="en-US" sz="80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1658849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>
            <a:extLst>
              <a:ext uri="{FF2B5EF4-FFF2-40B4-BE49-F238E27FC236}">
                <a16:creationId xmlns:a16="http://schemas.microsoft.com/office/drawing/2014/main" id="{61597F7E-ECEC-4FA2-832B-8DF830D12D4B}"/>
              </a:ext>
            </a:extLst>
          </p:cNvPr>
          <p:cNvSpPr/>
          <p:nvPr/>
        </p:nvSpPr>
        <p:spPr>
          <a:xfrm>
            <a:off x="1366717" y="1418893"/>
            <a:ext cx="4768322" cy="426723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5410CFAC-B045-45DF-B668-0770030735D6}"/>
              </a:ext>
            </a:extLst>
          </p:cNvPr>
          <p:cNvGrpSpPr/>
          <p:nvPr/>
        </p:nvGrpSpPr>
        <p:grpSpPr>
          <a:xfrm>
            <a:off x="1175228" y="2521475"/>
            <a:ext cx="4959811" cy="3157708"/>
            <a:chOff x="1285023" y="2167482"/>
            <a:chExt cx="10346683" cy="3157708"/>
          </a:xfrm>
        </p:grpSpPr>
        <p:cxnSp>
          <p:nvCxnSpPr>
            <p:cNvPr id="4" name="直線接點 3">
              <a:extLst>
                <a:ext uri="{FF2B5EF4-FFF2-40B4-BE49-F238E27FC236}">
                  <a16:creationId xmlns:a16="http://schemas.microsoft.com/office/drawing/2014/main" id="{C4DB4276-EFCC-4B1A-BC84-8CA88A61D49C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5325190"/>
              <a:ext cx="1034668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線接點 36">
              <a:extLst>
                <a:ext uri="{FF2B5EF4-FFF2-40B4-BE49-F238E27FC236}">
                  <a16:creationId xmlns:a16="http://schemas.microsoft.com/office/drawing/2014/main" id="{1DBA2351-E448-4CD8-B278-0FBD38774F1F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79890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線接點 39">
              <a:extLst>
                <a:ext uri="{FF2B5EF4-FFF2-40B4-BE49-F238E27FC236}">
                  <a16:creationId xmlns:a16="http://schemas.microsoft.com/office/drawing/2014/main" id="{7FA5224B-7DFF-48E4-BE4B-DD966B49872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27262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接點 40">
              <a:extLst>
                <a:ext uri="{FF2B5EF4-FFF2-40B4-BE49-F238E27FC236}">
                  <a16:creationId xmlns:a16="http://schemas.microsoft.com/office/drawing/2014/main" id="{8C8362C3-2D8F-411A-A7F4-E957494D1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74633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>
              <a:extLst>
                <a:ext uri="{FF2B5EF4-FFF2-40B4-BE49-F238E27FC236}">
                  <a16:creationId xmlns:a16="http://schemas.microsoft.com/office/drawing/2014/main" id="{00763C05-C347-4389-8538-29FF844C3135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22005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EAF2678A-45BE-4832-8034-668A6F25D3E6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69376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4CBFDA1D-31F3-4D3A-AFB4-0990D6992602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16748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TextBox 6"/>
          <p:cNvSpPr txBox="1"/>
          <p:nvPr/>
        </p:nvSpPr>
        <p:spPr>
          <a:xfrm>
            <a:off x="2119603" y="5152487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讀取</a:t>
            </a:r>
            <a:endParaRPr lang="en-US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68" name="TextBox 6"/>
          <p:cNvSpPr txBox="1"/>
          <p:nvPr/>
        </p:nvSpPr>
        <p:spPr>
          <a:xfrm>
            <a:off x="3920532" y="5152487"/>
            <a:ext cx="1523812" cy="389777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寫入</a:t>
            </a:r>
            <a:endParaRPr lang="en-US" altLang="zh-TW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56" name="文字方塊 55"/>
          <p:cNvSpPr txBox="1"/>
          <p:nvPr/>
        </p:nvSpPr>
        <p:spPr>
          <a:xfrm rot="16200000">
            <a:off x="-132878" y="4479669"/>
            <a:ext cx="1056117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33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(MB/s)</a:t>
            </a:r>
            <a:endParaRPr lang="zh-TW" altLang="en-US" sz="1333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63" name="標題 62"/>
          <p:cNvSpPr>
            <a:spLocks noGrp="1"/>
          </p:cNvSpPr>
          <p:nvPr>
            <p:ph type="title"/>
          </p:nvPr>
        </p:nvSpPr>
        <p:spPr>
          <a:xfrm>
            <a:off x="543909" y="116041"/>
            <a:ext cx="11137808" cy="1378562"/>
          </a:xfrm>
        </p:spPr>
        <p:txBody>
          <a:bodyPr>
            <a:noAutofit/>
          </a:bodyPr>
          <a:lstStyle/>
          <a:p>
            <a:r>
              <a:rPr lang="zh-CN" altLang="en-US" sz="3600"/>
              <a:t>多網並行</a:t>
            </a:r>
            <a:r>
              <a:rPr lang="en-US" altLang="zh-CN" sz="3600"/>
              <a:t>!PCIe Gen2 </a:t>
            </a:r>
            <a:r>
              <a:rPr lang="zh-CN" altLang="en-US" sz="3600"/>
              <a:t>擴充槽支援各式</a:t>
            </a:r>
            <a:r>
              <a:rPr lang="en-US" altLang="zh-CN" sz="3600"/>
              <a:t> </a:t>
            </a:r>
            <a:br>
              <a:rPr lang="en-US" altLang="zh-CN" sz="3600"/>
            </a:br>
            <a:r>
              <a:rPr lang="en-US" altLang="zh-CN" sz="3600"/>
              <a:t>5GbE</a:t>
            </a:r>
            <a:r>
              <a:rPr lang="zh-TW" altLang="en-US" sz="3600"/>
              <a:t> 與</a:t>
            </a:r>
            <a:r>
              <a:rPr lang="en-US" altLang="zh-TW" sz="3600"/>
              <a:t> </a:t>
            </a:r>
            <a:r>
              <a:rPr lang="en-US" altLang="zh-CN" sz="3600"/>
              <a:t>10GbE </a:t>
            </a:r>
            <a:r>
              <a:rPr lang="zh-CN" altLang="en-US" sz="3600"/>
              <a:t>網卡擴充配件，即插即用免煩惱</a:t>
            </a:r>
            <a:endParaRPr lang="en-US" altLang="zh-TW" sz="3600"/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08D18E22-47AF-104D-89F1-7EC23AC03D05}"/>
              </a:ext>
            </a:extLst>
          </p:cNvPr>
          <p:cNvSpPr txBox="1"/>
          <p:nvPr/>
        </p:nvSpPr>
        <p:spPr>
          <a:xfrm>
            <a:off x="1393018" y="1462784"/>
            <a:ext cx="4596964" cy="820856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1 x 10GbE Windows</a:t>
            </a:r>
            <a:r>
              <a:rPr lang="zh-TW" altLang="en-US" sz="22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循序傳輸</a:t>
            </a:r>
          </a:p>
          <a:p>
            <a:pPr algn="ctr" eaLnBrk="1" hangingPunct="1">
              <a:defRPr/>
            </a:pPr>
            <a:endParaRPr lang="en-US" sz="22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27" name="Shape 80">
            <a:extLst>
              <a:ext uri="{FF2B5EF4-FFF2-40B4-BE49-F238E27FC236}">
                <a16:creationId xmlns:a16="http://schemas.microsoft.com/office/drawing/2014/main" id="{EF93FE93-2092-474A-8971-EC35641D72FF}"/>
              </a:ext>
            </a:extLst>
          </p:cNvPr>
          <p:cNvSpPr/>
          <p:nvPr/>
        </p:nvSpPr>
        <p:spPr>
          <a:xfrm>
            <a:off x="4277467" y="2879229"/>
            <a:ext cx="812865" cy="2271296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4" name="Shape 79">
            <a:extLst>
              <a:ext uri="{FF2B5EF4-FFF2-40B4-BE49-F238E27FC236}">
                <a16:creationId xmlns:a16="http://schemas.microsoft.com/office/drawing/2014/main" id="{8ABACFDE-14CB-47D8-A57F-67D2E51C95CC}"/>
              </a:ext>
            </a:extLst>
          </p:cNvPr>
          <p:cNvSpPr/>
          <p:nvPr/>
        </p:nvSpPr>
        <p:spPr>
          <a:xfrm>
            <a:off x="2466979" y="2054796"/>
            <a:ext cx="841780" cy="3088747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69" name="TextBox 20">
            <a:extLst>
              <a:ext uri="{FF2B5EF4-FFF2-40B4-BE49-F238E27FC236}">
                <a16:creationId xmlns:a16="http://schemas.microsoft.com/office/drawing/2014/main" id="{55F3EA07-3AE4-4C03-8EB1-F3EC11A66553}"/>
              </a:ext>
            </a:extLst>
          </p:cNvPr>
          <p:cNvSpPr txBox="1"/>
          <p:nvPr/>
        </p:nvSpPr>
        <p:spPr>
          <a:xfrm>
            <a:off x="2590839" y="2056882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677</a:t>
            </a:r>
          </a:p>
        </p:txBody>
      </p:sp>
      <p:sp>
        <p:nvSpPr>
          <p:cNvPr id="70" name="TextBox 20">
            <a:extLst>
              <a:ext uri="{FF2B5EF4-FFF2-40B4-BE49-F238E27FC236}">
                <a16:creationId xmlns:a16="http://schemas.microsoft.com/office/drawing/2014/main" id="{D34313E9-2182-4026-B65F-1A17B8169472}"/>
              </a:ext>
            </a:extLst>
          </p:cNvPr>
          <p:cNvSpPr txBox="1"/>
          <p:nvPr/>
        </p:nvSpPr>
        <p:spPr>
          <a:xfrm>
            <a:off x="4393133" y="2856424"/>
            <a:ext cx="657531" cy="3693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413</a:t>
            </a:r>
            <a:endParaRPr 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6219508-7DAA-4854-9321-9058C6D2BCAB}"/>
              </a:ext>
            </a:extLst>
          </p:cNvPr>
          <p:cNvGrpSpPr/>
          <p:nvPr/>
        </p:nvGrpSpPr>
        <p:grpSpPr>
          <a:xfrm>
            <a:off x="631870" y="2400596"/>
            <a:ext cx="497252" cy="2859409"/>
            <a:chOff x="741665" y="2282661"/>
            <a:chExt cx="497252" cy="321184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6CF5A0FA-9A7A-412D-9C6B-B5E753B46067}"/>
                </a:ext>
              </a:extLst>
            </p:cNvPr>
            <p:cNvSpPr/>
            <p:nvPr/>
          </p:nvSpPr>
          <p:spPr>
            <a:xfrm>
              <a:off x="950055" y="5148793"/>
              <a:ext cx="28886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CD55530D-FEDE-4449-9D89-2668BEEF9041}"/>
                </a:ext>
              </a:extLst>
            </p:cNvPr>
            <p:cNvSpPr/>
            <p:nvPr/>
          </p:nvSpPr>
          <p:spPr>
            <a:xfrm>
              <a:off x="741665" y="4634249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95F1DA2D-DF9D-4A36-83A8-7EC401566769}"/>
                </a:ext>
              </a:extLst>
            </p:cNvPr>
            <p:cNvSpPr/>
            <p:nvPr/>
          </p:nvSpPr>
          <p:spPr>
            <a:xfrm>
              <a:off x="741665" y="4023412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200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E8E216D9-1C56-438E-BCDE-9EF8232311BF}"/>
                </a:ext>
              </a:extLst>
            </p:cNvPr>
            <p:cNvSpPr/>
            <p:nvPr/>
          </p:nvSpPr>
          <p:spPr>
            <a:xfrm>
              <a:off x="741665" y="3460721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300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AD2178D3-FB10-4B31-B1B5-985D09206327}"/>
                </a:ext>
              </a:extLst>
            </p:cNvPr>
            <p:cNvSpPr/>
            <p:nvPr/>
          </p:nvSpPr>
          <p:spPr>
            <a:xfrm>
              <a:off x="741665" y="2879411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400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31652AF0-F79E-234A-A48C-34DFF925FDB0}"/>
                </a:ext>
              </a:extLst>
            </p:cNvPr>
            <p:cNvSpPr/>
            <p:nvPr/>
          </p:nvSpPr>
          <p:spPr>
            <a:xfrm>
              <a:off x="741665" y="2282661"/>
              <a:ext cx="497252" cy="3457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4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500</a:t>
              </a:r>
              <a:endParaRPr lang="zh-TW" alt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898C0C4E-81E2-9B46-946D-6761B3ACD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5474" y="1494603"/>
            <a:ext cx="1083030" cy="678699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13AC205-800F-9949-9F21-2E31E6BB3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5169" y="2234303"/>
            <a:ext cx="993335" cy="62249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6D7EFA4-E865-1F40-825B-89D561C577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5169" y="2931865"/>
            <a:ext cx="1069165" cy="67001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C85F0EB-9DCF-234A-93C3-9613FA593A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1478" y="3676948"/>
            <a:ext cx="1069151" cy="67000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9A8C3F2-8E7C-554A-8B9F-748A35806D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6004" y="4449863"/>
            <a:ext cx="952500" cy="5969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B45D7AB-D14A-7046-8EF2-FADBC0991C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9709" y="5153979"/>
            <a:ext cx="1014625" cy="634028"/>
          </a:xfrm>
          <a:prstGeom prst="rect">
            <a:avLst/>
          </a:prstGeom>
        </p:spPr>
      </p:pic>
      <p:sp>
        <p:nvSpPr>
          <p:cNvPr id="53" name="矩形: 圓角 55">
            <a:extLst>
              <a:ext uri="{FF2B5EF4-FFF2-40B4-BE49-F238E27FC236}">
                <a16:creationId xmlns:a16="http://schemas.microsoft.com/office/drawing/2014/main" id="{8C7BFD3D-7EDF-431F-B2FF-F113F83A4779}"/>
              </a:ext>
            </a:extLst>
          </p:cNvPr>
          <p:cNvSpPr/>
          <p:nvPr/>
        </p:nvSpPr>
        <p:spPr>
          <a:xfrm>
            <a:off x="6524643" y="1418893"/>
            <a:ext cx="3047141" cy="635903"/>
          </a:xfrm>
          <a:prstGeom prst="roundRect">
            <a:avLst/>
          </a:prstGeom>
          <a:gradFill flip="none" rotWithShape="1">
            <a:gsLst>
              <a:gs pos="0">
                <a:srgbClr val="D6FF00"/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92D050"/>
                </a:gs>
                <a:gs pos="100000">
                  <a:srgbClr val="D5FF00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QXG-5G1T-111C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5G/2.5G/1G/100M</a:t>
            </a:r>
            <a:r>
              <a:rPr lang="zh-TW" altLang="en-US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600" b="1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4" name="矩形: 圓角 55">
            <a:extLst>
              <a:ext uri="{FF2B5EF4-FFF2-40B4-BE49-F238E27FC236}">
                <a16:creationId xmlns:a16="http://schemas.microsoft.com/office/drawing/2014/main" id="{DC2C442F-750D-4692-8E7E-E29D62E3ED2F}"/>
              </a:ext>
            </a:extLst>
          </p:cNvPr>
          <p:cNvSpPr/>
          <p:nvPr/>
        </p:nvSpPr>
        <p:spPr>
          <a:xfrm>
            <a:off x="6524643" y="2149061"/>
            <a:ext cx="3047141" cy="635903"/>
          </a:xfrm>
          <a:prstGeom prst="roundRect">
            <a:avLst/>
          </a:prstGeom>
          <a:gradFill flip="none" rotWithShape="1">
            <a:gsLst>
              <a:gs pos="0">
                <a:srgbClr val="D6FF00"/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92D050"/>
                </a:gs>
                <a:gs pos="100000">
                  <a:srgbClr val="D5FF00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QXG-5G2T-111C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5G/2.5G/1G/100M</a:t>
            </a:r>
            <a:r>
              <a:rPr lang="zh-TW" altLang="en-US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600" b="1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0" name="矩形: 圓角 55">
            <a:extLst>
              <a:ext uri="{FF2B5EF4-FFF2-40B4-BE49-F238E27FC236}">
                <a16:creationId xmlns:a16="http://schemas.microsoft.com/office/drawing/2014/main" id="{CA25F311-BE17-4358-9FA7-2F64FD9A0980}"/>
              </a:ext>
            </a:extLst>
          </p:cNvPr>
          <p:cNvSpPr/>
          <p:nvPr/>
        </p:nvSpPr>
        <p:spPr>
          <a:xfrm>
            <a:off x="6524642" y="2879229"/>
            <a:ext cx="3047141" cy="635903"/>
          </a:xfrm>
          <a:prstGeom prst="roundRect">
            <a:avLst/>
          </a:prstGeom>
          <a:gradFill flip="none" rotWithShape="1">
            <a:gsLst>
              <a:gs pos="0">
                <a:srgbClr val="D6FF00"/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92D050"/>
                </a:gs>
                <a:gs pos="100000">
                  <a:srgbClr val="D5FF00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QXG-5G4T-111C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 x 5G/2.5G/1G/100M </a:t>
            </a:r>
            <a:r>
              <a:rPr lang="zh-CN" altLang="en-US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埠</a:t>
            </a:r>
            <a:r>
              <a:rPr lang="zh-TW" altLang="en-US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endParaRPr lang="zh-TW" altLang="zh-TW" sz="1600" b="1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1" name="矩形: 圓角 55">
            <a:extLst>
              <a:ext uri="{FF2B5EF4-FFF2-40B4-BE49-F238E27FC236}">
                <a16:creationId xmlns:a16="http://schemas.microsoft.com/office/drawing/2014/main" id="{FC77F25C-A440-4327-AF3A-EAFB1D9E6622}"/>
              </a:ext>
            </a:extLst>
          </p:cNvPr>
          <p:cNvSpPr/>
          <p:nvPr/>
        </p:nvSpPr>
        <p:spPr>
          <a:xfrm>
            <a:off x="6538333" y="3609397"/>
            <a:ext cx="3047141" cy="635903"/>
          </a:xfrm>
          <a:prstGeom prst="roundRect">
            <a:avLst/>
          </a:prstGeom>
          <a:gradFill flip="none" rotWithShape="1">
            <a:gsLst>
              <a:gs pos="0">
                <a:srgbClr val="D6FF00"/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92D050"/>
                </a:gs>
                <a:gs pos="100000">
                  <a:srgbClr val="D5FF00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QXG-10G1T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10G/5G/2.5G/1G/100M</a:t>
            </a:r>
            <a:r>
              <a:rPr lang="zh-TW" altLang="en-US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600" b="1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2" name="矩形: 圓角 55">
            <a:extLst>
              <a:ext uri="{FF2B5EF4-FFF2-40B4-BE49-F238E27FC236}">
                <a16:creationId xmlns:a16="http://schemas.microsoft.com/office/drawing/2014/main" id="{15A24EB4-2F69-4E0F-A853-EA2881B8FB65}"/>
              </a:ext>
            </a:extLst>
          </p:cNvPr>
          <p:cNvSpPr/>
          <p:nvPr/>
        </p:nvSpPr>
        <p:spPr>
          <a:xfrm>
            <a:off x="6539223" y="4339565"/>
            <a:ext cx="3047141" cy="635903"/>
          </a:xfrm>
          <a:prstGeom prst="roundRect">
            <a:avLst/>
          </a:prstGeom>
          <a:gradFill flip="none" rotWithShape="1">
            <a:gsLst>
              <a:gs pos="0">
                <a:srgbClr val="D6FF00"/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92D050"/>
                </a:gs>
                <a:gs pos="100000">
                  <a:srgbClr val="D5FF00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QXG-10G2T-107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10G/5G/2.5G/1G/100M</a:t>
            </a:r>
            <a:r>
              <a:rPr lang="zh-TW" altLang="en-US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600" b="1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4" name="矩形: 圓角 55">
            <a:extLst>
              <a:ext uri="{FF2B5EF4-FFF2-40B4-BE49-F238E27FC236}">
                <a16:creationId xmlns:a16="http://schemas.microsoft.com/office/drawing/2014/main" id="{80B5FB88-6221-480A-B42A-80D7D9DFCF9C}"/>
              </a:ext>
            </a:extLst>
          </p:cNvPr>
          <p:cNvSpPr/>
          <p:nvPr/>
        </p:nvSpPr>
        <p:spPr>
          <a:xfrm>
            <a:off x="6538333" y="5069733"/>
            <a:ext cx="3047141" cy="635903"/>
          </a:xfrm>
          <a:prstGeom prst="roundRect">
            <a:avLst/>
          </a:prstGeom>
          <a:gradFill flip="none" rotWithShape="1">
            <a:gsLst>
              <a:gs pos="0">
                <a:srgbClr val="D6FF00"/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92D050"/>
                </a:gs>
                <a:gs pos="100000">
                  <a:srgbClr val="D5FF00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QXG-10G2SF-CX4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10G SFP+ </a:t>
            </a:r>
            <a:r>
              <a:rPr lang="zh-TW" altLang="en-US" sz="1600" i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埠</a:t>
            </a:r>
            <a:endParaRPr lang="zh-TW" altLang="zh-TW" sz="1600" b="1" i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5" name="Rectangle 2">
            <a:extLst>
              <a:ext uri="{FF2B5EF4-FFF2-40B4-BE49-F238E27FC236}">
                <a16:creationId xmlns:a16="http://schemas.microsoft.com/office/drawing/2014/main" id="{DCF1954A-7531-D440-881A-EF49274F8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271" y="6506932"/>
            <a:ext cx="6554257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* 測試於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QNAP 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數據會因實際環境而有所不同。
</a:t>
            </a:r>
            <a:endParaRPr lang="en" altLang="zh-TW" sz="8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46" name="Rectangle 3">
            <a:extLst>
              <a:ext uri="{FF2B5EF4-FFF2-40B4-BE49-F238E27FC236}">
                <a16:creationId xmlns:a16="http://schemas.microsoft.com/office/drawing/2014/main" id="{CDA9860C-6C74-4347-B4A1-9693EDCE1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271" y="5864937"/>
            <a:ext cx="5273062" cy="615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5" rIns="121908" bIns="60955" anchor="t">
            <a:spAutoFit/>
          </a:bodyPr>
          <a:lstStyle/>
          <a:p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測試環境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b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 </a:t>
            </a:r>
            <a:r>
              <a:rPr lang="en-US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| </a:t>
            </a: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TS-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53D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U-RP</a:t>
            </a: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-4G, QTS 4.4.2,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 x 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Samsung 850 Pro 512GB</a:t>
            </a:r>
            <a:r>
              <a:rPr 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, RAID 5, thick volume</a:t>
            </a:r>
            <a:r>
              <a:rPr lang="en-US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, QXG-10G1T</a:t>
            </a:r>
            <a:endParaRPr lang="zh-TW" sz="800">
              <a:latin typeface="微軟正黑體" panose="020B0604030504040204" pitchFamily="34" charset="-120"/>
              <a:ea typeface="微軟正黑體" panose="020B0604030504040204" pitchFamily="34" charset="-120"/>
              <a:cs typeface="+mn-lt"/>
            </a:endParaRPr>
          </a:p>
          <a:p>
            <a:r>
              <a:rPr lang="zh-TW" altLang="en-US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客户端 </a:t>
            </a:r>
            <a:r>
              <a:rPr lang="en" altLang="zh-TW" sz="800">
                <a:latin typeface="微軟正黑體" panose="020B0604030504040204" pitchFamily="34" charset="-120"/>
                <a:ea typeface="微軟正黑體" panose="020B0604030504040204" pitchFamily="34" charset="-120"/>
              </a:rPr>
              <a:t>PC | Windows 10 Pro, Intel Core i7-6700 3.4 GHz, 32GB RAM</a:t>
            </a:r>
            <a:endParaRPr lang="en" sz="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" altLang="en-US" sz="800" err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IOmeter</a:t>
            </a:r>
            <a:r>
              <a:rPr lang="en" altLang="en-US" sz="8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 | RAM*4, 30-sec ramp up time, 3-min seq. run time, 2 workers, 64-outstanding, 1MB</a:t>
            </a:r>
            <a:endParaRPr lang="en-US" altLang="en-US" sz="80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673028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hape 83">
            <a:extLst>
              <a:ext uri="{FF2B5EF4-FFF2-40B4-BE49-F238E27FC236}">
                <a16:creationId xmlns:a16="http://schemas.microsoft.com/office/drawing/2014/main" id="{CB9F3E2A-0C38-EF47-94BB-74F78B2B9AF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3188" y="3478326"/>
            <a:ext cx="6892072" cy="3321935"/>
          </a:xfrm>
          <a:prstGeom prst="roundRect">
            <a:avLst>
              <a:gd name="adj" fmla="val 347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F496D72-88F3-8C40-A71B-C165F07B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3600"/>
              <a:t>搭配</a:t>
            </a:r>
            <a:r>
              <a:rPr kumimoji="1" lang="en-US" altLang="zh-TW" sz="3600"/>
              <a:t> QM2 PCIe </a:t>
            </a:r>
            <a:r>
              <a:rPr kumimoji="1" lang="zh-CN" altLang="en-US" sz="3600"/>
              <a:t>卡新增</a:t>
            </a:r>
            <a:r>
              <a:rPr kumimoji="1" lang="en-US" altLang="zh-CN" sz="3600"/>
              <a:t> M.2 SSD</a:t>
            </a:r>
            <a:r>
              <a:rPr kumimoji="1" lang="zh-CN" altLang="en-US" sz="3600"/>
              <a:t>，並使用</a:t>
            </a:r>
            <a:r>
              <a:rPr kumimoji="1" lang="en-US" altLang="zh-CN" sz="3600"/>
              <a:t> SSD </a:t>
            </a:r>
            <a:r>
              <a:rPr kumimoji="1" lang="zh-CN" altLang="en-US" sz="3600"/>
              <a:t>快取</a:t>
            </a:r>
            <a:br>
              <a:rPr kumimoji="1" lang="en-US" altLang="zh-CN" sz="3600"/>
            </a:br>
            <a:r>
              <a:rPr kumimoji="1" lang="zh-TW" altLang="en-US" sz="3600"/>
              <a:t>增加小檔案處理效能</a:t>
            </a:r>
          </a:p>
        </p:txBody>
      </p:sp>
      <p:pic>
        <p:nvPicPr>
          <p:cNvPr id="6" name="圖片 5" descr="一張含有 室內, 蛋糕, 電子用品 的圖片&#10;&#10;自動產生的描述">
            <a:extLst>
              <a:ext uri="{FF2B5EF4-FFF2-40B4-BE49-F238E27FC236}">
                <a16:creationId xmlns:a16="http://schemas.microsoft.com/office/drawing/2014/main" id="{19C2C872-BA16-1545-93B2-204E7820DC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25" y="1627699"/>
            <a:ext cx="3214078" cy="20116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9220D61-A851-6247-B0FC-B37341D921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078" y="1528793"/>
            <a:ext cx="3214077" cy="20116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: 圓角 55">
            <a:extLst>
              <a:ext uri="{FF2B5EF4-FFF2-40B4-BE49-F238E27FC236}">
                <a16:creationId xmlns:a16="http://schemas.microsoft.com/office/drawing/2014/main" id="{868406B7-9D3D-4510-B40C-FF8EA4B54B39}"/>
              </a:ext>
            </a:extLst>
          </p:cNvPr>
          <p:cNvSpPr/>
          <p:nvPr/>
        </p:nvSpPr>
        <p:spPr>
          <a:xfrm>
            <a:off x="3057405" y="1696060"/>
            <a:ext cx="2867932" cy="746159"/>
          </a:xfrm>
          <a:prstGeom prst="roundRect">
            <a:avLst/>
          </a:prstGeom>
          <a:gradFill flip="none" rotWithShape="1">
            <a:gsLst>
              <a:gs pos="0">
                <a:srgbClr val="D6FF00"/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92D050"/>
                </a:gs>
                <a:gs pos="100000">
                  <a:srgbClr val="D5FF00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QM2-2S-220A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SATA 6Gb/s </a:t>
            </a:r>
            <a:r>
              <a: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埠</a:t>
            </a: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矩形: 圓角 55">
            <a:extLst>
              <a:ext uri="{FF2B5EF4-FFF2-40B4-BE49-F238E27FC236}">
                <a16:creationId xmlns:a16="http://schemas.microsoft.com/office/drawing/2014/main" id="{806DF1B0-30D5-4B65-BA68-648681ADF7EA}"/>
              </a:ext>
            </a:extLst>
          </p:cNvPr>
          <p:cNvSpPr/>
          <p:nvPr/>
        </p:nvSpPr>
        <p:spPr>
          <a:xfrm>
            <a:off x="3057405" y="2593587"/>
            <a:ext cx="2867932" cy="746159"/>
          </a:xfrm>
          <a:prstGeom prst="roundRect">
            <a:avLst/>
          </a:prstGeom>
          <a:gradFill flip="none" rotWithShape="1">
            <a:gsLst>
              <a:gs pos="0">
                <a:srgbClr val="D960E2"/>
              </a:gs>
              <a:gs pos="50000">
                <a:srgbClr val="7030A0"/>
              </a:gs>
              <a:gs pos="100000">
                <a:srgbClr val="7030A0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7030A0"/>
                </a:gs>
                <a:gs pos="100000">
                  <a:srgbClr val="D960E2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QM2-2P-244A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Gen2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矩形: 圓角 55">
            <a:extLst>
              <a:ext uri="{FF2B5EF4-FFF2-40B4-BE49-F238E27FC236}">
                <a16:creationId xmlns:a16="http://schemas.microsoft.com/office/drawing/2014/main" id="{79243230-5D4B-4EF1-A7E1-F8E50F022684}"/>
              </a:ext>
            </a:extLst>
          </p:cNvPr>
          <p:cNvSpPr/>
          <p:nvPr/>
        </p:nvSpPr>
        <p:spPr>
          <a:xfrm>
            <a:off x="8482653" y="1484300"/>
            <a:ext cx="3047141" cy="1004005"/>
          </a:xfrm>
          <a:prstGeom prst="roundRect">
            <a:avLst/>
          </a:prstGeom>
          <a:gradFill flip="none" rotWithShape="1">
            <a:gsLst>
              <a:gs pos="0">
                <a:srgbClr val="D6FF00"/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92D050"/>
                </a:gs>
                <a:gs pos="100000">
                  <a:srgbClr val="D5FF00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QM2-2S-10G1TA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SATA 6Gb/s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10G/5G/2.5G/1G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矩形: 圓角 55">
            <a:extLst>
              <a:ext uri="{FF2B5EF4-FFF2-40B4-BE49-F238E27FC236}">
                <a16:creationId xmlns:a16="http://schemas.microsoft.com/office/drawing/2014/main" id="{4CE743EC-1436-4484-9BD5-AEE3D9A92FBE}"/>
              </a:ext>
            </a:extLst>
          </p:cNvPr>
          <p:cNvSpPr/>
          <p:nvPr/>
        </p:nvSpPr>
        <p:spPr>
          <a:xfrm>
            <a:off x="8482653" y="2563416"/>
            <a:ext cx="3047141" cy="1058310"/>
          </a:xfrm>
          <a:prstGeom prst="roundRect">
            <a:avLst/>
          </a:prstGeom>
          <a:gradFill flip="none" rotWithShape="1">
            <a:gsLst>
              <a:gs pos="0">
                <a:srgbClr val="D960E2"/>
              </a:gs>
              <a:gs pos="50000">
                <a:srgbClr val="7030A0"/>
              </a:gs>
              <a:gs pos="100000">
                <a:srgbClr val="7030A0"/>
              </a:gs>
            </a:gsLst>
            <a:lin ang="2700000" scaled="1"/>
            <a:tileRect/>
          </a:gradFill>
          <a:ln w="12700">
            <a:gradFill>
              <a:gsLst>
                <a:gs pos="0">
                  <a:srgbClr val="7030A0"/>
                </a:gs>
                <a:gs pos="100000">
                  <a:srgbClr val="D960E2"/>
                </a:gs>
              </a:gsLst>
              <a:lin ang="5400000" scaled="1"/>
            </a:gradFill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QM2-2P10G1TA</a:t>
            </a: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M.2 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NVMe</a:t>
            </a: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PCIe Gen2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1600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buClr>
                <a:srgbClr val="3F3F3F"/>
              </a:buClr>
              <a:buSzPts val="1000"/>
            </a:pPr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10G/5G/2.5G/1G</a:t>
            </a:r>
            <a:r>
              <a:rPr lang="zh-TW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埠</a:t>
            </a:r>
            <a:endParaRPr lang="zh-TW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3484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F496D72-88F3-8C40-A71B-C165F07B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/>
              <a:t>各式</a:t>
            </a:r>
            <a:r>
              <a:rPr kumimoji="1" lang="en-US" altLang="zh-TW"/>
              <a:t> NAS </a:t>
            </a:r>
            <a:r>
              <a:rPr kumimoji="1" lang="zh-TW" altLang="en-US"/>
              <a:t>儲存配件讓您更得心應手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:a16="http://schemas.microsoft.com/office/drawing/2014/main" id="{CC2F92E9-E990-E944-939C-366B8BF9A3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94" y="3059862"/>
            <a:ext cx="4129793" cy="1048629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F92E9BFD-6081-E84C-8FFC-1156CDB87A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354" y="2937291"/>
            <a:ext cx="2729624" cy="170601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49856D8-C2C6-A04F-A5CB-DDC72761E455}"/>
              </a:ext>
            </a:extLst>
          </p:cNvPr>
          <p:cNvSpPr/>
          <p:nvPr/>
        </p:nvSpPr>
        <p:spPr>
          <a:xfrm>
            <a:off x="6682182" y="2366635"/>
            <a:ext cx="3879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F3F3F"/>
              </a:buClr>
              <a:buSzPts val="1000"/>
            </a:pPr>
            <a:r>
              <a:rPr lang="en-US" altLang="zh-TW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2 x 2.5</a:t>
            </a:r>
            <a:r>
              <a:rPr lang="zh-CN" altLang="en-US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吋</a:t>
            </a:r>
            <a:r>
              <a:rPr lang="en-US" altLang="zh-TW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SATA 6Gb/s </a:t>
            </a:r>
            <a:r>
              <a:rPr lang="zh-CN" altLang="en-US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轉</a:t>
            </a:r>
            <a:r>
              <a:rPr lang="en-US" altLang="zh-CN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1 x 3.5</a:t>
            </a:r>
            <a:r>
              <a:rPr lang="zh-CN" altLang="en-US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吋</a:t>
            </a:r>
            <a:r>
              <a:rPr lang="en-US" altLang="zh-CN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  <a:p>
            <a:pPr>
              <a:buClr>
                <a:srgbClr val="3F3F3F"/>
              </a:buClr>
              <a:buSzPts val="1000"/>
            </a:pPr>
            <a:r>
              <a:rPr lang="en-US" altLang="zh-CN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SATA 6Gb/s </a:t>
            </a:r>
            <a:r>
              <a:rPr lang="zh-CN" altLang="en-US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硬體</a:t>
            </a:r>
            <a:r>
              <a:rPr lang="en-US" altLang="zh-CN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RAID 0/1 </a:t>
            </a:r>
            <a:r>
              <a:rPr lang="zh-CN" altLang="en-US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轉接盒</a:t>
            </a:r>
            <a:endParaRPr lang="zh-TW" altLang="zh-TW" i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30FDF2DC-5540-AF44-B5F2-79775D55D70E}"/>
              </a:ext>
            </a:extLst>
          </p:cNvPr>
          <p:cNvSpPr/>
          <p:nvPr/>
        </p:nvSpPr>
        <p:spPr>
          <a:xfrm>
            <a:off x="389581" y="2366635"/>
            <a:ext cx="3107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F3F3F"/>
              </a:buClr>
              <a:buSzPts val="1000"/>
            </a:pPr>
            <a:r>
              <a:rPr lang="zh-TW" altLang="en-US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適用於</a:t>
            </a:r>
            <a:r>
              <a:rPr lang="en-US" altLang="zh-TW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ANSI/EIA-RS-310-D </a:t>
            </a:r>
            <a:r>
              <a:rPr lang="zh-CN" altLang="en-US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標準的機架滑軌套件</a:t>
            </a:r>
            <a:endParaRPr lang="zh-TW" altLang="zh-TW" i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DDBA0E5-7B98-854E-9BF9-BE17A5064C06}"/>
              </a:ext>
            </a:extLst>
          </p:cNvPr>
          <p:cNvSpPr/>
          <p:nvPr/>
        </p:nvSpPr>
        <p:spPr>
          <a:xfrm>
            <a:off x="389579" y="4860167"/>
            <a:ext cx="701838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3F3F3F"/>
              </a:buClr>
              <a:buSzPts val="1000"/>
            </a:pPr>
            <a:r>
              <a:rPr lang="zh-TW" altLang="en-US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高彈性使用</a:t>
            </a:r>
            <a:r>
              <a:rPr lang="en-US" altLang="zh-TW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USB </a:t>
            </a:r>
            <a:r>
              <a:rPr lang="zh-TW" altLang="en-US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或</a:t>
            </a:r>
            <a:r>
              <a:rPr lang="en-US" altLang="zh-TW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zh-TW" altLang="en-US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多通道</a:t>
            </a:r>
            <a:r>
              <a:rPr lang="en-US" altLang="zh-TW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SATA </a:t>
            </a:r>
            <a:r>
              <a:rPr lang="zh-CN" altLang="en-US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傳輸介面新增</a:t>
            </a:r>
            <a:r>
              <a:rPr lang="en-US" altLang="zh-CN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NAS </a:t>
            </a:r>
            <a:r>
              <a:rPr lang="zh-CN" altLang="en-US" i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儲存空間</a:t>
            </a:r>
            <a:endParaRPr lang="zh-TW" altLang="zh-TW" i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4ECFBA4-6942-644D-895B-BE944CD86A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579" y="5784311"/>
            <a:ext cx="2359303" cy="556152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C3DB0A3-4BEF-2546-8C51-18A531D55D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1057" y="5720816"/>
            <a:ext cx="1922153" cy="556152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0FB9613E-0750-7D40-A3E7-E6A254FAF0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6382" y="4813271"/>
            <a:ext cx="2359303" cy="2044729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EDE0D2A-63E7-D145-95C1-1A7628F534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3625" y="4651662"/>
            <a:ext cx="2359303" cy="2044729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8A279079-C972-D545-B90B-5407D631C6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022"/>
          <a:stretch/>
        </p:blipFill>
        <p:spPr>
          <a:xfrm>
            <a:off x="1355339" y="5352113"/>
            <a:ext cx="375498" cy="483523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5CD1C3CC-3403-D840-A915-2E15585D1D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022"/>
          <a:stretch/>
        </p:blipFill>
        <p:spPr>
          <a:xfrm>
            <a:off x="4066315" y="5237293"/>
            <a:ext cx="375498" cy="483523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AED03837-99F3-4B49-8795-FE4F9241D192}"/>
              </a:ext>
            </a:extLst>
          </p:cNvPr>
          <p:cNvSpPr/>
          <p:nvPr/>
        </p:nvSpPr>
        <p:spPr>
          <a:xfrm>
            <a:off x="927246" y="6267834"/>
            <a:ext cx="10763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TR-004U</a:t>
            </a:r>
            <a:endParaRPr lang="zh-TW" altLang="zh-TW" sz="14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F2B3ECA-3A07-FD43-8A72-F03461F72D05}"/>
              </a:ext>
            </a:extLst>
          </p:cNvPr>
          <p:cNvSpPr/>
          <p:nvPr/>
        </p:nvSpPr>
        <p:spPr>
          <a:xfrm>
            <a:off x="3399470" y="6276968"/>
            <a:ext cx="1499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TL-R1200C-RP</a:t>
            </a:r>
            <a:endParaRPr lang="zh-TW" altLang="zh-TW" sz="14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51D5A2E7-5150-E347-B654-662A97C21D05}"/>
              </a:ext>
            </a:extLst>
          </p:cNvPr>
          <p:cNvSpPr/>
          <p:nvPr/>
        </p:nvSpPr>
        <p:spPr>
          <a:xfrm>
            <a:off x="5956517" y="6296372"/>
            <a:ext cx="1499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TL-R400S</a:t>
            </a:r>
            <a:endParaRPr lang="zh-TW" altLang="zh-TW" sz="14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F0B85382-E941-0B4F-A4EA-8907F361C04F}"/>
              </a:ext>
            </a:extLst>
          </p:cNvPr>
          <p:cNvSpPr/>
          <p:nvPr/>
        </p:nvSpPr>
        <p:spPr>
          <a:xfrm>
            <a:off x="8673333" y="6302524"/>
            <a:ext cx="14992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14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TL-R1200S-RP</a:t>
            </a:r>
            <a:endParaRPr lang="zh-TW" altLang="zh-TW" sz="14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75E16DAD-D600-4BC1-88C2-DD3BF880F7F0}"/>
              </a:ext>
            </a:extLst>
          </p:cNvPr>
          <p:cNvSpPr/>
          <p:nvPr/>
        </p:nvSpPr>
        <p:spPr>
          <a:xfrm>
            <a:off x="423886" y="1858803"/>
            <a:ext cx="3368715" cy="400110"/>
          </a:xfrm>
          <a:prstGeom prst="rect">
            <a:avLst/>
          </a:prstGeom>
          <a:solidFill>
            <a:schemeClr val="accent1">
              <a:alpha val="18000"/>
            </a:schemeClr>
          </a:solidFill>
          <a:ln w="6350">
            <a:solidFill>
              <a:schemeClr val="tx1"/>
            </a:solidFill>
          </a:ln>
          <a:effectLst>
            <a:outerShdw blurRad="88900" dist="63500" dir="2700000" algn="tl" rotWithShape="0">
              <a:prstClr val="black">
                <a:alpha val="9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RAIL-B02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DD81C17-5E30-4150-AB70-5D3686582624}"/>
              </a:ext>
            </a:extLst>
          </p:cNvPr>
          <p:cNvSpPr/>
          <p:nvPr/>
        </p:nvSpPr>
        <p:spPr>
          <a:xfrm>
            <a:off x="6682182" y="1859430"/>
            <a:ext cx="3368715" cy="400110"/>
          </a:xfrm>
          <a:prstGeom prst="rect">
            <a:avLst/>
          </a:prstGeom>
          <a:solidFill>
            <a:schemeClr val="accent1">
              <a:alpha val="18000"/>
            </a:schemeClr>
          </a:solidFill>
          <a:ln w="6350">
            <a:solidFill>
              <a:schemeClr val="tx1"/>
            </a:solidFill>
          </a:ln>
          <a:effectLst>
            <a:outerShdw blurRad="88900" dist="63500" dir="2700000" algn="tl" rotWithShape="0">
              <a:prstClr val="black">
                <a:alpha val="9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QDA-A2AR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E4035A6B-1800-406D-B95E-C2EA57AED8CC}"/>
              </a:ext>
            </a:extLst>
          </p:cNvPr>
          <p:cNvSpPr/>
          <p:nvPr/>
        </p:nvSpPr>
        <p:spPr>
          <a:xfrm>
            <a:off x="423885" y="4326755"/>
            <a:ext cx="3368715" cy="400110"/>
          </a:xfrm>
          <a:prstGeom prst="rect">
            <a:avLst/>
          </a:prstGeom>
          <a:solidFill>
            <a:schemeClr val="accent1">
              <a:alpha val="18000"/>
            </a:schemeClr>
          </a:solidFill>
          <a:ln w="6350">
            <a:solidFill>
              <a:schemeClr val="tx1"/>
            </a:solidFill>
          </a:ln>
          <a:effectLst>
            <a:outerShdw blurRad="88900" dist="63500" dir="2700000" algn="tl" rotWithShape="0">
              <a:prstClr val="black">
                <a:alpha val="9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buClr>
                <a:srgbClr val="3F3F3F"/>
              </a:buClr>
              <a:buSzPts val="1000"/>
            </a:pPr>
            <a:r>
              <a:rPr lang="zh-CN" alt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儲存擴充設備</a:t>
            </a:r>
            <a:endParaRPr lang="en-US" altLang="zh-TW" sz="20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784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>
                <a:latin typeface="微軟正黑體"/>
                <a:ea typeface="微軟正黑體"/>
              </a:rPr>
              <a:t>別再選擇連</a:t>
            </a:r>
            <a:r>
              <a:rPr lang="en-US" altLang="zh-CN">
                <a:latin typeface="微軟正黑體"/>
                <a:ea typeface="微軟正黑體"/>
              </a:rPr>
              <a:t> PC/NB </a:t>
            </a:r>
            <a:r>
              <a:rPr lang="zh-CN" altLang="en-US">
                <a:latin typeface="微軟正黑體"/>
                <a:ea typeface="微軟正黑體"/>
              </a:rPr>
              <a:t>廠商都已放棄的老舊</a:t>
            </a:r>
            <a:r>
              <a:rPr lang="en-US" altLang="zh-CN">
                <a:latin typeface="微軟正黑體"/>
                <a:ea typeface="微軟正黑體"/>
              </a:rPr>
              <a:t> </a:t>
            </a:r>
            <a:br>
              <a:rPr lang="en-US" altLang="zh-CN">
                <a:latin typeface="微軟正黑體"/>
                <a:ea typeface="微軟正黑體"/>
              </a:rPr>
            </a:br>
            <a:r>
              <a:rPr lang="en-US" altLang="zh-CN" err="1">
                <a:latin typeface="微軟正黑體"/>
                <a:ea typeface="微軟正黑體"/>
              </a:rPr>
              <a:t>eSATA</a:t>
            </a:r>
            <a:r>
              <a:rPr lang="zh-TW" altLang="en-US">
                <a:latin typeface="微軟正黑體"/>
                <a:ea typeface="微軟正黑體"/>
              </a:rPr>
              <a:t> 外接裝置</a:t>
            </a:r>
            <a:r>
              <a:rPr lang="zh-CN" altLang="en-US">
                <a:latin typeface="微軟正黑體"/>
                <a:ea typeface="微軟正黑體"/>
              </a:rPr>
              <a:t>傳輸介面</a:t>
            </a:r>
            <a:r>
              <a:rPr lang="en-US" altLang="zh-CN">
                <a:latin typeface="微軟正黑體"/>
                <a:ea typeface="微軟正黑體"/>
              </a:rPr>
              <a:t> </a:t>
            </a:r>
            <a:endParaRPr 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7A0DFDE6-ADA2-40BA-8C88-EB10D231C002}"/>
              </a:ext>
            </a:extLst>
          </p:cNvPr>
          <p:cNvGrpSpPr/>
          <p:nvPr/>
        </p:nvGrpSpPr>
        <p:grpSpPr>
          <a:xfrm>
            <a:off x="446023" y="1923044"/>
            <a:ext cx="11298513" cy="4601995"/>
            <a:chOff x="446023" y="1923044"/>
            <a:chExt cx="11298513" cy="4601995"/>
          </a:xfrm>
        </p:grpSpPr>
        <p:sp>
          <p:nvSpPr>
            <p:cNvPr id="86" name="矩形: 圓角 85">
              <a:extLst>
                <a:ext uri="{FF2B5EF4-FFF2-40B4-BE49-F238E27FC236}">
                  <a16:creationId xmlns:a16="http://schemas.microsoft.com/office/drawing/2014/main" id="{571FD776-2C44-4958-8605-26D09E8663CA}"/>
                </a:ext>
              </a:extLst>
            </p:cNvPr>
            <p:cNvSpPr/>
            <p:nvPr/>
          </p:nvSpPr>
          <p:spPr>
            <a:xfrm>
              <a:off x="447465" y="1923044"/>
              <a:ext cx="11297070" cy="4601995"/>
            </a:xfrm>
            <a:prstGeom prst="roundRect">
              <a:avLst>
                <a:gd name="adj" fmla="val 3016"/>
              </a:avLst>
            </a:prstGeom>
            <a:solidFill>
              <a:schemeClr val="tx1">
                <a:lumMod val="65000"/>
                <a:lumOff val="35000"/>
                <a:alpha val="42000"/>
              </a:schemeClr>
            </a:soli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9C9E6B64-36C1-1E49-B67A-B6B3E7E3F0E1}"/>
                </a:ext>
              </a:extLst>
            </p:cNvPr>
            <p:cNvSpPr/>
            <p:nvPr/>
          </p:nvSpPr>
          <p:spPr>
            <a:xfrm>
              <a:off x="446023" y="2391396"/>
              <a:ext cx="11298512" cy="3758375"/>
            </a:xfrm>
            <a:prstGeom prst="rect">
              <a:avLst/>
            </a:prstGeom>
            <a:solidFill>
              <a:schemeClr val="bg1">
                <a:alpha val="15000"/>
              </a:schemeClr>
            </a:solidFill>
            <a:ln w="9525">
              <a:noFill/>
            </a:ln>
            <a:effectLst>
              <a:outerShdw blurRad="50800" dist="139700" dir="25200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 baseline="-2500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5" name="矩形 26">
              <a:extLst>
                <a:ext uri="{FF2B5EF4-FFF2-40B4-BE49-F238E27FC236}">
                  <a16:creationId xmlns:a16="http://schemas.microsoft.com/office/drawing/2014/main" id="{CB1DF9E3-988B-654E-971A-D3DB9B0270F9}"/>
                </a:ext>
              </a:extLst>
            </p:cNvPr>
            <p:cNvSpPr/>
            <p:nvPr/>
          </p:nvSpPr>
          <p:spPr>
            <a:xfrm>
              <a:off x="7058380" y="1960098"/>
              <a:ext cx="1856918" cy="380157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zh-CN" altLang="en-US" sz="2000" b="1" spc="300">
                  <a:solidFill>
                    <a:srgbClr val="D6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理論</a:t>
              </a:r>
              <a:r>
                <a:rPr lang="en-US" altLang="zh-CN" sz="2000" b="1" spc="300" err="1">
                  <a:solidFill>
                    <a:srgbClr val="D6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傳輸效能</a:t>
              </a:r>
              <a:endParaRPr lang="zh-CN" altLang="en-US" sz="2000" b="1" spc="300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6" name="矩形 26">
              <a:extLst>
                <a:ext uri="{FF2B5EF4-FFF2-40B4-BE49-F238E27FC236}">
                  <a16:creationId xmlns:a16="http://schemas.microsoft.com/office/drawing/2014/main" id="{FFA7710F-B0B9-3247-AEBA-8EE3760569DD}"/>
                </a:ext>
              </a:extLst>
            </p:cNvPr>
            <p:cNvSpPr/>
            <p:nvPr/>
          </p:nvSpPr>
          <p:spPr>
            <a:xfrm>
              <a:off x="2952027" y="1938872"/>
              <a:ext cx="1543307" cy="380157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r>
                <a:rPr lang="en-US" altLang="zh-CN" sz="2000" b="1" spc="300" err="1">
                  <a:solidFill>
                    <a:srgbClr val="D6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連接介面</a:t>
              </a:r>
              <a:endParaRPr lang="en-US" altLang="zh-CN" sz="2000" b="1" spc="300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39" name="矩形 26">
              <a:extLst>
                <a:ext uri="{FF2B5EF4-FFF2-40B4-BE49-F238E27FC236}">
                  <a16:creationId xmlns:a16="http://schemas.microsoft.com/office/drawing/2014/main" id="{7CC47E50-9EA5-7348-8E35-A988FDFFE936}"/>
                </a:ext>
              </a:extLst>
            </p:cNvPr>
            <p:cNvSpPr/>
            <p:nvPr/>
          </p:nvSpPr>
          <p:spPr>
            <a:xfrm>
              <a:off x="633215" y="1947053"/>
              <a:ext cx="1016188" cy="380157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zh-CN" altLang="en" sz="2000" b="1" spc="300">
                  <a:solidFill>
                    <a:srgbClr val="D6FF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普及性</a:t>
              </a:r>
              <a:endParaRPr lang="en" altLang="zh-CN" sz="2000" b="1" spc="300">
                <a:solidFill>
                  <a:srgbClr val="D6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41" name="矩形 26">
              <a:extLst>
                <a:ext uri="{FF2B5EF4-FFF2-40B4-BE49-F238E27FC236}">
                  <a16:creationId xmlns:a16="http://schemas.microsoft.com/office/drawing/2014/main" id="{0FCA17C8-7436-B041-9A8E-74564549D4E2}"/>
                </a:ext>
              </a:extLst>
            </p:cNvPr>
            <p:cNvSpPr/>
            <p:nvPr/>
          </p:nvSpPr>
          <p:spPr>
            <a:xfrm>
              <a:off x="10885223" y="5555344"/>
              <a:ext cx="859313" cy="321671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96 Gb/s</a:t>
              </a:r>
              <a:endPara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2" name="矩形 26">
              <a:extLst>
                <a:ext uri="{FF2B5EF4-FFF2-40B4-BE49-F238E27FC236}">
                  <a16:creationId xmlns:a16="http://schemas.microsoft.com/office/drawing/2014/main" id="{735AE152-7A68-944E-9355-651A0BDA3F41}"/>
                </a:ext>
              </a:extLst>
            </p:cNvPr>
            <p:cNvSpPr/>
            <p:nvPr/>
          </p:nvSpPr>
          <p:spPr>
            <a:xfrm>
              <a:off x="7702298" y="4704660"/>
              <a:ext cx="859313" cy="321671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40 Gb/s</a:t>
              </a:r>
              <a:endPara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3" name="矩形 26">
              <a:extLst>
                <a:ext uri="{FF2B5EF4-FFF2-40B4-BE49-F238E27FC236}">
                  <a16:creationId xmlns:a16="http://schemas.microsoft.com/office/drawing/2014/main" id="{01983F6E-E0D3-9347-A592-4B32498C6547}"/>
                </a:ext>
              </a:extLst>
            </p:cNvPr>
            <p:cNvSpPr/>
            <p:nvPr/>
          </p:nvSpPr>
          <p:spPr>
            <a:xfrm>
              <a:off x="5159563" y="3436027"/>
              <a:ext cx="751175" cy="321671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5 Gb/s</a:t>
              </a:r>
              <a:endPara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44" name="直線接點 43">
              <a:extLst>
                <a:ext uri="{FF2B5EF4-FFF2-40B4-BE49-F238E27FC236}">
                  <a16:creationId xmlns:a16="http://schemas.microsoft.com/office/drawing/2014/main" id="{1B311761-4762-9F4B-8391-84D3F237C7BE}"/>
                </a:ext>
              </a:extLst>
            </p:cNvPr>
            <p:cNvCxnSpPr/>
            <p:nvPr/>
          </p:nvCxnSpPr>
          <p:spPr>
            <a:xfrm>
              <a:off x="4656900" y="2738567"/>
              <a:ext cx="0" cy="3164353"/>
            </a:xfrm>
            <a:prstGeom prst="line">
              <a:avLst/>
            </a:prstGeom>
            <a:ln w="9525">
              <a:solidFill>
                <a:schemeClr val="bg1">
                  <a:alpha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7D2768E5-DA09-8646-8D02-054F1C897245}"/>
                </a:ext>
              </a:extLst>
            </p:cNvPr>
            <p:cNvCxnSpPr/>
            <p:nvPr/>
          </p:nvCxnSpPr>
          <p:spPr>
            <a:xfrm>
              <a:off x="10960226" y="2738567"/>
              <a:ext cx="0" cy="3164353"/>
            </a:xfrm>
            <a:prstGeom prst="line">
              <a:avLst/>
            </a:prstGeom>
            <a:ln>
              <a:solidFill>
                <a:srgbClr val="FFFFFF">
                  <a:alpha val="1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接點 45">
              <a:extLst>
                <a:ext uri="{FF2B5EF4-FFF2-40B4-BE49-F238E27FC236}">
                  <a16:creationId xmlns:a16="http://schemas.microsoft.com/office/drawing/2014/main" id="{1EFFAE43-E0FC-9546-BF25-02120F84A663}"/>
                </a:ext>
              </a:extLst>
            </p:cNvPr>
            <p:cNvCxnSpPr/>
            <p:nvPr/>
          </p:nvCxnSpPr>
          <p:spPr>
            <a:xfrm>
              <a:off x="7808563" y="2738567"/>
              <a:ext cx="0" cy="3164353"/>
            </a:xfrm>
            <a:prstGeom prst="line">
              <a:avLst/>
            </a:prstGeom>
            <a:ln>
              <a:solidFill>
                <a:srgbClr val="FFFFFF">
                  <a:alpha val="1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線接點 46">
              <a:extLst>
                <a:ext uri="{FF2B5EF4-FFF2-40B4-BE49-F238E27FC236}">
                  <a16:creationId xmlns:a16="http://schemas.microsoft.com/office/drawing/2014/main" id="{37690C70-229E-F14D-B250-50C2E96894BB}"/>
                </a:ext>
              </a:extLst>
            </p:cNvPr>
            <p:cNvCxnSpPr/>
            <p:nvPr/>
          </p:nvCxnSpPr>
          <p:spPr>
            <a:xfrm>
              <a:off x="9387789" y="2738567"/>
              <a:ext cx="0" cy="3164353"/>
            </a:xfrm>
            <a:prstGeom prst="line">
              <a:avLst/>
            </a:prstGeom>
            <a:ln>
              <a:solidFill>
                <a:srgbClr val="FFFFFF">
                  <a:alpha val="1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接點 47">
              <a:extLst>
                <a:ext uri="{FF2B5EF4-FFF2-40B4-BE49-F238E27FC236}">
                  <a16:creationId xmlns:a16="http://schemas.microsoft.com/office/drawing/2014/main" id="{4DC68E85-072C-C548-86E3-EA71C17F91FD}"/>
                </a:ext>
              </a:extLst>
            </p:cNvPr>
            <p:cNvCxnSpPr/>
            <p:nvPr/>
          </p:nvCxnSpPr>
          <p:spPr>
            <a:xfrm>
              <a:off x="6232731" y="2738567"/>
              <a:ext cx="0" cy="3164353"/>
            </a:xfrm>
            <a:prstGeom prst="line">
              <a:avLst/>
            </a:prstGeom>
            <a:ln>
              <a:solidFill>
                <a:srgbClr val="FFFFFF">
                  <a:alpha val="1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矩形 26">
              <a:extLst>
                <a:ext uri="{FF2B5EF4-FFF2-40B4-BE49-F238E27FC236}">
                  <a16:creationId xmlns:a16="http://schemas.microsoft.com/office/drawing/2014/main" id="{F065C7DB-1E64-4D46-A7D1-9DD14B857849}"/>
                </a:ext>
              </a:extLst>
            </p:cNvPr>
            <p:cNvSpPr/>
            <p:nvPr/>
          </p:nvSpPr>
          <p:spPr>
            <a:xfrm>
              <a:off x="4896666" y="2720918"/>
              <a:ext cx="751175" cy="321671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3 Gb/s</a:t>
              </a:r>
              <a:endPara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0" name="箭號: 向右 144">
              <a:extLst>
                <a:ext uri="{FF2B5EF4-FFF2-40B4-BE49-F238E27FC236}">
                  <a16:creationId xmlns:a16="http://schemas.microsoft.com/office/drawing/2014/main" id="{B0AECD76-77EF-CF44-B2E9-164C2ED30FF5}"/>
                </a:ext>
              </a:extLst>
            </p:cNvPr>
            <p:cNvSpPr/>
            <p:nvPr/>
          </p:nvSpPr>
          <p:spPr>
            <a:xfrm>
              <a:off x="3110388" y="4019790"/>
              <a:ext cx="689452" cy="827845"/>
            </a:xfrm>
            <a:prstGeom prst="rightArrow">
              <a:avLst>
                <a:gd name="adj1" fmla="val 63653"/>
                <a:gd name="adj2" fmla="val 39515"/>
              </a:avLst>
            </a:prstGeom>
            <a:noFill/>
            <a:ln>
              <a:noFill/>
            </a:ln>
            <a:effectLst>
              <a:outerShdw blurRad="50800" dist="50800" algn="l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1" name="矩形: 圓角 7">
              <a:extLst>
                <a:ext uri="{FF2B5EF4-FFF2-40B4-BE49-F238E27FC236}">
                  <a16:creationId xmlns:a16="http://schemas.microsoft.com/office/drawing/2014/main" id="{3C8AF4A8-52E6-A94D-9219-8AFF53176567}"/>
                </a:ext>
              </a:extLst>
            </p:cNvPr>
            <p:cNvSpPr/>
            <p:nvPr/>
          </p:nvSpPr>
          <p:spPr>
            <a:xfrm>
              <a:off x="4611759" y="2796754"/>
              <a:ext cx="256095" cy="149144"/>
            </a:xfrm>
            <a:prstGeom prst="roundRect">
              <a:avLst>
                <a:gd name="adj" fmla="val 50000"/>
              </a:avLst>
            </a:prstGeom>
            <a:gradFill>
              <a:gsLst>
                <a:gs pos="51000">
                  <a:srgbClr val="FFFF00">
                    <a:alpha val="50000"/>
                    <a:lumMod val="100000"/>
                  </a:srgbClr>
                </a:gs>
                <a:gs pos="0">
                  <a:srgbClr val="FCBC08"/>
                </a:gs>
                <a:gs pos="85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2" name="矩形: 圓角 106">
              <a:extLst>
                <a:ext uri="{FF2B5EF4-FFF2-40B4-BE49-F238E27FC236}">
                  <a16:creationId xmlns:a16="http://schemas.microsoft.com/office/drawing/2014/main" id="{A0939768-0C99-714A-AC2E-B831C38C40FB}"/>
                </a:ext>
              </a:extLst>
            </p:cNvPr>
            <p:cNvSpPr/>
            <p:nvPr/>
          </p:nvSpPr>
          <p:spPr>
            <a:xfrm>
              <a:off x="4611759" y="5648095"/>
              <a:ext cx="6252064" cy="14914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D925DF"/>
                </a:gs>
                <a:gs pos="79000">
                  <a:srgbClr val="F7CF31">
                    <a:alpha val="90000"/>
                  </a:srgbClr>
                </a:gs>
                <a:gs pos="99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3" name="矩形: 圓角 107">
              <a:extLst>
                <a:ext uri="{FF2B5EF4-FFF2-40B4-BE49-F238E27FC236}">
                  <a16:creationId xmlns:a16="http://schemas.microsoft.com/office/drawing/2014/main" id="{79704135-8A55-5247-B9FD-F1E16AAF4A68}"/>
                </a:ext>
              </a:extLst>
            </p:cNvPr>
            <p:cNvSpPr/>
            <p:nvPr/>
          </p:nvSpPr>
          <p:spPr>
            <a:xfrm>
              <a:off x="4634243" y="3534301"/>
              <a:ext cx="375536" cy="14914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CBC08"/>
                </a:gs>
                <a:gs pos="55800">
                  <a:srgbClr val="FFFF00">
                    <a:alpha val="50000"/>
                  </a:srgbClr>
                </a:gs>
                <a:gs pos="94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4" name="矩形: 圓角 113">
              <a:extLst>
                <a:ext uri="{FF2B5EF4-FFF2-40B4-BE49-F238E27FC236}">
                  <a16:creationId xmlns:a16="http://schemas.microsoft.com/office/drawing/2014/main" id="{D98716FF-D40F-944B-A345-ADD9881A3464}"/>
                </a:ext>
              </a:extLst>
            </p:cNvPr>
            <p:cNvSpPr/>
            <p:nvPr/>
          </p:nvSpPr>
          <p:spPr>
            <a:xfrm>
              <a:off x="4613836" y="4790188"/>
              <a:ext cx="3061221" cy="149144"/>
            </a:xfrm>
            <a:prstGeom prst="roundRect">
              <a:avLst>
                <a:gd name="adj" fmla="val 50000"/>
              </a:avLst>
            </a:prstGeom>
            <a:gradFill>
              <a:gsLst>
                <a:gs pos="81000">
                  <a:srgbClr val="FFD926"/>
                </a:gs>
                <a:gs pos="0">
                  <a:srgbClr val="FF6699"/>
                </a:gs>
                <a:gs pos="99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5" name="矩形 26">
              <a:extLst>
                <a:ext uri="{FF2B5EF4-FFF2-40B4-BE49-F238E27FC236}">
                  <a16:creationId xmlns:a16="http://schemas.microsoft.com/office/drawing/2014/main" id="{17670907-DC5B-BC46-9548-977CDA7A09B8}"/>
                </a:ext>
              </a:extLst>
            </p:cNvPr>
            <p:cNvSpPr/>
            <p:nvPr/>
          </p:nvSpPr>
          <p:spPr>
            <a:xfrm>
              <a:off x="3137840" y="3396940"/>
              <a:ext cx="1699730" cy="1021883"/>
            </a:xfrm>
            <a:prstGeom prst="rect">
              <a:avLst/>
            </a:prstGeom>
          </p:spPr>
          <p:txBody>
            <a:bodyPr wrap="square" anchor="t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USB 3.2 Gen1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USB 3.2 Gen2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USB 3.2 Gen2 x2</a:t>
              </a:r>
              <a:endPara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6" name="矩形 26">
              <a:extLst>
                <a:ext uri="{FF2B5EF4-FFF2-40B4-BE49-F238E27FC236}">
                  <a16:creationId xmlns:a16="http://schemas.microsoft.com/office/drawing/2014/main" id="{79CC32CC-9BF7-BB49-A602-575C69CF403E}"/>
                </a:ext>
              </a:extLst>
            </p:cNvPr>
            <p:cNvSpPr/>
            <p:nvPr/>
          </p:nvSpPr>
          <p:spPr>
            <a:xfrm>
              <a:off x="3137582" y="4731496"/>
              <a:ext cx="1223324" cy="292429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Thunderbolt 3</a:t>
              </a:r>
              <a:endPara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7" name="矩形 26">
              <a:extLst>
                <a:ext uri="{FF2B5EF4-FFF2-40B4-BE49-F238E27FC236}">
                  <a16:creationId xmlns:a16="http://schemas.microsoft.com/office/drawing/2014/main" id="{1721FA0E-455F-0D47-A36F-F132C416CE20}"/>
                </a:ext>
              </a:extLst>
            </p:cNvPr>
            <p:cNvSpPr/>
            <p:nvPr/>
          </p:nvSpPr>
          <p:spPr>
            <a:xfrm>
              <a:off x="3137840" y="5588456"/>
              <a:ext cx="1136510" cy="292429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12Gb/s</a:t>
              </a:r>
              <a:endPara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58" name="矩形 26">
              <a:extLst>
                <a:ext uri="{FF2B5EF4-FFF2-40B4-BE49-F238E27FC236}">
                  <a16:creationId xmlns:a16="http://schemas.microsoft.com/office/drawing/2014/main" id="{E0360A3B-1A0F-E84A-856D-E6239D6C47F4}"/>
                </a:ext>
              </a:extLst>
            </p:cNvPr>
            <p:cNvSpPr/>
            <p:nvPr/>
          </p:nvSpPr>
          <p:spPr>
            <a:xfrm>
              <a:off x="3137840" y="2733495"/>
              <a:ext cx="692141" cy="292429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400" err="1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sym typeface="Arial" panose="020B0604020202020204" pitchFamily="34" charset="0"/>
                </a:rPr>
                <a:t>eSATA</a:t>
              </a:r>
              <a:endPara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pic>
          <p:nvPicPr>
            <p:cNvPr id="59" name="圖片 58" descr="一張含有 文字 的圖片&#10;&#10;自動產生的描述">
              <a:extLst>
                <a:ext uri="{FF2B5EF4-FFF2-40B4-BE49-F238E27FC236}">
                  <a16:creationId xmlns:a16="http://schemas.microsoft.com/office/drawing/2014/main" id="{1FE8DC40-52AE-D04F-8894-9F686628B1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8127" y="3563936"/>
              <a:ext cx="1094407" cy="572739"/>
            </a:xfrm>
            <a:prstGeom prst="rect">
              <a:avLst/>
            </a:prstGeom>
            <a:effectLst/>
          </p:spPr>
        </p:pic>
        <p:pic>
          <p:nvPicPr>
            <p:cNvPr id="60" name="圖片 59" descr="一張含有 物件 的圖片&#10;&#10;自動產生的描述">
              <a:extLst>
                <a:ext uri="{FF2B5EF4-FFF2-40B4-BE49-F238E27FC236}">
                  <a16:creationId xmlns:a16="http://schemas.microsoft.com/office/drawing/2014/main" id="{2DACE908-1712-1E4B-A13A-702E50A51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9258" y="4484997"/>
              <a:ext cx="563376" cy="667248"/>
            </a:xfrm>
            <a:prstGeom prst="rect">
              <a:avLst/>
            </a:prstGeom>
            <a:effectLst/>
          </p:spPr>
        </p:pic>
        <p:pic>
          <p:nvPicPr>
            <p:cNvPr id="61" name="圖片 60">
              <a:extLst>
                <a:ext uri="{FF2B5EF4-FFF2-40B4-BE49-F238E27FC236}">
                  <a16:creationId xmlns:a16="http://schemas.microsoft.com/office/drawing/2014/main" id="{27E491BB-3F9D-A248-B697-16D2D43E4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5583" y="5280856"/>
              <a:ext cx="1794904" cy="785270"/>
            </a:xfrm>
            <a:prstGeom prst="rect">
              <a:avLst/>
            </a:prstGeom>
          </p:spPr>
        </p:pic>
        <p:pic>
          <p:nvPicPr>
            <p:cNvPr id="62" name="Picture 4" descr="Image result for esata logo svg">
              <a:extLst>
                <a:ext uri="{FF2B5EF4-FFF2-40B4-BE49-F238E27FC236}">
                  <a16:creationId xmlns:a16="http://schemas.microsoft.com/office/drawing/2014/main" id="{7E4B8ABC-BBD5-894E-8F10-E8C13450C9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4556" y="2643347"/>
              <a:ext cx="1105278" cy="552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星形: 五角 30">
              <a:extLst>
                <a:ext uri="{FF2B5EF4-FFF2-40B4-BE49-F238E27FC236}">
                  <a16:creationId xmlns:a16="http://schemas.microsoft.com/office/drawing/2014/main" id="{35696736-0512-D144-87E9-D88D9A50C520}"/>
                </a:ext>
              </a:extLst>
            </p:cNvPr>
            <p:cNvSpPr/>
            <p:nvPr/>
          </p:nvSpPr>
          <p:spPr>
            <a:xfrm>
              <a:off x="699039" y="2813465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4" name="星形: 五角 132">
              <a:extLst>
                <a:ext uri="{FF2B5EF4-FFF2-40B4-BE49-F238E27FC236}">
                  <a16:creationId xmlns:a16="http://schemas.microsoft.com/office/drawing/2014/main" id="{9FF906D8-E399-4942-86F6-47318EE5101D}"/>
                </a:ext>
              </a:extLst>
            </p:cNvPr>
            <p:cNvSpPr/>
            <p:nvPr/>
          </p:nvSpPr>
          <p:spPr>
            <a:xfrm>
              <a:off x="719246" y="3675405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5" name="星形: 五角 135">
              <a:extLst>
                <a:ext uri="{FF2B5EF4-FFF2-40B4-BE49-F238E27FC236}">
                  <a16:creationId xmlns:a16="http://schemas.microsoft.com/office/drawing/2014/main" id="{362EE6D4-C710-6249-BFCD-171519230098}"/>
                </a:ext>
              </a:extLst>
            </p:cNvPr>
            <p:cNvSpPr/>
            <p:nvPr/>
          </p:nvSpPr>
          <p:spPr>
            <a:xfrm>
              <a:off x="955838" y="3675405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6" name="星形: 五角 136">
              <a:extLst>
                <a:ext uri="{FF2B5EF4-FFF2-40B4-BE49-F238E27FC236}">
                  <a16:creationId xmlns:a16="http://schemas.microsoft.com/office/drawing/2014/main" id="{AE52E0EE-EF16-5A46-A554-34CA22295139}"/>
                </a:ext>
              </a:extLst>
            </p:cNvPr>
            <p:cNvSpPr/>
            <p:nvPr/>
          </p:nvSpPr>
          <p:spPr>
            <a:xfrm>
              <a:off x="1192430" y="3675405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7" name="星形: 五角 137">
              <a:extLst>
                <a:ext uri="{FF2B5EF4-FFF2-40B4-BE49-F238E27FC236}">
                  <a16:creationId xmlns:a16="http://schemas.microsoft.com/office/drawing/2014/main" id="{88242375-A7D8-C04D-951E-8B826E6BC2AD}"/>
                </a:ext>
              </a:extLst>
            </p:cNvPr>
            <p:cNvSpPr/>
            <p:nvPr/>
          </p:nvSpPr>
          <p:spPr>
            <a:xfrm>
              <a:off x="1429022" y="3675405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8" name="星形: 五角 138">
              <a:extLst>
                <a:ext uri="{FF2B5EF4-FFF2-40B4-BE49-F238E27FC236}">
                  <a16:creationId xmlns:a16="http://schemas.microsoft.com/office/drawing/2014/main" id="{B9C45295-8438-3944-BD94-F07F65D964FB}"/>
                </a:ext>
              </a:extLst>
            </p:cNvPr>
            <p:cNvSpPr/>
            <p:nvPr/>
          </p:nvSpPr>
          <p:spPr>
            <a:xfrm>
              <a:off x="1665613" y="3675405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9" name="星形: 五角 133">
              <a:extLst>
                <a:ext uri="{FF2B5EF4-FFF2-40B4-BE49-F238E27FC236}">
                  <a16:creationId xmlns:a16="http://schemas.microsoft.com/office/drawing/2014/main" id="{91A9ADAC-B74F-3145-ACEB-31F0F36FD362}"/>
                </a:ext>
              </a:extLst>
            </p:cNvPr>
            <p:cNvSpPr/>
            <p:nvPr/>
          </p:nvSpPr>
          <p:spPr>
            <a:xfrm>
              <a:off x="695716" y="4756671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0" name="星形: 五角 139">
              <a:extLst>
                <a:ext uri="{FF2B5EF4-FFF2-40B4-BE49-F238E27FC236}">
                  <a16:creationId xmlns:a16="http://schemas.microsoft.com/office/drawing/2014/main" id="{A65CDBF6-5156-C04B-8E61-3DBEFB199BD9}"/>
                </a:ext>
              </a:extLst>
            </p:cNvPr>
            <p:cNvSpPr/>
            <p:nvPr/>
          </p:nvSpPr>
          <p:spPr>
            <a:xfrm>
              <a:off x="942810" y="4752764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1" name="星形: 五角 140">
              <a:extLst>
                <a:ext uri="{FF2B5EF4-FFF2-40B4-BE49-F238E27FC236}">
                  <a16:creationId xmlns:a16="http://schemas.microsoft.com/office/drawing/2014/main" id="{81EF7244-C49E-8149-A16D-528C51E0B033}"/>
                </a:ext>
              </a:extLst>
            </p:cNvPr>
            <p:cNvSpPr/>
            <p:nvPr/>
          </p:nvSpPr>
          <p:spPr>
            <a:xfrm>
              <a:off x="1189905" y="4752764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2" name="星形: 五角 141">
              <a:extLst>
                <a:ext uri="{FF2B5EF4-FFF2-40B4-BE49-F238E27FC236}">
                  <a16:creationId xmlns:a16="http://schemas.microsoft.com/office/drawing/2014/main" id="{EB44D5F1-D205-6749-9488-116679986E29}"/>
                </a:ext>
              </a:extLst>
            </p:cNvPr>
            <p:cNvSpPr/>
            <p:nvPr/>
          </p:nvSpPr>
          <p:spPr>
            <a:xfrm>
              <a:off x="1437000" y="4752764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3" name="星形: 五角 134">
              <a:extLst>
                <a:ext uri="{FF2B5EF4-FFF2-40B4-BE49-F238E27FC236}">
                  <a16:creationId xmlns:a16="http://schemas.microsoft.com/office/drawing/2014/main" id="{D7C7737A-E8EB-7248-8C1F-F7710666E75F}"/>
                </a:ext>
              </a:extLst>
            </p:cNvPr>
            <p:cNvSpPr/>
            <p:nvPr/>
          </p:nvSpPr>
          <p:spPr>
            <a:xfrm>
              <a:off x="697883" y="5555344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4" name="星形: 五角 142">
              <a:extLst>
                <a:ext uri="{FF2B5EF4-FFF2-40B4-BE49-F238E27FC236}">
                  <a16:creationId xmlns:a16="http://schemas.microsoft.com/office/drawing/2014/main" id="{41EFF2CF-6EE1-144E-9611-E38B7800BC7E}"/>
                </a:ext>
              </a:extLst>
            </p:cNvPr>
            <p:cNvSpPr/>
            <p:nvPr/>
          </p:nvSpPr>
          <p:spPr>
            <a:xfrm>
              <a:off x="950017" y="5555522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5" name="星形: 五角 143">
              <a:extLst>
                <a:ext uri="{FF2B5EF4-FFF2-40B4-BE49-F238E27FC236}">
                  <a16:creationId xmlns:a16="http://schemas.microsoft.com/office/drawing/2014/main" id="{E9DC763E-5479-C244-94B1-23E861B3FEF4}"/>
                </a:ext>
              </a:extLst>
            </p:cNvPr>
            <p:cNvSpPr/>
            <p:nvPr/>
          </p:nvSpPr>
          <p:spPr>
            <a:xfrm>
              <a:off x="1202152" y="5555522"/>
              <a:ext cx="212403" cy="212403"/>
            </a:xfrm>
            <a:prstGeom prst="star5">
              <a:avLst>
                <a:gd name="adj" fmla="val 28320"/>
                <a:gd name="hf" fmla="val 105146"/>
                <a:gd name="vf" fmla="val 110557"/>
              </a:avLst>
            </a:prstGeom>
            <a:gradFill>
              <a:gsLst>
                <a:gs pos="0">
                  <a:srgbClr val="FFFF00">
                    <a:alpha val="85000"/>
                  </a:srgbClr>
                </a:gs>
                <a:gs pos="92000">
                  <a:srgbClr val="FFC000">
                    <a:alpha val="85000"/>
                  </a:srgbClr>
                </a:gs>
              </a:gsLst>
              <a:lin ang="2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6" name="矩形: 圓角 51">
              <a:extLst>
                <a:ext uri="{FF2B5EF4-FFF2-40B4-BE49-F238E27FC236}">
                  <a16:creationId xmlns:a16="http://schemas.microsoft.com/office/drawing/2014/main" id="{9D8A2D7E-E062-6744-A139-1DEBA47D5CEE}"/>
                </a:ext>
              </a:extLst>
            </p:cNvPr>
            <p:cNvSpPr/>
            <p:nvPr/>
          </p:nvSpPr>
          <p:spPr>
            <a:xfrm>
              <a:off x="4582301" y="3110452"/>
              <a:ext cx="530260" cy="149144"/>
            </a:xfrm>
            <a:prstGeom prst="roundRect">
              <a:avLst>
                <a:gd name="adj" fmla="val 50000"/>
              </a:avLst>
            </a:prstGeom>
            <a:gradFill>
              <a:gsLst>
                <a:gs pos="51000">
                  <a:srgbClr val="FFFF00">
                    <a:alpha val="50000"/>
                    <a:lumMod val="100000"/>
                  </a:srgbClr>
                </a:gs>
                <a:gs pos="0">
                  <a:srgbClr val="FCBC08"/>
                </a:gs>
                <a:gs pos="85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7" name="矩形: 圓角 52">
              <a:extLst>
                <a:ext uri="{FF2B5EF4-FFF2-40B4-BE49-F238E27FC236}">
                  <a16:creationId xmlns:a16="http://schemas.microsoft.com/office/drawing/2014/main" id="{3935E078-4C1D-8042-881B-7B9E71CCCCF5}"/>
                </a:ext>
              </a:extLst>
            </p:cNvPr>
            <p:cNvSpPr/>
            <p:nvPr/>
          </p:nvSpPr>
          <p:spPr>
            <a:xfrm>
              <a:off x="4611759" y="3843856"/>
              <a:ext cx="844703" cy="14914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CBC08"/>
                </a:gs>
                <a:gs pos="55800">
                  <a:srgbClr val="FFFF00">
                    <a:alpha val="50000"/>
                  </a:srgbClr>
                </a:gs>
                <a:gs pos="94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8" name="矩形: 圓角 53">
              <a:extLst>
                <a:ext uri="{FF2B5EF4-FFF2-40B4-BE49-F238E27FC236}">
                  <a16:creationId xmlns:a16="http://schemas.microsoft.com/office/drawing/2014/main" id="{1D4D7E5F-0EAD-B44D-831D-A416A06FA7D4}"/>
                </a:ext>
              </a:extLst>
            </p:cNvPr>
            <p:cNvSpPr/>
            <p:nvPr/>
          </p:nvSpPr>
          <p:spPr>
            <a:xfrm>
              <a:off x="4560522" y="4152289"/>
              <a:ext cx="1645646" cy="149144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CBC08"/>
                </a:gs>
                <a:gs pos="55800">
                  <a:srgbClr val="FFFF00">
                    <a:alpha val="50000"/>
                  </a:srgbClr>
                </a:gs>
                <a:gs pos="94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9" name="矩形 26">
              <a:extLst>
                <a:ext uri="{FF2B5EF4-FFF2-40B4-BE49-F238E27FC236}">
                  <a16:creationId xmlns:a16="http://schemas.microsoft.com/office/drawing/2014/main" id="{B32B78FA-B382-C84B-A8FF-B92227359B8C}"/>
                </a:ext>
              </a:extLst>
            </p:cNvPr>
            <p:cNvSpPr/>
            <p:nvPr/>
          </p:nvSpPr>
          <p:spPr>
            <a:xfrm>
              <a:off x="5131702" y="3010584"/>
              <a:ext cx="751175" cy="321671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6 Gb/s</a:t>
              </a:r>
              <a:endPara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0" name="矩形 26">
              <a:extLst>
                <a:ext uri="{FF2B5EF4-FFF2-40B4-BE49-F238E27FC236}">
                  <a16:creationId xmlns:a16="http://schemas.microsoft.com/office/drawing/2014/main" id="{610BC820-B075-AA4D-8C83-79881667A24D}"/>
                </a:ext>
              </a:extLst>
            </p:cNvPr>
            <p:cNvSpPr/>
            <p:nvPr/>
          </p:nvSpPr>
          <p:spPr>
            <a:xfrm>
              <a:off x="5513625" y="3756151"/>
              <a:ext cx="859313" cy="321671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10 Gb/s</a:t>
              </a:r>
              <a:endPara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1" name="矩形 26">
              <a:extLst>
                <a:ext uri="{FF2B5EF4-FFF2-40B4-BE49-F238E27FC236}">
                  <a16:creationId xmlns:a16="http://schemas.microsoft.com/office/drawing/2014/main" id="{CC132932-27B2-EE4D-94B6-9001D7B4B7D8}"/>
                </a:ext>
              </a:extLst>
            </p:cNvPr>
            <p:cNvSpPr/>
            <p:nvPr/>
          </p:nvSpPr>
          <p:spPr>
            <a:xfrm>
              <a:off x="6173057" y="4055553"/>
              <a:ext cx="859313" cy="321671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20 Gb/s</a:t>
              </a:r>
              <a:endPara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cxnSp>
          <p:nvCxnSpPr>
            <p:cNvPr id="82" name="直線接點 81">
              <a:extLst>
                <a:ext uri="{FF2B5EF4-FFF2-40B4-BE49-F238E27FC236}">
                  <a16:creationId xmlns:a16="http://schemas.microsoft.com/office/drawing/2014/main" id="{00C044CF-2CAE-604E-BF4C-1F46B66B2DA7}"/>
                </a:ext>
              </a:extLst>
            </p:cNvPr>
            <p:cNvCxnSpPr/>
            <p:nvPr/>
          </p:nvCxnSpPr>
          <p:spPr>
            <a:xfrm>
              <a:off x="9384394" y="2738567"/>
              <a:ext cx="0" cy="3164353"/>
            </a:xfrm>
            <a:prstGeom prst="line">
              <a:avLst/>
            </a:prstGeom>
            <a:ln>
              <a:solidFill>
                <a:srgbClr val="FFFFFF">
                  <a:alpha val="1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矩形 26">
              <a:extLst>
                <a:ext uri="{FF2B5EF4-FFF2-40B4-BE49-F238E27FC236}">
                  <a16:creationId xmlns:a16="http://schemas.microsoft.com/office/drawing/2014/main" id="{CDE31F79-8041-464E-B08C-F26724E53FA6}"/>
                </a:ext>
              </a:extLst>
            </p:cNvPr>
            <p:cNvSpPr/>
            <p:nvPr/>
          </p:nvSpPr>
          <p:spPr>
            <a:xfrm>
              <a:off x="3154148" y="5241113"/>
              <a:ext cx="1019234" cy="292429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4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SAS 6Gb/s</a:t>
              </a:r>
              <a:endParaRPr lang="zh-CN" altLang="en-US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4" name="矩形 26">
              <a:extLst>
                <a:ext uri="{FF2B5EF4-FFF2-40B4-BE49-F238E27FC236}">
                  <a16:creationId xmlns:a16="http://schemas.microsoft.com/office/drawing/2014/main" id="{CEC5E9FC-2D7A-C246-A210-D2E2A7CCCDD3}"/>
                </a:ext>
              </a:extLst>
            </p:cNvPr>
            <p:cNvSpPr/>
            <p:nvPr/>
          </p:nvSpPr>
          <p:spPr>
            <a:xfrm>
              <a:off x="8523674" y="5164536"/>
              <a:ext cx="859313" cy="321671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6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48 Gb/s</a:t>
              </a:r>
              <a:endParaRPr lang="zh-CN" alt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85" name="矩形: 圓角 113">
              <a:extLst>
                <a:ext uri="{FF2B5EF4-FFF2-40B4-BE49-F238E27FC236}">
                  <a16:creationId xmlns:a16="http://schemas.microsoft.com/office/drawing/2014/main" id="{8B84840F-D067-254E-B7FD-9BE475617D8B}"/>
                </a:ext>
              </a:extLst>
            </p:cNvPr>
            <p:cNvSpPr/>
            <p:nvPr/>
          </p:nvSpPr>
          <p:spPr>
            <a:xfrm>
              <a:off x="4656901" y="5280806"/>
              <a:ext cx="3760509" cy="167849"/>
            </a:xfrm>
            <a:prstGeom prst="roundRect">
              <a:avLst>
                <a:gd name="adj" fmla="val 50000"/>
              </a:avLst>
            </a:prstGeom>
            <a:gradFill>
              <a:gsLst>
                <a:gs pos="81000">
                  <a:srgbClr val="FFD926"/>
                </a:gs>
                <a:gs pos="0">
                  <a:srgbClr val="FF6699"/>
                </a:gs>
                <a:gs pos="99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1238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600"/>
              <a:t>預算緊縮的情況下，</a:t>
            </a:r>
            <a:r>
              <a:rPr lang="en-US" altLang="zh-TW" sz="3600"/>
              <a:t>2020 </a:t>
            </a:r>
            <a:r>
              <a:rPr lang="zh-CN" altLang="en-US" sz="3600"/>
              <a:t>年</a:t>
            </a:r>
            <a:r>
              <a:rPr lang="zh-TW" altLang="en-US" sz="3600"/>
              <a:t>企業如何與時俱進，</a:t>
            </a:r>
            <a:br>
              <a:rPr lang="en-US" altLang="zh-TW" sz="3600"/>
            </a:br>
            <a:r>
              <a:rPr lang="zh-CN" altLang="en-US" sz="3600"/>
              <a:t>超前部署以</a:t>
            </a:r>
            <a:r>
              <a:rPr lang="zh-TW" altLang="en-US" sz="3600"/>
              <a:t>做出最有效益的</a:t>
            </a:r>
            <a:r>
              <a:rPr lang="en-US" altLang="zh-TW" sz="3600"/>
              <a:t> IT </a:t>
            </a:r>
            <a:r>
              <a:rPr lang="zh-TW" altLang="en-US" sz="3600"/>
              <a:t>投資</a:t>
            </a:r>
            <a:r>
              <a:rPr lang="en-US" altLang="zh-TW" sz="3600"/>
              <a:t>?</a:t>
            </a:r>
            <a:endParaRPr lang="zh-TW" altLang="en-US" sz="360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75347CC-1DB1-B749-8BE8-79707FEBB2F4}"/>
              </a:ext>
            </a:extLst>
          </p:cNvPr>
          <p:cNvSpPr/>
          <p:nvPr/>
        </p:nvSpPr>
        <p:spPr>
          <a:xfrm>
            <a:off x="347500" y="1715775"/>
            <a:ext cx="8502107" cy="83035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7800" indent="-1778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市場研究機構國際數據資訊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(</a:t>
            </a:r>
            <a:r>
              <a:rPr lang="en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IDC)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預測，由於新型冠狀病毒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COVID-19)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大流行的影響，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2020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年全球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IT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支出將</a:t>
            </a:r>
            <a:r>
              <a:rPr lang="zh-TW" altLang="en-US" sz="2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下降</a:t>
            </a:r>
            <a:r>
              <a:rPr lang="en-US" altLang="zh-TW" sz="2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2.7%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endParaRPr lang="en-US" altLang="zh-CN" sz="220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4E6DA0F-7950-1346-A090-D017A581968F}"/>
              </a:ext>
            </a:extLst>
          </p:cNvPr>
          <p:cNvSpPr/>
          <p:nvPr/>
        </p:nvSpPr>
        <p:spPr>
          <a:xfrm>
            <a:off x="6834334" y="6584458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100">
                <a:hlinkClick r:id="rId2"/>
              </a:rPr>
              <a:t>資料來源</a:t>
            </a:r>
            <a:r>
              <a:rPr lang="en-US" altLang="zh-CN" sz="1100">
                <a:hlinkClick r:id="rId2"/>
              </a:rPr>
              <a:t> </a:t>
            </a:r>
            <a:r>
              <a:rPr lang="en" altLang="zh-TW" sz="1100">
                <a:hlinkClick r:id="rId2"/>
              </a:rPr>
              <a:t>https://www.eettaiwan.com/20200429nt21-covid-19-impact-global-it-spending/</a:t>
            </a:r>
            <a:endParaRPr lang="zh-TW" altLang="en-US" sz="110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7C763B0-5A24-0E42-9650-071EB1D8CA52}"/>
              </a:ext>
            </a:extLst>
          </p:cNvPr>
          <p:cNvSpPr/>
          <p:nvPr/>
        </p:nvSpPr>
        <p:spPr>
          <a:xfrm>
            <a:off x="347500" y="2773475"/>
            <a:ext cx="6976621" cy="86177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7800" indent="-1778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“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飯店旅遊業如</a:t>
            </a:r>
            <a:r>
              <a:rPr lang="zh-TW" altLang="en-US" sz="2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運輸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2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個人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和</a:t>
            </a:r>
            <a:r>
              <a:rPr lang="zh-TW" altLang="en-US" sz="2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消費服務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等產業之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IT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支出預計將下降超過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2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5%</a:t>
            </a:r>
            <a:r>
              <a:rPr lang="zh-TW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，將成為受影響最大的市場。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”</a:t>
            </a:r>
            <a:endParaRPr lang="en-US" altLang="zh-CN" sz="220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pic>
        <p:nvPicPr>
          <p:cNvPr id="3" name="圖片 2" descr="一張含有 文字 的圖片&#10;&#10;自動產生的描述">
            <a:extLst>
              <a:ext uri="{FF2B5EF4-FFF2-40B4-BE49-F238E27FC236}">
                <a16:creationId xmlns:a16="http://schemas.microsoft.com/office/drawing/2014/main" id="{BE8EB58F-2E3B-42FE-BE62-426CC2A589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13300"/>
            <a:ext cx="6870166" cy="294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99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矩形: 圓角 8">
            <a:extLst>
              <a:ext uri="{FF2B5EF4-FFF2-40B4-BE49-F238E27FC236}">
                <a16:creationId xmlns:a16="http://schemas.microsoft.com/office/drawing/2014/main" id="{69E8FCBF-CE42-464C-B4FB-E2F8D4737AB3}"/>
              </a:ext>
            </a:extLst>
          </p:cNvPr>
          <p:cNvSpPr/>
          <p:nvPr/>
        </p:nvSpPr>
        <p:spPr>
          <a:xfrm>
            <a:off x="558629" y="4549045"/>
            <a:ext cx="4390861" cy="1650671"/>
          </a:xfrm>
          <a:prstGeom prst="roundRect">
            <a:avLst>
              <a:gd name="adj" fmla="val 3442"/>
            </a:avLst>
          </a:prstGeom>
          <a:solidFill>
            <a:srgbClr val="0070C0">
              <a:alpha val="15000"/>
            </a:srgbClr>
          </a:solidFill>
          <a:ln w="9525">
            <a:solidFill>
              <a:schemeClr val="accent1">
                <a:lumMod val="75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aseline="-25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1" name="矩形: 圓角 8">
            <a:extLst>
              <a:ext uri="{FF2B5EF4-FFF2-40B4-BE49-F238E27FC236}">
                <a16:creationId xmlns:a16="http://schemas.microsoft.com/office/drawing/2014/main" id="{FB41078F-A3CA-924D-851F-C24AC35CB003}"/>
              </a:ext>
            </a:extLst>
          </p:cNvPr>
          <p:cNvSpPr/>
          <p:nvPr/>
        </p:nvSpPr>
        <p:spPr>
          <a:xfrm>
            <a:off x="5402515" y="4549046"/>
            <a:ext cx="5120241" cy="1650670"/>
          </a:xfrm>
          <a:prstGeom prst="roundRect">
            <a:avLst>
              <a:gd name="adj" fmla="val 3442"/>
            </a:avLst>
          </a:prstGeom>
          <a:solidFill>
            <a:srgbClr val="0070C0">
              <a:alpha val="15000"/>
            </a:srgbClr>
          </a:solidFill>
          <a:ln w="9525">
            <a:solidFill>
              <a:schemeClr val="accent1">
                <a:lumMod val="75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 baseline="-25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經濟又彈性的</a:t>
            </a:r>
            <a:r>
              <a:rPr lang="zh-CN" altLang="en-US"/>
              <a:t>現代化</a:t>
            </a:r>
            <a:r>
              <a:rPr lang="en-US" altLang="zh-CN"/>
              <a:t> QNAP </a:t>
            </a:r>
            <a:r>
              <a:rPr lang="zh-CN" altLang="en-US"/>
              <a:t>儲存擴充櫃</a:t>
            </a:r>
            <a:endParaRPr 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45707AD-9E62-DE40-8D51-AA47943EB84D}"/>
              </a:ext>
            </a:extLst>
          </p:cNvPr>
          <p:cNvSpPr txBox="1"/>
          <p:nvPr/>
        </p:nvSpPr>
        <p:spPr>
          <a:xfrm>
            <a:off x="489280" y="1664982"/>
            <a:ext cx="1169613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相較於市場</a:t>
            </a:r>
            <a:r>
              <a:rPr kumimoji="1" lang="en-US" altLang="zh-CN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CN" sz="22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eSATA</a:t>
            </a:r>
            <a:r>
              <a:rPr kumimoji="1" lang="en-US" altLang="zh-CN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擴充櫃產品，</a:t>
            </a:r>
            <a:r>
              <a:rPr kumimoji="1" lang="en-US" altLang="zh-CN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QNAP TR </a:t>
            </a:r>
            <a:r>
              <a:rPr kumimoji="1" lang="zh-CN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硬體</a:t>
            </a:r>
            <a:r>
              <a:rPr kumimoji="1" lang="en-US" altLang="zh-CN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 RAID &amp; TL JBOD </a:t>
            </a:r>
            <a:r>
              <a:rPr kumimoji="1" lang="zh-CN" altLang="en-US" sz="2200">
                <a:latin typeface="微軟正黑體" panose="020B0604030504040204" pitchFamily="34" charset="-120"/>
                <a:ea typeface="微軟正黑體" panose="020B0604030504040204" pitchFamily="34" charset="-120"/>
              </a:rPr>
              <a:t>擴充櫃提供許多優勢</a:t>
            </a:r>
            <a:endParaRPr kumimoji="1" lang="en-US" altLang="zh-TW" sz="2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更大的容量</a:t>
            </a:r>
            <a:endParaRPr kumimoji="1"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4 &amp;</a:t>
            </a:r>
            <a:r>
              <a:rPr kumimoji="1" lang="en-US" altLang="zh-CN">
                <a:latin typeface="微軟正黑體" panose="020B0604030504040204" pitchFamily="34" charset="-120"/>
                <a:ea typeface="微軟正黑體" panose="020B0604030504040204" pitchFamily="34" charset="-120"/>
              </a:rPr>
              <a:t> 12-bay </a:t>
            </a:r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機架式擴充櫃選項</a:t>
            </a:r>
            <a:endParaRPr kumimoji="1" lang="en-US" altLang="zh-C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CN"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可連接至多兩台擴充櫃</a:t>
            </a:r>
            <a:r>
              <a:rPr kumimoji="1" lang="en-US" altLang="zh-CN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更高的速度</a:t>
            </a:r>
            <a:endParaRPr kumimoji="1" lang="en-US" altLang="zh-CN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最高普及率的</a:t>
            </a:r>
            <a:r>
              <a:rPr kumimoji="1" lang="en-US" altLang="zh-CN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USB 3.2 Gen1 5Gb/s</a:t>
            </a:r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USB 3.2 Gen2 10Gb/s </a:t>
            </a:r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與多通道</a:t>
            </a:r>
            <a:r>
              <a:rPr kumimoji="1" lang="en-US" altLang="zh-CN">
                <a:latin typeface="微軟正黑體" panose="020B0604030504040204" pitchFamily="34" charset="-120"/>
                <a:ea typeface="微軟正黑體" panose="020B0604030504040204" pitchFamily="34" charset="-120"/>
              </a:rPr>
              <a:t> SATA </a:t>
            </a:r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最達</a:t>
            </a:r>
            <a:r>
              <a:rPr kumimoji="1" lang="en-US" altLang="zh-CN">
                <a:latin typeface="微軟正黑體" panose="020B0604030504040204" pitchFamily="34" charset="-120"/>
                <a:ea typeface="微軟正黑體" panose="020B0604030504040204" pitchFamily="34" charset="-120"/>
              </a:rPr>
              <a:t> 64Gb/s*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zh-CN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更好的相容性，</a:t>
            </a:r>
            <a:r>
              <a:rPr kumimoji="1"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kumimoji="1" lang="zh-CN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kumimoji="1"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Windows/Linux server </a:t>
            </a:r>
            <a:r>
              <a:rPr kumimoji="1" lang="zh-CN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靈活兩用</a:t>
            </a:r>
            <a:endParaRPr kumimoji="1" lang="en-US" altLang="zh-CN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恣意擴充</a:t>
            </a:r>
            <a:r>
              <a:rPr kumimoji="1" lang="en-US" altLang="zh-CN">
                <a:latin typeface="微軟正黑體" panose="020B0604030504040204" pitchFamily="34" charset="-120"/>
                <a:ea typeface="微軟正黑體" panose="020B0604030504040204" pitchFamily="34" charset="-120"/>
              </a:rPr>
              <a:t> NAS </a:t>
            </a:r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kumimoji="1" lang="en-US" altLang="zh-CN">
                <a:latin typeface="微軟正黑體" panose="020B0604030504040204" pitchFamily="34" charset="-120"/>
                <a:ea typeface="微軟正黑體" panose="020B0604030504040204" pitchFamily="34" charset="-120"/>
              </a:rPr>
              <a:t> server </a:t>
            </a:r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儲存空間，或是快速完成不同主機間的資料遷移，最大化您的硬體投資</a:t>
            </a:r>
            <a:endParaRPr kumimoji="1" lang="en-US" altLang="zh-C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25475" lvl="1" indent="-168275">
              <a:buFont typeface="Arial" panose="020B0604020202020204" pitchFamily="34" charset="0"/>
              <a:buChar char="•"/>
            </a:pPr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獨家</a:t>
            </a:r>
            <a:r>
              <a:rPr kumimoji="1" lang="en-US" altLang="zh-CN">
                <a:latin typeface="微軟正黑體" panose="020B0604030504040204" pitchFamily="34" charset="-120"/>
                <a:ea typeface="微軟正黑體" panose="020B0604030504040204" pitchFamily="34" charset="-120"/>
              </a:rPr>
              <a:t> QNAP External RAID Manager </a:t>
            </a:r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kumimoji="1" lang="en-US" altLang="zh-CN">
                <a:latin typeface="微軟正黑體" panose="020B0604030504040204" pitchFamily="34" charset="-120"/>
                <a:ea typeface="微軟正黑體" panose="020B0604030504040204" pitchFamily="34" charset="-120"/>
              </a:rPr>
              <a:t> JBOD Manager </a:t>
            </a:r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工具軟體支援各大作業系統隨時掌握擴充櫃狀態</a:t>
            </a:r>
            <a:endParaRPr kumimoji="1" lang="zh-TW" altLang="en-US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0DC9E5A-3E02-8B4D-8C50-6795DEBD3B41}"/>
              </a:ext>
            </a:extLst>
          </p:cNvPr>
          <p:cNvSpPr/>
          <p:nvPr/>
        </p:nvSpPr>
        <p:spPr>
          <a:xfrm>
            <a:off x="558629" y="6311072"/>
            <a:ext cx="518924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*TS-x53DU </a:t>
            </a:r>
            <a:r>
              <a:rPr kumimoji="1" lang="zh-CN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可額外安裝</a:t>
            </a:r>
            <a:r>
              <a:rPr kumimoji="1" lang="en-US" altLang="zh-CN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USB 3.2 Gen2 PCIe </a:t>
            </a:r>
            <a:r>
              <a:rPr kumimoji="1" lang="zh-CN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擴充卡支援</a:t>
            </a:r>
            <a:r>
              <a:rPr kumimoji="1" lang="en-US" altLang="zh-CN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USB 3.2 Gen2 10Gbps. </a:t>
            </a:r>
          </a:p>
          <a:p>
            <a:r>
              <a:rPr kumimoji="1" lang="en-US" altLang="zh-CN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 TS-x53DU </a:t>
            </a:r>
            <a:r>
              <a:rPr kumimoji="1"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具</a:t>
            </a:r>
            <a:r>
              <a:rPr kumimoji="1" lang="en-US" altLang="zh-TW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 PCIe Gen2 x2 = 8Gbps </a:t>
            </a:r>
            <a:r>
              <a:rPr kumimoji="1" lang="zh-CN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頻寬</a:t>
            </a:r>
            <a:endParaRPr lang="zh-TW" altLang="en-US" sz="1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3BC33D3E-CC2A-1B47-B695-F8DCAAD801E3}"/>
              </a:ext>
            </a:extLst>
          </p:cNvPr>
          <p:cNvSpPr txBox="1"/>
          <p:nvPr/>
        </p:nvSpPr>
        <p:spPr>
          <a:xfrm>
            <a:off x="1272804" y="5905761"/>
            <a:ext cx="724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bg1"/>
                </a:solidFill>
              </a:rPr>
              <a:t>TR-004U</a:t>
            </a:r>
            <a:endParaRPr kumimoji="1" lang="zh-TW" altLang="en-US" sz="1200">
              <a:solidFill>
                <a:schemeClr val="bg1"/>
              </a:solidFill>
            </a:endParaRPr>
          </a:p>
        </p:txBody>
      </p:sp>
      <p:sp>
        <p:nvSpPr>
          <p:cNvPr id="93" name="文字方塊 92">
            <a:extLst>
              <a:ext uri="{FF2B5EF4-FFF2-40B4-BE49-F238E27FC236}">
                <a16:creationId xmlns:a16="http://schemas.microsoft.com/office/drawing/2014/main" id="{4C97AB5B-9F72-E54A-8D5C-721C06F09768}"/>
              </a:ext>
            </a:extLst>
          </p:cNvPr>
          <p:cNvSpPr txBox="1"/>
          <p:nvPr/>
        </p:nvSpPr>
        <p:spPr>
          <a:xfrm>
            <a:off x="2838130" y="5905761"/>
            <a:ext cx="105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bg1"/>
                </a:solidFill>
              </a:rPr>
              <a:t>TL-R1200C-RP</a:t>
            </a:r>
            <a:endParaRPr kumimoji="1" lang="zh-TW" altLang="en-US" sz="1200">
              <a:solidFill>
                <a:schemeClr val="bg1"/>
              </a:solidFill>
            </a:endParaRPr>
          </a:p>
        </p:txBody>
      </p:sp>
      <p:sp>
        <p:nvSpPr>
          <p:cNvPr id="94" name="文字方塊 93">
            <a:extLst>
              <a:ext uri="{FF2B5EF4-FFF2-40B4-BE49-F238E27FC236}">
                <a16:creationId xmlns:a16="http://schemas.microsoft.com/office/drawing/2014/main" id="{9AE6E05B-B176-F647-B363-E070FCFAF1F6}"/>
              </a:ext>
            </a:extLst>
          </p:cNvPr>
          <p:cNvSpPr txBox="1"/>
          <p:nvPr/>
        </p:nvSpPr>
        <p:spPr>
          <a:xfrm>
            <a:off x="5990892" y="5905761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bg1"/>
                </a:solidFill>
              </a:rPr>
              <a:t>TL-R400S</a:t>
            </a:r>
            <a:endParaRPr kumimoji="1" lang="zh-TW" altLang="en-US" sz="1200">
              <a:solidFill>
                <a:schemeClr val="bg1"/>
              </a:solidFill>
            </a:endParaRPr>
          </a:p>
        </p:txBody>
      </p:sp>
      <p:sp>
        <p:nvSpPr>
          <p:cNvPr id="96" name="文字方塊 95">
            <a:extLst>
              <a:ext uri="{FF2B5EF4-FFF2-40B4-BE49-F238E27FC236}">
                <a16:creationId xmlns:a16="http://schemas.microsoft.com/office/drawing/2014/main" id="{0AD61179-FAB2-2747-B0A7-1C3DB3466D32}"/>
              </a:ext>
            </a:extLst>
          </p:cNvPr>
          <p:cNvSpPr txBox="1"/>
          <p:nvPr/>
        </p:nvSpPr>
        <p:spPr>
          <a:xfrm>
            <a:off x="8244512" y="5905761"/>
            <a:ext cx="1047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200">
                <a:solidFill>
                  <a:schemeClr val="bg1"/>
                </a:solidFill>
              </a:rPr>
              <a:t>TL-R1200S-RP</a:t>
            </a:r>
            <a:endParaRPr kumimoji="1" lang="zh-TW" altLang="en-US" sz="1200">
              <a:solidFill>
                <a:schemeClr val="bg1"/>
              </a:solidFill>
            </a:endParaRPr>
          </a:p>
        </p:txBody>
      </p:sp>
      <p:sp>
        <p:nvSpPr>
          <p:cNvPr id="97" name="文字方塊 96">
            <a:extLst>
              <a:ext uri="{FF2B5EF4-FFF2-40B4-BE49-F238E27FC236}">
                <a16:creationId xmlns:a16="http://schemas.microsoft.com/office/drawing/2014/main" id="{D017FB69-C601-1146-B70A-7B864C40934A}"/>
              </a:ext>
            </a:extLst>
          </p:cNvPr>
          <p:cNvSpPr txBox="1"/>
          <p:nvPr/>
        </p:nvSpPr>
        <p:spPr>
          <a:xfrm>
            <a:off x="625212" y="4651179"/>
            <a:ext cx="973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USB </a:t>
            </a:r>
            <a:r>
              <a:rPr kumimoji="1" lang="zh-CN" altLang="en-US" sz="1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介面</a:t>
            </a:r>
            <a:endParaRPr kumimoji="1" lang="zh-TW" altLang="en-US" sz="14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ACDA031D-D0BA-8843-84BB-DF95AA715001}"/>
              </a:ext>
            </a:extLst>
          </p:cNvPr>
          <p:cNvSpPr txBox="1"/>
          <p:nvPr/>
        </p:nvSpPr>
        <p:spPr>
          <a:xfrm>
            <a:off x="5438758" y="4651179"/>
            <a:ext cx="24913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TW"/>
            </a:defPPr>
            <a:lvl1pPr>
              <a:defRPr kumimoji="1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zh-TW">
                <a:solidFill>
                  <a:schemeClr val="tx1"/>
                </a:solidFill>
              </a:rPr>
              <a:t>SFF-8088 </a:t>
            </a:r>
            <a:r>
              <a:rPr lang="zh-CN" altLang="en-US">
                <a:solidFill>
                  <a:schemeClr val="tx1"/>
                </a:solidFill>
              </a:rPr>
              <a:t>多通道</a:t>
            </a:r>
            <a:r>
              <a:rPr lang="en-US" altLang="zh-CN">
                <a:solidFill>
                  <a:schemeClr val="tx1"/>
                </a:solidFill>
              </a:rPr>
              <a:t> SATA </a:t>
            </a:r>
            <a:r>
              <a:rPr lang="zh-CN" altLang="en-US">
                <a:solidFill>
                  <a:schemeClr val="tx1"/>
                </a:solidFill>
              </a:rPr>
              <a:t>介面</a:t>
            </a:r>
            <a:endParaRPr lang="zh-TW" altLang="en-US">
              <a:solidFill>
                <a:schemeClr val="tx1"/>
              </a:solidFill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32E38CF-3C94-DD4A-B300-8DF2AF691D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3643" y="5290699"/>
            <a:ext cx="2304249" cy="69457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092CDE3-BD1C-D74E-8899-7D2D579CD5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594" y="5565670"/>
            <a:ext cx="2022938" cy="33309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CD0006F0-8278-E642-BA2C-E7BEABE7C5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8229" y="4958956"/>
            <a:ext cx="2053708" cy="989614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60FE9B60-4FCA-5B4C-9A21-AF1E4F701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4875" y="4430210"/>
            <a:ext cx="2053707" cy="177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085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>
            <a:extLst>
              <a:ext uri="{FF2B5EF4-FFF2-40B4-BE49-F238E27FC236}">
                <a16:creationId xmlns:a16="http://schemas.microsoft.com/office/drawing/2014/main" id="{A58137FD-B405-43F6-B2BA-6874536677D6}"/>
              </a:ext>
            </a:extLst>
          </p:cNvPr>
          <p:cNvSpPr/>
          <p:nvPr/>
        </p:nvSpPr>
        <p:spPr>
          <a:xfrm>
            <a:off x="0" y="866274"/>
            <a:ext cx="12192000" cy="5991726"/>
          </a:xfrm>
          <a:prstGeom prst="rect">
            <a:avLst/>
          </a:prstGeom>
          <a:gradFill flip="none" rotWithShape="1">
            <a:gsLst>
              <a:gs pos="0">
                <a:srgbClr val="73E3F9">
                  <a:alpha val="0"/>
                </a:srgbClr>
              </a:gs>
              <a:gs pos="100000">
                <a:srgbClr val="73E3F9">
                  <a:alpha val="5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圓角矩形 28">
            <a:extLst>
              <a:ext uri="{FF2B5EF4-FFF2-40B4-BE49-F238E27FC236}">
                <a16:creationId xmlns:a16="http://schemas.microsoft.com/office/drawing/2014/main" id="{F5AA52A2-51F8-A645-B33A-D63A704409A8}"/>
              </a:ext>
            </a:extLst>
          </p:cNvPr>
          <p:cNvSpPr/>
          <p:nvPr/>
        </p:nvSpPr>
        <p:spPr>
          <a:xfrm>
            <a:off x="320845" y="2887544"/>
            <a:ext cx="5497689" cy="2848581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0592D6"/>
                </a:gs>
                <a:gs pos="67000">
                  <a:srgbClr val="0DB3FE"/>
                </a:gs>
                <a:gs pos="100000">
                  <a:srgbClr val="0DB3FE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 sz="1867"/>
          </a:p>
        </p:txBody>
      </p:sp>
      <p:sp>
        <p:nvSpPr>
          <p:cNvPr id="38" name="圓角矩形 28">
            <a:extLst>
              <a:ext uri="{FF2B5EF4-FFF2-40B4-BE49-F238E27FC236}">
                <a16:creationId xmlns:a16="http://schemas.microsoft.com/office/drawing/2014/main" id="{1566A857-EA20-5D48-9444-6359796BE153}"/>
              </a:ext>
            </a:extLst>
          </p:cNvPr>
          <p:cNvSpPr/>
          <p:nvPr/>
        </p:nvSpPr>
        <p:spPr>
          <a:xfrm>
            <a:off x="6051084" y="2907080"/>
            <a:ext cx="5820072" cy="2399199"/>
          </a:xfrm>
          <a:prstGeom prst="roundRect">
            <a:avLst/>
          </a:prstGeom>
          <a:noFill/>
          <a:ln w="31750" cmpd="sng">
            <a:gradFill flip="none" rotWithShape="1">
              <a:gsLst>
                <a:gs pos="7000">
                  <a:schemeClr val="accent1">
                    <a:lumMod val="5000"/>
                    <a:lumOff val="95000"/>
                    <a:alpha val="0"/>
                  </a:schemeClr>
                </a:gs>
                <a:gs pos="52000">
                  <a:srgbClr val="265BC5"/>
                </a:gs>
                <a:gs pos="67000">
                  <a:srgbClr val="265BC5"/>
                </a:gs>
                <a:gs pos="100000">
                  <a:srgbClr val="265BC5"/>
                </a:gs>
              </a:gsLst>
              <a:lin ang="1620000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TW" altLang="en-US" sz="1867"/>
          </a:p>
        </p:txBody>
      </p:sp>
      <p:sp>
        <p:nvSpPr>
          <p:cNvPr id="40" name="Shape 466">
            <a:extLst>
              <a:ext uri="{FF2B5EF4-FFF2-40B4-BE49-F238E27FC236}">
                <a16:creationId xmlns:a16="http://schemas.microsoft.com/office/drawing/2014/main" id="{3A09F403-3E9F-D545-A270-3BF681115F00}"/>
              </a:ext>
            </a:extLst>
          </p:cNvPr>
          <p:cNvSpPr txBox="1"/>
          <p:nvPr/>
        </p:nvSpPr>
        <p:spPr>
          <a:xfrm>
            <a:off x="6793097" y="2889347"/>
            <a:ext cx="4361279" cy="456903"/>
          </a:xfrm>
          <a:prstGeom prst="rect">
            <a:avLst/>
          </a:prstGeom>
          <a:gradFill>
            <a:gsLst>
              <a:gs pos="100000">
                <a:srgbClr val="00A1DA"/>
              </a:gs>
              <a:gs pos="0">
                <a:srgbClr val="002A7E"/>
              </a:gs>
            </a:gsLst>
            <a:lin ang="5400000" scaled="0"/>
          </a:gra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zh-CN" altLang="en-US" sz="1867" b="1">
                <a:solidFill>
                  <a:schemeClr val="bg1"/>
                </a:solidFill>
                <a:latin typeface="Microsoft JhengHei"/>
                <a:ea typeface="Microsoft JhengHei"/>
                <a:cs typeface="Microsoft JhengHei"/>
              </a:rPr>
              <a:t>用法二：作為快照保險庫備份本機快照</a:t>
            </a:r>
            <a:endParaRPr lang="zh-TW" altLang="en-US" sz="1467" b="1">
              <a:solidFill>
                <a:schemeClr val="bg1"/>
              </a:solidFill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27F7DE-9914-8443-9E3C-D1DFCC815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/>
              <a:t>QNAP TR &amp; TL </a:t>
            </a:r>
            <a:r>
              <a:rPr lang="zh-TW" altLang="en-US"/>
              <a:t>外接盒支援兩種用法擴充 </a:t>
            </a:r>
            <a:r>
              <a:rPr lang="en-US" altLang="zh-CN"/>
              <a:t>NAS</a:t>
            </a:r>
            <a:endParaRPr lang="en-US"/>
          </a:p>
        </p:txBody>
      </p:sp>
      <p:pic>
        <p:nvPicPr>
          <p:cNvPr id="18" name="Shape 749">
            <a:extLst>
              <a:ext uri="{FF2B5EF4-FFF2-40B4-BE49-F238E27FC236}">
                <a16:creationId xmlns:a16="http://schemas.microsoft.com/office/drawing/2014/main" id="{6CEAB1C3-7F66-D648-AD71-31DA284D5629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0041" y="5335764"/>
            <a:ext cx="1418793" cy="105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圖片 9">
            <a:extLst>
              <a:ext uri="{FF2B5EF4-FFF2-40B4-BE49-F238E27FC236}">
                <a16:creationId xmlns:a16="http://schemas.microsoft.com/office/drawing/2014/main" id="{C3C7D6D8-635C-6540-8B41-46EEB81D72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8363" y="3457104"/>
            <a:ext cx="1326440" cy="1347765"/>
          </a:xfrm>
          <a:prstGeom prst="rect">
            <a:avLst/>
          </a:prstGeom>
        </p:spPr>
      </p:pic>
      <p:grpSp>
        <p:nvGrpSpPr>
          <p:cNvPr id="23" name="群組 2">
            <a:extLst>
              <a:ext uri="{FF2B5EF4-FFF2-40B4-BE49-F238E27FC236}">
                <a16:creationId xmlns:a16="http://schemas.microsoft.com/office/drawing/2014/main" id="{E46CDAC6-82D1-1449-A379-57035FA94A6B}"/>
              </a:ext>
            </a:extLst>
          </p:cNvPr>
          <p:cNvGrpSpPr/>
          <p:nvPr/>
        </p:nvGrpSpPr>
        <p:grpSpPr>
          <a:xfrm>
            <a:off x="761927" y="3650489"/>
            <a:ext cx="1273477" cy="617875"/>
            <a:chOff x="381471" y="4019218"/>
            <a:chExt cx="1320312" cy="64059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24" name="圖片 33">
              <a:extLst>
                <a:ext uri="{FF2B5EF4-FFF2-40B4-BE49-F238E27FC236}">
                  <a16:creationId xmlns:a16="http://schemas.microsoft.com/office/drawing/2014/main" id="{B786CC93-3E0F-014F-B904-51F670007C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6539" y="4019218"/>
              <a:ext cx="635244" cy="635244"/>
            </a:xfrm>
            <a:prstGeom prst="rect">
              <a:avLst/>
            </a:prstGeom>
          </p:spPr>
        </p:pic>
        <p:pic>
          <p:nvPicPr>
            <p:cNvPr id="25" name="圖片 35">
              <a:extLst>
                <a:ext uri="{FF2B5EF4-FFF2-40B4-BE49-F238E27FC236}">
                  <a16:creationId xmlns:a16="http://schemas.microsoft.com/office/drawing/2014/main" id="{62BF1959-D19D-C146-9CA6-85B42A994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471" y="4021189"/>
              <a:ext cx="635244" cy="638628"/>
            </a:xfrm>
            <a:prstGeom prst="rect">
              <a:avLst/>
            </a:prstGeom>
          </p:spPr>
        </p:pic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AFFAA16F-2D94-9F41-BD35-96ED96AC7DAB}"/>
              </a:ext>
            </a:extLst>
          </p:cNvPr>
          <p:cNvSpPr/>
          <p:nvPr/>
        </p:nvSpPr>
        <p:spPr>
          <a:xfrm>
            <a:off x="1071685" y="5296279"/>
            <a:ext cx="1749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12-bay TL-R1200S-RP</a:t>
            </a:r>
          </a:p>
          <a:p>
            <a:r>
              <a:rPr lang="en-US" altLang="zh-CN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12-bay TL-R1200C-RP</a:t>
            </a:r>
          </a:p>
          <a:p>
            <a:r>
              <a:rPr lang="en-US" altLang="zh-CN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4-bay TL-R400S</a:t>
            </a:r>
          </a:p>
          <a:p>
            <a:r>
              <a:rPr lang="en-US" altLang="zh-CN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4-bay TR-004U</a:t>
            </a:r>
          </a:p>
        </p:txBody>
      </p:sp>
      <p:sp>
        <p:nvSpPr>
          <p:cNvPr id="26" name="Google Shape;1617;p84">
            <a:extLst>
              <a:ext uri="{FF2B5EF4-FFF2-40B4-BE49-F238E27FC236}">
                <a16:creationId xmlns:a16="http://schemas.microsoft.com/office/drawing/2014/main" id="{99EA51EC-2268-4E9D-A484-402A6B168E2D}"/>
              </a:ext>
            </a:extLst>
          </p:cNvPr>
          <p:cNvSpPr/>
          <p:nvPr/>
        </p:nvSpPr>
        <p:spPr>
          <a:xfrm>
            <a:off x="736826" y="2890814"/>
            <a:ext cx="4746092" cy="459421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0">
                <a:srgbClr val="0DB4FF"/>
              </a:gs>
              <a:gs pos="100000">
                <a:srgbClr val="0080C0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06875"/>
              </a:lnSpc>
            </a:pPr>
            <a:r>
              <a:rPr lang="zh-CN" altLang="en-US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用法一：作為 </a:t>
            </a:r>
            <a:r>
              <a:rPr lang="en" altLang="zh-CN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CN" altLang="en-US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擴充儲存空間存放檔案</a:t>
            </a:r>
            <a:endParaRPr lang="zh-TW" alt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0DC7F97-D0A1-4D8E-8778-4222F0F50FDA}"/>
              </a:ext>
            </a:extLst>
          </p:cNvPr>
          <p:cNvSpPr/>
          <p:nvPr/>
        </p:nvSpPr>
        <p:spPr>
          <a:xfrm>
            <a:off x="418643" y="1598496"/>
            <a:ext cx="11110748" cy="1267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ts val="32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QNAP TR &amp; TL 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系列 </a:t>
            </a:r>
            <a:r>
              <a:rPr lang="en-US" altLang="zh-C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USB 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外接盒可有效作為 </a:t>
            </a:r>
            <a:r>
              <a:rPr lang="en-US" altLang="zh-C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QNAP NAS 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擴充空間。 每台 </a:t>
            </a:r>
            <a:r>
              <a:rPr lang="en-US" altLang="zh-C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支援最多兩台 </a:t>
            </a:r>
            <a:r>
              <a:rPr lang="en-US" altLang="zh-C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TR 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裝置或一台 </a:t>
            </a:r>
            <a:r>
              <a:rPr lang="en-US" altLang="zh-C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TL 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裝置。
支援所有一般儲存池可做的操作，例如建立磁碟區並且使用 </a:t>
            </a:r>
            <a:r>
              <a:rPr lang="en-US" altLang="zh-CN" sz="16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Qfiling</a:t>
            </a:r>
            <a:r>
              <a:rPr lang="en-US" altLang="zh-C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進行檔案分類，或是建立快照備份任務將快照備份到 </a:t>
            </a:r>
            <a:r>
              <a:rPr lang="en-US" altLang="zh-CN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TR/TL </a:t>
            </a: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外接盒。</a:t>
            </a:r>
            <a:endParaRPr lang="zh-CN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7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D6F683FE-3B78-1242-9742-4A31A10C0E5D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4875" y="5226720"/>
            <a:ext cx="914100" cy="82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EB3F8B16-EB46-D54C-9C96-47D82C3D71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6271" y="4383006"/>
            <a:ext cx="4361279" cy="937195"/>
          </a:xfrm>
          <a:prstGeom prst="rect">
            <a:avLst/>
          </a:prstGeom>
        </p:spPr>
      </p:pic>
      <p:sp>
        <p:nvSpPr>
          <p:cNvPr id="31" name="Rectangle 27">
            <a:extLst>
              <a:ext uri="{FF2B5EF4-FFF2-40B4-BE49-F238E27FC236}">
                <a16:creationId xmlns:a16="http://schemas.microsoft.com/office/drawing/2014/main" id="{2D54992C-522C-6B42-BA81-EE5AD65D1F48}"/>
              </a:ext>
            </a:extLst>
          </p:cNvPr>
          <p:cNvSpPr/>
          <p:nvPr/>
        </p:nvSpPr>
        <p:spPr>
          <a:xfrm>
            <a:off x="8835016" y="5245711"/>
            <a:ext cx="17496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12-bay TL-R1200S-RP</a:t>
            </a:r>
          </a:p>
          <a:p>
            <a:r>
              <a:rPr lang="en-US" altLang="zh-CN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12-bay TL-R1200C-RP</a:t>
            </a:r>
          </a:p>
          <a:p>
            <a:r>
              <a:rPr lang="en-US" altLang="zh-CN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4-bay TL-R400S</a:t>
            </a:r>
          </a:p>
          <a:p>
            <a:r>
              <a:rPr lang="en-US" altLang="zh-CN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4-bay TR-004U</a:t>
            </a:r>
          </a:p>
        </p:txBody>
      </p:sp>
      <p:pic>
        <p:nvPicPr>
          <p:cNvPr id="20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8DE6FF2C-2C5E-FC4C-ACF3-E36B3163FAFE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4032" y="3600350"/>
            <a:ext cx="765031" cy="68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9F878366-4D7D-5147-A9C8-240AE7280AEA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4032" y="4108349"/>
            <a:ext cx="765031" cy="68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Shape 758" descr="ãSnapshot Iconãçåçæå°çµæ">
            <a:extLst>
              <a:ext uri="{FF2B5EF4-FFF2-40B4-BE49-F238E27FC236}">
                <a16:creationId xmlns:a16="http://schemas.microsoft.com/office/drawing/2014/main" id="{A70B3DFD-FC1B-E841-92C6-16DFFB7544CD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84032" y="4616349"/>
            <a:ext cx="765031" cy="68567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Rectangle 29">
            <a:extLst>
              <a:ext uri="{FF2B5EF4-FFF2-40B4-BE49-F238E27FC236}">
                <a16:creationId xmlns:a16="http://schemas.microsoft.com/office/drawing/2014/main" id="{49AB6EE0-B514-496B-8735-1D333C7E7E0E}"/>
              </a:ext>
            </a:extLst>
          </p:cNvPr>
          <p:cNvSpPr/>
          <p:nvPr/>
        </p:nvSpPr>
        <p:spPr>
          <a:xfrm>
            <a:off x="5312108" y="5271144"/>
            <a:ext cx="990977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33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TS-453DU</a:t>
            </a:r>
            <a:endParaRPr lang="en-US" sz="1333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6C40270B-096B-49BC-B8AA-BA15092F4F8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650"/>
          <a:stretch/>
        </p:blipFill>
        <p:spPr>
          <a:xfrm>
            <a:off x="705026" y="4468119"/>
            <a:ext cx="2425914" cy="910086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470D11DE-E68D-4E18-97CA-C764FB51FCC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650"/>
          <a:stretch/>
        </p:blipFill>
        <p:spPr>
          <a:xfrm>
            <a:off x="8360685" y="4462954"/>
            <a:ext cx="2425914" cy="91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47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E921ADC3-E2A6-4513-8E31-39B47345D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93722" y="616534"/>
            <a:ext cx="2534622" cy="80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02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形 3">
            <a:extLst>
              <a:ext uri="{FF2B5EF4-FFF2-40B4-BE49-F238E27FC236}">
                <a16:creationId xmlns:a16="http://schemas.microsoft.com/office/drawing/2014/main" id="{D2623A94-E4A9-42CB-88AF-528A3A51C1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0335" y="6431485"/>
            <a:ext cx="991330" cy="182924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91A3B7AD-5AF1-8242-AEB1-A891361AEEE5}"/>
              </a:ext>
            </a:extLst>
          </p:cNvPr>
          <p:cNvSpPr txBox="1">
            <a:spLocks/>
          </p:cNvSpPr>
          <p:nvPr/>
        </p:nvSpPr>
        <p:spPr>
          <a:xfrm>
            <a:off x="189503" y="2921532"/>
            <a:ext cx="4823098" cy="21525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>
                <a:latin typeface="微軟正黑體"/>
                <a:ea typeface="微軟正黑體"/>
              </a:rPr>
              <a:t>備份、分享與虛擬機等各項免費功能讓企業盡享一機多用途 ，節省開支．</a:t>
            </a: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71033829-7A2A-44C7-9E1B-613DDE4C98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1894" y="1489074"/>
            <a:ext cx="2534622" cy="801685"/>
          </a:xfrm>
          <a:prstGeom prst="rect">
            <a:avLst/>
          </a:prstGeom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1E341926-6740-4953-A7F2-EA9DD42159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358939" y="2547998"/>
            <a:ext cx="4421935" cy="11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6043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6000" tIns="60933" rIns="96000" bIns="60933" rtlCol="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-US" altLang="zh-TW" sz="3400"/>
              <a:t>QTS</a:t>
            </a:r>
            <a:r>
              <a:rPr lang="zh-TW" altLang="en-US" sz="3400"/>
              <a:t>資安防護圈</a:t>
            </a:r>
            <a:r>
              <a:rPr lang="zh-CN" altLang="en-US" sz="3400"/>
              <a:t>整合掃毒與安全防護總管保護企業數位資產</a:t>
            </a:r>
            <a:endParaRPr lang="zh-TW" altLang="en-US" sz="3400">
              <a:sym typeface="Microsoft JhengHei"/>
            </a:endParaRPr>
          </a:p>
        </p:txBody>
      </p:sp>
      <p:pic>
        <p:nvPicPr>
          <p:cNvPr id="48" name="圖片 47">
            <a:extLst>
              <a:ext uri="{FF2B5EF4-FFF2-40B4-BE49-F238E27FC236}">
                <a16:creationId xmlns:a16="http://schemas.microsoft.com/office/drawing/2014/main" id="{DD92DA2D-7570-8D4A-A317-781F6BA16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59" y="2185824"/>
            <a:ext cx="3955425" cy="3946332"/>
          </a:xfrm>
          <a:prstGeom prst="rect">
            <a:avLst/>
          </a:prstGeom>
        </p:spPr>
      </p:pic>
      <p:pic>
        <p:nvPicPr>
          <p:cNvPr id="50" name="Picture 26">
            <a:extLst>
              <a:ext uri="{FF2B5EF4-FFF2-40B4-BE49-F238E27FC236}">
                <a16:creationId xmlns:a16="http://schemas.microsoft.com/office/drawing/2014/main" id="{22B87039-A1FC-714B-A382-C8B76F5CF2C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04580" y="3193358"/>
            <a:ext cx="1076607" cy="1076604"/>
          </a:xfrm>
          <a:prstGeom prst="rect">
            <a:avLst/>
          </a:prstGeom>
        </p:spPr>
      </p:pic>
      <p:pic>
        <p:nvPicPr>
          <p:cNvPr id="51" name="Picture 2">
            <a:extLst>
              <a:ext uri="{FF2B5EF4-FFF2-40B4-BE49-F238E27FC236}">
                <a16:creationId xmlns:a16="http://schemas.microsoft.com/office/drawing/2014/main" id="{C5BCEB31-4E79-C246-905D-FA57F7A9D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3659" y="4777758"/>
            <a:ext cx="1076607" cy="109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矩形: 圓角 19">
            <a:extLst>
              <a:ext uri="{FF2B5EF4-FFF2-40B4-BE49-F238E27FC236}">
                <a16:creationId xmlns:a16="http://schemas.microsoft.com/office/drawing/2014/main" id="{40DEC4EF-87EB-D94E-A169-6D37E6C39392}"/>
              </a:ext>
            </a:extLst>
          </p:cNvPr>
          <p:cNvSpPr/>
          <p:nvPr/>
        </p:nvSpPr>
        <p:spPr>
          <a:xfrm>
            <a:off x="918210" y="4777758"/>
            <a:ext cx="1076607" cy="10766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E268CDE4-4A28-654D-A317-05347DAFE2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456" y="4800849"/>
            <a:ext cx="1094057" cy="972495"/>
          </a:xfrm>
          <a:prstGeom prst="rect">
            <a:avLst/>
          </a:prstGeom>
        </p:spPr>
      </p:pic>
      <p:sp>
        <p:nvSpPr>
          <p:cNvPr id="54" name="矩形: 圓角 22">
            <a:extLst>
              <a:ext uri="{FF2B5EF4-FFF2-40B4-BE49-F238E27FC236}">
                <a16:creationId xmlns:a16="http://schemas.microsoft.com/office/drawing/2014/main" id="{B94193FA-7E79-724C-87F2-06EA4E55449F}"/>
              </a:ext>
            </a:extLst>
          </p:cNvPr>
          <p:cNvSpPr/>
          <p:nvPr/>
        </p:nvSpPr>
        <p:spPr>
          <a:xfrm>
            <a:off x="360152" y="3193355"/>
            <a:ext cx="1076607" cy="10766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5" name="圖片 54">
            <a:extLst>
              <a:ext uri="{FF2B5EF4-FFF2-40B4-BE49-F238E27FC236}">
                <a16:creationId xmlns:a16="http://schemas.microsoft.com/office/drawing/2014/main" id="{79A05461-EB05-874B-9431-B133237D78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818" y="3165990"/>
            <a:ext cx="1325051" cy="1076604"/>
          </a:xfrm>
          <a:prstGeom prst="rect">
            <a:avLst/>
          </a:prstGeom>
        </p:spPr>
      </p:pic>
      <p:sp>
        <p:nvSpPr>
          <p:cNvPr id="56" name="矩形: 圓角 23">
            <a:extLst>
              <a:ext uri="{FF2B5EF4-FFF2-40B4-BE49-F238E27FC236}">
                <a16:creationId xmlns:a16="http://schemas.microsoft.com/office/drawing/2014/main" id="{FC2E0B74-A303-9D4B-BEE4-C618124DC162}"/>
              </a:ext>
            </a:extLst>
          </p:cNvPr>
          <p:cNvSpPr/>
          <p:nvPr/>
        </p:nvSpPr>
        <p:spPr>
          <a:xfrm>
            <a:off x="2166152" y="1908317"/>
            <a:ext cx="1076607" cy="10766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64A4DE8C-E714-E64B-AC15-B6BD67712E81}"/>
              </a:ext>
            </a:extLst>
          </p:cNvPr>
          <p:cNvSpPr txBox="1"/>
          <p:nvPr/>
        </p:nvSpPr>
        <p:spPr>
          <a:xfrm>
            <a:off x="2234369" y="1911053"/>
            <a:ext cx="9252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800" b="1">
                <a:solidFill>
                  <a:schemeClr val="tx1">
                    <a:lumMod val="85000"/>
                    <a:lumOff val="15000"/>
                  </a:schemeClr>
                </a:solidFill>
              </a:rPr>
              <a:t>QTS</a:t>
            </a:r>
          </a:p>
          <a:p>
            <a:pPr algn="ctr"/>
            <a:r>
              <a:rPr lang="en-US" altLang="zh-TW" sz="2800" b="1">
                <a:solidFill>
                  <a:schemeClr val="tx1">
                    <a:lumMod val="85000"/>
                    <a:lumOff val="15000"/>
                  </a:schemeClr>
                </a:solidFill>
              </a:rPr>
              <a:t>4.4.2</a:t>
            </a:r>
            <a:endParaRPr lang="zh-TW" altLang="en-US" sz="2800" b="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9" name="圖片 58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DB220E97-442B-8144-BDC8-879DF7FE11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546" y="2561917"/>
            <a:ext cx="2747773" cy="3361353"/>
          </a:xfrm>
          <a:prstGeom prst="rect">
            <a:avLst/>
          </a:prstGeom>
        </p:spPr>
      </p:pic>
      <p:pic>
        <p:nvPicPr>
          <p:cNvPr id="60" name="圖片 59">
            <a:extLst>
              <a:ext uri="{FF2B5EF4-FFF2-40B4-BE49-F238E27FC236}">
                <a16:creationId xmlns:a16="http://schemas.microsoft.com/office/drawing/2014/main" id="{D94C21AD-7C6E-7047-8E1F-A3519BAE4B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1057" y="3095664"/>
            <a:ext cx="6694125" cy="28276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1E6A3688-5F30-7B43-B467-C56AD51C745C}"/>
              </a:ext>
            </a:extLst>
          </p:cNvPr>
          <p:cNvSpPr/>
          <p:nvPr/>
        </p:nvSpPr>
        <p:spPr>
          <a:xfrm>
            <a:off x="5241971" y="1849497"/>
            <a:ext cx="64816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3360"/>
            <a:r>
              <a:rPr lang="en-US" altLang="zh-TW" sz="2000">
                <a:latin typeface="微軟正黑體"/>
                <a:ea typeface="微軟正黑體"/>
              </a:rPr>
              <a:t>NAS </a:t>
            </a:r>
            <a:r>
              <a:rPr lang="zh-TW" altLang="en-US" sz="2000">
                <a:latin typeface="微軟正黑體"/>
                <a:ea typeface="微軟正黑體"/>
              </a:rPr>
              <a:t>會接受來自不同來源的上傳檔案</a:t>
            </a:r>
            <a:r>
              <a:rPr lang="zh-TW" altLang="zh-TW" sz="2000">
                <a:latin typeface="Microsoft JhengHei"/>
                <a:ea typeface="Microsoft JhengHei"/>
              </a:rPr>
              <a:t>、</a:t>
            </a:r>
            <a:r>
              <a:rPr lang="zh-TW" altLang="en-US" sz="2000">
                <a:latin typeface="微軟正黑體"/>
                <a:ea typeface="微軟正黑體"/>
              </a:rPr>
              <a:t>照片、文件檔，都可能會夾帶病毒或惡意軟體。需要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定期</a:t>
            </a:r>
            <a:r>
              <a:rPr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以</a:t>
            </a:r>
            <a:r>
              <a:rPr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防毒軟體來掃描，淨化上傳的檔案。以避免感染其它電腦。</a:t>
            </a: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BE0D3E5A-286A-EC45-BC66-CCE1805C98CA}"/>
              </a:ext>
            </a:extLst>
          </p:cNvPr>
          <p:cNvSpPr/>
          <p:nvPr/>
        </p:nvSpPr>
        <p:spPr>
          <a:xfrm>
            <a:off x="3263662" y="6022364"/>
            <a:ext cx="191844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3360"/>
            <a:r>
              <a:rPr lang="en-US" altLang="zh-TW" sz="1200">
                <a:latin typeface="微軟正黑體"/>
                <a:ea typeface="微軟正黑體"/>
              </a:rPr>
              <a:t>Malware Remover</a:t>
            </a:r>
            <a:endParaRPr lang="en-US" altLang="zh-TW" sz="12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E2007360-FE43-984A-89CE-6DA0332A3306}"/>
              </a:ext>
            </a:extLst>
          </p:cNvPr>
          <p:cNvSpPr/>
          <p:nvPr/>
        </p:nvSpPr>
        <p:spPr>
          <a:xfrm>
            <a:off x="169447" y="5959604"/>
            <a:ext cx="14975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3360"/>
            <a:r>
              <a:rPr lang="en-US" altLang="zh-TW" sz="1200">
                <a:latin typeface="微軟正黑體"/>
                <a:ea typeface="微軟正黑體"/>
              </a:rPr>
              <a:t>McAfee</a:t>
            </a:r>
            <a:r>
              <a:rPr lang="zh-TW" altLang="en-US" sz="1200">
                <a:latin typeface="微軟正黑體"/>
                <a:ea typeface="微軟正黑體"/>
              </a:rPr>
              <a:t> </a:t>
            </a:r>
            <a:r>
              <a:rPr lang="zh-CN" altLang="en-US" sz="1200">
                <a:latin typeface="微軟正黑體"/>
                <a:ea typeface="微軟正黑體"/>
              </a:rPr>
              <a:t>防毒</a:t>
            </a:r>
            <a:endParaRPr lang="en-US" altLang="zh-TW" sz="12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AE987FFA-0A1E-4E4C-BF51-E57A4ED4FB7C}"/>
              </a:ext>
            </a:extLst>
          </p:cNvPr>
          <p:cNvSpPr/>
          <p:nvPr/>
        </p:nvSpPr>
        <p:spPr>
          <a:xfrm>
            <a:off x="-227807" y="2657362"/>
            <a:ext cx="14975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3360"/>
            <a:r>
              <a:rPr lang="en-US" altLang="zh-TW" sz="1200" err="1">
                <a:latin typeface="微軟正黑體"/>
                <a:ea typeface="微軟正黑體"/>
              </a:rPr>
              <a:t>ClamAV</a:t>
            </a:r>
            <a:r>
              <a:rPr lang="zh-TW" altLang="en-US" sz="1200">
                <a:latin typeface="微軟正黑體"/>
                <a:ea typeface="微軟正黑體"/>
              </a:rPr>
              <a:t> </a:t>
            </a:r>
            <a:r>
              <a:rPr lang="zh-CN" altLang="en-US" sz="1200">
                <a:latin typeface="微軟正黑體"/>
                <a:ea typeface="微軟正黑體"/>
              </a:rPr>
              <a:t>防毒</a:t>
            </a:r>
            <a:endParaRPr lang="en-US" altLang="zh-TW" sz="12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62221E2D-AD46-D64A-BD03-1D8E601901F2}"/>
              </a:ext>
            </a:extLst>
          </p:cNvPr>
          <p:cNvSpPr/>
          <p:nvPr/>
        </p:nvSpPr>
        <p:spPr>
          <a:xfrm>
            <a:off x="3998238" y="2509014"/>
            <a:ext cx="1497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3360"/>
            <a:r>
              <a:rPr lang="en-US" altLang="zh-TW" sz="1200">
                <a:latin typeface="微軟正黑體"/>
                <a:ea typeface="微軟正黑體"/>
              </a:rPr>
              <a:t>Security</a:t>
            </a:r>
          </a:p>
          <a:p>
            <a:pPr marL="213360"/>
            <a:r>
              <a:rPr lang="en-US" altLang="zh-TW" sz="1200">
                <a:latin typeface="微軟正黑體"/>
                <a:ea typeface="微軟正黑體"/>
                <a:cs typeface="Arial" panose="020B0604020202020204" pitchFamily="34" charset="0"/>
              </a:rPr>
              <a:t>Counselor</a:t>
            </a:r>
            <a:endParaRPr lang="en-US" altLang="zh-TW" sz="12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719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 48">
            <a:extLst>
              <a:ext uri="{FF2B5EF4-FFF2-40B4-BE49-F238E27FC236}">
                <a16:creationId xmlns:a16="http://schemas.microsoft.com/office/drawing/2014/main" id="{2B1DB051-7FBE-4359-834C-D3324F670420}"/>
              </a:ext>
            </a:extLst>
          </p:cNvPr>
          <p:cNvSpPr/>
          <p:nvPr/>
        </p:nvSpPr>
        <p:spPr>
          <a:xfrm>
            <a:off x="529968" y="2707680"/>
            <a:ext cx="10295424" cy="76458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Shape 225">
            <a:extLst>
              <a:ext uri="{FF2B5EF4-FFF2-40B4-BE49-F238E27FC236}">
                <a16:creationId xmlns:a16="http://schemas.microsoft.com/office/drawing/2014/main" id="{2195B3B7-0ACC-DB46-9BC1-E56147C18175}"/>
              </a:ext>
            </a:extLst>
          </p:cNvPr>
          <p:cNvSpPr/>
          <p:nvPr/>
        </p:nvSpPr>
        <p:spPr>
          <a:xfrm>
            <a:off x="459351" y="5068202"/>
            <a:ext cx="4573313" cy="1407296"/>
          </a:xfrm>
          <a:prstGeom prst="rect">
            <a:avLst/>
          </a:prstGeom>
          <a:solidFill>
            <a:srgbClr val="31859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endParaRPr lang="zh-TW" altLang="en-US"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/>
        </p:spPr>
        <p:txBody>
          <a:bodyPr spcFirstLastPara="1" vert="horz" wrap="square" lIns="96000" tIns="60933" rIns="96000" bIns="60933" rtlCol="0" anchor="ctr" anchorCtr="0">
            <a:noAutofit/>
          </a:bodyPr>
          <a:lstStyle/>
          <a:p>
            <a:pPr>
              <a:buClr>
                <a:schemeClr val="lt1"/>
              </a:buClr>
              <a:buSzPts val="800"/>
            </a:pPr>
            <a:r>
              <a:rPr lang="en" altLang="zh-TW" sz="3600">
                <a:sym typeface="Microsoft JhengHei"/>
              </a:rPr>
              <a:t>QNAP </a:t>
            </a:r>
            <a:r>
              <a:rPr lang="zh-TW" altLang="en-US" sz="3600">
                <a:sym typeface="Microsoft JhengHei"/>
              </a:rPr>
              <a:t>快照技術杜絕病毒與勒索軟體，讓企業時時運作</a:t>
            </a:r>
          </a:p>
        </p:txBody>
      </p:sp>
      <p:sp>
        <p:nvSpPr>
          <p:cNvPr id="248" name="Shape 248"/>
          <p:cNvSpPr txBox="1">
            <a:spLocks noGrp="1"/>
          </p:cNvSpPr>
          <p:nvPr>
            <p:ph idx="4294967295"/>
          </p:nvPr>
        </p:nvSpPr>
        <p:spPr>
          <a:xfrm>
            <a:off x="431876" y="1662879"/>
            <a:ext cx="7821613" cy="9699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60933" rIns="121900" bIns="60933" rtlCol="0" anchor="t" anchorCtr="0">
            <a:no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buClr>
                <a:srgbClr val="3F3F3F"/>
              </a:buClr>
              <a:buSzPts val="1700"/>
              <a:buNone/>
            </a:pPr>
            <a:r>
              <a:rPr lang="en-US" altLang="zh-TW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1. </a:t>
            </a: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完整支援存儲池上的磁碟區 </a:t>
            </a:r>
            <a:r>
              <a:rPr lang="en-US" altLang="zh-TW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(</a:t>
            </a: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及其檔案層級 </a:t>
            </a:r>
            <a:r>
              <a:rPr lang="en-US" altLang="zh-CN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LUN),</a:t>
            </a: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及區塊層級</a:t>
            </a:r>
            <a:r>
              <a:rPr lang="en-US" altLang="zh-CN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LUN</a:t>
            </a:r>
            <a:r>
              <a:rPr lang="zh-CN" altLang="en-US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。 
</a:t>
            </a:r>
            <a:r>
              <a:rPr lang="en-US" altLang="zh-CN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2. </a:t>
            </a: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輕而易舉的快照擷取、管理與還原方式。
</a:t>
            </a:r>
            <a:r>
              <a:rPr lang="en-US" altLang="zh-TW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3. </a:t>
            </a: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以市場上穩定的 </a:t>
            </a:r>
            <a:r>
              <a:rPr lang="en-US" altLang="zh-CN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EXT4 </a:t>
            </a:r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檔案系統開發「磁碟區外」快照。
</a:t>
            </a:r>
            <a:endParaRPr lang="zh-CN" altLang="en-US" sz="1800" b="1"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graphicFrame>
        <p:nvGraphicFramePr>
          <p:cNvPr id="5" name="表格 3">
            <a:extLst>
              <a:ext uri="{FF2B5EF4-FFF2-40B4-BE49-F238E27FC236}">
                <a16:creationId xmlns:a16="http://schemas.microsoft.com/office/drawing/2014/main" id="{533F84D9-32DD-47A6-85C1-EFCD373FBC8C}"/>
              </a:ext>
            </a:extLst>
          </p:cNvPr>
          <p:cNvGraphicFramePr>
            <a:graphicFrameLocks noGrp="1"/>
          </p:cNvGraphicFramePr>
          <p:nvPr/>
        </p:nvGraphicFramePr>
        <p:xfrm>
          <a:off x="529968" y="2714811"/>
          <a:ext cx="10287000" cy="757459"/>
        </p:xfrm>
        <a:graphic>
          <a:graphicData uri="http://schemas.openxmlformats.org/drawingml/2006/table">
            <a:tbl>
              <a:tblPr firstRow="1" bandRow="1"/>
              <a:tblGrid>
                <a:gridCol w="1431472">
                  <a:extLst>
                    <a:ext uri="{9D8B030D-6E8A-4147-A177-3AD203B41FA5}">
                      <a16:colId xmlns:a16="http://schemas.microsoft.com/office/drawing/2014/main" val="2714073669"/>
                    </a:ext>
                  </a:extLst>
                </a:gridCol>
                <a:gridCol w="1909235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2793393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4152900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365773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0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RAM</a:t>
                      </a:r>
                      <a:r>
                        <a:rPr lang="en-US" altLang="zh-TW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 </a:t>
                      </a: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大小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A1DA"/>
                        </a:gs>
                        <a:gs pos="100000">
                          <a:srgbClr val="002A7E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0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NAS </a:t>
                      </a:r>
                      <a:r>
                        <a:rPr lang="zh-TW" altLang="en-US" sz="1600" b="0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代表型號</a:t>
                      </a:r>
                      <a:endParaRPr lang="en-US" altLang="en-US" sz="16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A1DA"/>
                        </a:gs>
                        <a:gs pos="100000">
                          <a:srgbClr val="002A7E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整台 </a:t>
                      </a:r>
                      <a:r>
                        <a:rPr lang="en" altLang="zh-TW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NAS </a:t>
                      </a: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可具有快照數量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A1DA"/>
                        </a:gs>
                        <a:gs pos="100000">
                          <a:srgbClr val="002A7E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每個 </a:t>
                      </a:r>
                      <a:r>
                        <a:rPr lang="en" altLang="zh-TW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Volume/LUN </a:t>
                      </a: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快照數量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00A1DA"/>
                        </a:gs>
                        <a:gs pos="100000">
                          <a:srgbClr val="002A7E"/>
                        </a:gs>
                      </a:gsLst>
                      <a:lin ang="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0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4GB </a:t>
                      </a: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及以上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0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TS-x53DU-4G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0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1024</a:t>
                      </a:r>
                      <a:endParaRPr lang="zh-TW" altLang="en-US" sz="1600" b="0" kern="12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0" kern="120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256</a:t>
                      </a: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599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</a:tbl>
          </a:graphicData>
        </a:graphic>
      </p:graphicFrame>
      <p:sp>
        <p:nvSpPr>
          <p:cNvPr id="6" name="Shape 226">
            <a:extLst>
              <a:ext uri="{FF2B5EF4-FFF2-40B4-BE49-F238E27FC236}">
                <a16:creationId xmlns:a16="http://schemas.microsoft.com/office/drawing/2014/main" id="{861CE3D7-6BDE-C24B-9297-52D426776790}"/>
              </a:ext>
            </a:extLst>
          </p:cNvPr>
          <p:cNvSpPr txBox="1"/>
          <p:nvPr/>
        </p:nvSpPr>
        <p:spPr>
          <a:xfrm>
            <a:off x="456239" y="4332368"/>
            <a:ext cx="4578479" cy="59138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lang="zh-TW" alt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Microsoft JhengHei"/>
              <a:sym typeface="Microsoft JhengHei"/>
            </a:endParaRPr>
          </a:p>
        </p:txBody>
      </p:sp>
      <p:sp>
        <p:nvSpPr>
          <p:cNvPr id="7" name="Shape 226">
            <a:extLst>
              <a:ext uri="{FF2B5EF4-FFF2-40B4-BE49-F238E27FC236}">
                <a16:creationId xmlns:a16="http://schemas.microsoft.com/office/drawing/2014/main" id="{547DEC95-2079-5B42-B158-A660B55408E1}"/>
              </a:ext>
            </a:extLst>
          </p:cNvPr>
          <p:cNvSpPr txBox="1"/>
          <p:nvPr/>
        </p:nvSpPr>
        <p:spPr>
          <a:xfrm>
            <a:off x="456238" y="4332368"/>
            <a:ext cx="1723536" cy="4104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zh-TW" altLang="en-US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檔案層級
</a:t>
            </a:r>
          </a:p>
        </p:txBody>
      </p:sp>
      <p:sp>
        <p:nvSpPr>
          <p:cNvPr id="8" name="Shape 236">
            <a:extLst>
              <a:ext uri="{FF2B5EF4-FFF2-40B4-BE49-F238E27FC236}">
                <a16:creationId xmlns:a16="http://schemas.microsoft.com/office/drawing/2014/main" id="{8D0FAA9B-4F93-B747-BA5A-33492A80A350}"/>
              </a:ext>
            </a:extLst>
          </p:cNvPr>
          <p:cNvSpPr txBox="1"/>
          <p:nvPr/>
        </p:nvSpPr>
        <p:spPr>
          <a:xfrm>
            <a:off x="468947" y="5077482"/>
            <a:ext cx="1290560" cy="410400"/>
          </a:xfrm>
          <a:prstGeom prst="rect">
            <a:avLst/>
          </a:prstGeom>
          <a:solidFill>
            <a:srgbClr val="31859B"/>
          </a:solidFill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>
              <a:buClr>
                <a:srgbClr val="000000"/>
              </a:buClr>
              <a:buSzPts val="1400"/>
            </a:pPr>
            <a:r>
              <a:rPr lang="zh-TW" altLang="en-US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區塊層級
</a:t>
            </a:r>
          </a:p>
        </p:txBody>
      </p:sp>
      <p:sp>
        <p:nvSpPr>
          <p:cNvPr id="10" name="Shape 227">
            <a:extLst>
              <a:ext uri="{FF2B5EF4-FFF2-40B4-BE49-F238E27FC236}">
                <a16:creationId xmlns:a16="http://schemas.microsoft.com/office/drawing/2014/main" id="{1F19076C-D68B-B744-97CB-0F7169EE184A}"/>
              </a:ext>
            </a:extLst>
          </p:cNvPr>
          <p:cNvSpPr/>
          <p:nvPr/>
        </p:nvSpPr>
        <p:spPr>
          <a:xfrm>
            <a:off x="1655605" y="5714679"/>
            <a:ext cx="3317020" cy="632837"/>
          </a:xfrm>
          <a:prstGeom prst="rect">
            <a:avLst/>
          </a:prstGeom>
          <a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endParaRPr lang="zh-TW" altLang="en-US" sz="18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11" name="Shape 229">
            <a:extLst>
              <a:ext uri="{FF2B5EF4-FFF2-40B4-BE49-F238E27FC236}">
                <a16:creationId xmlns:a16="http://schemas.microsoft.com/office/drawing/2014/main" id="{CE05D924-EA7E-744A-92EE-66F411B0466E}"/>
              </a:ext>
            </a:extLst>
          </p:cNvPr>
          <p:cNvSpPr/>
          <p:nvPr/>
        </p:nvSpPr>
        <p:spPr>
          <a:xfrm>
            <a:off x="1722507" y="5809577"/>
            <a:ext cx="538800" cy="410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A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2" name="Shape 230">
            <a:extLst>
              <a:ext uri="{FF2B5EF4-FFF2-40B4-BE49-F238E27FC236}">
                <a16:creationId xmlns:a16="http://schemas.microsoft.com/office/drawing/2014/main" id="{6B40B39D-7F88-EB44-95BD-6EE4CE8A5D7D}"/>
              </a:ext>
            </a:extLst>
          </p:cNvPr>
          <p:cNvSpPr/>
          <p:nvPr/>
        </p:nvSpPr>
        <p:spPr>
          <a:xfrm>
            <a:off x="2362753" y="5809577"/>
            <a:ext cx="538800" cy="410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B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3" name="Shape 231">
            <a:extLst>
              <a:ext uri="{FF2B5EF4-FFF2-40B4-BE49-F238E27FC236}">
                <a16:creationId xmlns:a16="http://schemas.microsoft.com/office/drawing/2014/main" id="{5C79C40E-ECCB-7149-9A84-BF472F16AA68}"/>
              </a:ext>
            </a:extLst>
          </p:cNvPr>
          <p:cNvSpPr/>
          <p:nvPr/>
        </p:nvSpPr>
        <p:spPr>
          <a:xfrm>
            <a:off x="3031893" y="5801757"/>
            <a:ext cx="538800" cy="410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chemeClr val="lt1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C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4" name="Shape 233">
            <a:extLst>
              <a:ext uri="{FF2B5EF4-FFF2-40B4-BE49-F238E27FC236}">
                <a16:creationId xmlns:a16="http://schemas.microsoft.com/office/drawing/2014/main" id="{9D4C6FAC-5590-3A44-9DAB-3F61E1D0F7B7}"/>
              </a:ext>
            </a:extLst>
          </p:cNvPr>
          <p:cNvSpPr/>
          <p:nvPr/>
        </p:nvSpPr>
        <p:spPr>
          <a:xfrm>
            <a:off x="2368414" y="5183177"/>
            <a:ext cx="538800" cy="4104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B’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5" name="Shape 234">
            <a:extLst>
              <a:ext uri="{FF2B5EF4-FFF2-40B4-BE49-F238E27FC236}">
                <a16:creationId xmlns:a16="http://schemas.microsoft.com/office/drawing/2014/main" id="{8EA05C06-98E0-2044-BEE9-A57E353A3C9D}"/>
              </a:ext>
            </a:extLst>
          </p:cNvPr>
          <p:cNvSpPr/>
          <p:nvPr/>
        </p:nvSpPr>
        <p:spPr>
          <a:xfrm>
            <a:off x="3031893" y="5183177"/>
            <a:ext cx="538800" cy="4104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C’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6" name="Shape 235">
            <a:extLst>
              <a:ext uri="{FF2B5EF4-FFF2-40B4-BE49-F238E27FC236}">
                <a16:creationId xmlns:a16="http://schemas.microsoft.com/office/drawing/2014/main" id="{38C82518-FF38-1546-873B-5A78D42A0965}"/>
              </a:ext>
            </a:extLst>
          </p:cNvPr>
          <p:cNvSpPr/>
          <p:nvPr/>
        </p:nvSpPr>
        <p:spPr>
          <a:xfrm>
            <a:off x="1704935" y="5183177"/>
            <a:ext cx="538800" cy="4104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A’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7" name="Shape 237">
            <a:extLst>
              <a:ext uri="{FF2B5EF4-FFF2-40B4-BE49-F238E27FC236}">
                <a16:creationId xmlns:a16="http://schemas.microsoft.com/office/drawing/2014/main" id="{A7A00C77-BCB9-AE41-BF64-89DE25CC588D}"/>
              </a:ext>
            </a:extLst>
          </p:cNvPr>
          <p:cNvSpPr/>
          <p:nvPr/>
        </p:nvSpPr>
        <p:spPr>
          <a:xfrm>
            <a:off x="3695371" y="5183177"/>
            <a:ext cx="538800" cy="4104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D’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8" name="Shape 238">
            <a:extLst>
              <a:ext uri="{FF2B5EF4-FFF2-40B4-BE49-F238E27FC236}">
                <a16:creationId xmlns:a16="http://schemas.microsoft.com/office/drawing/2014/main" id="{C388A9E0-250A-894E-B0AC-5C65F865259E}"/>
              </a:ext>
            </a:extLst>
          </p:cNvPr>
          <p:cNvSpPr/>
          <p:nvPr/>
        </p:nvSpPr>
        <p:spPr>
          <a:xfrm>
            <a:off x="4358847" y="5183177"/>
            <a:ext cx="538800" cy="410400"/>
          </a:xfrm>
          <a:prstGeom prst="rect">
            <a:avLst/>
          </a:prstGeom>
          <a:solidFill>
            <a:srgbClr val="E36C09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E’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19" name="Shape 242">
            <a:extLst>
              <a:ext uri="{FF2B5EF4-FFF2-40B4-BE49-F238E27FC236}">
                <a16:creationId xmlns:a16="http://schemas.microsoft.com/office/drawing/2014/main" id="{7F994910-AB80-5240-87A5-F5236CC45324}"/>
              </a:ext>
            </a:extLst>
          </p:cNvPr>
          <p:cNvSpPr/>
          <p:nvPr/>
        </p:nvSpPr>
        <p:spPr>
          <a:xfrm>
            <a:off x="3696717" y="5801982"/>
            <a:ext cx="538800" cy="410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D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sp>
        <p:nvSpPr>
          <p:cNvPr id="20" name="Shape 243">
            <a:extLst>
              <a:ext uri="{FF2B5EF4-FFF2-40B4-BE49-F238E27FC236}">
                <a16:creationId xmlns:a16="http://schemas.microsoft.com/office/drawing/2014/main" id="{8CA173B4-F264-864D-AD68-E0ED74C6D0A6}"/>
              </a:ext>
            </a:extLst>
          </p:cNvPr>
          <p:cNvSpPr/>
          <p:nvPr/>
        </p:nvSpPr>
        <p:spPr>
          <a:xfrm>
            <a:off x="4364382" y="5812997"/>
            <a:ext cx="538800" cy="41040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  <a:buSzPts val="1400"/>
            </a:pPr>
            <a:r>
              <a:rPr lang="en-US" altLang="zh-TW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  <a:sym typeface="Arial"/>
              </a:rPr>
              <a:t>E</a:t>
            </a:r>
            <a:endParaRPr lang="en-US" sz="1867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  <a:sym typeface="Arial"/>
            </a:endParaRPr>
          </a:p>
        </p:txBody>
      </p:sp>
      <p:grpSp>
        <p:nvGrpSpPr>
          <p:cNvPr id="22" name="群組 8">
            <a:extLst>
              <a:ext uri="{FF2B5EF4-FFF2-40B4-BE49-F238E27FC236}">
                <a16:creationId xmlns:a16="http://schemas.microsoft.com/office/drawing/2014/main" id="{46C6B108-202D-DF4D-B5E1-F2EBB19FCA1C}"/>
              </a:ext>
            </a:extLst>
          </p:cNvPr>
          <p:cNvGrpSpPr/>
          <p:nvPr/>
        </p:nvGrpSpPr>
        <p:grpSpPr>
          <a:xfrm>
            <a:off x="1720575" y="4191662"/>
            <a:ext cx="625151" cy="625151"/>
            <a:chOff x="889317" y="2537938"/>
            <a:chExt cx="556036" cy="556036"/>
          </a:xfrm>
        </p:grpSpPr>
        <p:sp>
          <p:nvSpPr>
            <p:cNvPr id="23" name="橢圓 7">
              <a:extLst>
                <a:ext uri="{FF2B5EF4-FFF2-40B4-BE49-F238E27FC236}">
                  <a16:creationId xmlns:a16="http://schemas.microsoft.com/office/drawing/2014/main" id="{19C09694-E0D1-5441-9AA0-F36C2C124F4C}"/>
                </a:ext>
              </a:extLst>
            </p:cNvPr>
            <p:cNvSpPr/>
            <p:nvPr/>
          </p:nvSpPr>
          <p:spPr>
            <a:xfrm>
              <a:off x="889317" y="2537938"/>
              <a:ext cx="556036" cy="556036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4" name="圖片 6">
              <a:extLst>
                <a:ext uri="{FF2B5EF4-FFF2-40B4-BE49-F238E27FC236}">
                  <a16:creationId xmlns:a16="http://schemas.microsoft.com/office/drawing/2014/main" id="{28C79BF1-8038-0D46-87CC-38A2716CB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60" y="2663193"/>
              <a:ext cx="386386" cy="305526"/>
            </a:xfrm>
            <a:prstGeom prst="rect">
              <a:avLst/>
            </a:prstGeom>
          </p:spPr>
        </p:pic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05A62382-4201-42AF-996C-CE021C0081EF}"/>
              </a:ext>
            </a:extLst>
          </p:cNvPr>
          <p:cNvGrpSpPr/>
          <p:nvPr/>
        </p:nvGrpSpPr>
        <p:grpSpPr>
          <a:xfrm>
            <a:off x="2428933" y="4187916"/>
            <a:ext cx="2464552" cy="625151"/>
            <a:chOff x="1762903" y="3085494"/>
            <a:chExt cx="2396981" cy="608011"/>
          </a:xfrm>
        </p:grpSpPr>
        <p:pic>
          <p:nvPicPr>
            <p:cNvPr id="21" name="圖片 5">
              <a:extLst>
                <a:ext uri="{FF2B5EF4-FFF2-40B4-BE49-F238E27FC236}">
                  <a16:creationId xmlns:a16="http://schemas.microsoft.com/office/drawing/2014/main" id="{8B904A2D-A73B-C54E-9659-BD041FCF5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2903" y="3085494"/>
              <a:ext cx="699186" cy="526749"/>
            </a:xfrm>
            <a:prstGeom prst="rect">
              <a:avLst/>
            </a:prstGeom>
          </p:spPr>
        </p:pic>
        <p:pic>
          <p:nvPicPr>
            <p:cNvPr id="25" name="圖片 9">
              <a:extLst>
                <a:ext uri="{FF2B5EF4-FFF2-40B4-BE49-F238E27FC236}">
                  <a16:creationId xmlns:a16="http://schemas.microsoft.com/office/drawing/2014/main" id="{457F28C0-840D-7A4A-B214-8ABCE6B59B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2416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圖片 34">
              <a:extLst>
                <a:ext uri="{FF2B5EF4-FFF2-40B4-BE49-F238E27FC236}">
                  <a16:creationId xmlns:a16="http://schemas.microsoft.com/office/drawing/2014/main" id="{B0962F5F-F881-674A-9C52-6DCB7D098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3708" y="3085494"/>
              <a:ext cx="699186" cy="526749"/>
            </a:xfrm>
            <a:prstGeom prst="rect">
              <a:avLst/>
            </a:prstGeom>
          </p:spPr>
        </p:pic>
        <p:pic>
          <p:nvPicPr>
            <p:cNvPr id="27" name="圖片 35">
              <a:extLst>
                <a:ext uri="{FF2B5EF4-FFF2-40B4-BE49-F238E27FC236}">
                  <a16:creationId xmlns:a16="http://schemas.microsoft.com/office/drawing/2014/main" id="{9EC42781-D259-BE44-BB03-769B00373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322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圖片 36">
              <a:extLst>
                <a:ext uri="{FF2B5EF4-FFF2-40B4-BE49-F238E27FC236}">
                  <a16:creationId xmlns:a16="http://schemas.microsoft.com/office/drawing/2014/main" id="{C5E66FF4-1B29-1542-A500-E0F399CA1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0698" y="3085494"/>
              <a:ext cx="699186" cy="526749"/>
            </a:xfrm>
            <a:prstGeom prst="rect">
              <a:avLst/>
            </a:prstGeom>
          </p:spPr>
        </p:pic>
        <p:pic>
          <p:nvPicPr>
            <p:cNvPr id="29" name="圖片 37">
              <a:extLst>
                <a:ext uri="{FF2B5EF4-FFF2-40B4-BE49-F238E27FC236}">
                  <a16:creationId xmlns:a16="http://schemas.microsoft.com/office/drawing/2014/main" id="{A828CE6A-5FD9-3348-B733-22F2D18C8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0211" y="3346265"/>
              <a:ext cx="250057" cy="34724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0" name="圖片 11">
            <a:extLst>
              <a:ext uri="{FF2B5EF4-FFF2-40B4-BE49-F238E27FC236}">
                <a16:creationId xmlns:a16="http://schemas.microsoft.com/office/drawing/2014/main" id="{033AD60F-2F54-6845-A930-762548946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6778" y="5399034"/>
            <a:ext cx="1562719" cy="107278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18">
            <a:extLst>
              <a:ext uri="{FF2B5EF4-FFF2-40B4-BE49-F238E27FC236}">
                <a16:creationId xmlns:a16="http://schemas.microsoft.com/office/drawing/2014/main" id="{87A7F279-B940-7D44-9D61-4252C71C1A0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381" y="4445261"/>
            <a:ext cx="868973" cy="108245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32" name="群組 21">
            <a:extLst>
              <a:ext uri="{FF2B5EF4-FFF2-40B4-BE49-F238E27FC236}">
                <a16:creationId xmlns:a16="http://schemas.microsoft.com/office/drawing/2014/main" id="{C04E883D-6D4E-534B-96B4-01F50F57185C}"/>
              </a:ext>
            </a:extLst>
          </p:cNvPr>
          <p:cNvGrpSpPr/>
          <p:nvPr/>
        </p:nvGrpSpPr>
        <p:grpSpPr>
          <a:xfrm>
            <a:off x="7635209" y="3847437"/>
            <a:ext cx="1449576" cy="895359"/>
            <a:chOff x="5296072" y="2438860"/>
            <a:chExt cx="1269089" cy="783879"/>
          </a:xfrm>
        </p:grpSpPr>
        <p:pic>
          <p:nvPicPr>
            <p:cNvPr id="33" name="圖片 20">
              <a:extLst>
                <a:ext uri="{FF2B5EF4-FFF2-40B4-BE49-F238E27FC236}">
                  <a16:creationId xmlns:a16="http://schemas.microsoft.com/office/drawing/2014/main" id="{A04EC1DD-D387-904F-A0B1-62A202A09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5375235" y="2359697"/>
              <a:ext cx="769403" cy="92773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圖片 16">
              <a:extLst>
                <a:ext uri="{FF2B5EF4-FFF2-40B4-BE49-F238E27FC236}">
                  <a16:creationId xmlns:a16="http://schemas.microsoft.com/office/drawing/2014/main" id="{C1810225-CF4E-1949-BB64-84F556F6B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3996" y="2800807"/>
              <a:ext cx="461165" cy="42193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6" name="Shape 241">
            <a:extLst>
              <a:ext uri="{FF2B5EF4-FFF2-40B4-BE49-F238E27FC236}">
                <a16:creationId xmlns:a16="http://schemas.microsoft.com/office/drawing/2014/main" id="{A6425107-F9FD-2548-9BFB-8A2BF3604905}"/>
              </a:ext>
            </a:extLst>
          </p:cNvPr>
          <p:cNvSpPr txBox="1"/>
          <p:nvPr/>
        </p:nvSpPr>
        <p:spPr>
          <a:xfrm>
            <a:off x="174048" y="3538922"/>
            <a:ext cx="6939491" cy="410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marL="380990" indent="-143996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經由使用者電腦或外接裝置入侵的勒索軟體</a:t>
            </a:r>
            <a:r>
              <a:rPr lang="en-US" altLang="zh-CN" sz="1600" b="1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,</a:t>
            </a:r>
            <a:r>
              <a:rPr lang="zh-CN" altLang="en-US" sz="1600" b="1"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無法覆蓋快照</a:t>
            </a:r>
          </a:p>
        </p:txBody>
      </p:sp>
      <p:grpSp>
        <p:nvGrpSpPr>
          <p:cNvPr id="37" name="群組 30">
            <a:extLst>
              <a:ext uri="{FF2B5EF4-FFF2-40B4-BE49-F238E27FC236}">
                <a16:creationId xmlns:a16="http://schemas.microsoft.com/office/drawing/2014/main" id="{C9BF72C8-7B8F-144F-9DDE-BFE8965578A1}"/>
              </a:ext>
            </a:extLst>
          </p:cNvPr>
          <p:cNvGrpSpPr/>
          <p:nvPr/>
        </p:nvGrpSpPr>
        <p:grpSpPr>
          <a:xfrm>
            <a:off x="9365895" y="4341037"/>
            <a:ext cx="1636892" cy="1067131"/>
            <a:chOff x="7307786" y="3362271"/>
            <a:chExt cx="1168039" cy="761474"/>
          </a:xfrm>
        </p:grpSpPr>
        <p:grpSp>
          <p:nvGrpSpPr>
            <p:cNvPr id="38" name="群組 29">
              <a:extLst>
                <a:ext uri="{FF2B5EF4-FFF2-40B4-BE49-F238E27FC236}">
                  <a16:creationId xmlns:a16="http://schemas.microsoft.com/office/drawing/2014/main" id="{35FA5C7B-15AB-E242-93C4-4673513EE3DD}"/>
                </a:ext>
              </a:extLst>
            </p:cNvPr>
            <p:cNvGrpSpPr/>
            <p:nvPr/>
          </p:nvGrpSpPr>
          <p:grpSpPr>
            <a:xfrm>
              <a:off x="7307786" y="3556203"/>
              <a:ext cx="1168039" cy="567542"/>
              <a:chOff x="6990085" y="3443536"/>
              <a:chExt cx="1525161" cy="741066"/>
            </a:xfrm>
          </p:grpSpPr>
          <p:pic>
            <p:nvPicPr>
              <p:cNvPr id="40" name="圖片 26">
                <a:extLst>
                  <a:ext uri="{FF2B5EF4-FFF2-40B4-BE49-F238E27FC236}">
                    <a16:creationId xmlns:a16="http://schemas.microsoft.com/office/drawing/2014/main" id="{B8826ECB-793E-E64E-B849-F5DD981D4B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90085" y="3443536"/>
                <a:ext cx="962151" cy="648264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圖片 28">
                <a:extLst>
                  <a:ext uri="{FF2B5EF4-FFF2-40B4-BE49-F238E27FC236}">
                    <a16:creationId xmlns:a16="http://schemas.microsoft.com/office/drawing/2014/main" id="{4C26412B-87FA-3849-A925-0A14BDE907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571636" y="3549643"/>
                <a:ext cx="943610" cy="634959"/>
              </a:xfrm>
              <a:prstGeom prst="rect">
                <a:avLst/>
              </a:prstGeo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39" name="圖片 23">
              <a:extLst>
                <a:ext uri="{FF2B5EF4-FFF2-40B4-BE49-F238E27FC236}">
                  <a16:creationId xmlns:a16="http://schemas.microsoft.com/office/drawing/2014/main" id="{39378E24-2D30-6146-97C8-5C4D58FD2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3534" y="3362271"/>
              <a:ext cx="664567" cy="66456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2" name="文字方塊 243">
            <a:extLst>
              <a:ext uri="{FF2B5EF4-FFF2-40B4-BE49-F238E27FC236}">
                <a16:creationId xmlns:a16="http://schemas.microsoft.com/office/drawing/2014/main" id="{E6064A48-CB6C-B546-9EBB-F5C7470D42D3}"/>
              </a:ext>
            </a:extLst>
          </p:cNvPr>
          <p:cNvSpPr txBox="1"/>
          <p:nvPr/>
        </p:nvSpPr>
        <p:spPr>
          <a:xfrm>
            <a:off x="7462796" y="4720719"/>
            <a:ext cx="1796991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外接儲存裝置</a:t>
            </a:r>
            <a:endPara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文字方塊 59">
            <a:extLst>
              <a:ext uri="{FF2B5EF4-FFF2-40B4-BE49-F238E27FC236}">
                <a16:creationId xmlns:a16="http://schemas.microsoft.com/office/drawing/2014/main" id="{A4A2498C-2429-3844-A39A-6A62802C25A6}"/>
              </a:ext>
            </a:extLst>
          </p:cNvPr>
          <p:cNvSpPr txBox="1"/>
          <p:nvPr/>
        </p:nvSpPr>
        <p:spPr>
          <a:xfrm>
            <a:off x="5967529" y="5482989"/>
            <a:ext cx="1391749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電腦或伺服器上的硬碟空間
</a:t>
            </a:r>
            <a:endPara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4" name="文字方塊 60">
            <a:extLst>
              <a:ext uri="{FF2B5EF4-FFF2-40B4-BE49-F238E27FC236}">
                <a16:creationId xmlns:a16="http://schemas.microsoft.com/office/drawing/2014/main" id="{5F46BC92-5F8F-7442-BB13-53ED05091F71}"/>
              </a:ext>
            </a:extLst>
          </p:cNvPr>
          <p:cNvSpPr txBox="1"/>
          <p:nvPr/>
        </p:nvSpPr>
        <p:spPr>
          <a:xfrm>
            <a:off x="9421281" y="5409672"/>
            <a:ext cx="159895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雲端空間 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/ </a:t>
            </a:r>
            <a:r>
              <a:rPr lang="en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
</a:t>
            </a:r>
            <a:endPara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5" name="弧形 244">
            <a:extLst>
              <a:ext uri="{FF2B5EF4-FFF2-40B4-BE49-F238E27FC236}">
                <a16:creationId xmlns:a16="http://schemas.microsoft.com/office/drawing/2014/main" id="{B4B58D24-AFED-304A-863B-45A9D7A896BE}"/>
              </a:ext>
            </a:extLst>
          </p:cNvPr>
          <p:cNvSpPr/>
          <p:nvPr/>
        </p:nvSpPr>
        <p:spPr>
          <a:xfrm rot="17557318">
            <a:off x="6768926" y="4001369"/>
            <a:ext cx="1219200" cy="1219200"/>
          </a:xfrm>
          <a:prstGeom prst="arc">
            <a:avLst>
              <a:gd name="adj1" fmla="val 16323179"/>
              <a:gd name="adj2" fmla="val 736492"/>
            </a:avLst>
          </a:prstGeom>
          <a:ln w="28575">
            <a:solidFill>
              <a:srgbClr val="3A576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弧形 62">
            <a:extLst>
              <a:ext uri="{FF2B5EF4-FFF2-40B4-BE49-F238E27FC236}">
                <a16:creationId xmlns:a16="http://schemas.microsoft.com/office/drawing/2014/main" id="{99843927-50EC-3F4D-97DD-CC0B39B84903}"/>
              </a:ext>
            </a:extLst>
          </p:cNvPr>
          <p:cNvSpPr/>
          <p:nvPr/>
        </p:nvSpPr>
        <p:spPr>
          <a:xfrm rot="20575507">
            <a:off x="8559936" y="4065027"/>
            <a:ext cx="1219200" cy="1219200"/>
          </a:xfrm>
          <a:prstGeom prst="arc">
            <a:avLst>
              <a:gd name="adj1" fmla="val 16200000"/>
              <a:gd name="adj2" fmla="val 21582801"/>
            </a:avLst>
          </a:prstGeom>
          <a:ln w="28575">
            <a:solidFill>
              <a:srgbClr val="3A5760"/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弧形 63">
            <a:extLst>
              <a:ext uri="{FF2B5EF4-FFF2-40B4-BE49-F238E27FC236}">
                <a16:creationId xmlns:a16="http://schemas.microsoft.com/office/drawing/2014/main" id="{E1111368-112F-C442-B94E-5CB24D530E2C}"/>
              </a:ext>
            </a:extLst>
          </p:cNvPr>
          <p:cNvSpPr/>
          <p:nvPr/>
        </p:nvSpPr>
        <p:spPr>
          <a:xfrm rot="9448614">
            <a:off x="6689945" y="5134703"/>
            <a:ext cx="1219200" cy="1219200"/>
          </a:xfrm>
          <a:prstGeom prst="arc">
            <a:avLst>
              <a:gd name="adj1" fmla="val 16200000"/>
              <a:gd name="adj2" fmla="val 21582801"/>
            </a:avLst>
          </a:prstGeom>
          <a:ln w="28575">
            <a:solidFill>
              <a:schemeClr val="accent1">
                <a:lumMod val="40000"/>
                <a:lumOff val="60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75398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CD840-F979-422A-9A60-FEE44F537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600"/>
              <a:t>免費支援大容量 </a:t>
            </a:r>
            <a:r>
              <a:rPr lang="en" altLang="zh-CN" sz="3600"/>
              <a:t>Mac Time Machine </a:t>
            </a:r>
            <a:r>
              <a:rPr lang="zh-CN" altLang="en-US" sz="3600"/>
              <a:t>備份，</a:t>
            </a:r>
            <a:br>
              <a:rPr lang="en-US" altLang="zh-CN" sz="3600"/>
            </a:br>
            <a:r>
              <a:rPr lang="zh-CN" altLang="en-US" sz="3600"/>
              <a:t>支援多人備份，幫助企業節省開銷</a:t>
            </a:r>
            <a:endParaRPr lang="ja-JP" altLang="en-US" sz="360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49B1178-9553-44D8-9E65-FDD3E521E128}"/>
              </a:ext>
            </a:extLst>
          </p:cNvPr>
          <p:cNvSpPr txBox="1"/>
          <p:nvPr/>
        </p:nvSpPr>
        <p:spPr>
          <a:xfrm>
            <a:off x="1119105" y="1639224"/>
            <a:ext cx="9178790" cy="846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ja-JP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透過 </a:t>
            </a:r>
            <a:r>
              <a:rPr lang="en" altLang="ja-JP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HBS 3 </a:t>
            </a:r>
            <a:r>
              <a:rPr lang="ja-JP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將 </a:t>
            </a:r>
            <a:r>
              <a:rPr lang="en" altLang="ja-JP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Time Machine </a:t>
            </a:r>
            <a:r>
              <a:rPr lang="ja-JP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備份檔案複製到 </a:t>
            </a:r>
            <a:r>
              <a:rPr lang="en" altLang="ja-JP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NAS,</a:t>
            </a:r>
            <a:r>
              <a:rPr lang="ja-JP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再將 </a:t>
            </a:r>
            <a:r>
              <a:rPr lang="en" altLang="ja-JP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NAS Time Machine </a:t>
            </a:r>
            <a:r>
              <a:rPr lang="ja-JP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資料備份到外接裝置例如 </a:t>
            </a:r>
            <a:r>
              <a:rPr lang="en" altLang="ja-JP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TR-004 USB RAID </a:t>
            </a:r>
            <a:r>
              <a:rPr lang="ja-JP" alt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外接盒</a:t>
            </a:r>
            <a:endParaRPr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7" name="圖片 56">
            <a:extLst>
              <a:ext uri="{FF2B5EF4-FFF2-40B4-BE49-F238E27FC236}">
                <a16:creationId xmlns:a16="http://schemas.microsoft.com/office/drawing/2014/main" id="{3EC5DFB7-6EEF-4625-BB5F-3C356C1ED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5260917" y="6138433"/>
            <a:ext cx="1612895" cy="166603"/>
          </a:xfrm>
          <a:prstGeom prst="rect">
            <a:avLst/>
          </a:prstGeom>
        </p:spPr>
      </p:pic>
      <p:pic>
        <p:nvPicPr>
          <p:cNvPr id="66" name="圖片 65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A253FF1B-40CB-431B-8FE7-85E4DB54B6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046" y="4788826"/>
            <a:ext cx="2546983" cy="1432909"/>
          </a:xfrm>
          <a:prstGeom prst="rect">
            <a:avLst/>
          </a:prstGeom>
        </p:spPr>
      </p:pic>
      <p:pic>
        <p:nvPicPr>
          <p:cNvPr id="67" name="圖片 26">
            <a:extLst>
              <a:ext uri="{FF2B5EF4-FFF2-40B4-BE49-F238E27FC236}">
                <a16:creationId xmlns:a16="http://schemas.microsoft.com/office/drawing/2014/main" id="{B8FEF67B-D769-4CF9-9191-2127B6C83A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231" y="5716884"/>
            <a:ext cx="652780" cy="621665"/>
          </a:xfrm>
          <a:prstGeom prst="rect">
            <a:avLst/>
          </a:prstGeom>
        </p:spPr>
      </p:pic>
      <p:sp>
        <p:nvSpPr>
          <p:cNvPr id="68" name="Google Shape;157;p22">
            <a:extLst>
              <a:ext uri="{FF2B5EF4-FFF2-40B4-BE49-F238E27FC236}">
                <a16:creationId xmlns:a16="http://schemas.microsoft.com/office/drawing/2014/main" id="{AF2F8C74-EFDF-43DF-BF5A-5191DB2FE414}"/>
              </a:ext>
            </a:extLst>
          </p:cNvPr>
          <p:cNvSpPr txBox="1"/>
          <p:nvPr/>
        </p:nvSpPr>
        <p:spPr>
          <a:xfrm>
            <a:off x="1022984" y="6335334"/>
            <a:ext cx="22888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Mac Time Machine</a:t>
            </a:r>
            <a:endParaRPr lang="en-US" sz="1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9" name="圖片 41" descr="一張含有 螢幕擷取畫面 的圖片&#10;&#10;描述是以高可信度產生">
            <a:extLst>
              <a:ext uri="{FF2B5EF4-FFF2-40B4-BE49-F238E27FC236}">
                <a16:creationId xmlns:a16="http://schemas.microsoft.com/office/drawing/2014/main" id="{BFF33F3E-593D-4455-BEB7-64A3306C3B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5774" y="4975465"/>
            <a:ext cx="159385" cy="974725"/>
          </a:xfrm>
          <a:prstGeom prst="rect">
            <a:avLst/>
          </a:prstGeom>
        </p:spPr>
      </p:pic>
      <p:pic>
        <p:nvPicPr>
          <p:cNvPr id="70" name="圖片 80">
            <a:extLst>
              <a:ext uri="{FF2B5EF4-FFF2-40B4-BE49-F238E27FC236}">
                <a16:creationId xmlns:a16="http://schemas.microsoft.com/office/drawing/2014/main" id="{7EABCEB7-4251-46B4-831A-03B99DC8CD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2038" y="4836557"/>
            <a:ext cx="442633" cy="663951"/>
          </a:xfrm>
          <a:prstGeom prst="rect">
            <a:avLst/>
          </a:prstGeom>
        </p:spPr>
      </p:pic>
      <p:sp>
        <p:nvSpPr>
          <p:cNvPr id="72" name="Google Shape;158;p22">
            <a:extLst>
              <a:ext uri="{FF2B5EF4-FFF2-40B4-BE49-F238E27FC236}">
                <a16:creationId xmlns:a16="http://schemas.microsoft.com/office/drawing/2014/main" id="{7381F5B6-B182-4293-868C-F86EA88D58AD}"/>
              </a:ext>
            </a:extLst>
          </p:cNvPr>
          <p:cNvSpPr txBox="1"/>
          <p:nvPr/>
        </p:nvSpPr>
        <p:spPr>
          <a:xfrm>
            <a:off x="9123851" y="6350574"/>
            <a:ext cx="1043101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TR-004U</a:t>
            </a:r>
          </a:p>
        </p:txBody>
      </p:sp>
      <p:sp>
        <p:nvSpPr>
          <p:cNvPr id="79" name="箭號: 向右 78">
            <a:extLst>
              <a:ext uri="{FF2B5EF4-FFF2-40B4-BE49-F238E27FC236}">
                <a16:creationId xmlns:a16="http://schemas.microsoft.com/office/drawing/2014/main" id="{01225166-20FD-48EA-A57C-3A316E225855}"/>
              </a:ext>
            </a:extLst>
          </p:cNvPr>
          <p:cNvSpPr/>
          <p:nvPr/>
        </p:nvSpPr>
        <p:spPr>
          <a:xfrm>
            <a:off x="7307280" y="5458855"/>
            <a:ext cx="1138628" cy="456231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1000">
                <a:schemeClr val="tx2">
                  <a:lumMod val="60000"/>
                  <a:lumOff val="40000"/>
                  <a:alpha val="0"/>
                </a:schemeClr>
              </a:gs>
              <a:gs pos="70000">
                <a:srgbClr val="1FACF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0" name="圖片 79">
            <a:extLst>
              <a:ext uri="{FF2B5EF4-FFF2-40B4-BE49-F238E27FC236}">
                <a16:creationId xmlns:a16="http://schemas.microsoft.com/office/drawing/2014/main" id="{E45D1DEB-0111-4B2F-8088-497CCE0E388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445" y="4560553"/>
            <a:ext cx="648000" cy="648000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60000"/>
              </a:prstClr>
            </a:outerShdw>
          </a:effectLst>
        </p:spPr>
      </p:pic>
      <p:pic>
        <p:nvPicPr>
          <p:cNvPr id="81" name="Google Shape;127;p18">
            <a:extLst>
              <a:ext uri="{FF2B5EF4-FFF2-40B4-BE49-F238E27FC236}">
                <a16:creationId xmlns:a16="http://schemas.microsoft.com/office/drawing/2014/main" id="{2BDCF09B-EABB-4778-8C79-82B5E98F77AB}"/>
              </a:ext>
            </a:extLst>
          </p:cNvPr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885436" y="4434407"/>
            <a:ext cx="720000" cy="72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2" name="箭號: 向右 81">
            <a:extLst>
              <a:ext uri="{FF2B5EF4-FFF2-40B4-BE49-F238E27FC236}">
                <a16:creationId xmlns:a16="http://schemas.microsoft.com/office/drawing/2014/main" id="{599517FD-5444-4030-AD6F-D0B7BD59DBAF}"/>
              </a:ext>
            </a:extLst>
          </p:cNvPr>
          <p:cNvSpPr/>
          <p:nvPr/>
        </p:nvSpPr>
        <p:spPr>
          <a:xfrm>
            <a:off x="3840765" y="5458855"/>
            <a:ext cx="1138628" cy="456231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1000">
                <a:schemeClr val="tx2">
                  <a:lumMod val="60000"/>
                  <a:lumOff val="40000"/>
                  <a:alpha val="0"/>
                </a:schemeClr>
              </a:gs>
              <a:gs pos="70000">
                <a:srgbClr val="1FACF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80641017-647E-49CB-9FB7-9DD251E31BC6}"/>
              </a:ext>
            </a:extLst>
          </p:cNvPr>
          <p:cNvSpPr txBox="1"/>
          <p:nvPr/>
        </p:nvSpPr>
        <p:spPr>
          <a:xfrm>
            <a:off x="609152" y="2537200"/>
            <a:ext cx="399119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建立 </a:t>
            </a:r>
            <a:r>
              <a:rPr lang="en" altLang="zh-TW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NAS </a:t>
            </a: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備份工作</a:t>
            </a:r>
            <a: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:</a:t>
            </a:r>
            <a:endParaRPr lang="zh-TW" altLang="en-US" sz="2400" b="1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74" name="箭號: 向右 73">
            <a:extLst>
              <a:ext uri="{FF2B5EF4-FFF2-40B4-BE49-F238E27FC236}">
                <a16:creationId xmlns:a16="http://schemas.microsoft.com/office/drawing/2014/main" id="{D095F73D-76C3-4CF2-8985-6E10338DFE5B}"/>
              </a:ext>
            </a:extLst>
          </p:cNvPr>
          <p:cNvSpPr/>
          <p:nvPr/>
        </p:nvSpPr>
        <p:spPr>
          <a:xfrm>
            <a:off x="3391462" y="3941099"/>
            <a:ext cx="1020807" cy="437677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0">
                <a:srgbClr val="9BBD1E"/>
              </a:gs>
              <a:gs pos="85000">
                <a:srgbClr val="7D981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箭號: 向右 74">
            <a:extLst>
              <a:ext uri="{FF2B5EF4-FFF2-40B4-BE49-F238E27FC236}">
                <a16:creationId xmlns:a16="http://schemas.microsoft.com/office/drawing/2014/main" id="{3E7C5FB8-29F0-4514-97A8-4C59BC199C91}"/>
              </a:ext>
            </a:extLst>
          </p:cNvPr>
          <p:cNvSpPr/>
          <p:nvPr/>
        </p:nvSpPr>
        <p:spPr>
          <a:xfrm>
            <a:off x="7426354" y="3939235"/>
            <a:ext cx="1020807" cy="437677"/>
          </a:xfrm>
          <a:prstGeom prst="rightArrow">
            <a:avLst>
              <a:gd name="adj1" fmla="val 50000"/>
              <a:gd name="adj2" fmla="val 87117"/>
            </a:avLst>
          </a:prstGeom>
          <a:gradFill flip="none" rotWithShape="1">
            <a:gsLst>
              <a:gs pos="0">
                <a:srgbClr val="9BBD1E"/>
              </a:gs>
              <a:gs pos="85000">
                <a:srgbClr val="7D981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7" name="圖片 76">
            <a:extLst>
              <a:ext uri="{FF2B5EF4-FFF2-40B4-BE49-F238E27FC236}">
                <a16:creationId xmlns:a16="http://schemas.microsoft.com/office/drawing/2014/main" id="{A25B8B97-C344-44ED-A11C-B5039151CE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7622" y="3192530"/>
            <a:ext cx="2613963" cy="1178832"/>
          </a:xfrm>
          <a:prstGeom prst="rect">
            <a:avLst/>
          </a:prstGeom>
        </p:spPr>
      </p:pic>
      <p:pic>
        <p:nvPicPr>
          <p:cNvPr id="78" name="圖片 77">
            <a:extLst>
              <a:ext uri="{FF2B5EF4-FFF2-40B4-BE49-F238E27FC236}">
                <a16:creationId xmlns:a16="http://schemas.microsoft.com/office/drawing/2014/main" id="{4C3D4F94-5E58-4AD2-854E-B88FE8F27F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564" y="3184410"/>
            <a:ext cx="2613963" cy="1178832"/>
          </a:xfrm>
          <a:prstGeom prst="rect">
            <a:avLst/>
          </a:prstGeom>
        </p:spPr>
      </p:pic>
      <p:sp>
        <p:nvSpPr>
          <p:cNvPr id="83" name="矩形: 圓角 82">
            <a:extLst>
              <a:ext uri="{FF2B5EF4-FFF2-40B4-BE49-F238E27FC236}">
                <a16:creationId xmlns:a16="http://schemas.microsoft.com/office/drawing/2014/main" id="{602981E1-6DCC-4D8E-82E1-C7733D5060BD}"/>
              </a:ext>
            </a:extLst>
          </p:cNvPr>
          <p:cNvSpPr/>
          <p:nvPr/>
        </p:nvSpPr>
        <p:spPr>
          <a:xfrm>
            <a:off x="1332472" y="3300262"/>
            <a:ext cx="2371668" cy="947127"/>
          </a:xfrm>
          <a:prstGeom prst="roundRect">
            <a:avLst>
              <a:gd name="adj" fmla="val 20811"/>
            </a:avLst>
          </a:prstGeom>
          <a:gradFill>
            <a:gsLst>
              <a:gs pos="0">
                <a:srgbClr val="3A3A3A"/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EAA129AC-5245-4212-AB2C-6BE371A9F672}"/>
              </a:ext>
            </a:extLst>
          </p:cNvPr>
          <p:cNvSpPr/>
          <p:nvPr/>
        </p:nvSpPr>
        <p:spPr>
          <a:xfrm>
            <a:off x="1241915" y="3449732"/>
            <a:ext cx="2575610" cy="68390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來源端選取 </a:t>
            </a:r>
            <a:r>
              <a:rPr lang="en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Time 
Machine </a:t>
            </a: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Calibri"/>
              </a:rPr>
              <a:t>備份資料夾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DAAC359B-240C-4C86-90DA-317A164AA24B}"/>
              </a:ext>
            </a:extLst>
          </p:cNvPr>
          <p:cNvGrpSpPr/>
          <p:nvPr/>
        </p:nvGrpSpPr>
        <p:grpSpPr>
          <a:xfrm>
            <a:off x="4549692" y="3192531"/>
            <a:ext cx="3095697" cy="1178832"/>
            <a:chOff x="4549692" y="3192531"/>
            <a:chExt cx="2613963" cy="1178832"/>
          </a:xfrm>
        </p:grpSpPr>
        <p:pic>
          <p:nvPicPr>
            <p:cNvPr id="76" name="圖片 75">
              <a:extLst>
                <a:ext uri="{FF2B5EF4-FFF2-40B4-BE49-F238E27FC236}">
                  <a16:creationId xmlns:a16="http://schemas.microsoft.com/office/drawing/2014/main" id="{46B7D00C-8E1E-4235-8DF5-59CD0A790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9692" y="3192531"/>
              <a:ext cx="2613963" cy="1178832"/>
            </a:xfrm>
            <a:prstGeom prst="rect">
              <a:avLst/>
            </a:prstGeom>
          </p:spPr>
        </p:pic>
        <p:sp>
          <p:nvSpPr>
            <p:cNvPr id="86" name="矩形: 圓角 85">
              <a:extLst>
                <a:ext uri="{FF2B5EF4-FFF2-40B4-BE49-F238E27FC236}">
                  <a16:creationId xmlns:a16="http://schemas.microsoft.com/office/drawing/2014/main" id="{8886AFDA-AFC7-4A04-A616-1045B143F2D2}"/>
                </a:ext>
              </a:extLst>
            </p:cNvPr>
            <p:cNvSpPr/>
            <p:nvPr/>
          </p:nvSpPr>
          <p:spPr>
            <a:xfrm>
              <a:off x="4666771" y="3308383"/>
              <a:ext cx="2371668" cy="947127"/>
            </a:xfrm>
            <a:prstGeom prst="roundRect">
              <a:avLst>
                <a:gd name="adj" fmla="val 20811"/>
              </a:avLst>
            </a:prstGeom>
            <a:gradFill>
              <a:gsLst>
                <a:gs pos="0">
                  <a:srgbClr val="3A3A3A"/>
                </a:gs>
                <a:gs pos="100000">
                  <a:srgbClr val="0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7" name="矩形: 圓角 86">
            <a:extLst>
              <a:ext uri="{FF2B5EF4-FFF2-40B4-BE49-F238E27FC236}">
                <a16:creationId xmlns:a16="http://schemas.microsoft.com/office/drawing/2014/main" id="{D5587BD8-056A-41AE-A802-85D3F50BB0A6}"/>
              </a:ext>
            </a:extLst>
          </p:cNvPr>
          <p:cNvSpPr/>
          <p:nvPr/>
        </p:nvSpPr>
        <p:spPr>
          <a:xfrm>
            <a:off x="8718768" y="3308126"/>
            <a:ext cx="2371668" cy="947127"/>
          </a:xfrm>
          <a:prstGeom prst="roundRect">
            <a:avLst>
              <a:gd name="adj" fmla="val 20811"/>
            </a:avLst>
          </a:prstGeom>
          <a:gradFill>
            <a:gsLst>
              <a:gs pos="0">
                <a:srgbClr val="3A3A3A"/>
              </a:gs>
              <a:gs pos="10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2F1056B7-D6C8-4E68-BC0A-0F0C6C6BD9F7}"/>
              </a:ext>
            </a:extLst>
          </p:cNvPr>
          <p:cNvSpPr/>
          <p:nvPr/>
        </p:nvSpPr>
        <p:spPr>
          <a:xfrm>
            <a:off x="4919013" y="3459390"/>
            <a:ext cx="2472258" cy="683905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目標選擇的本地端介面 </a:t>
            </a:r>
            <a:r>
              <a:rPr lang="en-US" altLang="zh-CN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&gt; </a:t>
            </a:r>
            <a:r>
              <a:rPr lang="zh-CN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選擇 </a:t>
            </a:r>
            <a:r>
              <a:rPr lang="en" altLang="zh-CN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TR-004U</a:t>
            </a:r>
            <a:endParaRPr lang="zh-TW" altLang="en-US" sz="1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5" name="矩形 94">
            <a:extLst>
              <a:ext uri="{FF2B5EF4-FFF2-40B4-BE49-F238E27FC236}">
                <a16:creationId xmlns:a16="http://schemas.microsoft.com/office/drawing/2014/main" id="{40164FE0-2EE1-4F9C-9BCE-889154E32F36}"/>
              </a:ext>
            </a:extLst>
          </p:cNvPr>
          <p:cNvSpPr/>
          <p:nvPr/>
        </p:nvSpPr>
        <p:spPr>
          <a:xfrm>
            <a:off x="9148848" y="3380689"/>
            <a:ext cx="1863749" cy="1118255"/>
          </a:xfrm>
          <a:prstGeom prst="rect">
            <a:avLst/>
          </a:prstGeom>
        </p:spPr>
        <p:txBody>
          <a:bodyPr wrap="square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2000"/>
              </a:lnSpc>
            </a:pPr>
            <a:r>
              <a:rPr lang="en-US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- </a:t>
            </a: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選擇排程
</a:t>
            </a:r>
            <a:r>
              <a:rPr lang="en-US" altLang="zh-TW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- </a:t>
            </a:r>
            <a:r>
              <a:rPr lang="zh-TW" altLang="en-US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選擇使用</a:t>
            </a:r>
            <a:r>
              <a:rPr lang="en-US" altLang="zh-CN" sz="18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QuDedup</a:t>
            </a:r>
            <a:r>
              <a:rPr lang="en-US" altLang="zh-CN" sz="1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  
</a:t>
            </a:r>
            <a:endParaRPr lang="en-US" altLang="zh-TW" sz="18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40" name="Google Shape;158;p22">
            <a:extLst>
              <a:ext uri="{FF2B5EF4-FFF2-40B4-BE49-F238E27FC236}">
                <a16:creationId xmlns:a16="http://schemas.microsoft.com/office/drawing/2014/main" id="{7BA8A95F-BAF9-5348-A0CE-3A4A77BD2D37}"/>
              </a:ext>
            </a:extLst>
          </p:cNvPr>
          <p:cNvSpPr txBox="1"/>
          <p:nvPr/>
        </p:nvSpPr>
        <p:spPr>
          <a:xfrm>
            <a:off x="5042909" y="6350574"/>
            <a:ext cx="1392407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TS-453DU</a:t>
            </a:r>
          </a:p>
        </p:txBody>
      </p:sp>
      <p:pic>
        <p:nvPicPr>
          <p:cNvPr id="44" name="圖片 26">
            <a:extLst>
              <a:ext uri="{FF2B5EF4-FFF2-40B4-BE49-F238E27FC236}">
                <a16:creationId xmlns:a16="http://schemas.microsoft.com/office/drawing/2014/main" id="{1DD943C6-9EA6-4429-BA7E-99BBBC6739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6348" y="5328525"/>
            <a:ext cx="652780" cy="621665"/>
          </a:xfrm>
          <a:prstGeom prst="rect">
            <a:avLst/>
          </a:prstGeom>
        </p:spPr>
      </p:pic>
      <p:sp>
        <p:nvSpPr>
          <p:cNvPr id="43" name="Shape 450">
            <a:extLst>
              <a:ext uri="{FF2B5EF4-FFF2-40B4-BE49-F238E27FC236}">
                <a16:creationId xmlns:a16="http://schemas.microsoft.com/office/drawing/2014/main" id="{0CD64D3B-ED5B-4D38-A4A5-BE6F45F0A7B5}"/>
              </a:ext>
            </a:extLst>
          </p:cNvPr>
          <p:cNvSpPr/>
          <p:nvPr/>
        </p:nvSpPr>
        <p:spPr>
          <a:xfrm>
            <a:off x="849821" y="3080190"/>
            <a:ext cx="648000" cy="649539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1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5" name="Shape 450">
            <a:extLst>
              <a:ext uri="{FF2B5EF4-FFF2-40B4-BE49-F238E27FC236}">
                <a16:creationId xmlns:a16="http://schemas.microsoft.com/office/drawing/2014/main" id="{C1417724-E6EF-4472-A166-CE99A775CDE9}"/>
              </a:ext>
            </a:extLst>
          </p:cNvPr>
          <p:cNvSpPr/>
          <p:nvPr/>
        </p:nvSpPr>
        <p:spPr>
          <a:xfrm>
            <a:off x="4247605" y="3080190"/>
            <a:ext cx="648000" cy="649539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2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6" name="Shape 450">
            <a:extLst>
              <a:ext uri="{FF2B5EF4-FFF2-40B4-BE49-F238E27FC236}">
                <a16:creationId xmlns:a16="http://schemas.microsoft.com/office/drawing/2014/main" id="{321224E8-0E76-481E-B49B-081F359987F0}"/>
              </a:ext>
            </a:extLst>
          </p:cNvPr>
          <p:cNvSpPr/>
          <p:nvPr/>
        </p:nvSpPr>
        <p:spPr>
          <a:xfrm>
            <a:off x="8331621" y="3080190"/>
            <a:ext cx="648000" cy="649539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3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94256728-8445-4D68-88D9-4C76DEB16CC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4244" y="5940434"/>
            <a:ext cx="2854750" cy="265126"/>
          </a:xfrm>
          <a:prstGeom prst="rect">
            <a:avLst/>
          </a:prstGeom>
        </p:spPr>
      </p:pic>
      <p:pic>
        <p:nvPicPr>
          <p:cNvPr id="5" name="圖片 4" descr="一張含有 監視器, 室內, 電子用品, 螢幕 的圖片&#10;&#10;自動產生的描述">
            <a:extLst>
              <a:ext uri="{FF2B5EF4-FFF2-40B4-BE49-F238E27FC236}">
                <a16:creationId xmlns:a16="http://schemas.microsoft.com/office/drawing/2014/main" id="{1AD1F2A4-3F39-43AC-AF2B-1698EE7A7B8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34000" contras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5485" y="5950198"/>
            <a:ext cx="2999834" cy="385136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CB989EA4-C117-4863-966B-FA77C425A7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9351783" y="6138433"/>
            <a:ext cx="1612895" cy="16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78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矩形: 圓角 166">
            <a:extLst>
              <a:ext uri="{FF2B5EF4-FFF2-40B4-BE49-F238E27FC236}">
                <a16:creationId xmlns:a16="http://schemas.microsoft.com/office/drawing/2014/main" id="{07094414-DE19-4177-94AD-5191EFA9EA8F}"/>
              </a:ext>
            </a:extLst>
          </p:cNvPr>
          <p:cNvSpPr/>
          <p:nvPr/>
        </p:nvSpPr>
        <p:spPr>
          <a:xfrm>
            <a:off x="1010186" y="2617787"/>
            <a:ext cx="3122427" cy="4124172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131" y="179396"/>
            <a:ext cx="11194586" cy="1378562"/>
          </a:xfrm>
        </p:spPr>
        <p:txBody>
          <a:bodyPr>
            <a:normAutofit/>
          </a:bodyPr>
          <a:lstStyle/>
          <a:p>
            <a:r>
              <a:rPr lang="zh-CN" altLang="en-US" sz="3600"/>
              <a:t>省下公有雲費用，</a:t>
            </a:r>
            <a:r>
              <a:rPr lang="en-US" altLang="zh-CN" sz="3600"/>
              <a:t>TS-x53DU </a:t>
            </a:r>
            <a:r>
              <a:rPr lang="zh-CN" altLang="en-US" sz="3600"/>
              <a:t>就是您的企業私人雲！</a:t>
            </a:r>
            <a:br>
              <a:rPr lang="en-US" altLang="zh-CN" sz="3600"/>
            </a:br>
            <a:r>
              <a:rPr lang="zh-CN" altLang="en-US" sz="3600"/>
              <a:t>災難復原與資料瘦身</a:t>
            </a:r>
            <a:r>
              <a:rPr lang="en-US" altLang="zh-CN" sz="3600"/>
              <a:t>: </a:t>
            </a:r>
            <a:r>
              <a:rPr lang="zh-CN" altLang="en-US" sz="3600"/>
              <a:t>異地備份與還原，隨處取用</a:t>
            </a:r>
            <a:endParaRPr lang="zh-TW" altLang="en-US" sz="3600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26331DD1-18DD-4546-A651-D303F95E84C0}"/>
              </a:ext>
            </a:extLst>
          </p:cNvPr>
          <p:cNvSpPr/>
          <p:nvPr/>
        </p:nvSpPr>
        <p:spPr>
          <a:xfrm>
            <a:off x="7605775" y="2608655"/>
            <a:ext cx="3370395" cy="4124172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3ABB146-378A-4E0D-A053-F59E77AE43D4}"/>
              </a:ext>
            </a:extLst>
          </p:cNvPr>
          <p:cNvSpPr/>
          <p:nvPr/>
        </p:nvSpPr>
        <p:spPr>
          <a:xfrm>
            <a:off x="4307980" y="2608656"/>
            <a:ext cx="3122427" cy="4124172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Google Shape;1476;p83">
            <a:extLst>
              <a:ext uri="{FF2B5EF4-FFF2-40B4-BE49-F238E27FC236}">
                <a16:creationId xmlns:a16="http://schemas.microsoft.com/office/drawing/2014/main" id="{2B2F6E34-101B-464C-93D9-1B4303404AD5}"/>
              </a:ext>
            </a:extLst>
          </p:cNvPr>
          <p:cNvSpPr/>
          <p:nvPr/>
        </p:nvSpPr>
        <p:spPr>
          <a:xfrm>
            <a:off x="999998" y="2111772"/>
            <a:ext cx="3141861" cy="656528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Google Shape;1476;p83">
            <a:extLst>
              <a:ext uri="{FF2B5EF4-FFF2-40B4-BE49-F238E27FC236}">
                <a16:creationId xmlns:a16="http://schemas.microsoft.com/office/drawing/2014/main" id="{ACF01A1B-2FF5-4B1A-BA14-DBA8C70E4AFE}"/>
              </a:ext>
            </a:extLst>
          </p:cNvPr>
          <p:cNvSpPr/>
          <p:nvPr/>
        </p:nvSpPr>
        <p:spPr>
          <a:xfrm>
            <a:off x="7610800" y="2100268"/>
            <a:ext cx="3370395" cy="656528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Google Shape;1476;p83">
            <a:extLst>
              <a:ext uri="{FF2B5EF4-FFF2-40B4-BE49-F238E27FC236}">
                <a16:creationId xmlns:a16="http://schemas.microsoft.com/office/drawing/2014/main" id="{51A3BED6-8A67-41A5-9BA1-8BF0EF1E2D40}"/>
              </a:ext>
            </a:extLst>
          </p:cNvPr>
          <p:cNvSpPr/>
          <p:nvPr/>
        </p:nvSpPr>
        <p:spPr>
          <a:xfrm>
            <a:off x="4300775" y="2100268"/>
            <a:ext cx="3141861" cy="656528"/>
          </a:xfrm>
          <a:prstGeom prst="round2DiagRect">
            <a:avLst>
              <a:gd name="adj1" fmla="val 12572"/>
              <a:gd name="adj2" fmla="val 0"/>
            </a:avLst>
          </a:prstGeom>
          <a:gradFill>
            <a:gsLst>
              <a:gs pos="100000">
                <a:schemeClr val="accent1">
                  <a:lumMod val="50000"/>
                </a:schemeClr>
              </a:gs>
              <a:gs pos="0">
                <a:schemeClr val="accent1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F6205F42-E70E-4B0F-BAA1-1994A5757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7629" y="2742203"/>
            <a:ext cx="804135" cy="80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ç¸éåç">
            <a:extLst>
              <a:ext uri="{FF2B5EF4-FFF2-40B4-BE49-F238E27FC236}">
                <a16:creationId xmlns:a16="http://schemas.microsoft.com/office/drawing/2014/main" id="{8AD7EB05-2D38-4FC7-BA06-E15E736E9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13806" y="4214434"/>
            <a:ext cx="804135" cy="60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CADAA71E-72FA-4AE7-B704-0B27351D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6259" y="5363705"/>
            <a:ext cx="699805" cy="72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C32694A7-8170-4EAB-9ED3-F9FE76B893F7}"/>
              </a:ext>
            </a:extLst>
          </p:cNvPr>
          <p:cNvSpPr txBox="1"/>
          <p:nvPr/>
        </p:nvSpPr>
        <p:spPr>
          <a:xfrm>
            <a:off x="4604416" y="2085787"/>
            <a:ext cx="2438504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 </a:t>
            </a:r>
            <a:r>
              <a:rPr lang="en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 
</a:t>
            </a:r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 </a:t>
            </a:r>
            <a:r>
              <a:rPr lang="en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File Station )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4D37D65-8ABD-474E-B3A1-958482530881}"/>
              </a:ext>
            </a:extLst>
          </p:cNvPr>
          <p:cNvSpPr txBox="1"/>
          <p:nvPr/>
        </p:nvSpPr>
        <p:spPr>
          <a:xfrm>
            <a:off x="7531372" y="2077385"/>
            <a:ext cx="3467312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攜帶使用
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(</a:t>
            </a:r>
            <a:r>
              <a:rPr lang="en" altLang="zh-TW" sz="16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QuDedup</a:t>
            </a:r>
            <a:r>
              <a:rPr lang="en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Extract Tool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還原工具</a:t>
            </a:r>
            <a:r>
              <a:rPr lang="en-US" altLang="zh-TW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)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8BEC99C7-C344-4460-A14A-01D6C80CEF7E}"/>
              </a:ext>
            </a:extLst>
          </p:cNvPr>
          <p:cNvSpPr txBox="1"/>
          <p:nvPr/>
        </p:nvSpPr>
        <p:spPr>
          <a:xfrm>
            <a:off x="5722666" y="6243901"/>
            <a:ext cx="184923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雲端存取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84C922F8-F264-42AB-9FCB-034EE1D477BF}"/>
              </a:ext>
            </a:extLst>
          </p:cNvPr>
          <p:cNvSpPr txBox="1"/>
          <p:nvPr/>
        </p:nvSpPr>
        <p:spPr>
          <a:xfrm>
            <a:off x="4417980" y="4154579"/>
            <a:ext cx="2466329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File Station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支援 </a:t>
            </a:r>
            <a:r>
              <a:rPr lang="en" altLang="zh-TW" sz="1200" b="1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QuDedup</a:t>
            </a:r>
            <a:r>
              <a:rPr lang="en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還原功能，即將推出預覽功能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D0583521-1935-425D-AF73-52FD2B25C5F5}"/>
              </a:ext>
            </a:extLst>
          </p:cNvPr>
          <p:cNvSpPr txBox="1"/>
          <p:nvPr/>
        </p:nvSpPr>
        <p:spPr>
          <a:xfrm>
            <a:off x="1382425" y="6207447"/>
            <a:ext cx="2398596" cy="46166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File Station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支援 </a:t>
            </a:r>
            <a:r>
              <a:rPr lang="en" altLang="zh-TW" sz="1200" b="1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QuDedup</a:t>
            </a:r>
            <a:r>
              <a:rPr lang="en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還原功能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即將推出預覽功能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9" name="圖片 8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8C593C05-A39E-489A-A241-EAAB6ACDA9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463" y="1734851"/>
            <a:ext cx="793506" cy="788577"/>
          </a:xfrm>
          <a:prstGeom prst="rect">
            <a:avLst/>
          </a:prstGeom>
        </p:spPr>
      </p:pic>
      <p:sp>
        <p:nvSpPr>
          <p:cNvPr id="50" name="矩形 34">
            <a:extLst>
              <a:ext uri="{FF2B5EF4-FFF2-40B4-BE49-F238E27FC236}">
                <a16:creationId xmlns:a16="http://schemas.microsoft.com/office/drawing/2014/main" id="{B0CCADA3-8145-4B5F-878C-519BCBED6514}"/>
              </a:ext>
            </a:extLst>
          </p:cNvPr>
          <p:cNvSpPr/>
          <p:nvPr/>
        </p:nvSpPr>
        <p:spPr>
          <a:xfrm>
            <a:off x="1366948" y="1668365"/>
            <a:ext cx="5517361" cy="348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667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HBS 3 (Hybrid Backup Sync 3) </a:t>
            </a:r>
            <a:r>
              <a:rPr lang="zh-TW" altLang="en-US" sz="1667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混合型備份與同步中心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58766382-DA36-4A47-A838-D3FFEA6579E5}"/>
              </a:ext>
            </a:extLst>
          </p:cNvPr>
          <p:cNvSpPr txBox="1"/>
          <p:nvPr/>
        </p:nvSpPr>
        <p:spPr>
          <a:xfrm>
            <a:off x="1301911" y="2109649"/>
            <a:ext cx="2478859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本地 </a:t>
            </a:r>
            <a:r>
              <a:rPr lang="en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 </a:t>
            </a:r>
            <a:endParaRPr lang="en-US" altLang="zh-TW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 </a:t>
            </a:r>
            <a:r>
              <a:rPr lang="en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HBS 3)</a:t>
            </a:r>
            <a:endParaRPr lang="en-US" altLang="zh-TW" sz="15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52" name="圖形 51">
            <a:extLst>
              <a:ext uri="{FF2B5EF4-FFF2-40B4-BE49-F238E27FC236}">
                <a16:creationId xmlns:a16="http://schemas.microsoft.com/office/drawing/2014/main" id="{C67FFA8C-8329-4295-B211-6C6CB21E38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971890" y="2930920"/>
            <a:ext cx="1376805" cy="1010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76BE999A-D544-4BBB-B211-2E4FB74F47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2022" y="3018663"/>
            <a:ext cx="1049951" cy="8320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8AE9E2D1-80BA-4EEC-A967-D151C89476FF}"/>
              </a:ext>
            </a:extLst>
          </p:cNvPr>
          <p:cNvCxnSpPr>
            <a:cxnSpLocks/>
          </p:cNvCxnSpPr>
          <p:nvPr/>
        </p:nvCxnSpPr>
        <p:spPr>
          <a:xfrm>
            <a:off x="3293193" y="3322817"/>
            <a:ext cx="1301077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圖形 56">
            <a:extLst>
              <a:ext uri="{FF2B5EF4-FFF2-40B4-BE49-F238E27FC236}">
                <a16:creationId xmlns:a16="http://schemas.microsoft.com/office/drawing/2014/main" id="{2AE83B03-8F00-423F-9322-6F5BDD71E0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53445" y="3015745"/>
            <a:ext cx="263407" cy="819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DE02164-B0ED-422D-9317-82FD8FCE5FA5}"/>
              </a:ext>
            </a:extLst>
          </p:cNvPr>
          <p:cNvCxnSpPr>
            <a:cxnSpLocks/>
          </p:cNvCxnSpPr>
          <p:nvPr/>
        </p:nvCxnSpPr>
        <p:spPr>
          <a:xfrm>
            <a:off x="2620202" y="4137074"/>
            <a:ext cx="0" cy="692408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5553B719-44B2-4680-86A3-7234D376B2B6}"/>
              </a:ext>
            </a:extLst>
          </p:cNvPr>
          <p:cNvSpPr/>
          <p:nvPr/>
        </p:nvSpPr>
        <p:spPr>
          <a:xfrm>
            <a:off x="3453924" y="2935461"/>
            <a:ext cx="1073327" cy="242027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6279F4BD-4A61-4343-B303-585F626FC3AE}"/>
              </a:ext>
            </a:extLst>
          </p:cNvPr>
          <p:cNvSpPr txBox="1"/>
          <p:nvPr/>
        </p:nvSpPr>
        <p:spPr>
          <a:xfrm>
            <a:off x="3142707" y="2907075"/>
            <a:ext cx="1684771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67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Backup/Restore</a:t>
            </a:r>
            <a:endParaRPr lang="zh-TW" altLang="en-US" sz="1067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1847BE53-998C-42BA-94D1-B444A76D9E18}"/>
              </a:ext>
            </a:extLst>
          </p:cNvPr>
          <p:cNvCxnSpPr>
            <a:cxnSpLocks/>
          </p:cNvCxnSpPr>
          <p:nvPr/>
        </p:nvCxnSpPr>
        <p:spPr>
          <a:xfrm>
            <a:off x="5887209" y="3322817"/>
            <a:ext cx="748383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圖形 69">
            <a:extLst>
              <a:ext uri="{FF2B5EF4-FFF2-40B4-BE49-F238E27FC236}">
                <a16:creationId xmlns:a16="http://schemas.microsoft.com/office/drawing/2014/main" id="{45D5ED61-E706-4F47-A35C-9884BDD56D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49528" y="3004405"/>
            <a:ext cx="586784" cy="586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AC5C5CE0-94B0-4C4F-854E-1AACF5D935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52306" y="4594020"/>
            <a:ext cx="2033588" cy="8806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E697732A-6E4A-4CFB-B02A-F53FEF46BD4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049" y="4729486"/>
            <a:ext cx="498391" cy="498391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50C8DEBA-D96E-489B-990B-23D36A9369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76926" y="4640171"/>
            <a:ext cx="263407" cy="819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D5B8828E-3661-45A3-B97A-52FBCED72525}"/>
              </a:ext>
            </a:extLst>
          </p:cNvPr>
          <p:cNvSpPr/>
          <p:nvPr/>
        </p:nvSpPr>
        <p:spPr>
          <a:xfrm>
            <a:off x="6016893" y="4982049"/>
            <a:ext cx="710596" cy="313587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7A541569-9CC4-4AB3-A351-112B985F17B0}"/>
              </a:ext>
            </a:extLst>
          </p:cNvPr>
          <p:cNvSpPr txBox="1"/>
          <p:nvPr/>
        </p:nvSpPr>
        <p:spPr>
          <a:xfrm>
            <a:off x="6004368" y="4954936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qdff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6" name="圖形 75">
            <a:extLst>
              <a:ext uri="{FF2B5EF4-FFF2-40B4-BE49-F238E27FC236}">
                <a16:creationId xmlns:a16="http://schemas.microsoft.com/office/drawing/2014/main" id="{43673905-4F31-4762-BB99-3BE2EED47E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83444" y="6064797"/>
            <a:ext cx="586784" cy="586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8" name="直線單箭頭接點 77">
            <a:extLst>
              <a:ext uri="{FF2B5EF4-FFF2-40B4-BE49-F238E27FC236}">
                <a16:creationId xmlns:a16="http://schemas.microsoft.com/office/drawing/2014/main" id="{D2613E25-6D74-452D-870C-799E12213B08}"/>
              </a:ext>
            </a:extLst>
          </p:cNvPr>
          <p:cNvCxnSpPr>
            <a:cxnSpLocks/>
          </p:cNvCxnSpPr>
          <p:nvPr/>
        </p:nvCxnSpPr>
        <p:spPr>
          <a:xfrm>
            <a:off x="5376836" y="5487846"/>
            <a:ext cx="0" cy="550448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2C50F5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圖形 78">
            <a:extLst>
              <a:ext uri="{FF2B5EF4-FFF2-40B4-BE49-F238E27FC236}">
                <a16:creationId xmlns:a16="http://schemas.microsoft.com/office/drawing/2014/main" id="{DD9DCB33-F77D-4F6C-B04D-6AF91600275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378994" y="5601220"/>
            <a:ext cx="1745869" cy="982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CAD81311-83ED-47AA-A487-3F9C95EDB157}"/>
              </a:ext>
            </a:extLst>
          </p:cNvPr>
          <p:cNvSpPr/>
          <p:nvPr/>
        </p:nvSpPr>
        <p:spPr>
          <a:xfrm>
            <a:off x="9443241" y="5439989"/>
            <a:ext cx="710596" cy="313587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04F31CEA-C992-42B8-A611-F24141FA1D1C}"/>
              </a:ext>
            </a:extLst>
          </p:cNvPr>
          <p:cNvSpPr txBox="1"/>
          <p:nvPr/>
        </p:nvSpPr>
        <p:spPr>
          <a:xfrm>
            <a:off x="9430716" y="5412876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qdff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0B501B59-CE2B-49EA-A285-910F45082213}"/>
              </a:ext>
            </a:extLst>
          </p:cNvPr>
          <p:cNvSpPr/>
          <p:nvPr/>
        </p:nvSpPr>
        <p:spPr>
          <a:xfrm>
            <a:off x="9719402" y="3522712"/>
            <a:ext cx="1171675" cy="276997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22E8BF5B-3166-47C8-AF13-5F25BFB6AA52}"/>
              </a:ext>
            </a:extLst>
          </p:cNvPr>
          <p:cNvSpPr txBox="1"/>
          <p:nvPr/>
        </p:nvSpPr>
        <p:spPr>
          <a:xfrm>
            <a:off x="10214736" y="3502040"/>
            <a:ext cx="686683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東京</a:t>
            </a:r>
          </a:p>
        </p:txBody>
      </p:sp>
      <p:pic>
        <p:nvPicPr>
          <p:cNvPr id="101" name="圖形 100">
            <a:extLst>
              <a:ext uri="{FF2B5EF4-FFF2-40B4-BE49-F238E27FC236}">
                <a16:creationId xmlns:a16="http://schemas.microsoft.com/office/drawing/2014/main" id="{A4596CB6-D13C-4FDE-95F7-B5575209561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348379" y="3055495"/>
            <a:ext cx="1745869" cy="982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" name="圖片 101">
            <a:extLst>
              <a:ext uri="{FF2B5EF4-FFF2-40B4-BE49-F238E27FC236}">
                <a16:creationId xmlns:a16="http://schemas.microsoft.com/office/drawing/2014/main" id="{6BF95859-D162-4F9D-A075-EFBD297633A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6501" y="3385962"/>
            <a:ext cx="498391" cy="4983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3" name="矩形: 圓角 102">
            <a:extLst>
              <a:ext uri="{FF2B5EF4-FFF2-40B4-BE49-F238E27FC236}">
                <a16:creationId xmlns:a16="http://schemas.microsoft.com/office/drawing/2014/main" id="{902582E7-677C-4064-A743-33A65D9BC0B8}"/>
              </a:ext>
            </a:extLst>
          </p:cNvPr>
          <p:cNvSpPr/>
          <p:nvPr/>
        </p:nvSpPr>
        <p:spPr>
          <a:xfrm>
            <a:off x="9412626" y="2894264"/>
            <a:ext cx="710596" cy="313587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A2975AB3-671D-4D74-8390-5A6B01D1E217}"/>
              </a:ext>
            </a:extLst>
          </p:cNvPr>
          <p:cNvSpPr txBox="1"/>
          <p:nvPr/>
        </p:nvSpPr>
        <p:spPr>
          <a:xfrm>
            <a:off x="9400102" y="2867151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qdff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6" name="圖形 105">
            <a:extLst>
              <a:ext uri="{FF2B5EF4-FFF2-40B4-BE49-F238E27FC236}">
                <a16:creationId xmlns:a16="http://schemas.microsoft.com/office/drawing/2014/main" id="{57CC8DB6-718C-4EE9-B138-A9F70AC4EF4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319319" y="4347324"/>
            <a:ext cx="1745869" cy="982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8" name="矩形: 圓角 107">
            <a:extLst>
              <a:ext uri="{FF2B5EF4-FFF2-40B4-BE49-F238E27FC236}">
                <a16:creationId xmlns:a16="http://schemas.microsoft.com/office/drawing/2014/main" id="{1FB8E6C0-803C-4B97-9A63-980AFE7E153C}"/>
              </a:ext>
            </a:extLst>
          </p:cNvPr>
          <p:cNvSpPr/>
          <p:nvPr/>
        </p:nvSpPr>
        <p:spPr>
          <a:xfrm>
            <a:off x="9383566" y="4186093"/>
            <a:ext cx="710596" cy="313587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46DAF8C1-B2C7-4BDB-A60B-DFFADD79A17E}"/>
              </a:ext>
            </a:extLst>
          </p:cNvPr>
          <p:cNvSpPr txBox="1"/>
          <p:nvPr/>
        </p:nvSpPr>
        <p:spPr>
          <a:xfrm>
            <a:off x="9371042" y="4158980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qdff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4" name="接點: 肘形 113">
            <a:extLst>
              <a:ext uri="{FF2B5EF4-FFF2-40B4-BE49-F238E27FC236}">
                <a16:creationId xmlns:a16="http://schemas.microsoft.com/office/drawing/2014/main" id="{11B1E204-2DDF-489A-88FD-F5B2238834E3}"/>
              </a:ext>
            </a:extLst>
          </p:cNvPr>
          <p:cNvCxnSpPr>
            <a:cxnSpLocks/>
          </p:cNvCxnSpPr>
          <p:nvPr/>
        </p:nvCxnSpPr>
        <p:spPr>
          <a:xfrm>
            <a:off x="3346078" y="3626953"/>
            <a:ext cx="1258981" cy="1236101"/>
          </a:xfrm>
          <a:prstGeom prst="bentConnector3">
            <a:avLst>
              <a:gd name="adj1" fmla="val 50000"/>
            </a:avLst>
          </a:prstGeom>
          <a:ln w="63500">
            <a:gradFill>
              <a:gsLst>
                <a:gs pos="0">
                  <a:srgbClr val="3333FF"/>
                </a:gs>
                <a:gs pos="100000">
                  <a:srgbClr val="0CE6C2"/>
                </a:gs>
              </a:gsLst>
              <a:lin ang="5400000" scaled="1"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9C49BB45-F74D-4E59-B6BC-8A5893E2D477}"/>
              </a:ext>
            </a:extLst>
          </p:cNvPr>
          <p:cNvSpPr/>
          <p:nvPr/>
        </p:nvSpPr>
        <p:spPr>
          <a:xfrm>
            <a:off x="3621298" y="3992308"/>
            <a:ext cx="686683" cy="235675"/>
          </a:xfrm>
          <a:prstGeom prst="roundRect">
            <a:avLst>
              <a:gd name="adj" fmla="val 33459"/>
            </a:avLst>
          </a:prstGeom>
          <a:gradFill flip="none" rotWithShape="1">
            <a:gsLst>
              <a:gs pos="0">
                <a:srgbClr val="9A0000"/>
              </a:gs>
              <a:gs pos="100000">
                <a:srgbClr val="D00000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ED6220CC-4430-4ADC-85DB-9973D2DA1281}"/>
              </a:ext>
            </a:extLst>
          </p:cNvPr>
          <p:cNvSpPr txBox="1"/>
          <p:nvPr/>
        </p:nvSpPr>
        <p:spPr>
          <a:xfrm>
            <a:off x="3595864" y="3947606"/>
            <a:ext cx="1078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TCP BBR</a:t>
            </a:r>
            <a:endParaRPr lang="zh-TW" altLang="en-US" sz="1200" b="1" spc="-15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7" name="橢圓 116">
            <a:extLst>
              <a:ext uri="{FF2B5EF4-FFF2-40B4-BE49-F238E27FC236}">
                <a16:creationId xmlns:a16="http://schemas.microsoft.com/office/drawing/2014/main" id="{288B34C5-885B-4D52-84DE-E0AD7EE9F71A}"/>
              </a:ext>
            </a:extLst>
          </p:cNvPr>
          <p:cNvSpPr/>
          <p:nvPr/>
        </p:nvSpPr>
        <p:spPr>
          <a:xfrm>
            <a:off x="7191908" y="3492233"/>
            <a:ext cx="823227" cy="823227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8" name="圖形 107">
            <a:extLst>
              <a:ext uri="{FF2B5EF4-FFF2-40B4-BE49-F238E27FC236}">
                <a16:creationId xmlns:a16="http://schemas.microsoft.com/office/drawing/2014/main" id="{84E88FD0-DA04-4797-9747-CFE2F70C4357}"/>
              </a:ext>
            </a:extLst>
          </p:cNvPr>
          <p:cNvGrpSpPr/>
          <p:nvPr/>
        </p:nvGrpSpPr>
        <p:grpSpPr>
          <a:xfrm>
            <a:off x="7398246" y="3603995"/>
            <a:ext cx="423405" cy="609177"/>
            <a:chOff x="5681591" y="3996458"/>
            <a:chExt cx="353664" cy="508836"/>
          </a:xfrm>
          <a:solidFill>
            <a:schemeClr val="bg1"/>
          </a:solidFill>
        </p:grpSpPr>
        <p:sp>
          <p:nvSpPr>
            <p:cNvPr id="119" name="手繪多邊形: 圖案 118">
              <a:extLst>
                <a:ext uri="{FF2B5EF4-FFF2-40B4-BE49-F238E27FC236}">
                  <a16:creationId xmlns:a16="http://schemas.microsoft.com/office/drawing/2014/main" id="{D63AD719-8ADE-48AC-8A89-753562A54EB5}"/>
                </a:ext>
              </a:extLst>
            </p:cNvPr>
            <p:cNvSpPr/>
            <p:nvPr/>
          </p:nvSpPr>
          <p:spPr>
            <a:xfrm>
              <a:off x="5681591" y="3996458"/>
              <a:ext cx="353664" cy="508836"/>
            </a:xfrm>
            <a:custGeom>
              <a:avLst/>
              <a:gdLst>
                <a:gd name="connsiteX0" fmla="*/ 0 w 353664"/>
                <a:gd name="connsiteY0" fmla="*/ 0 h 508836"/>
                <a:gd name="connsiteX1" fmla="*/ 0 w 353664"/>
                <a:gd name="connsiteY1" fmla="*/ 508837 h 508836"/>
                <a:gd name="connsiteX2" fmla="*/ 353664 w 353664"/>
                <a:gd name="connsiteY2" fmla="*/ 508837 h 508836"/>
                <a:gd name="connsiteX3" fmla="*/ 353664 w 353664"/>
                <a:gd name="connsiteY3" fmla="*/ 0 h 508836"/>
                <a:gd name="connsiteX4" fmla="*/ 0 w 353664"/>
                <a:gd name="connsiteY4" fmla="*/ 0 h 508836"/>
                <a:gd name="connsiteX5" fmla="*/ 328714 w 353664"/>
                <a:gd name="connsiteY5" fmla="*/ 10684 h 508836"/>
                <a:gd name="connsiteX6" fmla="*/ 341873 w 353664"/>
                <a:gd name="connsiteY6" fmla="*/ 23843 h 508836"/>
                <a:gd name="connsiteX7" fmla="*/ 328714 w 353664"/>
                <a:gd name="connsiteY7" fmla="*/ 37002 h 508836"/>
                <a:gd name="connsiteX8" fmla="*/ 315555 w 353664"/>
                <a:gd name="connsiteY8" fmla="*/ 23843 h 508836"/>
                <a:gd name="connsiteX9" fmla="*/ 328714 w 353664"/>
                <a:gd name="connsiteY9" fmla="*/ 10684 h 508836"/>
                <a:gd name="connsiteX10" fmla="*/ 25080 w 353664"/>
                <a:gd name="connsiteY10" fmla="*/ 10684 h 508836"/>
                <a:gd name="connsiteX11" fmla="*/ 38239 w 353664"/>
                <a:gd name="connsiteY11" fmla="*/ 23843 h 508836"/>
                <a:gd name="connsiteX12" fmla="*/ 25080 w 353664"/>
                <a:gd name="connsiteY12" fmla="*/ 37002 h 508836"/>
                <a:gd name="connsiteX13" fmla="*/ 11921 w 353664"/>
                <a:gd name="connsiteY13" fmla="*/ 23843 h 508836"/>
                <a:gd name="connsiteX14" fmla="*/ 25080 w 353664"/>
                <a:gd name="connsiteY14" fmla="*/ 10684 h 508836"/>
                <a:gd name="connsiteX15" fmla="*/ 25080 w 353664"/>
                <a:gd name="connsiteY15" fmla="*/ 498088 h 508836"/>
                <a:gd name="connsiteX16" fmla="*/ 11921 w 353664"/>
                <a:gd name="connsiteY16" fmla="*/ 484929 h 508836"/>
                <a:gd name="connsiteX17" fmla="*/ 25080 w 353664"/>
                <a:gd name="connsiteY17" fmla="*/ 471770 h 508836"/>
                <a:gd name="connsiteX18" fmla="*/ 38239 w 353664"/>
                <a:gd name="connsiteY18" fmla="*/ 484929 h 508836"/>
                <a:gd name="connsiteX19" fmla="*/ 25080 w 353664"/>
                <a:gd name="connsiteY19" fmla="*/ 498088 h 508836"/>
                <a:gd name="connsiteX20" fmla="*/ 74329 w 353664"/>
                <a:gd name="connsiteY20" fmla="*/ 491052 h 508836"/>
                <a:gd name="connsiteX21" fmla="*/ 65795 w 353664"/>
                <a:gd name="connsiteY21" fmla="*/ 487535 h 508836"/>
                <a:gd name="connsiteX22" fmla="*/ 18370 w 353664"/>
                <a:gd name="connsiteY22" fmla="*/ 440110 h 508836"/>
                <a:gd name="connsiteX23" fmla="*/ 14853 w 353664"/>
                <a:gd name="connsiteY23" fmla="*/ 431576 h 508836"/>
                <a:gd name="connsiteX24" fmla="*/ 14853 w 353664"/>
                <a:gd name="connsiteY24" fmla="*/ 315034 h 508836"/>
                <a:gd name="connsiteX25" fmla="*/ 23582 w 353664"/>
                <a:gd name="connsiteY25" fmla="*/ 303439 h 508836"/>
                <a:gd name="connsiteX26" fmla="*/ 44558 w 353664"/>
                <a:gd name="connsiteY26" fmla="*/ 268326 h 508836"/>
                <a:gd name="connsiteX27" fmla="*/ 14853 w 353664"/>
                <a:gd name="connsiteY27" fmla="*/ 174845 h 508836"/>
                <a:gd name="connsiteX28" fmla="*/ 15895 w 353664"/>
                <a:gd name="connsiteY28" fmla="*/ 156410 h 508836"/>
                <a:gd name="connsiteX29" fmla="*/ 29705 w 353664"/>
                <a:gd name="connsiteY29" fmla="*/ 107096 h 508836"/>
                <a:gd name="connsiteX30" fmla="*/ 24038 w 353664"/>
                <a:gd name="connsiteY30" fmla="*/ 69508 h 508836"/>
                <a:gd name="connsiteX31" fmla="*/ 34656 w 353664"/>
                <a:gd name="connsiteY31" fmla="*/ 46057 h 508836"/>
                <a:gd name="connsiteX32" fmla="*/ 60779 w 353664"/>
                <a:gd name="connsiteY32" fmla="*/ 29315 h 508836"/>
                <a:gd name="connsiteX33" fmla="*/ 88400 w 353664"/>
                <a:gd name="connsiteY33" fmla="*/ 30813 h 508836"/>
                <a:gd name="connsiteX34" fmla="*/ 94263 w 353664"/>
                <a:gd name="connsiteY34" fmla="*/ 35503 h 508836"/>
                <a:gd name="connsiteX35" fmla="*/ 176865 w 353664"/>
                <a:gd name="connsiteY35" fmla="*/ 12833 h 508836"/>
                <a:gd name="connsiteX36" fmla="*/ 337835 w 353664"/>
                <a:gd name="connsiteY36" fmla="*/ 156410 h 508836"/>
                <a:gd name="connsiteX37" fmla="*/ 338942 w 353664"/>
                <a:gd name="connsiteY37" fmla="*/ 174845 h 508836"/>
                <a:gd name="connsiteX38" fmla="*/ 288130 w 353664"/>
                <a:gd name="connsiteY38" fmla="*/ 292625 h 508836"/>
                <a:gd name="connsiteX39" fmla="*/ 284547 w 353664"/>
                <a:gd name="connsiteY39" fmla="*/ 303439 h 508836"/>
                <a:gd name="connsiteX40" fmla="*/ 324350 w 353664"/>
                <a:gd name="connsiteY40" fmla="*/ 336857 h 508836"/>
                <a:gd name="connsiteX41" fmla="*/ 326890 w 353664"/>
                <a:gd name="connsiteY41" fmla="*/ 336857 h 508836"/>
                <a:gd name="connsiteX42" fmla="*/ 338942 w 353664"/>
                <a:gd name="connsiteY42" fmla="*/ 348909 h 508836"/>
                <a:gd name="connsiteX43" fmla="*/ 338942 w 353664"/>
                <a:gd name="connsiteY43" fmla="*/ 431511 h 508836"/>
                <a:gd name="connsiteX44" fmla="*/ 335424 w 353664"/>
                <a:gd name="connsiteY44" fmla="*/ 440045 h 508836"/>
                <a:gd name="connsiteX45" fmla="*/ 288000 w 353664"/>
                <a:gd name="connsiteY45" fmla="*/ 487469 h 508836"/>
                <a:gd name="connsiteX46" fmla="*/ 279466 w 353664"/>
                <a:gd name="connsiteY46" fmla="*/ 490987 h 508836"/>
                <a:gd name="connsiteX47" fmla="*/ 74329 w 353664"/>
                <a:gd name="connsiteY47" fmla="*/ 490987 h 508836"/>
                <a:gd name="connsiteX48" fmla="*/ 328714 w 353664"/>
                <a:gd name="connsiteY48" fmla="*/ 498088 h 508836"/>
                <a:gd name="connsiteX49" fmla="*/ 315555 w 353664"/>
                <a:gd name="connsiteY49" fmla="*/ 484929 h 508836"/>
                <a:gd name="connsiteX50" fmla="*/ 328714 w 353664"/>
                <a:gd name="connsiteY50" fmla="*/ 471770 h 508836"/>
                <a:gd name="connsiteX51" fmla="*/ 341873 w 353664"/>
                <a:gd name="connsiteY51" fmla="*/ 484929 h 508836"/>
                <a:gd name="connsiteX52" fmla="*/ 328714 w 353664"/>
                <a:gd name="connsiteY52" fmla="*/ 498088 h 50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3664" h="508836">
                  <a:moveTo>
                    <a:pt x="0" y="0"/>
                  </a:moveTo>
                  <a:lnTo>
                    <a:pt x="0" y="508837"/>
                  </a:lnTo>
                  <a:lnTo>
                    <a:pt x="353664" y="508837"/>
                  </a:lnTo>
                  <a:lnTo>
                    <a:pt x="353664" y="0"/>
                  </a:lnTo>
                  <a:lnTo>
                    <a:pt x="0" y="0"/>
                  </a:lnTo>
                  <a:close/>
                  <a:moveTo>
                    <a:pt x="328714" y="10684"/>
                  </a:moveTo>
                  <a:cubicBezTo>
                    <a:pt x="336011" y="10684"/>
                    <a:pt x="341873" y="16612"/>
                    <a:pt x="341873" y="23843"/>
                  </a:cubicBezTo>
                  <a:cubicBezTo>
                    <a:pt x="341873" y="31139"/>
                    <a:pt x="335945" y="37002"/>
                    <a:pt x="328714" y="37002"/>
                  </a:cubicBezTo>
                  <a:cubicBezTo>
                    <a:pt x="321418" y="37002"/>
                    <a:pt x="315555" y="31073"/>
                    <a:pt x="315555" y="23843"/>
                  </a:cubicBezTo>
                  <a:cubicBezTo>
                    <a:pt x="315490" y="16612"/>
                    <a:pt x="321418" y="10684"/>
                    <a:pt x="328714" y="10684"/>
                  </a:cubicBezTo>
                  <a:close/>
                  <a:moveTo>
                    <a:pt x="25080" y="10684"/>
                  </a:moveTo>
                  <a:cubicBezTo>
                    <a:pt x="32376" y="10684"/>
                    <a:pt x="38239" y="16612"/>
                    <a:pt x="38239" y="23843"/>
                  </a:cubicBezTo>
                  <a:cubicBezTo>
                    <a:pt x="38239" y="31139"/>
                    <a:pt x="32311" y="37002"/>
                    <a:pt x="25080" y="37002"/>
                  </a:cubicBezTo>
                  <a:cubicBezTo>
                    <a:pt x="17784" y="37002"/>
                    <a:pt x="11921" y="31073"/>
                    <a:pt x="11921" y="23843"/>
                  </a:cubicBezTo>
                  <a:cubicBezTo>
                    <a:pt x="11856" y="16612"/>
                    <a:pt x="17784" y="10684"/>
                    <a:pt x="25080" y="10684"/>
                  </a:cubicBezTo>
                  <a:close/>
                  <a:moveTo>
                    <a:pt x="25080" y="498088"/>
                  </a:moveTo>
                  <a:cubicBezTo>
                    <a:pt x="17784" y="498088"/>
                    <a:pt x="11921" y="492160"/>
                    <a:pt x="11921" y="484929"/>
                  </a:cubicBezTo>
                  <a:cubicBezTo>
                    <a:pt x="11921" y="477633"/>
                    <a:pt x="17849" y="471770"/>
                    <a:pt x="25080" y="471770"/>
                  </a:cubicBezTo>
                  <a:cubicBezTo>
                    <a:pt x="32376" y="471770"/>
                    <a:pt x="38239" y="477698"/>
                    <a:pt x="38239" y="484929"/>
                  </a:cubicBezTo>
                  <a:cubicBezTo>
                    <a:pt x="38239" y="492225"/>
                    <a:pt x="32311" y="498088"/>
                    <a:pt x="25080" y="498088"/>
                  </a:cubicBezTo>
                  <a:close/>
                  <a:moveTo>
                    <a:pt x="74329" y="491052"/>
                  </a:moveTo>
                  <a:cubicBezTo>
                    <a:pt x="71137" y="491052"/>
                    <a:pt x="68075" y="489815"/>
                    <a:pt x="65795" y="487535"/>
                  </a:cubicBezTo>
                  <a:lnTo>
                    <a:pt x="18370" y="440110"/>
                  </a:lnTo>
                  <a:cubicBezTo>
                    <a:pt x="16090" y="437830"/>
                    <a:pt x="14853" y="434768"/>
                    <a:pt x="14853" y="431576"/>
                  </a:cubicBezTo>
                  <a:lnTo>
                    <a:pt x="14853" y="315034"/>
                  </a:lnTo>
                  <a:cubicBezTo>
                    <a:pt x="14853" y="309627"/>
                    <a:pt x="18436" y="304937"/>
                    <a:pt x="23582" y="303439"/>
                  </a:cubicBezTo>
                  <a:cubicBezTo>
                    <a:pt x="42604" y="298032"/>
                    <a:pt x="49705" y="275688"/>
                    <a:pt x="44558" y="268326"/>
                  </a:cubicBezTo>
                  <a:cubicBezTo>
                    <a:pt x="25862" y="241943"/>
                    <a:pt x="14853" y="209697"/>
                    <a:pt x="14853" y="174845"/>
                  </a:cubicBezTo>
                  <a:cubicBezTo>
                    <a:pt x="14853" y="168592"/>
                    <a:pt x="15244" y="162468"/>
                    <a:pt x="15895" y="156410"/>
                  </a:cubicBezTo>
                  <a:cubicBezTo>
                    <a:pt x="17849" y="138951"/>
                    <a:pt x="22605" y="122405"/>
                    <a:pt x="29705" y="107096"/>
                  </a:cubicBezTo>
                  <a:lnTo>
                    <a:pt x="24038" y="69508"/>
                  </a:lnTo>
                  <a:cubicBezTo>
                    <a:pt x="22670" y="60258"/>
                    <a:pt x="26839" y="51073"/>
                    <a:pt x="34656" y="46057"/>
                  </a:cubicBezTo>
                  <a:lnTo>
                    <a:pt x="60779" y="29315"/>
                  </a:lnTo>
                  <a:cubicBezTo>
                    <a:pt x="69378" y="23843"/>
                    <a:pt x="80452" y="24429"/>
                    <a:pt x="88400" y="30813"/>
                  </a:cubicBezTo>
                  <a:lnTo>
                    <a:pt x="94263" y="35503"/>
                  </a:lnTo>
                  <a:cubicBezTo>
                    <a:pt x="118431" y="21107"/>
                    <a:pt x="146703" y="12833"/>
                    <a:pt x="176865" y="12833"/>
                  </a:cubicBezTo>
                  <a:cubicBezTo>
                    <a:pt x="260118" y="12833"/>
                    <a:pt x="328649" y="75632"/>
                    <a:pt x="337835" y="156410"/>
                  </a:cubicBezTo>
                  <a:cubicBezTo>
                    <a:pt x="338551" y="162468"/>
                    <a:pt x="338942" y="168592"/>
                    <a:pt x="338942" y="174845"/>
                  </a:cubicBezTo>
                  <a:cubicBezTo>
                    <a:pt x="338942" y="221228"/>
                    <a:pt x="319399" y="263050"/>
                    <a:pt x="288130" y="292625"/>
                  </a:cubicBezTo>
                  <a:cubicBezTo>
                    <a:pt x="285199" y="295426"/>
                    <a:pt x="283831" y="299465"/>
                    <a:pt x="284547" y="303439"/>
                  </a:cubicBezTo>
                  <a:cubicBezTo>
                    <a:pt x="287869" y="322461"/>
                    <a:pt x="304416" y="336857"/>
                    <a:pt x="324350" y="336857"/>
                  </a:cubicBezTo>
                  <a:lnTo>
                    <a:pt x="326890" y="336857"/>
                  </a:lnTo>
                  <a:cubicBezTo>
                    <a:pt x="333535" y="336857"/>
                    <a:pt x="338942" y="342264"/>
                    <a:pt x="338942" y="348909"/>
                  </a:cubicBezTo>
                  <a:lnTo>
                    <a:pt x="338942" y="431511"/>
                  </a:lnTo>
                  <a:cubicBezTo>
                    <a:pt x="338942" y="434703"/>
                    <a:pt x="337704" y="437765"/>
                    <a:pt x="335424" y="440045"/>
                  </a:cubicBezTo>
                  <a:lnTo>
                    <a:pt x="288000" y="487469"/>
                  </a:lnTo>
                  <a:cubicBezTo>
                    <a:pt x="285720" y="489749"/>
                    <a:pt x="282658" y="490987"/>
                    <a:pt x="279466" y="490987"/>
                  </a:cubicBezTo>
                  <a:lnTo>
                    <a:pt x="74329" y="490987"/>
                  </a:lnTo>
                  <a:close/>
                  <a:moveTo>
                    <a:pt x="328714" y="498088"/>
                  </a:moveTo>
                  <a:cubicBezTo>
                    <a:pt x="321418" y="498088"/>
                    <a:pt x="315555" y="492160"/>
                    <a:pt x="315555" y="484929"/>
                  </a:cubicBezTo>
                  <a:cubicBezTo>
                    <a:pt x="315555" y="477633"/>
                    <a:pt x="321484" y="471770"/>
                    <a:pt x="328714" y="471770"/>
                  </a:cubicBezTo>
                  <a:cubicBezTo>
                    <a:pt x="336011" y="471770"/>
                    <a:pt x="341873" y="477698"/>
                    <a:pt x="341873" y="484929"/>
                  </a:cubicBezTo>
                  <a:cubicBezTo>
                    <a:pt x="341873" y="492225"/>
                    <a:pt x="335945" y="498088"/>
                    <a:pt x="328714" y="498088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98724CBA-B085-4EBA-9517-67848B7B1E75}"/>
                </a:ext>
              </a:extLst>
            </p:cNvPr>
            <p:cNvSpPr/>
            <p:nvPr/>
          </p:nvSpPr>
          <p:spPr>
            <a:xfrm>
              <a:off x="5716182" y="4029029"/>
              <a:ext cx="284547" cy="280638"/>
            </a:xfrm>
            <a:custGeom>
              <a:avLst/>
              <a:gdLst>
                <a:gd name="connsiteX0" fmla="*/ 284547 w 284547"/>
                <a:gd name="connsiteY0" fmla="*/ 142274 h 280638"/>
                <a:gd name="connsiteX1" fmla="*/ 142274 w 284547"/>
                <a:gd name="connsiteY1" fmla="*/ 0 h 280638"/>
                <a:gd name="connsiteX2" fmla="*/ 0 w 284547"/>
                <a:gd name="connsiteY2" fmla="*/ 142274 h 280638"/>
                <a:gd name="connsiteX3" fmla="*/ 93220 w 284547"/>
                <a:gd name="connsiteY3" fmla="*/ 275818 h 280638"/>
                <a:gd name="connsiteX4" fmla="*/ 158494 w 284547"/>
                <a:gd name="connsiteY4" fmla="*/ 212433 h 280638"/>
                <a:gd name="connsiteX5" fmla="*/ 174194 w 284547"/>
                <a:gd name="connsiteY5" fmla="*/ 206049 h 280638"/>
                <a:gd name="connsiteX6" fmla="*/ 187157 w 284547"/>
                <a:gd name="connsiteY6" fmla="*/ 210153 h 280638"/>
                <a:gd name="connsiteX7" fmla="*/ 194649 w 284547"/>
                <a:gd name="connsiteY7" fmla="*/ 237904 h 280638"/>
                <a:gd name="connsiteX8" fmla="*/ 175041 w 284547"/>
                <a:gd name="connsiteY8" fmla="*/ 280639 h 280638"/>
                <a:gd name="connsiteX9" fmla="*/ 284547 w 284547"/>
                <a:gd name="connsiteY9" fmla="*/ 142274 h 280638"/>
                <a:gd name="connsiteX10" fmla="*/ 142274 w 284547"/>
                <a:gd name="connsiteY10" fmla="*/ 192695 h 280638"/>
                <a:gd name="connsiteX11" fmla="*/ 91918 w 284547"/>
                <a:gd name="connsiteY11" fmla="*/ 142339 h 280638"/>
                <a:gd name="connsiteX12" fmla="*/ 142274 w 284547"/>
                <a:gd name="connsiteY12" fmla="*/ 91983 h 280638"/>
                <a:gd name="connsiteX13" fmla="*/ 192630 w 284547"/>
                <a:gd name="connsiteY13" fmla="*/ 142339 h 280638"/>
                <a:gd name="connsiteX14" fmla="*/ 142274 w 284547"/>
                <a:gd name="connsiteY14" fmla="*/ 192695 h 28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4547" h="280638">
                  <a:moveTo>
                    <a:pt x="284547" y="142274"/>
                  </a:moveTo>
                  <a:cubicBezTo>
                    <a:pt x="284547" y="63841"/>
                    <a:pt x="220706" y="0"/>
                    <a:pt x="142274" y="0"/>
                  </a:cubicBezTo>
                  <a:cubicBezTo>
                    <a:pt x="63841" y="0"/>
                    <a:pt x="0" y="63841"/>
                    <a:pt x="0" y="142274"/>
                  </a:cubicBezTo>
                  <a:cubicBezTo>
                    <a:pt x="0" y="203509"/>
                    <a:pt x="38826" y="255754"/>
                    <a:pt x="93220" y="275818"/>
                  </a:cubicBezTo>
                  <a:lnTo>
                    <a:pt x="158494" y="212433"/>
                  </a:lnTo>
                  <a:cubicBezTo>
                    <a:pt x="162729" y="208329"/>
                    <a:pt x="168266" y="206049"/>
                    <a:pt x="174194" y="206049"/>
                  </a:cubicBezTo>
                  <a:cubicBezTo>
                    <a:pt x="178884" y="206049"/>
                    <a:pt x="183379" y="207482"/>
                    <a:pt x="187157" y="210153"/>
                  </a:cubicBezTo>
                  <a:cubicBezTo>
                    <a:pt x="196017" y="216407"/>
                    <a:pt x="199144" y="228068"/>
                    <a:pt x="194649" y="237904"/>
                  </a:cubicBezTo>
                  <a:lnTo>
                    <a:pt x="175041" y="280639"/>
                  </a:lnTo>
                  <a:cubicBezTo>
                    <a:pt x="237709" y="265851"/>
                    <a:pt x="284547" y="209437"/>
                    <a:pt x="284547" y="142274"/>
                  </a:cubicBezTo>
                  <a:close/>
                  <a:moveTo>
                    <a:pt x="142274" y="192695"/>
                  </a:moveTo>
                  <a:cubicBezTo>
                    <a:pt x="114457" y="192695"/>
                    <a:pt x="91918" y="170155"/>
                    <a:pt x="91918" y="142339"/>
                  </a:cubicBezTo>
                  <a:cubicBezTo>
                    <a:pt x="91918" y="114522"/>
                    <a:pt x="114457" y="91983"/>
                    <a:pt x="142274" y="91983"/>
                  </a:cubicBezTo>
                  <a:cubicBezTo>
                    <a:pt x="170090" y="91983"/>
                    <a:pt x="192630" y="114522"/>
                    <a:pt x="192630" y="142339"/>
                  </a:cubicBezTo>
                  <a:cubicBezTo>
                    <a:pt x="192630" y="170155"/>
                    <a:pt x="170090" y="192695"/>
                    <a:pt x="142274" y="192695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C2F1F38D-1A35-4303-BD2F-BBA8364BD366}"/>
                </a:ext>
              </a:extLst>
            </p:cNvPr>
            <p:cNvSpPr/>
            <p:nvPr/>
          </p:nvSpPr>
          <p:spPr>
            <a:xfrm>
              <a:off x="5893177" y="4356180"/>
              <a:ext cx="101689" cy="92764"/>
            </a:xfrm>
            <a:custGeom>
              <a:avLst/>
              <a:gdLst>
                <a:gd name="connsiteX0" fmla="*/ 3518 w 101689"/>
                <a:gd name="connsiteY0" fmla="*/ 18305 h 92764"/>
                <a:gd name="connsiteX1" fmla="*/ 0 w 101689"/>
                <a:gd name="connsiteY1" fmla="*/ 26839 h 92764"/>
                <a:gd name="connsiteX2" fmla="*/ 0 w 101689"/>
                <a:gd name="connsiteY2" fmla="*/ 80713 h 92764"/>
                <a:gd name="connsiteX3" fmla="*/ 12052 w 101689"/>
                <a:gd name="connsiteY3" fmla="*/ 92764 h 92764"/>
                <a:gd name="connsiteX4" fmla="*/ 74850 w 101689"/>
                <a:gd name="connsiteY4" fmla="*/ 92764 h 92764"/>
                <a:gd name="connsiteX5" fmla="*/ 83384 w 101689"/>
                <a:gd name="connsiteY5" fmla="*/ 89247 h 92764"/>
                <a:gd name="connsiteX6" fmla="*/ 98171 w 101689"/>
                <a:gd name="connsiteY6" fmla="*/ 74459 h 92764"/>
                <a:gd name="connsiteX7" fmla="*/ 101689 w 101689"/>
                <a:gd name="connsiteY7" fmla="*/ 65925 h 92764"/>
                <a:gd name="connsiteX8" fmla="*/ 101689 w 101689"/>
                <a:gd name="connsiteY8" fmla="*/ 12052 h 92764"/>
                <a:gd name="connsiteX9" fmla="*/ 89638 w 101689"/>
                <a:gd name="connsiteY9" fmla="*/ 0 h 92764"/>
                <a:gd name="connsiteX10" fmla="*/ 26839 w 101689"/>
                <a:gd name="connsiteY10" fmla="*/ 0 h 92764"/>
                <a:gd name="connsiteX11" fmla="*/ 18305 w 101689"/>
                <a:gd name="connsiteY11" fmla="*/ 3518 h 92764"/>
                <a:gd name="connsiteX12" fmla="*/ 3518 w 101689"/>
                <a:gd name="connsiteY12" fmla="*/ 18305 h 9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689" h="92764">
                  <a:moveTo>
                    <a:pt x="3518" y="18305"/>
                  </a:moveTo>
                  <a:cubicBezTo>
                    <a:pt x="1238" y="20585"/>
                    <a:pt x="0" y="23647"/>
                    <a:pt x="0" y="26839"/>
                  </a:cubicBezTo>
                  <a:lnTo>
                    <a:pt x="0" y="80713"/>
                  </a:lnTo>
                  <a:cubicBezTo>
                    <a:pt x="0" y="87358"/>
                    <a:pt x="5407" y="92764"/>
                    <a:pt x="12052" y="92764"/>
                  </a:cubicBezTo>
                  <a:lnTo>
                    <a:pt x="74850" y="92764"/>
                  </a:lnTo>
                  <a:cubicBezTo>
                    <a:pt x="78042" y="92764"/>
                    <a:pt x="81104" y="91527"/>
                    <a:pt x="83384" y="89247"/>
                  </a:cubicBezTo>
                  <a:lnTo>
                    <a:pt x="98171" y="74459"/>
                  </a:lnTo>
                  <a:cubicBezTo>
                    <a:pt x="100451" y="72179"/>
                    <a:pt x="101689" y="69117"/>
                    <a:pt x="101689" y="65925"/>
                  </a:cubicBezTo>
                  <a:lnTo>
                    <a:pt x="101689" y="12052"/>
                  </a:lnTo>
                  <a:cubicBezTo>
                    <a:pt x="101689" y="5407"/>
                    <a:pt x="96282" y="0"/>
                    <a:pt x="89638" y="0"/>
                  </a:cubicBezTo>
                  <a:lnTo>
                    <a:pt x="26839" y="0"/>
                  </a:ln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74ED14CB-A1C6-49BD-92BB-FD780AED0B52}"/>
                </a:ext>
              </a:extLst>
            </p:cNvPr>
            <p:cNvSpPr/>
            <p:nvPr/>
          </p:nvSpPr>
          <p:spPr>
            <a:xfrm>
              <a:off x="5718201" y="4318462"/>
              <a:ext cx="149178" cy="152305"/>
            </a:xfrm>
            <a:custGeom>
              <a:avLst/>
              <a:gdLst>
                <a:gd name="connsiteX0" fmla="*/ 107096 w 149178"/>
                <a:gd name="connsiteY0" fmla="*/ 100191 h 152305"/>
                <a:gd name="connsiteX1" fmla="*/ 93025 w 149178"/>
                <a:gd name="connsiteY1" fmla="*/ 102471 h 152305"/>
                <a:gd name="connsiteX2" fmla="*/ 70941 w 149178"/>
                <a:gd name="connsiteY2" fmla="*/ 96738 h 152305"/>
                <a:gd name="connsiteX3" fmla="*/ 45470 w 149178"/>
                <a:gd name="connsiteY3" fmla="*/ 59216 h 152305"/>
                <a:gd name="connsiteX4" fmla="*/ 50617 w 149178"/>
                <a:gd name="connsiteY4" fmla="*/ 29771 h 152305"/>
                <a:gd name="connsiteX5" fmla="*/ 51985 w 149178"/>
                <a:gd name="connsiteY5" fmla="*/ 20846 h 152305"/>
                <a:gd name="connsiteX6" fmla="*/ 29510 w 149178"/>
                <a:gd name="connsiteY6" fmla="*/ 0 h 152305"/>
                <a:gd name="connsiteX7" fmla="*/ 26839 w 149178"/>
                <a:gd name="connsiteY7" fmla="*/ 0 h 152305"/>
                <a:gd name="connsiteX8" fmla="*/ 18305 w 149178"/>
                <a:gd name="connsiteY8" fmla="*/ 3518 h 152305"/>
                <a:gd name="connsiteX9" fmla="*/ 3518 w 149178"/>
                <a:gd name="connsiteY9" fmla="*/ 18305 h 152305"/>
                <a:gd name="connsiteX10" fmla="*/ 0 w 149178"/>
                <a:gd name="connsiteY10" fmla="*/ 26839 h 152305"/>
                <a:gd name="connsiteX11" fmla="*/ 0 w 149178"/>
                <a:gd name="connsiteY11" fmla="*/ 91006 h 152305"/>
                <a:gd name="connsiteX12" fmla="*/ 3518 w 149178"/>
                <a:gd name="connsiteY12" fmla="*/ 99539 h 152305"/>
                <a:gd name="connsiteX13" fmla="*/ 52766 w 149178"/>
                <a:gd name="connsiteY13" fmla="*/ 148788 h 152305"/>
                <a:gd name="connsiteX14" fmla="*/ 61300 w 149178"/>
                <a:gd name="connsiteY14" fmla="*/ 152306 h 152305"/>
                <a:gd name="connsiteX15" fmla="*/ 117258 w 149178"/>
                <a:gd name="connsiteY15" fmla="*/ 152306 h 152305"/>
                <a:gd name="connsiteX16" fmla="*/ 125792 w 149178"/>
                <a:gd name="connsiteY16" fmla="*/ 148788 h 152305"/>
                <a:gd name="connsiteX17" fmla="*/ 145661 w 149178"/>
                <a:gd name="connsiteY17" fmla="*/ 128919 h 152305"/>
                <a:gd name="connsiteX18" fmla="*/ 149179 w 149178"/>
                <a:gd name="connsiteY18" fmla="*/ 120385 h 152305"/>
                <a:gd name="connsiteX19" fmla="*/ 149179 w 149178"/>
                <a:gd name="connsiteY19" fmla="*/ 102471 h 152305"/>
                <a:gd name="connsiteX20" fmla="*/ 141427 w 149178"/>
                <a:gd name="connsiteY20" fmla="*/ 91201 h 152305"/>
                <a:gd name="connsiteX21" fmla="*/ 119343 w 149178"/>
                <a:gd name="connsiteY21" fmla="*/ 94067 h 152305"/>
                <a:gd name="connsiteX22" fmla="*/ 107096 w 149178"/>
                <a:gd name="connsiteY22" fmla="*/ 100191 h 15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9178" h="152305">
                  <a:moveTo>
                    <a:pt x="107096" y="100191"/>
                  </a:moveTo>
                  <a:cubicBezTo>
                    <a:pt x="102536" y="101689"/>
                    <a:pt x="97780" y="102471"/>
                    <a:pt x="93025" y="102471"/>
                  </a:cubicBezTo>
                  <a:cubicBezTo>
                    <a:pt x="85338" y="102471"/>
                    <a:pt x="77716" y="100517"/>
                    <a:pt x="70941" y="96738"/>
                  </a:cubicBezTo>
                  <a:cubicBezTo>
                    <a:pt x="57066" y="88986"/>
                    <a:pt x="47555" y="74980"/>
                    <a:pt x="45470" y="59216"/>
                  </a:cubicBezTo>
                  <a:cubicBezTo>
                    <a:pt x="44167" y="49183"/>
                    <a:pt x="45731" y="39151"/>
                    <a:pt x="50617" y="29771"/>
                  </a:cubicBezTo>
                  <a:cubicBezTo>
                    <a:pt x="51919" y="27230"/>
                    <a:pt x="52245" y="24103"/>
                    <a:pt x="51985" y="20846"/>
                  </a:cubicBezTo>
                  <a:cubicBezTo>
                    <a:pt x="51073" y="9055"/>
                    <a:pt x="41301" y="0"/>
                    <a:pt x="29510" y="0"/>
                  </a:cubicBezTo>
                  <a:cubicBezTo>
                    <a:pt x="28533" y="0"/>
                    <a:pt x="27621" y="0"/>
                    <a:pt x="26839" y="0"/>
                  </a:cubicBez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ubicBezTo>
                    <a:pt x="1238" y="20585"/>
                    <a:pt x="0" y="23647"/>
                    <a:pt x="0" y="26839"/>
                  </a:cubicBezTo>
                  <a:lnTo>
                    <a:pt x="0" y="91006"/>
                  </a:lnTo>
                  <a:cubicBezTo>
                    <a:pt x="0" y="94198"/>
                    <a:pt x="1238" y="97259"/>
                    <a:pt x="3518" y="99539"/>
                  </a:cubicBezTo>
                  <a:lnTo>
                    <a:pt x="52766" y="148788"/>
                  </a:lnTo>
                  <a:cubicBezTo>
                    <a:pt x="55046" y="151068"/>
                    <a:pt x="58108" y="152306"/>
                    <a:pt x="61300" y="152306"/>
                  </a:cubicBezTo>
                  <a:lnTo>
                    <a:pt x="117258" y="152306"/>
                  </a:lnTo>
                  <a:cubicBezTo>
                    <a:pt x="120450" y="152306"/>
                    <a:pt x="123512" y="151068"/>
                    <a:pt x="125792" y="148788"/>
                  </a:cubicBezTo>
                  <a:lnTo>
                    <a:pt x="145661" y="128919"/>
                  </a:lnTo>
                  <a:cubicBezTo>
                    <a:pt x="147941" y="126639"/>
                    <a:pt x="149179" y="123577"/>
                    <a:pt x="149179" y="120385"/>
                  </a:cubicBezTo>
                  <a:lnTo>
                    <a:pt x="149179" y="102471"/>
                  </a:lnTo>
                  <a:cubicBezTo>
                    <a:pt x="149179" y="97455"/>
                    <a:pt x="146117" y="92960"/>
                    <a:pt x="141427" y="91201"/>
                  </a:cubicBezTo>
                  <a:cubicBezTo>
                    <a:pt x="133935" y="88335"/>
                    <a:pt x="125727" y="89572"/>
                    <a:pt x="119343" y="94067"/>
                  </a:cubicBezTo>
                  <a:cubicBezTo>
                    <a:pt x="115565" y="96673"/>
                    <a:pt x="111461" y="98758"/>
                    <a:pt x="107096" y="100191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66C036A8-25FB-4AA5-B046-35C298809FC3}"/>
                </a:ext>
              </a:extLst>
            </p:cNvPr>
            <p:cNvSpPr/>
            <p:nvPr/>
          </p:nvSpPr>
          <p:spPr>
            <a:xfrm>
              <a:off x="5840020" y="4152867"/>
              <a:ext cx="36871" cy="36871"/>
            </a:xfrm>
            <a:custGeom>
              <a:avLst/>
              <a:gdLst>
                <a:gd name="connsiteX0" fmla="*/ 18436 w 36871"/>
                <a:gd name="connsiteY0" fmla="*/ 0 h 36871"/>
                <a:gd name="connsiteX1" fmla="*/ 0 w 36871"/>
                <a:gd name="connsiteY1" fmla="*/ 18436 h 36871"/>
                <a:gd name="connsiteX2" fmla="*/ 18436 w 36871"/>
                <a:gd name="connsiteY2" fmla="*/ 36871 h 36871"/>
                <a:gd name="connsiteX3" fmla="*/ 36871 w 36871"/>
                <a:gd name="connsiteY3" fmla="*/ 18436 h 36871"/>
                <a:gd name="connsiteX4" fmla="*/ 18436 w 36871"/>
                <a:gd name="connsiteY4" fmla="*/ 0 h 36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71" h="36871">
                  <a:moveTo>
                    <a:pt x="18436" y="0"/>
                  </a:moveTo>
                  <a:cubicBezTo>
                    <a:pt x="8273" y="0"/>
                    <a:pt x="0" y="8273"/>
                    <a:pt x="0" y="18436"/>
                  </a:cubicBezTo>
                  <a:cubicBezTo>
                    <a:pt x="0" y="28598"/>
                    <a:pt x="8273" y="36871"/>
                    <a:pt x="18436" y="36871"/>
                  </a:cubicBezTo>
                  <a:cubicBezTo>
                    <a:pt x="28598" y="36871"/>
                    <a:pt x="36871" y="28598"/>
                    <a:pt x="36871" y="18436"/>
                  </a:cubicBezTo>
                  <a:cubicBezTo>
                    <a:pt x="36871" y="8273"/>
                    <a:pt x="28598" y="0"/>
                    <a:pt x="18436" y="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1BDE4CE2-97AD-4C47-BC14-F22F9FBDCEA8}"/>
                </a:ext>
              </a:extLst>
            </p:cNvPr>
            <p:cNvSpPr/>
            <p:nvPr/>
          </p:nvSpPr>
          <p:spPr>
            <a:xfrm>
              <a:off x="5782940" y="4254947"/>
              <a:ext cx="110153" cy="146247"/>
            </a:xfrm>
            <a:custGeom>
              <a:avLst/>
              <a:gdLst>
                <a:gd name="connsiteX0" fmla="*/ 15779 w 110153"/>
                <a:gd name="connsiteY0" fmla="*/ 142990 h 146247"/>
                <a:gd name="connsiteX1" fmla="*/ 28221 w 110153"/>
                <a:gd name="connsiteY1" fmla="*/ 146247 h 146247"/>
                <a:gd name="connsiteX2" fmla="*/ 36169 w 110153"/>
                <a:gd name="connsiteY2" fmla="*/ 145010 h 146247"/>
                <a:gd name="connsiteX3" fmla="*/ 51477 w 110153"/>
                <a:gd name="connsiteY3" fmla="*/ 131395 h 146247"/>
                <a:gd name="connsiteX4" fmla="*/ 109911 w 110153"/>
                <a:gd name="connsiteY4" fmla="*/ 3909 h 146247"/>
                <a:gd name="connsiteX5" fmla="*/ 108999 w 110153"/>
                <a:gd name="connsiteY5" fmla="*/ 521 h 146247"/>
                <a:gd name="connsiteX6" fmla="*/ 107436 w 110153"/>
                <a:gd name="connsiteY6" fmla="*/ 0 h 146247"/>
                <a:gd name="connsiteX7" fmla="*/ 105546 w 110153"/>
                <a:gd name="connsiteY7" fmla="*/ 782 h 146247"/>
                <a:gd name="connsiteX8" fmla="*/ 9329 w 110153"/>
                <a:gd name="connsiteY8" fmla="*/ 94067 h 146247"/>
                <a:gd name="connsiteX9" fmla="*/ 274 w 110153"/>
                <a:gd name="connsiteY9" fmla="*/ 120125 h 146247"/>
                <a:gd name="connsiteX10" fmla="*/ 15779 w 110153"/>
                <a:gd name="connsiteY10" fmla="*/ 142990 h 14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153" h="146247">
                  <a:moveTo>
                    <a:pt x="15779" y="142990"/>
                  </a:moveTo>
                  <a:cubicBezTo>
                    <a:pt x="19622" y="145140"/>
                    <a:pt x="23922" y="146247"/>
                    <a:pt x="28221" y="146247"/>
                  </a:cubicBezTo>
                  <a:cubicBezTo>
                    <a:pt x="30892" y="146247"/>
                    <a:pt x="33563" y="145856"/>
                    <a:pt x="36169" y="145010"/>
                  </a:cubicBezTo>
                  <a:cubicBezTo>
                    <a:pt x="42944" y="142795"/>
                    <a:pt x="48481" y="137844"/>
                    <a:pt x="51477" y="131395"/>
                  </a:cubicBezTo>
                  <a:lnTo>
                    <a:pt x="109911" y="3909"/>
                  </a:lnTo>
                  <a:cubicBezTo>
                    <a:pt x="110432" y="2736"/>
                    <a:pt x="110107" y="1303"/>
                    <a:pt x="108999" y="521"/>
                  </a:cubicBezTo>
                  <a:cubicBezTo>
                    <a:pt x="108543" y="195"/>
                    <a:pt x="107957" y="0"/>
                    <a:pt x="107436" y="0"/>
                  </a:cubicBezTo>
                  <a:cubicBezTo>
                    <a:pt x="106719" y="0"/>
                    <a:pt x="106068" y="261"/>
                    <a:pt x="105546" y="782"/>
                  </a:cubicBezTo>
                  <a:lnTo>
                    <a:pt x="9329" y="94067"/>
                  </a:lnTo>
                  <a:cubicBezTo>
                    <a:pt x="2359" y="100842"/>
                    <a:pt x="-1028" y="110484"/>
                    <a:pt x="274" y="120125"/>
                  </a:cubicBezTo>
                  <a:cubicBezTo>
                    <a:pt x="1577" y="129766"/>
                    <a:pt x="7310" y="138235"/>
                    <a:pt x="15779" y="14299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25" name="橢圓 124">
            <a:extLst>
              <a:ext uri="{FF2B5EF4-FFF2-40B4-BE49-F238E27FC236}">
                <a16:creationId xmlns:a16="http://schemas.microsoft.com/office/drawing/2014/main" id="{89AA1B4E-F865-47AF-AEC1-349FD65A36C9}"/>
              </a:ext>
            </a:extLst>
          </p:cNvPr>
          <p:cNvSpPr/>
          <p:nvPr/>
        </p:nvSpPr>
        <p:spPr>
          <a:xfrm>
            <a:off x="7209058" y="5642182"/>
            <a:ext cx="823227" cy="823227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6" name="圖形 107">
            <a:extLst>
              <a:ext uri="{FF2B5EF4-FFF2-40B4-BE49-F238E27FC236}">
                <a16:creationId xmlns:a16="http://schemas.microsoft.com/office/drawing/2014/main" id="{5D5790E6-8F63-4B35-AD5E-A48F888313DF}"/>
              </a:ext>
            </a:extLst>
          </p:cNvPr>
          <p:cNvGrpSpPr/>
          <p:nvPr/>
        </p:nvGrpSpPr>
        <p:grpSpPr>
          <a:xfrm>
            <a:off x="7380173" y="5866251"/>
            <a:ext cx="495447" cy="417305"/>
            <a:chOff x="5683805" y="5518573"/>
            <a:chExt cx="371585" cy="312979"/>
          </a:xfrm>
          <a:solidFill>
            <a:schemeClr val="bg1"/>
          </a:solidFill>
        </p:grpSpPr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7EC99E53-E092-4E08-BBA2-DC5FDB67C893}"/>
                </a:ext>
              </a:extLst>
            </p:cNvPr>
            <p:cNvSpPr/>
            <p:nvPr/>
          </p:nvSpPr>
          <p:spPr>
            <a:xfrm>
              <a:off x="5688578" y="5618924"/>
              <a:ext cx="315913" cy="121737"/>
            </a:xfrm>
            <a:custGeom>
              <a:avLst/>
              <a:gdLst>
                <a:gd name="connsiteX0" fmla="*/ 147208 w 315913"/>
                <a:gd name="connsiteY0" fmla="*/ 118366 h 121737"/>
                <a:gd name="connsiteX1" fmla="*/ 9169 w 315913"/>
                <a:gd name="connsiteY1" fmla="*/ 20325 h 121737"/>
                <a:gd name="connsiteX2" fmla="*/ 9234 w 315913"/>
                <a:gd name="connsiteY2" fmla="*/ 0 h 121737"/>
                <a:gd name="connsiteX3" fmla="*/ 306679 w 315913"/>
                <a:gd name="connsiteY3" fmla="*/ 0 h 121737"/>
                <a:gd name="connsiteX4" fmla="*/ 306745 w 315913"/>
                <a:gd name="connsiteY4" fmla="*/ 20325 h 121737"/>
                <a:gd name="connsiteX5" fmla="*/ 168705 w 315913"/>
                <a:gd name="connsiteY5" fmla="*/ 118366 h 121737"/>
                <a:gd name="connsiteX6" fmla="*/ 147208 w 315913"/>
                <a:gd name="connsiteY6" fmla="*/ 118366 h 121737"/>
                <a:gd name="connsiteX7" fmla="*/ 147208 w 315913"/>
                <a:gd name="connsiteY7" fmla="*/ 118366 h 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913" h="121737">
                  <a:moveTo>
                    <a:pt x="147208" y="118366"/>
                  </a:moveTo>
                  <a:lnTo>
                    <a:pt x="9169" y="20325"/>
                  </a:lnTo>
                  <a:cubicBezTo>
                    <a:pt x="179" y="13941"/>
                    <a:pt x="-5945" y="0"/>
                    <a:pt x="9234" y="0"/>
                  </a:cubicBezTo>
                  <a:lnTo>
                    <a:pt x="306679" y="0"/>
                  </a:lnTo>
                  <a:cubicBezTo>
                    <a:pt x="321858" y="0"/>
                    <a:pt x="315734" y="13941"/>
                    <a:pt x="306745" y="20325"/>
                  </a:cubicBezTo>
                  <a:lnTo>
                    <a:pt x="168705" y="118366"/>
                  </a:lnTo>
                  <a:cubicBezTo>
                    <a:pt x="162386" y="122861"/>
                    <a:pt x="153462" y="122861"/>
                    <a:pt x="147208" y="118366"/>
                  </a:cubicBezTo>
                  <a:lnTo>
                    <a:pt x="147208" y="118366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83FE204B-EB18-4F27-A7F4-69D94CE00A4F}"/>
                </a:ext>
              </a:extLst>
            </p:cNvPr>
            <p:cNvSpPr/>
            <p:nvPr/>
          </p:nvSpPr>
          <p:spPr>
            <a:xfrm>
              <a:off x="5693920" y="5741260"/>
              <a:ext cx="305167" cy="90292"/>
            </a:xfrm>
            <a:custGeom>
              <a:avLst/>
              <a:gdLst>
                <a:gd name="connsiteX0" fmla="*/ 297558 w 305167"/>
                <a:gd name="connsiteY0" fmla="*/ 90292 h 90292"/>
                <a:gd name="connsiteX1" fmla="*/ 299057 w 305167"/>
                <a:gd name="connsiteY1" fmla="*/ 73876 h 90292"/>
                <a:gd name="connsiteX2" fmla="*/ 201081 w 305167"/>
                <a:gd name="connsiteY2" fmla="*/ 6192 h 90292"/>
                <a:gd name="connsiteX3" fmla="*/ 186489 w 305167"/>
                <a:gd name="connsiteY3" fmla="*/ 133 h 90292"/>
                <a:gd name="connsiteX4" fmla="*/ 167792 w 305167"/>
                <a:gd name="connsiteY4" fmla="*/ 13488 h 90292"/>
                <a:gd name="connsiteX5" fmla="*/ 152549 w 305167"/>
                <a:gd name="connsiteY5" fmla="*/ 17917 h 90292"/>
                <a:gd name="connsiteX6" fmla="*/ 137305 w 305167"/>
                <a:gd name="connsiteY6" fmla="*/ 13488 h 90292"/>
                <a:gd name="connsiteX7" fmla="*/ 118609 w 305167"/>
                <a:gd name="connsiteY7" fmla="*/ 133 h 90292"/>
                <a:gd name="connsiteX8" fmla="*/ 104017 w 305167"/>
                <a:gd name="connsiteY8" fmla="*/ 6192 h 90292"/>
                <a:gd name="connsiteX9" fmla="*/ 6041 w 305167"/>
                <a:gd name="connsiteY9" fmla="*/ 73876 h 90292"/>
                <a:gd name="connsiteX10" fmla="*/ 6497 w 305167"/>
                <a:gd name="connsiteY10" fmla="*/ 89575 h 90292"/>
                <a:gd name="connsiteX11" fmla="*/ 297558 w 305167"/>
                <a:gd name="connsiteY11" fmla="*/ 90292 h 90292"/>
                <a:gd name="connsiteX12" fmla="*/ 297558 w 305167"/>
                <a:gd name="connsiteY12" fmla="*/ 90292 h 9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167" h="90292">
                  <a:moveTo>
                    <a:pt x="297558" y="90292"/>
                  </a:moveTo>
                  <a:cubicBezTo>
                    <a:pt x="304659" y="85276"/>
                    <a:pt x="309675" y="81498"/>
                    <a:pt x="299057" y="73876"/>
                  </a:cubicBezTo>
                  <a:lnTo>
                    <a:pt x="201081" y="6192"/>
                  </a:lnTo>
                  <a:cubicBezTo>
                    <a:pt x="194175" y="1175"/>
                    <a:pt x="190137" y="-453"/>
                    <a:pt x="186489" y="133"/>
                  </a:cubicBezTo>
                  <a:cubicBezTo>
                    <a:pt x="181733" y="1827"/>
                    <a:pt x="177173" y="7104"/>
                    <a:pt x="167792" y="13488"/>
                  </a:cubicBezTo>
                  <a:cubicBezTo>
                    <a:pt x="163037" y="16745"/>
                    <a:pt x="157760" y="18178"/>
                    <a:pt x="152549" y="17917"/>
                  </a:cubicBezTo>
                  <a:cubicBezTo>
                    <a:pt x="147337" y="18113"/>
                    <a:pt x="142061" y="16680"/>
                    <a:pt x="137305" y="13488"/>
                  </a:cubicBezTo>
                  <a:cubicBezTo>
                    <a:pt x="127859" y="7104"/>
                    <a:pt x="123364" y="1827"/>
                    <a:pt x="118609" y="133"/>
                  </a:cubicBezTo>
                  <a:cubicBezTo>
                    <a:pt x="114961" y="-518"/>
                    <a:pt x="110987" y="1175"/>
                    <a:pt x="104017" y="6192"/>
                  </a:cubicBezTo>
                  <a:lnTo>
                    <a:pt x="6041" y="73876"/>
                  </a:lnTo>
                  <a:cubicBezTo>
                    <a:pt x="-3470" y="80781"/>
                    <a:pt x="-539" y="84624"/>
                    <a:pt x="6497" y="89575"/>
                  </a:cubicBezTo>
                  <a:lnTo>
                    <a:pt x="297558" y="90292"/>
                  </a:lnTo>
                  <a:lnTo>
                    <a:pt x="297558" y="90292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9" name="手繪多邊形: 圖案 128">
              <a:extLst>
                <a:ext uri="{FF2B5EF4-FFF2-40B4-BE49-F238E27FC236}">
                  <a16:creationId xmlns:a16="http://schemas.microsoft.com/office/drawing/2014/main" id="{A02E207A-518D-4441-A0C4-F96B73D4939B}"/>
                </a:ext>
              </a:extLst>
            </p:cNvPr>
            <p:cNvSpPr/>
            <p:nvPr/>
          </p:nvSpPr>
          <p:spPr>
            <a:xfrm>
              <a:off x="5683805" y="5652330"/>
              <a:ext cx="114245" cy="150998"/>
            </a:xfrm>
            <a:custGeom>
              <a:avLst/>
              <a:gdLst>
                <a:gd name="connsiteX0" fmla="*/ 111070 w 114245"/>
                <a:gd name="connsiteY0" fmla="*/ 71279 h 150998"/>
                <a:gd name="connsiteX1" fmla="*/ 111070 w 114245"/>
                <a:gd name="connsiteY1" fmla="*/ 82028 h 150998"/>
                <a:gd name="connsiteX2" fmla="*/ 13615 w 114245"/>
                <a:gd name="connsiteY2" fmla="*/ 148344 h 150998"/>
                <a:gd name="connsiteX3" fmla="*/ 0 w 114245"/>
                <a:gd name="connsiteY3" fmla="*/ 145152 h 150998"/>
                <a:gd name="connsiteX4" fmla="*/ 0 w 114245"/>
                <a:gd name="connsiteY4" fmla="*/ 5614 h 150998"/>
                <a:gd name="connsiteX5" fmla="*/ 13615 w 114245"/>
                <a:gd name="connsiteY5" fmla="*/ 2943 h 150998"/>
                <a:gd name="connsiteX6" fmla="*/ 111070 w 114245"/>
                <a:gd name="connsiteY6" fmla="*/ 71279 h 150998"/>
                <a:gd name="connsiteX7" fmla="*/ 111070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111070" y="71279"/>
                  </a:moveTo>
                  <a:cubicBezTo>
                    <a:pt x="115304" y="74276"/>
                    <a:pt x="115304" y="79031"/>
                    <a:pt x="111070" y="82028"/>
                  </a:cubicBezTo>
                  <a:lnTo>
                    <a:pt x="13615" y="148344"/>
                  </a:lnTo>
                  <a:cubicBezTo>
                    <a:pt x="6514" y="153165"/>
                    <a:pt x="0" y="151015"/>
                    <a:pt x="0" y="145152"/>
                  </a:cubicBezTo>
                  <a:lnTo>
                    <a:pt x="0" y="5614"/>
                  </a:lnTo>
                  <a:cubicBezTo>
                    <a:pt x="0" y="-249"/>
                    <a:pt x="7101" y="-2138"/>
                    <a:pt x="13615" y="2943"/>
                  </a:cubicBezTo>
                  <a:lnTo>
                    <a:pt x="111070" y="71279"/>
                  </a:lnTo>
                  <a:lnTo>
                    <a:pt x="111070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577AC6E7-E9C1-492E-B7C4-9CE79EB05484}"/>
                </a:ext>
              </a:extLst>
            </p:cNvPr>
            <p:cNvSpPr/>
            <p:nvPr/>
          </p:nvSpPr>
          <p:spPr>
            <a:xfrm>
              <a:off x="5894952" y="5652330"/>
              <a:ext cx="114245" cy="150998"/>
            </a:xfrm>
            <a:custGeom>
              <a:avLst/>
              <a:gdLst>
                <a:gd name="connsiteX0" fmla="*/ 3176 w 114245"/>
                <a:gd name="connsiteY0" fmla="*/ 71279 h 150998"/>
                <a:gd name="connsiteX1" fmla="*/ 3176 w 114245"/>
                <a:gd name="connsiteY1" fmla="*/ 82028 h 150998"/>
                <a:gd name="connsiteX2" fmla="*/ 100630 w 114245"/>
                <a:gd name="connsiteY2" fmla="*/ 148344 h 150998"/>
                <a:gd name="connsiteX3" fmla="*/ 114246 w 114245"/>
                <a:gd name="connsiteY3" fmla="*/ 145152 h 150998"/>
                <a:gd name="connsiteX4" fmla="*/ 114246 w 114245"/>
                <a:gd name="connsiteY4" fmla="*/ 5614 h 150998"/>
                <a:gd name="connsiteX5" fmla="*/ 100630 w 114245"/>
                <a:gd name="connsiteY5" fmla="*/ 2943 h 150998"/>
                <a:gd name="connsiteX6" fmla="*/ 3176 w 114245"/>
                <a:gd name="connsiteY6" fmla="*/ 71279 h 150998"/>
                <a:gd name="connsiteX7" fmla="*/ 3176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3176" y="71279"/>
                  </a:moveTo>
                  <a:cubicBezTo>
                    <a:pt x="-1059" y="74276"/>
                    <a:pt x="-1059" y="79031"/>
                    <a:pt x="3176" y="82028"/>
                  </a:cubicBezTo>
                  <a:lnTo>
                    <a:pt x="100630" y="148344"/>
                  </a:lnTo>
                  <a:cubicBezTo>
                    <a:pt x="107731" y="153165"/>
                    <a:pt x="114246" y="151015"/>
                    <a:pt x="114246" y="145152"/>
                  </a:cubicBezTo>
                  <a:lnTo>
                    <a:pt x="114246" y="5614"/>
                  </a:lnTo>
                  <a:cubicBezTo>
                    <a:pt x="114246" y="-249"/>
                    <a:pt x="107145" y="-2138"/>
                    <a:pt x="100630" y="2943"/>
                  </a:cubicBezTo>
                  <a:lnTo>
                    <a:pt x="3176" y="71279"/>
                  </a:lnTo>
                  <a:lnTo>
                    <a:pt x="3176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1" name="手繪多邊形: 圖案 130">
              <a:extLst>
                <a:ext uri="{FF2B5EF4-FFF2-40B4-BE49-F238E27FC236}">
                  <a16:creationId xmlns:a16="http://schemas.microsoft.com/office/drawing/2014/main" id="{A928931C-E0FF-481A-8A8E-110745E44679}"/>
                </a:ext>
              </a:extLst>
            </p:cNvPr>
            <p:cNvSpPr/>
            <p:nvPr/>
          </p:nvSpPr>
          <p:spPr>
            <a:xfrm>
              <a:off x="5742666" y="5518573"/>
              <a:ext cx="312723" cy="85367"/>
            </a:xfrm>
            <a:custGeom>
              <a:avLst/>
              <a:gdLst>
                <a:gd name="connsiteX0" fmla="*/ 75205 w 312723"/>
                <a:gd name="connsiteY0" fmla="*/ 85303 h 85367"/>
                <a:gd name="connsiteX1" fmla="*/ 7130 w 312723"/>
                <a:gd name="connsiteY1" fmla="*/ 20290 h 85367"/>
                <a:gd name="connsiteX2" fmla="*/ 10127 w 312723"/>
                <a:gd name="connsiteY2" fmla="*/ 225 h 85367"/>
                <a:gd name="connsiteX3" fmla="*/ 304445 w 312723"/>
                <a:gd name="connsiteY3" fmla="*/ 43155 h 85367"/>
                <a:gd name="connsiteX4" fmla="*/ 301579 w 312723"/>
                <a:gd name="connsiteY4" fmla="*/ 63284 h 85367"/>
                <a:gd name="connsiteX5" fmla="*/ 258454 w 312723"/>
                <a:gd name="connsiteY5" fmla="*/ 85368 h 85367"/>
                <a:gd name="connsiteX6" fmla="*/ 75205 w 312723"/>
                <a:gd name="connsiteY6" fmla="*/ 85368 h 85367"/>
                <a:gd name="connsiteX7" fmla="*/ 75205 w 312723"/>
                <a:gd name="connsiteY7" fmla="*/ 85303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723" h="85367">
                  <a:moveTo>
                    <a:pt x="75205" y="85303"/>
                  </a:moveTo>
                  <a:lnTo>
                    <a:pt x="7130" y="20290"/>
                  </a:lnTo>
                  <a:cubicBezTo>
                    <a:pt x="-817" y="12668"/>
                    <a:pt x="-4922" y="-1990"/>
                    <a:pt x="10127" y="225"/>
                  </a:cubicBezTo>
                  <a:lnTo>
                    <a:pt x="304445" y="43155"/>
                  </a:lnTo>
                  <a:cubicBezTo>
                    <a:pt x="319428" y="45370"/>
                    <a:pt x="311351" y="58268"/>
                    <a:pt x="301579" y="63284"/>
                  </a:cubicBezTo>
                  <a:lnTo>
                    <a:pt x="258454" y="85368"/>
                  </a:lnTo>
                  <a:lnTo>
                    <a:pt x="75205" y="85368"/>
                  </a:lnTo>
                  <a:lnTo>
                    <a:pt x="75205" y="85303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2" name="手繪多邊形: 圖案 131">
              <a:extLst>
                <a:ext uri="{FF2B5EF4-FFF2-40B4-BE49-F238E27FC236}">
                  <a16:creationId xmlns:a16="http://schemas.microsoft.com/office/drawing/2014/main" id="{442B8C23-1096-4D54-93D5-5DBAE9ECFD45}"/>
                </a:ext>
              </a:extLst>
            </p:cNvPr>
            <p:cNvSpPr/>
            <p:nvPr/>
          </p:nvSpPr>
          <p:spPr>
            <a:xfrm>
              <a:off x="6020663" y="5760481"/>
              <a:ext cx="880" cy="5667"/>
            </a:xfrm>
            <a:custGeom>
              <a:avLst/>
              <a:gdLst>
                <a:gd name="connsiteX0" fmla="*/ 0 w 880"/>
                <a:gd name="connsiteY0" fmla="*/ 5667 h 5667"/>
                <a:gd name="connsiteX1" fmla="*/ 0 w 880"/>
                <a:gd name="connsiteY1" fmla="*/ 0 h 5667"/>
                <a:gd name="connsiteX2" fmla="*/ 0 w 880"/>
                <a:gd name="connsiteY2" fmla="*/ 5667 h 5667"/>
                <a:gd name="connsiteX3" fmla="*/ 0 w 880"/>
                <a:gd name="connsiteY3" fmla="*/ 5667 h 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" h="5667">
                  <a:moveTo>
                    <a:pt x="0" y="5667"/>
                  </a:moveTo>
                  <a:cubicBezTo>
                    <a:pt x="1107" y="4169"/>
                    <a:pt x="1238" y="2345"/>
                    <a:pt x="0" y="0"/>
                  </a:cubicBezTo>
                  <a:lnTo>
                    <a:pt x="0" y="5667"/>
                  </a:lnTo>
                  <a:lnTo>
                    <a:pt x="0" y="566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8829E31A-DB1A-455A-AAB8-150A50F1AC30}"/>
                </a:ext>
              </a:extLst>
            </p:cNvPr>
            <p:cNvSpPr/>
            <p:nvPr/>
          </p:nvSpPr>
          <p:spPr>
            <a:xfrm>
              <a:off x="5726214" y="5550578"/>
              <a:ext cx="73091" cy="53297"/>
            </a:xfrm>
            <a:custGeom>
              <a:avLst/>
              <a:gdLst>
                <a:gd name="connsiteX0" fmla="*/ 0 w 73091"/>
                <a:gd name="connsiteY0" fmla="*/ 53297 h 53297"/>
                <a:gd name="connsiteX1" fmla="*/ 7101 w 73091"/>
                <a:gd name="connsiteY1" fmla="*/ 4765 h 53297"/>
                <a:gd name="connsiteX2" fmla="*/ 20911 w 73091"/>
                <a:gd name="connsiteY2" fmla="*/ 4114 h 53297"/>
                <a:gd name="connsiteX3" fmla="*/ 73091 w 73091"/>
                <a:gd name="connsiteY3" fmla="*/ 53297 h 53297"/>
                <a:gd name="connsiteX4" fmla="*/ 0 w 73091"/>
                <a:gd name="connsiteY4" fmla="*/ 53297 h 53297"/>
                <a:gd name="connsiteX5" fmla="*/ 0 w 73091"/>
                <a:gd name="connsiteY5" fmla="*/ 53297 h 5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91" h="53297">
                  <a:moveTo>
                    <a:pt x="0" y="53297"/>
                  </a:moveTo>
                  <a:lnTo>
                    <a:pt x="7101" y="4765"/>
                  </a:lnTo>
                  <a:cubicBezTo>
                    <a:pt x="7947" y="-1033"/>
                    <a:pt x="15244" y="-1880"/>
                    <a:pt x="20911" y="4114"/>
                  </a:cubicBezTo>
                  <a:lnTo>
                    <a:pt x="73091" y="53297"/>
                  </a:lnTo>
                  <a:lnTo>
                    <a:pt x="0" y="53297"/>
                  </a:lnTo>
                  <a:lnTo>
                    <a:pt x="0" y="5329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4" name="手繪多邊形: 圖案 133">
              <a:extLst>
                <a:ext uri="{FF2B5EF4-FFF2-40B4-BE49-F238E27FC236}">
                  <a16:creationId xmlns:a16="http://schemas.microsoft.com/office/drawing/2014/main" id="{1902DD71-A616-4207-8B32-E854C48EDE45}"/>
                </a:ext>
              </a:extLst>
            </p:cNvPr>
            <p:cNvSpPr/>
            <p:nvPr/>
          </p:nvSpPr>
          <p:spPr>
            <a:xfrm>
              <a:off x="6020598" y="5595866"/>
              <a:ext cx="34793" cy="149529"/>
            </a:xfrm>
            <a:custGeom>
              <a:avLst/>
              <a:gdLst>
                <a:gd name="connsiteX0" fmla="*/ 65 w 34793"/>
                <a:gd name="connsiteY0" fmla="*/ 145137 h 149529"/>
                <a:gd name="connsiteX1" fmla="*/ 651 w 34793"/>
                <a:gd name="connsiteY1" fmla="*/ 145723 h 149529"/>
                <a:gd name="connsiteX2" fmla="*/ 14592 w 34793"/>
                <a:gd name="connsiteY2" fmla="*/ 144551 h 149529"/>
                <a:gd name="connsiteX3" fmla="*/ 34722 w 34793"/>
                <a:gd name="connsiteY3" fmla="*/ 6512 h 149529"/>
                <a:gd name="connsiteX4" fmla="*/ 21628 w 34793"/>
                <a:gd name="connsiteY4" fmla="*/ 1886 h 149529"/>
                <a:gd name="connsiteX5" fmla="*/ 0 w 34793"/>
                <a:gd name="connsiteY5" fmla="*/ 12765 h 149529"/>
                <a:gd name="connsiteX6" fmla="*/ 0 w 34793"/>
                <a:gd name="connsiteY6" fmla="*/ 145137 h 149529"/>
                <a:gd name="connsiteX7" fmla="*/ 65 w 34793"/>
                <a:gd name="connsiteY7" fmla="*/ 145137 h 14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93" h="149529">
                  <a:moveTo>
                    <a:pt x="65" y="145137"/>
                  </a:moveTo>
                  <a:lnTo>
                    <a:pt x="651" y="145723"/>
                  </a:lnTo>
                  <a:cubicBezTo>
                    <a:pt x="6970" y="151521"/>
                    <a:pt x="13745" y="150349"/>
                    <a:pt x="14592" y="144551"/>
                  </a:cubicBezTo>
                  <a:lnTo>
                    <a:pt x="34722" y="6512"/>
                  </a:lnTo>
                  <a:cubicBezTo>
                    <a:pt x="35568" y="714"/>
                    <a:pt x="28793" y="-2153"/>
                    <a:pt x="21628" y="1886"/>
                  </a:cubicBezTo>
                  <a:lnTo>
                    <a:pt x="0" y="12765"/>
                  </a:lnTo>
                  <a:lnTo>
                    <a:pt x="0" y="145137"/>
                  </a:lnTo>
                  <a:lnTo>
                    <a:pt x="65" y="14513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99CD2D8E-3CF2-4FE9-8FC5-F85A17ABAF9A}"/>
              </a:ext>
            </a:extLst>
          </p:cNvPr>
          <p:cNvGrpSpPr/>
          <p:nvPr/>
        </p:nvGrpSpPr>
        <p:grpSpPr>
          <a:xfrm>
            <a:off x="6957293" y="4562336"/>
            <a:ext cx="1243981" cy="685287"/>
            <a:chOff x="5382236" y="3152426"/>
            <a:chExt cx="932986" cy="513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6" name="圖形 106">
              <a:extLst>
                <a:ext uri="{FF2B5EF4-FFF2-40B4-BE49-F238E27FC236}">
                  <a16:creationId xmlns:a16="http://schemas.microsoft.com/office/drawing/2014/main" id="{76544BAA-0990-4237-BD66-BD8C1CFE36AB}"/>
                </a:ext>
              </a:extLst>
            </p:cNvPr>
            <p:cNvGrpSpPr/>
            <p:nvPr/>
          </p:nvGrpSpPr>
          <p:grpSpPr>
            <a:xfrm>
              <a:off x="5382236" y="3398651"/>
              <a:ext cx="366237" cy="267740"/>
              <a:chOff x="9637509" y="2915693"/>
              <a:chExt cx="366237" cy="267740"/>
            </a:xfrm>
            <a:solidFill>
              <a:schemeClr val="accent1"/>
            </a:solidFill>
          </p:grpSpPr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FE9E76D6-78F3-49FB-82C0-06BCA46B400B}"/>
                  </a:ext>
                </a:extLst>
              </p:cNvPr>
              <p:cNvSpPr/>
              <p:nvPr/>
            </p:nvSpPr>
            <p:spPr>
              <a:xfrm>
                <a:off x="9637509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152" name="圖形 106">
                <a:extLst>
                  <a:ext uri="{FF2B5EF4-FFF2-40B4-BE49-F238E27FC236}">
                    <a16:creationId xmlns:a16="http://schemas.microsoft.com/office/drawing/2014/main" id="{52795A39-2F1B-4DD3-A1F9-F628FE235C31}"/>
                  </a:ext>
                </a:extLst>
              </p:cNvPr>
              <p:cNvGrpSpPr/>
              <p:nvPr/>
            </p:nvGrpSpPr>
            <p:grpSpPr>
              <a:xfrm>
                <a:off x="9647019" y="2961685"/>
                <a:ext cx="306044" cy="221748"/>
                <a:chOff x="9647019" y="2961685"/>
                <a:chExt cx="306044" cy="221748"/>
              </a:xfrm>
              <a:solidFill>
                <a:schemeClr val="accent1"/>
              </a:solidFill>
            </p:grpSpPr>
            <p:sp>
              <p:nvSpPr>
                <p:cNvPr id="154" name="手繪多邊形: 圖案 153">
                  <a:extLst>
                    <a:ext uri="{FF2B5EF4-FFF2-40B4-BE49-F238E27FC236}">
                      <a16:creationId xmlns:a16="http://schemas.microsoft.com/office/drawing/2014/main" id="{F1C41560-0DD6-4EF0-852D-257B61F39A89}"/>
                    </a:ext>
                  </a:extLst>
                </p:cNvPr>
                <p:cNvSpPr/>
                <p:nvPr/>
              </p:nvSpPr>
              <p:spPr>
                <a:xfrm>
                  <a:off x="9647019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55" name="手繪多邊形: 圖案 154">
                  <a:extLst>
                    <a:ext uri="{FF2B5EF4-FFF2-40B4-BE49-F238E27FC236}">
                      <a16:creationId xmlns:a16="http://schemas.microsoft.com/office/drawing/2014/main" id="{E98117C0-8451-488E-B8CA-EBEBBFB64A06}"/>
                    </a:ext>
                  </a:extLst>
                </p:cNvPr>
                <p:cNvSpPr/>
                <p:nvPr/>
              </p:nvSpPr>
              <p:spPr>
                <a:xfrm>
                  <a:off x="9657052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656FCF60-52C5-4CAD-BFEF-B1ECD87B1820}"/>
                  </a:ext>
                </a:extLst>
              </p:cNvPr>
              <p:cNvSpPr/>
              <p:nvPr/>
            </p:nvSpPr>
            <p:spPr>
              <a:xfrm>
                <a:off x="9656661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0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0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37" name="圖形 106">
              <a:extLst>
                <a:ext uri="{FF2B5EF4-FFF2-40B4-BE49-F238E27FC236}">
                  <a16:creationId xmlns:a16="http://schemas.microsoft.com/office/drawing/2014/main" id="{92761C02-CF44-434C-A230-CB1A5394266A}"/>
                </a:ext>
              </a:extLst>
            </p:cNvPr>
            <p:cNvGrpSpPr/>
            <p:nvPr/>
          </p:nvGrpSpPr>
          <p:grpSpPr>
            <a:xfrm>
              <a:off x="5948985" y="3398651"/>
              <a:ext cx="366237" cy="267740"/>
              <a:chOff x="10204258" y="2915693"/>
              <a:chExt cx="366237" cy="267740"/>
            </a:xfrm>
            <a:solidFill>
              <a:schemeClr val="accent1"/>
            </a:solidFill>
          </p:grpSpPr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7AB52530-8F01-4451-9382-C433C5ADFD68}"/>
                  </a:ext>
                </a:extLst>
              </p:cNvPr>
              <p:cNvSpPr/>
              <p:nvPr/>
            </p:nvSpPr>
            <p:spPr>
              <a:xfrm>
                <a:off x="10204258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147" name="圖形 106">
                <a:extLst>
                  <a:ext uri="{FF2B5EF4-FFF2-40B4-BE49-F238E27FC236}">
                    <a16:creationId xmlns:a16="http://schemas.microsoft.com/office/drawing/2014/main" id="{27BD9274-0D49-48EA-9B1B-168228E25CD4}"/>
                  </a:ext>
                </a:extLst>
              </p:cNvPr>
              <p:cNvGrpSpPr/>
              <p:nvPr/>
            </p:nvGrpSpPr>
            <p:grpSpPr>
              <a:xfrm>
                <a:off x="10213768" y="2961685"/>
                <a:ext cx="306044" cy="221748"/>
                <a:chOff x="10213768" y="2961685"/>
                <a:chExt cx="306044" cy="221748"/>
              </a:xfrm>
              <a:solidFill>
                <a:schemeClr val="accent1"/>
              </a:solidFill>
            </p:grpSpPr>
            <p:sp>
              <p:nvSpPr>
                <p:cNvPr id="149" name="手繪多邊形: 圖案 148">
                  <a:extLst>
                    <a:ext uri="{FF2B5EF4-FFF2-40B4-BE49-F238E27FC236}">
                      <a16:creationId xmlns:a16="http://schemas.microsoft.com/office/drawing/2014/main" id="{B48BDB31-4C04-4EE7-8A1C-BE1B57E7D2C9}"/>
                    </a:ext>
                  </a:extLst>
                </p:cNvPr>
                <p:cNvSpPr/>
                <p:nvPr/>
              </p:nvSpPr>
              <p:spPr>
                <a:xfrm>
                  <a:off x="10213768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50" name="手繪多邊形: 圖案 149">
                  <a:extLst>
                    <a:ext uri="{FF2B5EF4-FFF2-40B4-BE49-F238E27FC236}">
                      <a16:creationId xmlns:a16="http://schemas.microsoft.com/office/drawing/2014/main" id="{D83BBC39-C73B-46B4-89D6-D12F104BAFFF}"/>
                    </a:ext>
                  </a:extLst>
                </p:cNvPr>
                <p:cNvSpPr/>
                <p:nvPr/>
              </p:nvSpPr>
              <p:spPr>
                <a:xfrm>
                  <a:off x="10223801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AAC11411-3B75-4D07-8BE3-1250C2C26A2F}"/>
                  </a:ext>
                </a:extLst>
              </p:cNvPr>
              <p:cNvSpPr/>
              <p:nvPr/>
            </p:nvSpPr>
            <p:spPr>
              <a:xfrm>
                <a:off x="10223410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1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1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38" name="圖形 106">
              <a:extLst>
                <a:ext uri="{FF2B5EF4-FFF2-40B4-BE49-F238E27FC236}">
                  <a16:creationId xmlns:a16="http://schemas.microsoft.com/office/drawing/2014/main" id="{9C621A73-D219-4EB2-897B-8BAA0DB689C6}"/>
                </a:ext>
              </a:extLst>
            </p:cNvPr>
            <p:cNvGrpSpPr/>
            <p:nvPr/>
          </p:nvGrpSpPr>
          <p:grpSpPr>
            <a:xfrm>
              <a:off x="5413635" y="3228366"/>
              <a:ext cx="538932" cy="172109"/>
              <a:chOff x="9668908" y="2745408"/>
              <a:chExt cx="538932" cy="172109"/>
            </a:xfrm>
            <a:solidFill>
              <a:schemeClr val="accent1"/>
            </a:solidFill>
          </p:grpSpPr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A5AD4B8E-8390-4611-B7AD-BFE536244BE4}"/>
                  </a:ext>
                </a:extLst>
              </p:cNvPr>
              <p:cNvSpPr/>
              <p:nvPr/>
            </p:nvSpPr>
            <p:spPr>
              <a:xfrm>
                <a:off x="9668908" y="2745408"/>
                <a:ext cx="538932" cy="172109"/>
              </a:xfrm>
              <a:custGeom>
                <a:avLst/>
                <a:gdLst>
                  <a:gd name="connsiteX0" fmla="*/ 538933 w 538932"/>
                  <a:gd name="connsiteY0" fmla="*/ 12638 h 172109"/>
                  <a:gd name="connsiteX1" fmla="*/ 538933 w 538932"/>
                  <a:gd name="connsiteY1" fmla="*/ 159472 h 172109"/>
                  <a:gd name="connsiteX2" fmla="*/ 526295 w 538932"/>
                  <a:gd name="connsiteY2" fmla="*/ 172109 h 172109"/>
                  <a:gd name="connsiteX3" fmla="*/ 12638 w 538932"/>
                  <a:gd name="connsiteY3" fmla="*/ 172109 h 172109"/>
                  <a:gd name="connsiteX4" fmla="*/ 0 w 538932"/>
                  <a:gd name="connsiteY4" fmla="*/ 159472 h 172109"/>
                  <a:gd name="connsiteX5" fmla="*/ 0 w 538932"/>
                  <a:gd name="connsiteY5" fmla="*/ 12638 h 172109"/>
                  <a:gd name="connsiteX6" fmla="*/ 12638 w 538932"/>
                  <a:gd name="connsiteY6" fmla="*/ 0 h 172109"/>
                  <a:gd name="connsiteX7" fmla="*/ 526295 w 538932"/>
                  <a:gd name="connsiteY7" fmla="*/ 0 h 172109"/>
                  <a:gd name="connsiteX8" fmla="*/ 538933 w 538932"/>
                  <a:gd name="connsiteY8" fmla="*/ 12638 h 172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932" h="172109">
                    <a:moveTo>
                      <a:pt x="538933" y="12638"/>
                    </a:moveTo>
                    <a:lnTo>
                      <a:pt x="538933" y="159472"/>
                    </a:lnTo>
                    <a:cubicBezTo>
                      <a:pt x="538933" y="166442"/>
                      <a:pt x="533265" y="172109"/>
                      <a:pt x="526295" y="172109"/>
                    </a:cubicBezTo>
                    <a:lnTo>
                      <a:pt x="12638" y="172109"/>
                    </a:lnTo>
                    <a:cubicBezTo>
                      <a:pt x="5667" y="172109"/>
                      <a:pt x="0" y="166442"/>
                      <a:pt x="0" y="159472"/>
                    </a:cubicBezTo>
                    <a:lnTo>
                      <a:pt x="0" y="12638"/>
                    </a:lnTo>
                    <a:cubicBezTo>
                      <a:pt x="0" y="5668"/>
                      <a:pt x="5667" y="0"/>
                      <a:pt x="12638" y="0"/>
                    </a:cubicBezTo>
                    <a:lnTo>
                      <a:pt x="526295" y="0"/>
                    </a:lnTo>
                    <a:cubicBezTo>
                      <a:pt x="533265" y="65"/>
                      <a:pt x="538933" y="5668"/>
                      <a:pt x="538933" y="1263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461" cap="flat">
                <a:solidFill>
                  <a:srgbClr val="BEBEB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141" name="圖形 106">
                <a:extLst>
                  <a:ext uri="{FF2B5EF4-FFF2-40B4-BE49-F238E27FC236}">
                    <a16:creationId xmlns:a16="http://schemas.microsoft.com/office/drawing/2014/main" id="{33CC4CA4-AE73-471F-A096-B6370FF426F7}"/>
                  </a:ext>
                </a:extLst>
              </p:cNvPr>
              <p:cNvGrpSpPr/>
              <p:nvPr/>
            </p:nvGrpSpPr>
            <p:grpSpPr>
              <a:xfrm>
                <a:off x="9696177" y="2803301"/>
                <a:ext cx="277609" cy="56381"/>
                <a:chOff x="9696177" y="2803301"/>
                <a:chExt cx="277609" cy="56381"/>
              </a:xfrm>
              <a:solidFill>
                <a:schemeClr val="accent1"/>
              </a:solidFill>
            </p:grpSpPr>
            <p:sp>
              <p:nvSpPr>
                <p:cNvPr id="142" name="手繪多邊形: 圖案 141">
                  <a:extLst>
                    <a:ext uri="{FF2B5EF4-FFF2-40B4-BE49-F238E27FC236}">
                      <a16:creationId xmlns:a16="http://schemas.microsoft.com/office/drawing/2014/main" id="{DC953ADF-6F64-49F5-BF59-A77D0DB0065F}"/>
                    </a:ext>
                  </a:extLst>
                </p:cNvPr>
                <p:cNvSpPr/>
                <p:nvPr/>
              </p:nvSpPr>
              <p:spPr>
                <a:xfrm rot="-5400000">
                  <a:off x="9696177" y="280330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41A5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43" name="手繪多邊形: 圖案 142">
                  <a:extLst>
                    <a:ext uri="{FF2B5EF4-FFF2-40B4-BE49-F238E27FC236}">
                      <a16:creationId xmlns:a16="http://schemas.microsoft.com/office/drawing/2014/main" id="{CF38A666-379A-4300-89DA-A47DE44DF06A}"/>
                    </a:ext>
                  </a:extLst>
                </p:cNvPr>
                <p:cNvSpPr/>
                <p:nvPr/>
              </p:nvSpPr>
              <p:spPr>
                <a:xfrm rot="-5400000">
                  <a:off x="9769932" y="280331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FF7D00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44" name="手繪多邊形: 圖案 143">
                  <a:extLst>
                    <a:ext uri="{FF2B5EF4-FFF2-40B4-BE49-F238E27FC236}">
                      <a16:creationId xmlns:a16="http://schemas.microsoft.com/office/drawing/2014/main" id="{49EAE718-998D-4D46-9C8E-C66BE5C6EBD2}"/>
                    </a:ext>
                  </a:extLst>
                </p:cNvPr>
                <p:cNvSpPr/>
                <p:nvPr/>
              </p:nvSpPr>
              <p:spPr>
                <a:xfrm rot="-5400000">
                  <a:off x="9843685" y="280332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F438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45" name="手繪多邊形: 圖案 144">
                  <a:extLst>
                    <a:ext uri="{FF2B5EF4-FFF2-40B4-BE49-F238E27FC236}">
                      <a16:creationId xmlns:a16="http://schemas.microsoft.com/office/drawing/2014/main" id="{3B8BC2A9-FC8A-4599-B4DE-D49777EDA0BD}"/>
                    </a:ext>
                  </a:extLst>
                </p:cNvPr>
                <p:cNvSpPr/>
                <p:nvPr/>
              </p:nvSpPr>
              <p:spPr>
                <a:xfrm rot="-5400000">
                  <a:off x="9917438" y="280333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65656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24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</p:grp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D44DBDA9-4A6E-44A4-AA9C-486337791C1C}"/>
                </a:ext>
              </a:extLst>
            </p:cNvPr>
            <p:cNvSpPr/>
            <p:nvPr/>
          </p:nvSpPr>
          <p:spPr>
            <a:xfrm>
              <a:off x="5612713" y="3152426"/>
              <a:ext cx="672542" cy="357686"/>
            </a:xfrm>
            <a:custGeom>
              <a:avLst/>
              <a:gdLst>
                <a:gd name="connsiteX0" fmla="*/ 593914 w 672542"/>
                <a:gd name="connsiteY0" fmla="*/ 203296 h 357686"/>
                <a:gd name="connsiteX1" fmla="*/ 332037 w 672542"/>
                <a:gd name="connsiteY1" fmla="*/ 3044 h 357686"/>
                <a:gd name="connsiteX2" fmla="*/ 0 w 672542"/>
                <a:gd name="connsiteY2" fmla="*/ 164861 h 357686"/>
                <a:gd name="connsiteX3" fmla="*/ 254646 w 672542"/>
                <a:gd name="connsiteY3" fmla="*/ 73074 h 357686"/>
                <a:gd name="connsiteX4" fmla="*/ 473463 w 672542"/>
                <a:gd name="connsiteY4" fmla="*/ 225054 h 357686"/>
                <a:gd name="connsiteX5" fmla="*/ 386953 w 672542"/>
                <a:gd name="connsiteY5" fmla="*/ 240688 h 357686"/>
                <a:gd name="connsiteX6" fmla="*/ 555544 w 672542"/>
                <a:gd name="connsiteY6" fmla="*/ 357686 h 357686"/>
                <a:gd name="connsiteX7" fmla="*/ 672542 w 672542"/>
                <a:gd name="connsiteY7" fmla="*/ 189095 h 357686"/>
                <a:gd name="connsiteX8" fmla="*/ 593914 w 672542"/>
                <a:gd name="connsiteY8" fmla="*/ 203296 h 35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42" h="357686">
                  <a:moveTo>
                    <a:pt x="593914" y="203296"/>
                  </a:moveTo>
                  <a:cubicBezTo>
                    <a:pt x="549616" y="98675"/>
                    <a:pt x="452813" y="19395"/>
                    <a:pt x="332037" y="3044"/>
                  </a:cubicBezTo>
                  <a:cubicBezTo>
                    <a:pt x="194779" y="-15521"/>
                    <a:pt x="65860" y="52358"/>
                    <a:pt x="0" y="164861"/>
                  </a:cubicBezTo>
                  <a:cubicBezTo>
                    <a:pt x="62668" y="97047"/>
                    <a:pt x="156214" y="59785"/>
                    <a:pt x="254646" y="73074"/>
                  </a:cubicBezTo>
                  <a:cubicBezTo>
                    <a:pt x="351384" y="86168"/>
                    <a:pt x="430534" y="145123"/>
                    <a:pt x="473463" y="225054"/>
                  </a:cubicBezTo>
                  <a:lnTo>
                    <a:pt x="386953" y="240688"/>
                  </a:lnTo>
                  <a:lnTo>
                    <a:pt x="555544" y="357686"/>
                  </a:lnTo>
                  <a:lnTo>
                    <a:pt x="672542" y="189095"/>
                  </a:lnTo>
                  <a:lnTo>
                    <a:pt x="593914" y="203296"/>
                  </a:lnTo>
                  <a:close/>
                </a:path>
              </a:pathLst>
            </a:custGeom>
            <a:solidFill>
              <a:srgbClr val="000000"/>
            </a:solidFill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56" name="矩形: 圓角 155">
            <a:extLst>
              <a:ext uri="{FF2B5EF4-FFF2-40B4-BE49-F238E27FC236}">
                <a16:creationId xmlns:a16="http://schemas.microsoft.com/office/drawing/2014/main" id="{B0D194DC-6238-42C1-8F96-032C4AD589FF}"/>
              </a:ext>
            </a:extLst>
          </p:cNvPr>
          <p:cNvSpPr/>
          <p:nvPr/>
        </p:nvSpPr>
        <p:spPr>
          <a:xfrm>
            <a:off x="6937362" y="5304612"/>
            <a:ext cx="1290123" cy="280565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7" name="文字方塊 156">
            <a:extLst>
              <a:ext uri="{FF2B5EF4-FFF2-40B4-BE49-F238E27FC236}">
                <a16:creationId xmlns:a16="http://schemas.microsoft.com/office/drawing/2014/main" id="{73916558-DA67-4F6F-8A8E-AF3B7F879897}"/>
              </a:ext>
            </a:extLst>
          </p:cNvPr>
          <p:cNvSpPr txBox="1"/>
          <p:nvPr/>
        </p:nvSpPr>
        <p:spPr>
          <a:xfrm>
            <a:off x="6745328" y="5298836"/>
            <a:ext cx="1650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CIFS / NFS / FTP</a:t>
            </a:r>
          </a:p>
        </p:txBody>
      </p:sp>
      <p:grpSp>
        <p:nvGrpSpPr>
          <p:cNvPr id="158" name="Shape 829">
            <a:extLst>
              <a:ext uri="{FF2B5EF4-FFF2-40B4-BE49-F238E27FC236}">
                <a16:creationId xmlns:a16="http://schemas.microsoft.com/office/drawing/2014/main" id="{6AB969CD-6079-4ABD-AC43-1EB6B9539820}"/>
              </a:ext>
            </a:extLst>
          </p:cNvPr>
          <p:cNvGrpSpPr/>
          <p:nvPr/>
        </p:nvGrpSpPr>
        <p:grpSpPr>
          <a:xfrm>
            <a:off x="7035517" y="1632638"/>
            <a:ext cx="3042097" cy="413718"/>
            <a:chOff x="395536" y="2484473"/>
            <a:chExt cx="3401291" cy="4625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9" name="Shape 830">
              <a:extLst>
                <a:ext uri="{FF2B5EF4-FFF2-40B4-BE49-F238E27FC236}">
                  <a16:creationId xmlns:a16="http://schemas.microsoft.com/office/drawing/2014/main" id="{8EA26885-E25E-42EF-9CAF-2BFFED5E233C}"/>
                </a:ext>
              </a:extLst>
            </p:cNvPr>
            <p:cNvPicPr preferRelativeResize="0"/>
            <p:nvPr/>
          </p:nvPicPr>
          <p:blipFill rotWithShape="1">
            <a:blip r:embed="rId2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Shape 831">
              <a:extLst>
                <a:ext uri="{FF2B5EF4-FFF2-40B4-BE49-F238E27FC236}">
                  <a16:creationId xmlns:a16="http://schemas.microsoft.com/office/drawing/2014/main" id="{2AC81ACD-79F2-4062-BE2F-A635BBF71D6A}"/>
                </a:ext>
              </a:extLst>
            </p:cNvPr>
            <p:cNvPicPr preferRelativeResize="0"/>
            <p:nvPr/>
          </p:nvPicPr>
          <p:blipFill rotWithShape="1">
            <a:blip r:embed="rId2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Shape 832">
              <a:extLst>
                <a:ext uri="{FF2B5EF4-FFF2-40B4-BE49-F238E27FC236}">
                  <a16:creationId xmlns:a16="http://schemas.microsoft.com/office/drawing/2014/main" id="{1FCF45CB-6613-411E-A89D-C225B9CA22C3}"/>
                </a:ext>
              </a:extLst>
            </p:cNvPr>
            <p:cNvPicPr preferRelativeResize="0"/>
            <p:nvPr/>
          </p:nvPicPr>
          <p:blipFill rotWithShape="1">
            <a:blip r:embed="rId2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64971" y="2484473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Shape 833">
              <a:extLst>
                <a:ext uri="{FF2B5EF4-FFF2-40B4-BE49-F238E27FC236}">
                  <a16:creationId xmlns:a16="http://schemas.microsoft.com/office/drawing/2014/main" id="{22FBD41A-A86C-4AE3-8A13-3BF18A1683EB}"/>
                </a:ext>
              </a:extLst>
            </p:cNvPr>
            <p:cNvPicPr preferRelativeResize="0"/>
            <p:nvPr/>
          </p:nvPicPr>
          <p:blipFill rotWithShape="1">
            <a:blip r:embed="rId2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Shape 834">
              <a:extLst>
                <a:ext uri="{FF2B5EF4-FFF2-40B4-BE49-F238E27FC236}">
                  <a16:creationId xmlns:a16="http://schemas.microsoft.com/office/drawing/2014/main" id="{6E2B8E3F-DE88-44DA-AF83-FCFFCF457C5C}"/>
                </a:ext>
              </a:extLst>
            </p:cNvPr>
            <p:cNvPicPr preferRelativeResize="0"/>
            <p:nvPr/>
          </p:nvPicPr>
          <p:blipFill rotWithShape="1">
            <a:blip r:embed="rId2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56859" y="2484473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Shape 835">
              <a:extLst>
                <a:ext uri="{FF2B5EF4-FFF2-40B4-BE49-F238E27FC236}">
                  <a16:creationId xmlns:a16="http://schemas.microsoft.com/office/drawing/2014/main" id="{D5985948-55FA-4A34-902A-C546D25827BF}"/>
                </a:ext>
              </a:extLst>
            </p:cNvPr>
            <p:cNvPicPr preferRelativeResize="0"/>
            <p:nvPr/>
          </p:nvPicPr>
          <p:blipFill rotWithShape="1">
            <a:blip r:embed="rId2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52803" y="2484474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Shape 836">
              <a:extLst>
                <a:ext uri="{FF2B5EF4-FFF2-40B4-BE49-F238E27FC236}">
                  <a16:creationId xmlns:a16="http://schemas.microsoft.com/office/drawing/2014/main" id="{6B48AA31-6937-4653-BF20-1C752934656C}"/>
                </a:ext>
              </a:extLst>
            </p:cNvPr>
            <p:cNvPicPr preferRelativeResize="0"/>
            <p:nvPr/>
          </p:nvPicPr>
          <p:blipFill rotWithShape="1">
            <a:blip r:embed="rId2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60916" y="2484473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9" name="圖形 168">
            <a:extLst>
              <a:ext uri="{FF2B5EF4-FFF2-40B4-BE49-F238E27FC236}">
                <a16:creationId xmlns:a16="http://schemas.microsoft.com/office/drawing/2014/main" id="{879E94D5-EEF2-48AA-A9B0-E2595339CD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59040" y="5057202"/>
            <a:ext cx="263407" cy="819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2" name="矩形: 圓角 171">
            <a:extLst>
              <a:ext uri="{FF2B5EF4-FFF2-40B4-BE49-F238E27FC236}">
                <a16:creationId xmlns:a16="http://schemas.microsoft.com/office/drawing/2014/main" id="{8AF8D4AD-6B45-4088-B525-01D0537B3FA6}"/>
              </a:ext>
            </a:extLst>
          </p:cNvPr>
          <p:cNvSpPr/>
          <p:nvPr/>
        </p:nvSpPr>
        <p:spPr>
          <a:xfrm>
            <a:off x="9729744" y="4815912"/>
            <a:ext cx="1171675" cy="276997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7" name="圖片 106">
            <a:extLst>
              <a:ext uri="{FF2B5EF4-FFF2-40B4-BE49-F238E27FC236}">
                <a16:creationId xmlns:a16="http://schemas.microsoft.com/office/drawing/2014/main" id="{8782B0F8-14F6-4B1F-8C05-15A40312BE8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7441" y="4703568"/>
            <a:ext cx="498391" cy="4983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0483D82A-9977-4327-9585-90A2B0E6497E}"/>
              </a:ext>
            </a:extLst>
          </p:cNvPr>
          <p:cNvSpPr txBox="1"/>
          <p:nvPr/>
        </p:nvSpPr>
        <p:spPr>
          <a:xfrm>
            <a:off x="10039420" y="4793008"/>
            <a:ext cx="993483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紐約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73" name="矩形: 圓角 172">
            <a:extLst>
              <a:ext uri="{FF2B5EF4-FFF2-40B4-BE49-F238E27FC236}">
                <a16:creationId xmlns:a16="http://schemas.microsoft.com/office/drawing/2014/main" id="{F7640708-0A46-4B1D-B3B7-189AFFC8C3B5}"/>
              </a:ext>
            </a:extLst>
          </p:cNvPr>
          <p:cNvSpPr/>
          <p:nvPr/>
        </p:nvSpPr>
        <p:spPr>
          <a:xfrm>
            <a:off x="9729744" y="6158527"/>
            <a:ext cx="1171675" cy="276997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2" name="圖片 111">
            <a:extLst>
              <a:ext uri="{FF2B5EF4-FFF2-40B4-BE49-F238E27FC236}">
                <a16:creationId xmlns:a16="http://schemas.microsoft.com/office/drawing/2014/main" id="{64658C66-A75B-42E5-90E7-025B2EF6EC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7116" y="5979456"/>
            <a:ext cx="498391" cy="4983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06CD4A67-BD52-494F-AD01-073DA4597ABA}"/>
              </a:ext>
            </a:extLst>
          </p:cNvPr>
          <p:cNvSpPr txBox="1"/>
          <p:nvPr/>
        </p:nvSpPr>
        <p:spPr>
          <a:xfrm>
            <a:off x="10147992" y="6150119"/>
            <a:ext cx="779483" cy="2769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北京</a:t>
            </a:r>
          </a:p>
        </p:txBody>
      </p:sp>
      <p:sp>
        <p:nvSpPr>
          <p:cNvPr id="174" name="矩形: 圓角 173">
            <a:extLst>
              <a:ext uri="{FF2B5EF4-FFF2-40B4-BE49-F238E27FC236}">
                <a16:creationId xmlns:a16="http://schemas.microsoft.com/office/drawing/2014/main" id="{BA6442C9-8728-4F38-BBE9-4647D79E9300}"/>
              </a:ext>
            </a:extLst>
          </p:cNvPr>
          <p:cNvSpPr/>
          <p:nvPr/>
        </p:nvSpPr>
        <p:spPr>
          <a:xfrm>
            <a:off x="2335202" y="3784397"/>
            <a:ext cx="1171675" cy="276997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B6BF5107-C096-48A0-968B-0B58B907FD6F}"/>
              </a:ext>
            </a:extLst>
          </p:cNvPr>
          <p:cNvSpPr txBox="1"/>
          <p:nvPr/>
        </p:nvSpPr>
        <p:spPr>
          <a:xfrm>
            <a:off x="2503389" y="3738231"/>
            <a:ext cx="865301" cy="3282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3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Taipei</a:t>
            </a:r>
            <a:endParaRPr lang="zh-TW" altLang="en-US" sz="1533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5" name="矩形: 圓角 174">
            <a:extLst>
              <a:ext uri="{FF2B5EF4-FFF2-40B4-BE49-F238E27FC236}">
                <a16:creationId xmlns:a16="http://schemas.microsoft.com/office/drawing/2014/main" id="{83F7420D-4EB7-4999-B3BE-F1170E71E050}"/>
              </a:ext>
            </a:extLst>
          </p:cNvPr>
          <p:cNvSpPr/>
          <p:nvPr/>
        </p:nvSpPr>
        <p:spPr>
          <a:xfrm>
            <a:off x="2086224" y="5852428"/>
            <a:ext cx="1171675" cy="276997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3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6" name="文字方塊 175">
            <a:extLst>
              <a:ext uri="{FF2B5EF4-FFF2-40B4-BE49-F238E27FC236}">
                <a16:creationId xmlns:a16="http://schemas.microsoft.com/office/drawing/2014/main" id="{EF348650-EA93-4540-93FA-A7A3AA5F69C5}"/>
              </a:ext>
            </a:extLst>
          </p:cNvPr>
          <p:cNvSpPr txBox="1"/>
          <p:nvPr/>
        </p:nvSpPr>
        <p:spPr>
          <a:xfrm>
            <a:off x="2254411" y="5806262"/>
            <a:ext cx="865301" cy="3282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TW" sz="1533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Taipei</a:t>
            </a:r>
            <a:endParaRPr lang="zh-TW" altLang="en-US" sz="1533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8" name="圖片 67" descr="一張含有 畫畫 的圖片&#10;&#10;自動產生的描述">
            <a:extLst>
              <a:ext uri="{FF2B5EF4-FFF2-40B4-BE49-F238E27FC236}">
                <a16:creationId xmlns:a16="http://schemas.microsoft.com/office/drawing/2014/main" id="{CF9DE27D-31B4-4B41-8F5A-437C5EB926D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8381" y="5487847"/>
            <a:ext cx="365783" cy="365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圖片 64" descr="一張含有 畫畫 的圖片&#10;&#10;自動產生的描述">
            <a:extLst>
              <a:ext uri="{FF2B5EF4-FFF2-40B4-BE49-F238E27FC236}">
                <a16:creationId xmlns:a16="http://schemas.microsoft.com/office/drawing/2014/main" id="{9A435CC0-BE76-4F11-9B77-EB0C460FFBF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818" y="3452960"/>
            <a:ext cx="365783" cy="3657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702585BE-951E-4A64-A5EA-9C149C5490E0}"/>
              </a:ext>
            </a:extLst>
          </p:cNvPr>
          <p:cNvSpPr/>
          <p:nvPr/>
        </p:nvSpPr>
        <p:spPr>
          <a:xfrm>
            <a:off x="5392622" y="3869358"/>
            <a:ext cx="710596" cy="313587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4A7BB382-7579-4F50-A8F2-9AEA6116A655}"/>
              </a:ext>
            </a:extLst>
          </p:cNvPr>
          <p:cNvSpPr txBox="1"/>
          <p:nvPr/>
        </p:nvSpPr>
        <p:spPr>
          <a:xfrm>
            <a:off x="5380098" y="3842245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qdff</a:t>
            </a:r>
            <a:endParaRPr lang="zh-TW" altLang="en-US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6" name="圖片 165" descr="一張含有 直立的, 黑色, 桌, 螢幕 的圖片&#10;&#10;自動產生的描述">
            <a:extLst>
              <a:ext uri="{FF2B5EF4-FFF2-40B4-BE49-F238E27FC236}">
                <a16:creationId xmlns:a16="http://schemas.microsoft.com/office/drawing/2014/main" id="{578EBA4D-8418-0F4A-9BB4-BB2622791243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7565" y="5091402"/>
            <a:ext cx="1506831" cy="409853"/>
          </a:xfrm>
          <a:prstGeom prst="rect">
            <a:avLst/>
          </a:prstGeom>
        </p:spPr>
      </p:pic>
      <p:pic>
        <p:nvPicPr>
          <p:cNvPr id="168" name="圖片 167" descr="一張含有 直立的, 黑色, 桌, 螢幕 的圖片&#10;&#10;自動產生的描述">
            <a:extLst>
              <a:ext uri="{FF2B5EF4-FFF2-40B4-BE49-F238E27FC236}">
                <a16:creationId xmlns:a16="http://schemas.microsoft.com/office/drawing/2014/main" id="{BBC48A78-F457-1149-A4F4-90BE9BD171C4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4550" y="2857769"/>
            <a:ext cx="1506831" cy="40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59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539CA053-6EED-433A-B3AF-6CCC4DDA8A6E}"/>
              </a:ext>
            </a:extLst>
          </p:cNvPr>
          <p:cNvSpPr/>
          <p:nvPr/>
        </p:nvSpPr>
        <p:spPr>
          <a:xfrm>
            <a:off x="362778" y="1688894"/>
            <a:ext cx="11428515" cy="5169106"/>
          </a:xfrm>
          <a:prstGeom prst="roundRect">
            <a:avLst>
              <a:gd name="adj" fmla="val 3016"/>
            </a:avLst>
          </a:prstGeom>
          <a:solidFill>
            <a:schemeClr val="tx1">
              <a:lumMod val="65000"/>
              <a:lumOff val="35000"/>
              <a:alpha val="83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圖片 23" descr="一張含有 直立的, 黑色, 桌, 螢幕 的圖片&#10;&#10;自動產生的描述">
            <a:extLst>
              <a:ext uri="{FF2B5EF4-FFF2-40B4-BE49-F238E27FC236}">
                <a16:creationId xmlns:a16="http://schemas.microsoft.com/office/drawing/2014/main" id="{C1675E61-D504-1C4B-BD5E-6AEDAA1664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2994" y="4102043"/>
            <a:ext cx="5068299" cy="1378561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28A04839-05F1-4483-9871-D87EB2B881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3206" b="484"/>
          <a:stretch/>
        </p:blipFill>
        <p:spPr>
          <a:xfrm>
            <a:off x="1408881" y="2109053"/>
            <a:ext cx="6945829" cy="4748947"/>
          </a:xfrm>
          <a:prstGeom prst="rect">
            <a:avLst/>
          </a:prstGeom>
        </p:spPr>
      </p:pic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1" y="180148"/>
            <a:ext cx="12192000" cy="137856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1100"/>
            </a:pPr>
            <a:r>
              <a:rPr lang="en-US" altLang="zh-TW" sz="3600">
                <a:latin typeface="微軟正黑體"/>
                <a:ea typeface="微軟正黑體"/>
              </a:rPr>
              <a:t>Hyper Data Protector</a:t>
            </a:r>
            <a:r>
              <a:rPr lang="zh-TW" altLang="en-US" sz="3600">
                <a:latin typeface="微軟正黑體"/>
                <a:ea typeface="微軟正黑體"/>
              </a:rPr>
              <a:t> 高速</a:t>
            </a:r>
            <a:r>
              <a:rPr lang="en-US" altLang="zh-TW" sz="3600">
                <a:latin typeface="微軟正黑體"/>
                <a:ea typeface="微軟正黑體"/>
              </a:rPr>
              <a:t> 2.5GbE </a:t>
            </a:r>
            <a:br>
              <a:rPr lang="en-US" altLang="zh-TW" sz="3600">
                <a:latin typeface="微軟正黑體"/>
                <a:ea typeface="微軟正黑體"/>
              </a:rPr>
            </a:br>
            <a:r>
              <a:rPr lang="zh-CN" altLang="en-US" sz="3600">
                <a:latin typeface="微軟正黑體"/>
                <a:ea typeface="微軟正黑體"/>
              </a:rPr>
              <a:t>免費主動式備份</a:t>
            </a:r>
            <a:r>
              <a:rPr lang="en-US" altLang="zh-CN" sz="3600">
                <a:latin typeface="微軟正黑體"/>
                <a:ea typeface="微軟正黑體"/>
              </a:rPr>
              <a:t> VM </a:t>
            </a:r>
            <a:r>
              <a:rPr lang="zh-CN" altLang="en-US" sz="3600">
                <a:latin typeface="微軟正黑體"/>
                <a:ea typeface="微軟正黑體"/>
              </a:rPr>
              <a:t>虛擬機</a:t>
            </a:r>
            <a:endParaRPr lang="zh-TW" altLang="en-US" sz="3600">
              <a:latin typeface="微軟正黑體"/>
              <a:ea typeface="微軟正黑體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4294967295"/>
          </p:nvPr>
        </p:nvSpPr>
        <p:spPr>
          <a:xfrm>
            <a:off x="8334430" y="1799793"/>
            <a:ext cx="3189011" cy="215423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Clr>
                <a:schemeClr val="bg1"/>
              </a:buClr>
            </a:pPr>
            <a:r>
              <a:rPr lang="zh-TW" sz="1800" b="1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</a:t>
            </a:r>
            <a:r>
              <a:rPr lang="zh-TW" altLang="en-US" sz="1800" b="1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費</a:t>
            </a:r>
            <a:r>
              <a:rPr lang="zh-TW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授權讓VM備份無上限</a:t>
            </a:r>
            <a:r>
              <a: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，省錢、省時、省空間</a:t>
            </a:r>
            <a:endParaRPr lang="en-US" altLang="zh-TW" sz="1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chemeClr val="bg1"/>
              </a:buClr>
            </a:pP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高速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800" b="1">
                <a:solidFill>
                  <a:schemeClr val="accent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2.5GbE</a:t>
            </a:r>
            <a:r>
              <a:rPr lang="en-US" altLang="zh-CN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主動式備份</a:t>
            </a:r>
            <a:endParaRPr lang="en-US" altLang="zh-CN" sz="1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chemeClr val="bg1"/>
              </a:buClr>
            </a:pP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漸進式</a:t>
            </a:r>
            <a:r>
              <a: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區塊式差異備份、去重複化、</a:t>
            </a: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</a:t>
            </a:r>
            <a:r>
              <a: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達</a:t>
            </a:r>
            <a:r>
              <a:rPr lang="en-US" altLang="zh-TW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8</a:t>
            </a:r>
            <a:r>
              <a: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成壓縮率、傳輸前預壓縮與一千份版本紀錄等先進技術</a:t>
            </a:r>
            <a:endParaRPr lang="en-US" altLang="zh-TW" sz="1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: 圓角 61">
            <a:extLst>
              <a:ext uri="{FF2B5EF4-FFF2-40B4-BE49-F238E27FC236}">
                <a16:creationId xmlns:a16="http://schemas.microsoft.com/office/drawing/2014/main" id="{3EF9FC7A-6145-544B-A382-D8B970445E81}"/>
              </a:ext>
            </a:extLst>
          </p:cNvPr>
          <p:cNvSpPr/>
          <p:nvPr/>
        </p:nvSpPr>
        <p:spPr>
          <a:xfrm>
            <a:off x="1197922" y="4784240"/>
            <a:ext cx="996392" cy="246221"/>
          </a:xfrm>
          <a:prstGeom prst="roundRect">
            <a:avLst>
              <a:gd name="adj" fmla="val 0"/>
            </a:avLst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+mj-lt"/>
            </a:endParaRPr>
          </a:p>
        </p:txBody>
      </p:sp>
      <p:sp>
        <p:nvSpPr>
          <p:cNvPr id="12" name="Google Shape;102;p18">
            <a:extLst>
              <a:ext uri="{FF2B5EF4-FFF2-40B4-BE49-F238E27FC236}">
                <a16:creationId xmlns:a16="http://schemas.microsoft.com/office/drawing/2014/main" id="{1D72CAFA-97B4-3A4C-84BE-F265E8D87FDD}"/>
              </a:ext>
            </a:extLst>
          </p:cNvPr>
          <p:cNvSpPr txBox="1"/>
          <p:nvPr/>
        </p:nvSpPr>
        <p:spPr>
          <a:xfrm>
            <a:off x="1033451" y="3549623"/>
            <a:ext cx="1423310" cy="246221"/>
          </a:xfrm>
          <a:prstGeom prst="rect">
            <a:avLst/>
          </a:prstGeom>
          <a:solidFill>
            <a:schemeClr val="bg1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zh-TW" altLang="en-US" sz="1200" b="1">
                <a:solidFill>
                  <a:srgbClr val="2F272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主動式虛擬機備份</a:t>
            </a:r>
          </a:p>
        </p:txBody>
      </p:sp>
      <p:sp>
        <p:nvSpPr>
          <p:cNvPr id="13" name="矩形: 圓角 52">
            <a:extLst>
              <a:ext uri="{FF2B5EF4-FFF2-40B4-BE49-F238E27FC236}">
                <a16:creationId xmlns:a16="http://schemas.microsoft.com/office/drawing/2014/main" id="{0B432874-10FD-2E4D-8D17-A5FEDAA1B2C0}"/>
              </a:ext>
            </a:extLst>
          </p:cNvPr>
          <p:cNvSpPr/>
          <p:nvPr/>
        </p:nvSpPr>
        <p:spPr>
          <a:xfrm>
            <a:off x="676720" y="3549623"/>
            <a:ext cx="2113429" cy="2448610"/>
          </a:xfrm>
          <a:prstGeom prst="roundRect">
            <a:avLst>
              <a:gd name="adj" fmla="val 105"/>
            </a:avLst>
          </a:prstGeom>
          <a:noFill/>
          <a:ln w="127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0A43C9C6-1F39-CC45-9C23-D84E23864C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4464" y="5183932"/>
            <a:ext cx="1423310" cy="471373"/>
          </a:xfrm>
          <a:prstGeom prst="rect">
            <a:avLst/>
          </a:prstGeom>
        </p:spPr>
      </p:pic>
      <p:sp>
        <p:nvSpPr>
          <p:cNvPr id="15" name="矩形: 圓角 55">
            <a:extLst>
              <a:ext uri="{FF2B5EF4-FFF2-40B4-BE49-F238E27FC236}">
                <a16:creationId xmlns:a16="http://schemas.microsoft.com/office/drawing/2014/main" id="{FEA61F11-1AEB-1B40-B9DD-6034D78CFC95}"/>
              </a:ext>
            </a:extLst>
          </p:cNvPr>
          <p:cNvSpPr/>
          <p:nvPr/>
        </p:nvSpPr>
        <p:spPr>
          <a:xfrm rot="5400000">
            <a:off x="1207732" y="4459445"/>
            <a:ext cx="976772" cy="1626363"/>
          </a:xfrm>
          <a:prstGeom prst="roundRect">
            <a:avLst>
              <a:gd name="adj" fmla="val 105"/>
            </a:avLst>
          </a:prstGeom>
          <a:noFill/>
          <a:ln w="635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5C40B70C-BAF0-9845-85A0-FC960CDE6FD5}"/>
              </a:ext>
            </a:extLst>
          </p:cNvPr>
          <p:cNvGrpSpPr/>
          <p:nvPr/>
        </p:nvGrpSpPr>
        <p:grpSpPr>
          <a:xfrm>
            <a:off x="870933" y="3989439"/>
            <a:ext cx="1640984" cy="594894"/>
            <a:chOff x="797606" y="1511981"/>
            <a:chExt cx="1640984" cy="594894"/>
          </a:xfrm>
        </p:grpSpPr>
        <p:pic>
          <p:nvPicPr>
            <p:cNvPr id="17" name="圖形 16">
              <a:extLst>
                <a:ext uri="{FF2B5EF4-FFF2-40B4-BE49-F238E27FC236}">
                  <a16:creationId xmlns:a16="http://schemas.microsoft.com/office/drawing/2014/main" id="{59BCE5EE-D202-1547-AB69-CEE16D138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97606" y="1511981"/>
              <a:ext cx="594894" cy="594894"/>
            </a:xfrm>
            <a:prstGeom prst="rect">
              <a:avLst/>
            </a:prstGeom>
          </p:spPr>
        </p:pic>
        <p:pic>
          <p:nvPicPr>
            <p:cNvPr id="18" name="圖形 17">
              <a:extLst>
                <a:ext uri="{FF2B5EF4-FFF2-40B4-BE49-F238E27FC236}">
                  <a16:creationId xmlns:a16="http://schemas.microsoft.com/office/drawing/2014/main" id="{6D1AEF5C-FDA7-B045-84FE-2DF9231DD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439258" y="1703539"/>
              <a:ext cx="999332" cy="151296"/>
            </a:xfrm>
            <a:prstGeom prst="rect">
              <a:avLst/>
            </a:prstGeom>
          </p:spPr>
        </p:pic>
      </p:grpSp>
      <p:sp>
        <p:nvSpPr>
          <p:cNvPr id="19" name="矩形 18">
            <a:extLst>
              <a:ext uri="{FF2B5EF4-FFF2-40B4-BE49-F238E27FC236}">
                <a16:creationId xmlns:a16="http://schemas.microsoft.com/office/drawing/2014/main" id="{0BB5874D-733E-F348-B5B5-79EBC2D33E81}"/>
              </a:ext>
            </a:extLst>
          </p:cNvPr>
          <p:cNvSpPr/>
          <p:nvPr/>
        </p:nvSpPr>
        <p:spPr>
          <a:xfrm>
            <a:off x="1219064" y="4784240"/>
            <a:ext cx="9541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1000" b="1">
                <a:solidFill>
                  <a:schemeClr val="bg1"/>
                </a:solidFill>
              </a:rPr>
              <a:t>QNAP Agent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7B2A64D-7854-6E48-BB9A-89C74C664BFD}"/>
              </a:ext>
            </a:extLst>
          </p:cNvPr>
          <p:cNvSpPr/>
          <p:nvPr/>
        </p:nvSpPr>
        <p:spPr>
          <a:xfrm>
            <a:off x="8544527" y="5528253"/>
            <a:ext cx="1210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Hyper Data </a:t>
            </a:r>
            <a:b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Protector</a:t>
            </a:r>
          </a:p>
        </p:txBody>
      </p:sp>
      <p:pic>
        <p:nvPicPr>
          <p:cNvPr id="25" name="圖片 24" descr="一張含有 畫畫, 傘 的圖片&#10;&#10;自動產生的描述">
            <a:extLst>
              <a:ext uri="{FF2B5EF4-FFF2-40B4-BE49-F238E27FC236}">
                <a16:creationId xmlns:a16="http://schemas.microsoft.com/office/drawing/2014/main" id="{5F398521-439D-3544-9C18-5617CA1DBB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8552" y="5306876"/>
            <a:ext cx="965975" cy="965975"/>
          </a:xfrm>
          <a:prstGeom prst="rect">
            <a:avLst/>
          </a:prstGeom>
        </p:spPr>
      </p:pic>
      <p:sp>
        <p:nvSpPr>
          <p:cNvPr id="26" name="Google Shape;158;p22">
            <a:extLst>
              <a:ext uri="{FF2B5EF4-FFF2-40B4-BE49-F238E27FC236}">
                <a16:creationId xmlns:a16="http://schemas.microsoft.com/office/drawing/2014/main" id="{CBAC2783-F197-8D4A-86C2-1172906CEC2C}"/>
              </a:ext>
            </a:extLst>
          </p:cNvPr>
          <p:cNvSpPr txBox="1"/>
          <p:nvPr/>
        </p:nvSpPr>
        <p:spPr>
          <a:xfrm>
            <a:off x="9968632" y="5400428"/>
            <a:ext cx="1628973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TS-1253DU-RP</a:t>
            </a:r>
          </a:p>
        </p:txBody>
      </p:sp>
    </p:spTree>
    <p:extLst>
      <p:ext uri="{BB962C8B-B14F-4D97-AF65-F5344CB8AC3E}">
        <p14:creationId xmlns:p14="http://schemas.microsoft.com/office/powerpoint/2010/main" val="1743507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>
            <a:extLst>
              <a:ext uri="{FF2B5EF4-FFF2-40B4-BE49-F238E27FC236}">
                <a16:creationId xmlns:a16="http://schemas.microsoft.com/office/drawing/2014/main" id="{EC0DC4D6-8758-4D50-8163-B7C3AFAD0A3B}"/>
              </a:ext>
            </a:extLst>
          </p:cNvPr>
          <p:cNvGrpSpPr/>
          <p:nvPr/>
        </p:nvGrpSpPr>
        <p:grpSpPr>
          <a:xfrm>
            <a:off x="3722145" y="4721366"/>
            <a:ext cx="1963692" cy="1963692"/>
            <a:chOff x="2791608" y="3541024"/>
            <a:chExt cx="1472769" cy="1472769"/>
          </a:xfrm>
        </p:grpSpPr>
        <p:sp>
          <p:nvSpPr>
            <p:cNvPr id="54" name="橢圓 53">
              <a:extLst>
                <a:ext uri="{FF2B5EF4-FFF2-40B4-BE49-F238E27FC236}">
                  <a16:creationId xmlns:a16="http://schemas.microsoft.com/office/drawing/2014/main" id="{C6A27254-5466-4113-9232-0680600AA0BE}"/>
                </a:ext>
              </a:extLst>
            </p:cNvPr>
            <p:cNvSpPr/>
            <p:nvPr/>
          </p:nvSpPr>
          <p:spPr>
            <a:xfrm>
              <a:off x="2861989" y="3604802"/>
              <a:ext cx="1326216" cy="1326216"/>
            </a:xfrm>
            <a:prstGeom prst="ellipse">
              <a:avLst/>
            </a:prstGeom>
            <a:gradFill>
              <a:gsLst>
                <a:gs pos="0">
                  <a:srgbClr val="2869F9"/>
                </a:gs>
                <a:gs pos="100000">
                  <a:srgbClr val="1FACF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55" name="橢圓 54">
              <a:extLst>
                <a:ext uri="{FF2B5EF4-FFF2-40B4-BE49-F238E27FC236}">
                  <a16:creationId xmlns:a16="http://schemas.microsoft.com/office/drawing/2014/main" id="{B9D9A7C7-7E85-46F6-AD06-DEACA8628E5F}"/>
                </a:ext>
              </a:extLst>
            </p:cNvPr>
            <p:cNvSpPr/>
            <p:nvPr/>
          </p:nvSpPr>
          <p:spPr>
            <a:xfrm>
              <a:off x="2791608" y="3541024"/>
              <a:ext cx="1472769" cy="1472769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2871F9"/>
                  </a:gs>
                  <a:gs pos="100000">
                    <a:srgbClr val="20ACF4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7A2055E9-D85A-4562-BC4A-3DAC06D697D4}"/>
              </a:ext>
            </a:extLst>
          </p:cNvPr>
          <p:cNvGrpSpPr/>
          <p:nvPr/>
        </p:nvGrpSpPr>
        <p:grpSpPr>
          <a:xfrm>
            <a:off x="5893310" y="4728317"/>
            <a:ext cx="1963692" cy="1963692"/>
            <a:chOff x="2791608" y="3541024"/>
            <a:chExt cx="1472769" cy="1472769"/>
          </a:xfrm>
        </p:grpSpPr>
        <p:sp>
          <p:nvSpPr>
            <p:cNvPr id="57" name="橢圓 56">
              <a:extLst>
                <a:ext uri="{FF2B5EF4-FFF2-40B4-BE49-F238E27FC236}">
                  <a16:creationId xmlns:a16="http://schemas.microsoft.com/office/drawing/2014/main" id="{8C194A3F-8E04-4F22-8967-1D22148D34B6}"/>
                </a:ext>
              </a:extLst>
            </p:cNvPr>
            <p:cNvSpPr/>
            <p:nvPr/>
          </p:nvSpPr>
          <p:spPr>
            <a:xfrm>
              <a:off x="2861989" y="3604802"/>
              <a:ext cx="1326216" cy="1326216"/>
            </a:xfrm>
            <a:prstGeom prst="ellipse">
              <a:avLst/>
            </a:prstGeom>
            <a:gradFill>
              <a:gsLst>
                <a:gs pos="0">
                  <a:srgbClr val="2869F9"/>
                </a:gs>
                <a:gs pos="100000">
                  <a:srgbClr val="1FACF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E67E7D70-C1EA-49E8-BCEA-76AF6E06E354}"/>
                </a:ext>
              </a:extLst>
            </p:cNvPr>
            <p:cNvSpPr/>
            <p:nvPr/>
          </p:nvSpPr>
          <p:spPr>
            <a:xfrm>
              <a:off x="2791608" y="3541024"/>
              <a:ext cx="1472769" cy="1472769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2871F9"/>
                  </a:gs>
                  <a:gs pos="100000">
                    <a:srgbClr val="20ACF4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10C1F8BA-151D-44EF-8DB5-DCF374FE9338}"/>
              </a:ext>
            </a:extLst>
          </p:cNvPr>
          <p:cNvGrpSpPr/>
          <p:nvPr/>
        </p:nvGrpSpPr>
        <p:grpSpPr>
          <a:xfrm>
            <a:off x="8096637" y="4723266"/>
            <a:ext cx="1963692" cy="1963692"/>
            <a:chOff x="2791608" y="3541024"/>
            <a:chExt cx="1472769" cy="1472769"/>
          </a:xfrm>
        </p:grpSpPr>
        <p:sp>
          <p:nvSpPr>
            <p:cNvPr id="60" name="橢圓 59">
              <a:extLst>
                <a:ext uri="{FF2B5EF4-FFF2-40B4-BE49-F238E27FC236}">
                  <a16:creationId xmlns:a16="http://schemas.microsoft.com/office/drawing/2014/main" id="{95BC9577-D04D-4E3D-B08C-502EDCA8982E}"/>
                </a:ext>
              </a:extLst>
            </p:cNvPr>
            <p:cNvSpPr/>
            <p:nvPr/>
          </p:nvSpPr>
          <p:spPr>
            <a:xfrm>
              <a:off x="2861989" y="3604802"/>
              <a:ext cx="1326216" cy="1326216"/>
            </a:xfrm>
            <a:prstGeom prst="ellipse">
              <a:avLst/>
            </a:prstGeom>
            <a:gradFill>
              <a:gsLst>
                <a:gs pos="0">
                  <a:srgbClr val="2869F9"/>
                </a:gs>
                <a:gs pos="100000">
                  <a:srgbClr val="1FACF3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  <p:sp>
          <p:nvSpPr>
            <p:cNvPr id="61" name="橢圓 60">
              <a:extLst>
                <a:ext uri="{FF2B5EF4-FFF2-40B4-BE49-F238E27FC236}">
                  <a16:creationId xmlns:a16="http://schemas.microsoft.com/office/drawing/2014/main" id="{AFD3113D-C4CF-4048-B77A-75CD337D7D1A}"/>
                </a:ext>
              </a:extLst>
            </p:cNvPr>
            <p:cNvSpPr/>
            <p:nvPr/>
          </p:nvSpPr>
          <p:spPr>
            <a:xfrm>
              <a:off x="2791608" y="3541024"/>
              <a:ext cx="1472769" cy="1472769"/>
            </a:xfrm>
            <a:prstGeom prst="ellipse">
              <a:avLst/>
            </a:prstGeom>
            <a:noFill/>
            <a:ln>
              <a:gradFill>
                <a:gsLst>
                  <a:gs pos="0">
                    <a:srgbClr val="2871F9"/>
                  </a:gs>
                  <a:gs pos="100000">
                    <a:srgbClr val="20ACF4"/>
                  </a:gs>
                </a:gsLst>
                <a:lin ang="5400000" scaled="1"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/>
            </a:p>
          </p:txBody>
        </p:sp>
      </p:grpSp>
      <p:sp>
        <p:nvSpPr>
          <p:cNvPr id="9" name="橢圓 8">
            <a:extLst>
              <a:ext uri="{FF2B5EF4-FFF2-40B4-BE49-F238E27FC236}">
                <a16:creationId xmlns:a16="http://schemas.microsoft.com/office/drawing/2014/main" id="{7B756E22-A3B9-42F2-B76D-F75FAE715D9B}"/>
              </a:ext>
            </a:extLst>
          </p:cNvPr>
          <p:cNvSpPr/>
          <p:nvPr/>
        </p:nvSpPr>
        <p:spPr>
          <a:xfrm>
            <a:off x="1632543" y="4795192"/>
            <a:ext cx="1768288" cy="1768288"/>
          </a:xfrm>
          <a:prstGeom prst="ellipse">
            <a:avLst/>
          </a:prstGeom>
          <a:gradFill>
            <a:gsLst>
              <a:gs pos="0">
                <a:srgbClr val="2869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53" name="橢圓 52">
            <a:extLst>
              <a:ext uri="{FF2B5EF4-FFF2-40B4-BE49-F238E27FC236}">
                <a16:creationId xmlns:a16="http://schemas.microsoft.com/office/drawing/2014/main" id="{854FC07D-E02E-4D0E-808A-0610B9E6BBC5}"/>
              </a:ext>
            </a:extLst>
          </p:cNvPr>
          <p:cNvSpPr/>
          <p:nvPr/>
        </p:nvSpPr>
        <p:spPr>
          <a:xfrm>
            <a:off x="1538702" y="4710155"/>
            <a:ext cx="1963692" cy="1963692"/>
          </a:xfrm>
          <a:prstGeom prst="ellipse">
            <a:avLst/>
          </a:prstGeom>
          <a:noFill/>
          <a:ln>
            <a:gradFill>
              <a:gsLst>
                <a:gs pos="0">
                  <a:srgbClr val="2871F9"/>
                </a:gs>
                <a:gs pos="100000">
                  <a:srgbClr val="20ACF4"/>
                </a:gs>
              </a:gsLst>
              <a:lin ang="5400000" scaled="1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60853292-EE59-486B-B6C7-AEEAE7633B7F}"/>
              </a:ext>
            </a:extLst>
          </p:cNvPr>
          <p:cNvGrpSpPr/>
          <p:nvPr/>
        </p:nvGrpSpPr>
        <p:grpSpPr>
          <a:xfrm>
            <a:off x="1171289" y="1399871"/>
            <a:ext cx="5368320" cy="3140496"/>
            <a:chOff x="547776" y="958155"/>
            <a:chExt cx="4393191" cy="2570040"/>
          </a:xfrm>
        </p:grpSpPr>
        <p:pic>
          <p:nvPicPr>
            <p:cNvPr id="51" name="圖片 50" descr="一張含有 螢幕擷取畫面, 相片, 監視器, 螢幕 的圖片&#10;&#10;自動產生的描述">
              <a:extLst>
                <a:ext uri="{FF2B5EF4-FFF2-40B4-BE49-F238E27FC236}">
                  <a16:creationId xmlns:a16="http://schemas.microsoft.com/office/drawing/2014/main" id="{3B427A37-1DC6-4347-9BFA-7569A44B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776" y="958155"/>
              <a:ext cx="4393191" cy="2570040"/>
            </a:xfrm>
            <a:prstGeom prst="rect">
              <a:avLst/>
            </a:prstGeom>
          </p:spPr>
        </p:pic>
        <p:pic>
          <p:nvPicPr>
            <p:cNvPr id="4" name="圖片 3" descr="一張含有 螢幕擷取畫面 的圖片&#10;&#10;&#10;&#10;自動產生的描述">
              <a:extLst>
                <a:ext uri="{FF2B5EF4-FFF2-40B4-BE49-F238E27FC236}">
                  <a16:creationId xmlns:a16="http://schemas.microsoft.com/office/drawing/2014/main" id="{BB818390-E42A-4944-82CE-A5C3C6097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46922" y="1106276"/>
              <a:ext cx="3392556" cy="2125762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320933F-FAEA-4180-A127-0EBED3446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81" y="116041"/>
            <a:ext cx="11085817" cy="1378562"/>
          </a:xfrm>
        </p:spPr>
        <p:txBody>
          <a:bodyPr>
            <a:noAutofit/>
          </a:bodyPr>
          <a:lstStyle/>
          <a:p>
            <a:r>
              <a:rPr lang="en-US" altLang="zh-TW" err="1"/>
              <a:t>Qsirch</a:t>
            </a:r>
            <a:r>
              <a:rPr lang="en-US" altLang="zh-TW"/>
              <a:t> </a:t>
            </a:r>
            <a:r>
              <a:rPr lang="zh-CN" altLang="en-US"/>
              <a:t>幫助企業即時找到所需資料，不再迷惘</a:t>
            </a:r>
            <a:endParaRPr lang="en-US"/>
          </a:p>
        </p:txBody>
      </p:sp>
      <p:sp>
        <p:nvSpPr>
          <p:cNvPr id="40" name="Shape 450">
            <a:extLst>
              <a:ext uri="{FF2B5EF4-FFF2-40B4-BE49-F238E27FC236}">
                <a16:creationId xmlns:a16="http://schemas.microsoft.com/office/drawing/2014/main" id="{C450D920-CA41-6045-984A-E41F1CD40966}"/>
              </a:ext>
            </a:extLst>
          </p:cNvPr>
          <p:cNvSpPr/>
          <p:nvPr/>
        </p:nvSpPr>
        <p:spPr>
          <a:xfrm>
            <a:off x="5779175" y="4784334"/>
            <a:ext cx="464804" cy="465908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3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41" name="Shape 478">
            <a:extLst>
              <a:ext uri="{FF2B5EF4-FFF2-40B4-BE49-F238E27FC236}">
                <a16:creationId xmlns:a16="http://schemas.microsoft.com/office/drawing/2014/main" id="{757E71A0-4604-7445-AF1F-6DD270E5BD67}"/>
              </a:ext>
            </a:extLst>
          </p:cNvPr>
          <p:cNvSpPr txBox="1"/>
          <p:nvPr/>
        </p:nvSpPr>
        <p:spPr>
          <a:xfrm>
            <a:off x="6426743" y="4806515"/>
            <a:ext cx="937301" cy="4580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algn="ctr">
              <a:lnSpc>
                <a:spcPts val="2133"/>
              </a:lnSpc>
            </a:pPr>
            <a:r>
              <a:rPr lang="en" sz="1733">
                <a:solidFill>
                  <a:schemeClr val="bg1"/>
                </a:solidFill>
                <a:latin typeface="Oswald Medium" pitchFamily="2" charset="0"/>
                <a:ea typeface="Microsoft JhengHei" charset="0"/>
                <a:cs typeface="Microsoft JhengHei" charset="0"/>
                <a:sym typeface="Arial"/>
              </a:rPr>
              <a:t>Mac Finder</a:t>
            </a:r>
            <a:endParaRPr sz="1733">
              <a:solidFill>
                <a:schemeClr val="bg1"/>
              </a:solidFill>
              <a:latin typeface="Oswald Medium" pitchFamily="2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42" name="群組 42">
            <a:extLst>
              <a:ext uri="{FF2B5EF4-FFF2-40B4-BE49-F238E27FC236}">
                <a16:creationId xmlns:a16="http://schemas.microsoft.com/office/drawing/2014/main" id="{73F2B29A-85EA-9B43-B4EB-EC94B3F55DB9}"/>
              </a:ext>
            </a:extLst>
          </p:cNvPr>
          <p:cNvGrpSpPr/>
          <p:nvPr/>
        </p:nvGrpSpPr>
        <p:grpSpPr>
          <a:xfrm>
            <a:off x="6414382" y="5436254"/>
            <a:ext cx="1147273" cy="843140"/>
            <a:chOff x="8300580" y="4510178"/>
            <a:chExt cx="1777171" cy="1302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4" name="Shape 472">
              <a:extLst>
                <a:ext uri="{FF2B5EF4-FFF2-40B4-BE49-F238E27FC236}">
                  <a16:creationId xmlns:a16="http://schemas.microsoft.com/office/drawing/2014/main" id="{87260BA1-0AC7-E845-95CE-625AC3955D24}"/>
                </a:ext>
              </a:extLst>
            </p:cNvPr>
            <p:cNvSpPr/>
            <p:nvPr/>
          </p:nvSpPr>
          <p:spPr>
            <a:xfrm>
              <a:off x="8300580" y="4510178"/>
              <a:ext cx="1777171" cy="130296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SzPts val="1400"/>
              </a:pPr>
              <a:endParaRPr sz="1600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45" name="Shape 464">
              <a:extLst>
                <a:ext uri="{FF2B5EF4-FFF2-40B4-BE49-F238E27FC236}">
                  <a16:creationId xmlns:a16="http://schemas.microsoft.com/office/drawing/2014/main" id="{D627205E-0F10-2B48-B0A9-01301F994706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38568" y="4568874"/>
              <a:ext cx="1702099" cy="100801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" name="Shape 474">
            <a:extLst>
              <a:ext uri="{FF2B5EF4-FFF2-40B4-BE49-F238E27FC236}">
                <a16:creationId xmlns:a16="http://schemas.microsoft.com/office/drawing/2014/main" id="{CD7C8014-BD8B-8949-A0DC-9A659D0925B4}"/>
              </a:ext>
            </a:extLst>
          </p:cNvPr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2838" y="5869460"/>
            <a:ext cx="626973" cy="63626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Shape 450">
            <a:extLst>
              <a:ext uri="{FF2B5EF4-FFF2-40B4-BE49-F238E27FC236}">
                <a16:creationId xmlns:a16="http://schemas.microsoft.com/office/drawing/2014/main" id="{12BE6907-2615-7F40-83F2-F458594462B4}"/>
              </a:ext>
            </a:extLst>
          </p:cNvPr>
          <p:cNvSpPr/>
          <p:nvPr/>
        </p:nvSpPr>
        <p:spPr>
          <a:xfrm>
            <a:off x="1441349" y="4784335"/>
            <a:ext cx="464804" cy="465908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1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35" name="Shape 462">
            <a:extLst>
              <a:ext uri="{FF2B5EF4-FFF2-40B4-BE49-F238E27FC236}">
                <a16:creationId xmlns:a16="http://schemas.microsoft.com/office/drawing/2014/main" id="{5943678D-622B-FE48-9097-D5513864B6D6}"/>
              </a:ext>
            </a:extLst>
          </p:cNvPr>
          <p:cNvGrpSpPr/>
          <p:nvPr/>
        </p:nvGrpSpPr>
        <p:grpSpPr>
          <a:xfrm>
            <a:off x="1865509" y="5387678"/>
            <a:ext cx="1329577" cy="898041"/>
            <a:chOff x="492692" y="2324099"/>
            <a:chExt cx="1383594" cy="8582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" name="Shape 463">
              <a:extLst>
                <a:ext uri="{FF2B5EF4-FFF2-40B4-BE49-F238E27FC236}">
                  <a16:creationId xmlns:a16="http://schemas.microsoft.com/office/drawing/2014/main" id="{927CC88C-9804-5F44-A9F9-D6F58E806A5F}"/>
                </a:ext>
              </a:extLst>
            </p:cNvPr>
            <p:cNvSpPr/>
            <p:nvPr/>
          </p:nvSpPr>
          <p:spPr>
            <a:xfrm>
              <a:off x="492692" y="2324099"/>
              <a:ext cx="1383594" cy="858295"/>
            </a:xfrm>
            <a:custGeom>
              <a:avLst/>
              <a:gdLst/>
              <a:ahLst/>
              <a:cxnLst/>
              <a:rect l="0" t="0" r="0" b="0"/>
              <a:pathLst>
                <a:path w="143434" h="111665" extrusionOk="0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DEE9F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  <a:defRPr/>
              </a:pPr>
              <a:endParaRPr sz="1600" kern="0">
                <a:solidFill>
                  <a:srgbClr val="000000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endParaRPr>
            </a:p>
          </p:txBody>
        </p:sp>
        <p:pic>
          <p:nvPicPr>
            <p:cNvPr id="38" name="Shape 464">
              <a:extLst>
                <a:ext uri="{FF2B5EF4-FFF2-40B4-BE49-F238E27FC236}">
                  <a16:creationId xmlns:a16="http://schemas.microsoft.com/office/drawing/2014/main" id="{4E7A3360-C098-4745-9C98-85BFC20AF148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8134" y="2370525"/>
              <a:ext cx="1306994" cy="6477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" name="Shape 475">
            <a:extLst>
              <a:ext uri="{FF2B5EF4-FFF2-40B4-BE49-F238E27FC236}">
                <a16:creationId xmlns:a16="http://schemas.microsoft.com/office/drawing/2014/main" id="{6C7C96FF-614B-4841-B9CE-9421143BA39E}"/>
              </a:ext>
            </a:extLst>
          </p:cNvPr>
          <p:cNvSpPr txBox="1"/>
          <p:nvPr/>
        </p:nvSpPr>
        <p:spPr>
          <a:xfrm>
            <a:off x="2205663" y="4925502"/>
            <a:ext cx="761248" cy="29578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" sz="1733" kern="0">
                <a:solidFill>
                  <a:schemeClr val="bg1"/>
                </a:solidFill>
                <a:latin typeface="Oswald Medium" pitchFamily="2" charset="0"/>
                <a:ea typeface="Microsoft JhengHei" charset="0"/>
                <a:cs typeface="Microsoft JhengHei" charset="0"/>
                <a:sym typeface="Arial"/>
              </a:rPr>
              <a:t>Web</a:t>
            </a:r>
            <a:endParaRPr sz="1733" kern="0">
              <a:solidFill>
                <a:schemeClr val="bg1"/>
              </a:solidFill>
              <a:latin typeface="Oswald Medium" pitchFamily="2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25" name="Shape 450">
            <a:extLst>
              <a:ext uri="{FF2B5EF4-FFF2-40B4-BE49-F238E27FC236}">
                <a16:creationId xmlns:a16="http://schemas.microsoft.com/office/drawing/2014/main" id="{38A40158-1B7D-4649-B85E-04B2CE21352B}"/>
              </a:ext>
            </a:extLst>
          </p:cNvPr>
          <p:cNvSpPr/>
          <p:nvPr/>
        </p:nvSpPr>
        <p:spPr>
          <a:xfrm>
            <a:off x="7881126" y="4784334"/>
            <a:ext cx="464804" cy="465908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4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26" name="Shape 465">
            <a:extLst>
              <a:ext uri="{FF2B5EF4-FFF2-40B4-BE49-F238E27FC236}">
                <a16:creationId xmlns:a16="http://schemas.microsoft.com/office/drawing/2014/main" id="{C7DA9D1C-090E-E146-928D-4EBEE25FEA9F}"/>
              </a:ext>
            </a:extLst>
          </p:cNvPr>
          <p:cNvGrpSpPr/>
          <p:nvPr/>
        </p:nvGrpSpPr>
        <p:grpSpPr>
          <a:xfrm>
            <a:off x="8310300" y="5425081"/>
            <a:ext cx="1511925" cy="844516"/>
            <a:chOff x="2825839" y="2459833"/>
            <a:chExt cx="1692636" cy="8802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28" name="Shape 466">
              <a:extLst>
                <a:ext uri="{FF2B5EF4-FFF2-40B4-BE49-F238E27FC236}">
                  <a16:creationId xmlns:a16="http://schemas.microsoft.com/office/drawing/2014/main" id="{5FA48EE6-3996-CA45-98E8-7A1221460DC5}"/>
                </a:ext>
              </a:extLst>
            </p:cNvPr>
            <p:cNvGrpSpPr/>
            <p:nvPr/>
          </p:nvGrpSpPr>
          <p:grpSpPr>
            <a:xfrm>
              <a:off x="2825839" y="2459833"/>
              <a:ext cx="1383594" cy="858295"/>
              <a:chOff x="516649" y="2548733"/>
              <a:chExt cx="1383594" cy="858295"/>
            </a:xfrm>
          </p:grpSpPr>
          <p:sp>
            <p:nvSpPr>
              <p:cNvPr id="31" name="Shape 467">
                <a:extLst>
                  <a:ext uri="{FF2B5EF4-FFF2-40B4-BE49-F238E27FC236}">
                    <a16:creationId xmlns:a16="http://schemas.microsoft.com/office/drawing/2014/main" id="{F4A3FE48-62D8-2C4B-A019-33EF68BC27DE}"/>
                  </a:ext>
                </a:extLst>
              </p:cNvPr>
              <p:cNvSpPr/>
              <p:nvPr/>
            </p:nvSpPr>
            <p:spPr>
              <a:xfrm>
                <a:off x="516649" y="2548733"/>
                <a:ext cx="1383594" cy="858295"/>
              </a:xfrm>
              <a:custGeom>
                <a:avLst/>
                <a:gdLst/>
                <a:ahLst/>
                <a:cxnLst/>
                <a:rect l="0" t="0" r="0" b="0"/>
                <a:pathLst>
                  <a:path w="143434" h="111665" extrusionOk="0">
                    <a:moveTo>
                      <a:pt x="71751" y="2308"/>
                    </a:moveTo>
                    <a:lnTo>
                      <a:pt x="71887" y="2376"/>
                    </a:lnTo>
                    <a:lnTo>
                      <a:pt x="72091" y="2444"/>
                    </a:lnTo>
                    <a:lnTo>
                      <a:pt x="72159" y="2647"/>
                    </a:lnTo>
                    <a:lnTo>
                      <a:pt x="72226" y="2783"/>
                    </a:lnTo>
                    <a:lnTo>
                      <a:pt x="72159" y="2987"/>
                    </a:lnTo>
                    <a:lnTo>
                      <a:pt x="72091" y="3190"/>
                    </a:lnTo>
                    <a:lnTo>
                      <a:pt x="71887" y="3258"/>
                    </a:lnTo>
                    <a:lnTo>
                      <a:pt x="71751" y="3326"/>
                    </a:lnTo>
                    <a:lnTo>
                      <a:pt x="71548" y="3258"/>
                    </a:lnTo>
                    <a:lnTo>
                      <a:pt x="71344" y="3190"/>
                    </a:lnTo>
                    <a:lnTo>
                      <a:pt x="71276" y="2987"/>
                    </a:lnTo>
                    <a:lnTo>
                      <a:pt x="71208" y="2783"/>
                    </a:lnTo>
                    <a:lnTo>
                      <a:pt x="71276" y="2647"/>
                    </a:lnTo>
                    <a:lnTo>
                      <a:pt x="71344" y="2444"/>
                    </a:lnTo>
                    <a:lnTo>
                      <a:pt x="71548" y="2376"/>
                    </a:lnTo>
                    <a:lnTo>
                      <a:pt x="71751" y="2308"/>
                    </a:lnTo>
                    <a:close/>
                    <a:moveTo>
                      <a:pt x="137528" y="5906"/>
                    </a:moveTo>
                    <a:lnTo>
                      <a:pt x="137596" y="5974"/>
                    </a:lnTo>
                    <a:lnTo>
                      <a:pt x="137596" y="89604"/>
                    </a:lnTo>
                    <a:lnTo>
                      <a:pt x="5906" y="89604"/>
                    </a:lnTo>
                    <a:lnTo>
                      <a:pt x="5906" y="5974"/>
                    </a:lnTo>
                    <a:lnTo>
                      <a:pt x="5906" y="5906"/>
                    </a:lnTo>
                    <a:close/>
                    <a:moveTo>
                      <a:pt x="3530" y="0"/>
                    </a:moveTo>
                    <a:lnTo>
                      <a:pt x="3191" y="68"/>
                    </a:lnTo>
                    <a:lnTo>
                      <a:pt x="2444" y="339"/>
                    </a:lnTo>
                    <a:lnTo>
                      <a:pt x="1766" y="679"/>
                    </a:lnTo>
                    <a:lnTo>
                      <a:pt x="1155" y="1154"/>
                    </a:lnTo>
                    <a:lnTo>
                      <a:pt x="679" y="1765"/>
                    </a:lnTo>
                    <a:lnTo>
                      <a:pt x="272" y="2444"/>
                    </a:lnTo>
                    <a:lnTo>
                      <a:pt x="69" y="3190"/>
                    </a:lnTo>
                    <a:lnTo>
                      <a:pt x="1" y="3598"/>
                    </a:lnTo>
                    <a:lnTo>
                      <a:pt x="1" y="4005"/>
                    </a:lnTo>
                    <a:lnTo>
                      <a:pt x="1" y="91572"/>
                    </a:lnTo>
                    <a:lnTo>
                      <a:pt x="1" y="91979"/>
                    </a:lnTo>
                    <a:lnTo>
                      <a:pt x="69" y="92319"/>
                    </a:lnTo>
                    <a:lnTo>
                      <a:pt x="272" y="93065"/>
                    </a:lnTo>
                    <a:lnTo>
                      <a:pt x="679" y="93744"/>
                    </a:lnTo>
                    <a:lnTo>
                      <a:pt x="1155" y="94355"/>
                    </a:lnTo>
                    <a:lnTo>
                      <a:pt x="1766" y="94830"/>
                    </a:lnTo>
                    <a:lnTo>
                      <a:pt x="2444" y="95238"/>
                    </a:lnTo>
                    <a:lnTo>
                      <a:pt x="3191" y="95441"/>
                    </a:lnTo>
                    <a:lnTo>
                      <a:pt x="3530" y="95509"/>
                    </a:lnTo>
                    <a:lnTo>
                      <a:pt x="139904" y="95509"/>
                    </a:lnTo>
                    <a:lnTo>
                      <a:pt x="140311" y="95441"/>
                    </a:lnTo>
                    <a:lnTo>
                      <a:pt x="141058" y="95238"/>
                    </a:lnTo>
                    <a:lnTo>
                      <a:pt x="141737" y="94830"/>
                    </a:lnTo>
                    <a:lnTo>
                      <a:pt x="142280" y="94355"/>
                    </a:lnTo>
                    <a:lnTo>
                      <a:pt x="142755" y="93744"/>
                    </a:lnTo>
                    <a:lnTo>
                      <a:pt x="143162" y="93065"/>
                    </a:lnTo>
                    <a:lnTo>
                      <a:pt x="143366" y="92319"/>
                    </a:lnTo>
                    <a:lnTo>
                      <a:pt x="143434" y="91979"/>
                    </a:lnTo>
                    <a:lnTo>
                      <a:pt x="143434" y="91572"/>
                    </a:lnTo>
                    <a:lnTo>
                      <a:pt x="143434" y="4005"/>
                    </a:lnTo>
                    <a:lnTo>
                      <a:pt x="143434" y="3598"/>
                    </a:lnTo>
                    <a:lnTo>
                      <a:pt x="143366" y="3190"/>
                    </a:lnTo>
                    <a:lnTo>
                      <a:pt x="143162" y="2444"/>
                    </a:lnTo>
                    <a:lnTo>
                      <a:pt x="142755" y="1765"/>
                    </a:lnTo>
                    <a:lnTo>
                      <a:pt x="142280" y="1154"/>
                    </a:lnTo>
                    <a:lnTo>
                      <a:pt x="141737" y="679"/>
                    </a:lnTo>
                    <a:lnTo>
                      <a:pt x="141058" y="339"/>
                    </a:lnTo>
                    <a:lnTo>
                      <a:pt x="140311" y="68"/>
                    </a:lnTo>
                    <a:lnTo>
                      <a:pt x="139904" y="0"/>
                    </a:lnTo>
                    <a:close/>
                    <a:moveTo>
                      <a:pt x="55324" y="95713"/>
                    </a:moveTo>
                    <a:lnTo>
                      <a:pt x="55052" y="98971"/>
                    </a:lnTo>
                    <a:lnTo>
                      <a:pt x="54713" y="102297"/>
                    </a:lnTo>
                    <a:lnTo>
                      <a:pt x="54374" y="105284"/>
                    </a:lnTo>
                    <a:lnTo>
                      <a:pt x="53966" y="107388"/>
                    </a:lnTo>
                    <a:lnTo>
                      <a:pt x="53763" y="108203"/>
                    </a:lnTo>
                    <a:lnTo>
                      <a:pt x="53627" y="108746"/>
                    </a:lnTo>
                    <a:lnTo>
                      <a:pt x="53423" y="109153"/>
                    </a:lnTo>
                    <a:lnTo>
                      <a:pt x="53220" y="109357"/>
                    </a:lnTo>
                    <a:lnTo>
                      <a:pt x="52677" y="109493"/>
                    </a:lnTo>
                    <a:lnTo>
                      <a:pt x="51794" y="109696"/>
                    </a:lnTo>
                    <a:lnTo>
                      <a:pt x="49690" y="110036"/>
                    </a:lnTo>
                    <a:lnTo>
                      <a:pt x="48061" y="110307"/>
                    </a:lnTo>
                    <a:lnTo>
                      <a:pt x="47450" y="110443"/>
                    </a:lnTo>
                    <a:lnTo>
                      <a:pt x="47110" y="110511"/>
                    </a:lnTo>
                    <a:lnTo>
                      <a:pt x="47042" y="110579"/>
                    </a:lnTo>
                    <a:lnTo>
                      <a:pt x="47042" y="110783"/>
                    </a:lnTo>
                    <a:lnTo>
                      <a:pt x="47110" y="110850"/>
                    </a:lnTo>
                    <a:lnTo>
                      <a:pt x="47585" y="110918"/>
                    </a:lnTo>
                    <a:lnTo>
                      <a:pt x="48400" y="110986"/>
                    </a:lnTo>
                    <a:lnTo>
                      <a:pt x="51387" y="111054"/>
                    </a:lnTo>
                    <a:lnTo>
                      <a:pt x="56071" y="111122"/>
                    </a:lnTo>
                    <a:lnTo>
                      <a:pt x="87092" y="111122"/>
                    </a:lnTo>
                    <a:lnTo>
                      <a:pt x="91708" y="111054"/>
                    </a:lnTo>
                    <a:lnTo>
                      <a:pt x="94695" y="110986"/>
                    </a:lnTo>
                    <a:lnTo>
                      <a:pt x="95578" y="110918"/>
                    </a:lnTo>
                    <a:lnTo>
                      <a:pt x="96053" y="110850"/>
                    </a:lnTo>
                    <a:lnTo>
                      <a:pt x="96121" y="110783"/>
                    </a:lnTo>
                    <a:lnTo>
                      <a:pt x="96121" y="110579"/>
                    </a:lnTo>
                    <a:lnTo>
                      <a:pt x="96053" y="110511"/>
                    </a:lnTo>
                    <a:lnTo>
                      <a:pt x="95713" y="110443"/>
                    </a:lnTo>
                    <a:lnTo>
                      <a:pt x="95102" y="110307"/>
                    </a:lnTo>
                    <a:lnTo>
                      <a:pt x="93473" y="110036"/>
                    </a:lnTo>
                    <a:lnTo>
                      <a:pt x="91369" y="109696"/>
                    </a:lnTo>
                    <a:lnTo>
                      <a:pt x="90487" y="109493"/>
                    </a:lnTo>
                    <a:lnTo>
                      <a:pt x="89943" y="109357"/>
                    </a:lnTo>
                    <a:lnTo>
                      <a:pt x="89740" y="109153"/>
                    </a:lnTo>
                    <a:lnTo>
                      <a:pt x="89536" y="108746"/>
                    </a:lnTo>
                    <a:lnTo>
                      <a:pt x="89333" y="108203"/>
                    </a:lnTo>
                    <a:lnTo>
                      <a:pt x="89197" y="107388"/>
                    </a:lnTo>
                    <a:lnTo>
                      <a:pt x="88789" y="105284"/>
                    </a:lnTo>
                    <a:lnTo>
                      <a:pt x="88382" y="102297"/>
                    </a:lnTo>
                    <a:lnTo>
                      <a:pt x="88043" y="98971"/>
                    </a:lnTo>
                    <a:lnTo>
                      <a:pt x="87839" y="95713"/>
                    </a:lnTo>
                    <a:close/>
                    <a:moveTo>
                      <a:pt x="47450" y="111054"/>
                    </a:moveTo>
                    <a:lnTo>
                      <a:pt x="47450" y="111122"/>
                    </a:lnTo>
                    <a:lnTo>
                      <a:pt x="47450" y="111393"/>
                    </a:lnTo>
                    <a:lnTo>
                      <a:pt x="47518" y="111461"/>
                    </a:lnTo>
                    <a:lnTo>
                      <a:pt x="48807" y="111529"/>
                    </a:lnTo>
                    <a:lnTo>
                      <a:pt x="52473" y="111597"/>
                    </a:lnTo>
                    <a:lnTo>
                      <a:pt x="62384" y="111665"/>
                    </a:lnTo>
                    <a:lnTo>
                      <a:pt x="80779" y="111665"/>
                    </a:lnTo>
                    <a:lnTo>
                      <a:pt x="90622" y="111597"/>
                    </a:lnTo>
                    <a:lnTo>
                      <a:pt x="94356" y="111529"/>
                    </a:lnTo>
                    <a:lnTo>
                      <a:pt x="95646" y="111461"/>
                    </a:lnTo>
                    <a:lnTo>
                      <a:pt x="95713" y="111393"/>
                    </a:lnTo>
                    <a:lnTo>
                      <a:pt x="95713" y="111122"/>
                    </a:lnTo>
                    <a:lnTo>
                      <a:pt x="95646" y="111054"/>
                    </a:lnTo>
                    <a:lnTo>
                      <a:pt x="94084" y="111122"/>
                    </a:lnTo>
                    <a:lnTo>
                      <a:pt x="91233" y="111190"/>
                    </a:lnTo>
                    <a:lnTo>
                      <a:pt x="80847" y="111258"/>
                    </a:lnTo>
                    <a:lnTo>
                      <a:pt x="62316" y="111258"/>
                    </a:lnTo>
                    <a:lnTo>
                      <a:pt x="51930" y="111190"/>
                    </a:lnTo>
                    <a:lnTo>
                      <a:pt x="49079" y="111122"/>
                    </a:lnTo>
                    <a:lnTo>
                      <a:pt x="47518" y="111054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rgbClr val="DEE9F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400"/>
                </a:pPr>
                <a:endParaRPr sz="1600">
                  <a:solidFill>
                    <a:srgbClr val="000000"/>
                  </a:solidFill>
                  <a:latin typeface="Microsoft JhengHei" charset="0"/>
                  <a:ea typeface="Microsoft JhengHei" charset="0"/>
                  <a:cs typeface="Microsoft JhengHei" charset="0"/>
                  <a:sym typeface="Arial"/>
                </a:endParaRPr>
              </a:p>
            </p:txBody>
          </p:sp>
          <p:pic>
            <p:nvPicPr>
              <p:cNvPr id="32" name="Shape 468">
                <a:extLst>
                  <a:ext uri="{FF2B5EF4-FFF2-40B4-BE49-F238E27FC236}">
                    <a16:creationId xmlns:a16="http://schemas.microsoft.com/office/drawing/2014/main" id="{5ECC76AE-AAEF-C248-B826-6DDBB92EBF36}"/>
                  </a:ext>
                </a:extLst>
              </p:cNvPr>
              <p:cNvPicPr preferRelativeResize="0"/>
              <p:nvPr/>
            </p:nvPicPr>
            <p:blipFill rotWithShape="1">
              <a:blip r:embed="rId8" cstate="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6537" y="2595160"/>
                <a:ext cx="1306995" cy="647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29" name="Shape 469">
              <a:extLst>
                <a:ext uri="{FF2B5EF4-FFF2-40B4-BE49-F238E27FC236}">
                  <a16:creationId xmlns:a16="http://schemas.microsoft.com/office/drawing/2014/main" id="{5179BAB4-2C5A-1845-A668-4FB51402B68D}"/>
                </a:ext>
              </a:extLst>
            </p:cNvPr>
            <p:cNvPicPr preferRelativeResize="0"/>
            <p:nvPr/>
          </p:nvPicPr>
          <p:blipFill rotWithShape="1">
            <a:blip r:embed="rId9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85838" y="2919445"/>
              <a:ext cx="407050" cy="4206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Shape 470">
              <a:extLst>
                <a:ext uri="{FF2B5EF4-FFF2-40B4-BE49-F238E27FC236}">
                  <a16:creationId xmlns:a16="http://schemas.microsoft.com/office/drawing/2014/main" id="{71FC8320-D7F8-9B43-BBFF-B8A6451AD1D6}"/>
                </a:ext>
              </a:extLst>
            </p:cNvPr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1058" y="2938388"/>
              <a:ext cx="397417" cy="3974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" name="Shape 476">
            <a:extLst>
              <a:ext uri="{FF2B5EF4-FFF2-40B4-BE49-F238E27FC236}">
                <a16:creationId xmlns:a16="http://schemas.microsoft.com/office/drawing/2014/main" id="{F2560F4E-EF0B-A147-9A3B-40325128EB4F}"/>
              </a:ext>
            </a:extLst>
          </p:cNvPr>
          <p:cNvSpPr txBox="1"/>
          <p:nvPr/>
        </p:nvSpPr>
        <p:spPr>
          <a:xfrm>
            <a:off x="8428123" y="4984293"/>
            <a:ext cx="1393549" cy="4109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/>
            <a:r>
              <a:rPr lang="zh-TW" altLang="en-US" sz="1733" b="1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瀏覽器套件
</a:t>
            </a:r>
            <a:endParaRPr sz="1733" b="1">
              <a:solidFill>
                <a:schemeClr val="bg1"/>
              </a:solidFill>
              <a:latin typeface="Microsoft JhengHei" charset="0"/>
              <a:ea typeface="Microsoft JhengHei" charset="0"/>
              <a:cs typeface="Microsoft JhengHei" charset="0"/>
            </a:endParaRPr>
          </a:p>
        </p:txBody>
      </p:sp>
      <p:sp>
        <p:nvSpPr>
          <p:cNvPr id="15" name="Shape 450">
            <a:extLst>
              <a:ext uri="{FF2B5EF4-FFF2-40B4-BE49-F238E27FC236}">
                <a16:creationId xmlns:a16="http://schemas.microsoft.com/office/drawing/2014/main" id="{67F3197C-6FEA-2841-A9B0-6C48FCCB268F}"/>
              </a:ext>
            </a:extLst>
          </p:cNvPr>
          <p:cNvSpPr/>
          <p:nvPr/>
        </p:nvSpPr>
        <p:spPr>
          <a:xfrm>
            <a:off x="3658826" y="4784335"/>
            <a:ext cx="464804" cy="465908"/>
          </a:xfrm>
          <a:prstGeom prst="ellipse">
            <a:avLst/>
          </a:prstGeom>
          <a:solidFill>
            <a:srgbClr val="333333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TW" sz="3200" b="1" kern="0">
                <a:solidFill>
                  <a:srgbClr val="FFFFFF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2</a:t>
            </a:r>
            <a:endParaRPr sz="3200" b="1" kern="0">
              <a:solidFill>
                <a:srgbClr val="FFFFFF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grpSp>
        <p:nvGrpSpPr>
          <p:cNvPr id="16" name="Shape 457">
            <a:extLst>
              <a:ext uri="{FF2B5EF4-FFF2-40B4-BE49-F238E27FC236}">
                <a16:creationId xmlns:a16="http://schemas.microsoft.com/office/drawing/2014/main" id="{38931ACD-24FF-B344-BBD0-5E5E5A97F5F3}"/>
              </a:ext>
            </a:extLst>
          </p:cNvPr>
          <p:cNvGrpSpPr/>
          <p:nvPr/>
        </p:nvGrpSpPr>
        <p:grpSpPr>
          <a:xfrm>
            <a:off x="4026087" y="5306693"/>
            <a:ext cx="1355016" cy="1030688"/>
            <a:chOff x="2193920" y="4048547"/>
            <a:chExt cx="1410427" cy="10125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2" name="Shape 460" descr="IMG_0266.PNG">
              <a:extLst>
                <a:ext uri="{FF2B5EF4-FFF2-40B4-BE49-F238E27FC236}">
                  <a16:creationId xmlns:a16="http://schemas.microsoft.com/office/drawing/2014/main" id="{0E3F01CD-90E5-9347-B589-EE861E1462A3}"/>
                </a:ext>
              </a:extLst>
            </p:cNvPr>
            <p:cNvPicPr preferRelativeResize="0"/>
            <p:nvPr/>
          </p:nvPicPr>
          <p:blipFill rotWithShape="1">
            <a:blip r:embed="rId1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15832" y="4367388"/>
              <a:ext cx="433202" cy="579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Shape 461">
              <a:extLst>
                <a:ext uri="{FF2B5EF4-FFF2-40B4-BE49-F238E27FC236}">
                  <a16:creationId xmlns:a16="http://schemas.microsoft.com/office/drawing/2014/main" id="{21D50F0F-E742-1B41-8B1F-1EC7FDBC798E}"/>
                </a:ext>
              </a:extLst>
            </p:cNvPr>
            <p:cNvPicPr preferRelativeResize="0"/>
            <p:nvPr/>
          </p:nvPicPr>
          <p:blipFill rotWithShape="1"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93920" y="4140262"/>
              <a:ext cx="576078" cy="91435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Shape 458" descr="IMG_0266.PNG">
              <a:extLst>
                <a:ext uri="{FF2B5EF4-FFF2-40B4-BE49-F238E27FC236}">
                  <a16:creationId xmlns:a16="http://schemas.microsoft.com/office/drawing/2014/main" id="{EB9D70FD-97D8-A345-887D-2547E9D79728}"/>
                </a:ext>
              </a:extLst>
            </p:cNvPr>
            <p:cNvPicPr preferRelativeResize="0"/>
            <p:nvPr/>
          </p:nvPicPr>
          <p:blipFill rotWithShape="1">
            <a:blip r:embed="rId1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29750" y="4108250"/>
              <a:ext cx="676976" cy="91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Shape 459">
              <a:extLst>
                <a:ext uri="{FF2B5EF4-FFF2-40B4-BE49-F238E27FC236}">
                  <a16:creationId xmlns:a16="http://schemas.microsoft.com/office/drawing/2014/main" id="{CE405B91-B2D4-624D-8188-FBBA2DB9DEF6}"/>
                </a:ext>
              </a:extLst>
            </p:cNvPr>
            <p:cNvPicPr preferRelativeResize="0"/>
            <p:nvPr/>
          </p:nvPicPr>
          <p:blipFill rotWithShape="1">
            <a:blip r:embed="rId1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247" y="4048547"/>
              <a:ext cx="827100" cy="10125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Shape 477">
            <a:extLst>
              <a:ext uri="{FF2B5EF4-FFF2-40B4-BE49-F238E27FC236}">
                <a16:creationId xmlns:a16="http://schemas.microsoft.com/office/drawing/2014/main" id="{592BF163-77BF-D241-ADF7-2233B1207FA0}"/>
              </a:ext>
            </a:extLst>
          </p:cNvPr>
          <p:cNvSpPr txBox="1"/>
          <p:nvPr/>
        </p:nvSpPr>
        <p:spPr>
          <a:xfrm>
            <a:off x="4150574" y="4939226"/>
            <a:ext cx="1179737" cy="2589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 lvl="0" algn="ctr"/>
            <a:r>
              <a:rPr lang="zh-TW" altLang="en-US" sz="1733" b="1">
                <a:solidFill>
                  <a:schemeClr val="bg1"/>
                </a:solidFill>
                <a:latin typeface="Microsoft JhengHei" charset="0"/>
                <a:ea typeface="Microsoft JhengHei" charset="0"/>
                <a:cs typeface="Microsoft JhengHei" charset="0"/>
                <a:sym typeface="Arial"/>
              </a:rPr>
              <a:t>行動裝置
</a:t>
            </a:r>
            <a:endParaRPr sz="1733" b="1">
              <a:solidFill>
                <a:schemeClr val="bg1"/>
              </a:solidFill>
              <a:latin typeface="Microsoft JhengHei" charset="0"/>
              <a:ea typeface="Microsoft JhengHei" charset="0"/>
              <a:cs typeface="Microsoft JhengHei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0F6937-1000-B844-B5F8-6649FAEC77CF}"/>
              </a:ext>
            </a:extLst>
          </p:cNvPr>
          <p:cNvSpPr txBox="1"/>
          <p:nvPr/>
        </p:nvSpPr>
        <p:spPr>
          <a:xfrm>
            <a:off x="6298591" y="1877424"/>
            <a:ext cx="5733509" cy="20865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4000"/>
              </a:lnSpc>
              <a:buFont typeface="Arial" panose="020B0604020202020204" pitchFamily="34" charset="0"/>
              <a:buChar char="•"/>
            </a:pPr>
            <a:r>
              <a:rPr lang="zh-TW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指定路徑、排除關鍵字等進階搜尋
強大篩選器</a:t>
            </a:r>
            <a:r>
              <a:rPr lang="en-US" altLang="zh-TW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</a:t>
            </a:r>
            <a:r>
              <a:rPr lang="zh-TW" altLang="en-US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缺關鍵詞也能搜
搜尋、預覽、與分享一氣呵成
四大搜尋入口在哪都能搜</a:t>
            </a:r>
            <a:endParaRPr lang="en-US" sz="24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8269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600"/>
              <a:t>企業升級 </a:t>
            </a:r>
            <a:r>
              <a:rPr lang="en" altLang="zh-CN" sz="3600"/>
              <a:t>Wi-Fi 6 </a:t>
            </a:r>
            <a:r>
              <a:rPr lang="zh-CN" altLang="en-US" sz="3600"/>
              <a:t>無線網路，提升無線網路速度與密度</a:t>
            </a:r>
            <a:endParaRPr lang="zh-TW" altLang="en-US" sz="360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3F489656-EE5C-D54D-9AC9-57CEE4E1EDF3}"/>
              </a:ext>
            </a:extLst>
          </p:cNvPr>
          <p:cNvSpPr/>
          <p:nvPr/>
        </p:nvSpPr>
        <p:spPr>
          <a:xfrm>
            <a:off x="635800" y="2418122"/>
            <a:ext cx="1189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Ruckus 
</a:t>
            </a:r>
            <a:r>
              <a:rPr lang="en-US" altLang="zh-CN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R750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2AC09225-64BE-D74D-A3B5-8A94F756A83B}"/>
              </a:ext>
            </a:extLst>
          </p:cNvPr>
          <p:cNvSpPr/>
          <p:nvPr/>
        </p:nvSpPr>
        <p:spPr>
          <a:xfrm>
            <a:off x="7631312" y="2418122"/>
            <a:ext cx="2785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Extreme Networks 
</a:t>
            </a:r>
            <a:r>
              <a:rPr lang="en-US" altLang="zh-CN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AP305C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567720DB-670A-AD4A-85BC-07E592DAA853}"/>
              </a:ext>
            </a:extLst>
          </p:cNvPr>
          <p:cNvSpPr/>
          <p:nvPr/>
        </p:nvSpPr>
        <p:spPr>
          <a:xfrm>
            <a:off x="4261377" y="2418122"/>
            <a:ext cx="11895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Aruba</a:t>
            </a:r>
          </a:p>
          <a:p>
            <a:r>
              <a:rPr lang="en-US" altLang="zh-CN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550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60339F77-7139-3547-B8C7-72682895B2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680" y="2324143"/>
            <a:ext cx="2350395" cy="139456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B7ED1E7-B519-C84A-ABB5-0FEA451BB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977" y="1645326"/>
            <a:ext cx="2045250" cy="218561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55D4134-6737-1E4D-AC97-CAD5A16D62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62120" y="2025471"/>
            <a:ext cx="2096417" cy="163672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FE844BE3-2FCB-234F-B139-2A847D5943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235" y="4635392"/>
            <a:ext cx="1390407" cy="1900037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47414199-3AC7-8748-BB2B-52C8ECEE9E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336" y="5558278"/>
            <a:ext cx="1105539" cy="1105539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8B8FA26C-4226-FE43-A222-097AEDCC8583}"/>
              </a:ext>
            </a:extLst>
          </p:cNvPr>
          <p:cNvSpPr/>
          <p:nvPr/>
        </p:nvSpPr>
        <p:spPr>
          <a:xfrm>
            <a:off x="702986" y="4415639"/>
            <a:ext cx="23652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PCIe &amp; </a:t>
            </a:r>
            <a:r>
              <a:rPr lang="en-US" altLang="zh-CN" b="1" err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CNVi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擴充卡</a:t>
            </a:r>
            <a:endParaRPr lang="en-US" altLang="zh-CN"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4CA710D-86AB-BB4C-B77A-76AF7C078D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7718" y="5290760"/>
            <a:ext cx="1207937" cy="142896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F239AD5-BCFE-1146-A1F1-D5C45215C8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788" y="4415639"/>
            <a:ext cx="2269262" cy="2684489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77EE51DF-AF65-DF48-8756-1A25B0A2AA16}"/>
              </a:ext>
            </a:extLst>
          </p:cNvPr>
          <p:cNvSpPr/>
          <p:nvPr/>
        </p:nvSpPr>
        <p:spPr>
          <a:xfrm>
            <a:off x="3323163" y="4307782"/>
            <a:ext cx="47403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iPad Pro, iPhone 11, Galaxy S20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系列</a:t>
            </a:r>
            <a:endParaRPr lang="en-US" altLang="zh-CN"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92A780ED-A7F0-8643-B74A-FE37F43BFA8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731" y="5404267"/>
            <a:ext cx="1207937" cy="1307911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5F67C164-F99D-4C08-8407-400DBF4B311B}"/>
              </a:ext>
            </a:extLst>
          </p:cNvPr>
          <p:cNvSpPr/>
          <p:nvPr/>
        </p:nvSpPr>
        <p:spPr>
          <a:xfrm>
            <a:off x="580380" y="1872609"/>
            <a:ext cx="1154891" cy="451534"/>
          </a:xfrm>
          <a:prstGeom prst="rect">
            <a:avLst/>
          </a:prstGeom>
          <a:solidFill>
            <a:schemeClr val="accent1">
              <a:alpha val="18000"/>
            </a:schemeClr>
          </a:solidFill>
          <a:ln w="63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altLang="zh-CN" sz="2000" b="1">
                <a:latin typeface="微軟正黑體"/>
                <a:ea typeface="微軟正黑體"/>
                <a:cs typeface="Arial"/>
                <a:sym typeface="Microsoft JhengHei"/>
              </a:rPr>
              <a:t>AP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2DD8143-73B3-4C25-8921-48F1D1E3EC48}"/>
              </a:ext>
            </a:extLst>
          </p:cNvPr>
          <p:cNvSpPr/>
          <p:nvPr/>
        </p:nvSpPr>
        <p:spPr>
          <a:xfrm>
            <a:off x="603683" y="3777976"/>
            <a:ext cx="1824563" cy="439736"/>
          </a:xfrm>
          <a:prstGeom prst="rect">
            <a:avLst/>
          </a:prstGeom>
          <a:solidFill>
            <a:schemeClr val="accent1">
              <a:alpha val="18000"/>
            </a:schemeClr>
          </a:solidFill>
          <a:ln w="63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2000" b="1">
                <a:latin typeface="微軟正黑體"/>
                <a:ea typeface="微軟正黑體"/>
                <a:cs typeface="Arial"/>
                <a:sym typeface="Microsoft JhengHei"/>
              </a:rPr>
              <a:t>筆電與桌機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4EB9A49-A723-441B-8B26-3F157FF57000}"/>
              </a:ext>
            </a:extLst>
          </p:cNvPr>
          <p:cNvSpPr/>
          <p:nvPr/>
        </p:nvSpPr>
        <p:spPr>
          <a:xfrm>
            <a:off x="3367060" y="3777976"/>
            <a:ext cx="1824563" cy="439736"/>
          </a:xfrm>
          <a:prstGeom prst="rect">
            <a:avLst/>
          </a:prstGeom>
          <a:solidFill>
            <a:schemeClr val="accent1">
              <a:alpha val="18000"/>
            </a:schemeClr>
          </a:solidFill>
          <a:ln w="635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anchor="ctr">
            <a:spAutoFit/>
          </a:bodyPr>
          <a:lstStyle/>
          <a:p>
            <a:pPr algn="ctr">
              <a:lnSpc>
                <a:spcPts val="3000"/>
              </a:lnSpc>
            </a:pPr>
            <a:r>
              <a:rPr lang="zh-TW" altLang="en-US" sz="2000" b="1">
                <a:latin typeface="微軟正黑體"/>
                <a:ea typeface="微軟正黑體"/>
                <a:cs typeface="Arial"/>
                <a:sym typeface="Microsoft JhengHei"/>
              </a:rPr>
              <a:t>行動裝置</a:t>
            </a: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AF5F0A0E-63C1-4DFC-A012-AA0232BDF014}"/>
              </a:ext>
            </a:extLst>
          </p:cNvPr>
          <p:cNvGrpSpPr/>
          <p:nvPr/>
        </p:nvGrpSpPr>
        <p:grpSpPr>
          <a:xfrm>
            <a:off x="7680561" y="4320363"/>
            <a:ext cx="3934326" cy="2265274"/>
            <a:chOff x="8726632" y="4213251"/>
            <a:chExt cx="3934326" cy="2265274"/>
          </a:xfrm>
        </p:grpSpPr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1904A316-9E6D-4E27-90D7-97636056FE2C}"/>
                </a:ext>
              </a:extLst>
            </p:cNvPr>
            <p:cNvGrpSpPr/>
            <p:nvPr/>
          </p:nvGrpSpPr>
          <p:grpSpPr>
            <a:xfrm>
              <a:off x="8726632" y="4213251"/>
              <a:ext cx="3934326" cy="2265274"/>
              <a:chOff x="8726632" y="4213251"/>
              <a:chExt cx="3934326" cy="2265274"/>
            </a:xfrm>
          </p:grpSpPr>
          <p:sp>
            <p:nvSpPr>
              <p:cNvPr id="25" name="矩形: 圓角 8">
                <a:extLst>
                  <a:ext uri="{FF2B5EF4-FFF2-40B4-BE49-F238E27FC236}">
                    <a16:creationId xmlns:a16="http://schemas.microsoft.com/office/drawing/2014/main" id="{50640FEA-B49A-5149-BC58-124B150A1491}"/>
                  </a:ext>
                </a:extLst>
              </p:cNvPr>
              <p:cNvSpPr/>
              <p:nvPr/>
            </p:nvSpPr>
            <p:spPr>
              <a:xfrm>
                <a:off x="8726632" y="4213251"/>
                <a:ext cx="3934326" cy="2265274"/>
              </a:xfrm>
              <a:prstGeom prst="roundRect">
                <a:avLst>
                  <a:gd name="adj" fmla="val 3442"/>
                </a:avLst>
              </a:prstGeom>
              <a:solidFill>
                <a:schemeClr val="bg1">
                  <a:alpha val="15000"/>
                </a:schemeClr>
              </a:solidFill>
              <a:ln w="9525">
                <a:solidFill>
                  <a:schemeClr val="bg1"/>
                </a:solidFill>
              </a:ln>
              <a:effectLst>
                <a:outerShdw blurRad="50800" dist="139700" dir="2520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400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" name="矩形: 圓角 2">
                <a:extLst>
                  <a:ext uri="{FF2B5EF4-FFF2-40B4-BE49-F238E27FC236}">
                    <a16:creationId xmlns:a16="http://schemas.microsoft.com/office/drawing/2014/main" id="{299A549B-6EA4-473B-9BFE-90E1188FC5D1}"/>
                  </a:ext>
                </a:extLst>
              </p:cNvPr>
              <p:cNvSpPr/>
              <p:nvPr/>
            </p:nvSpPr>
            <p:spPr>
              <a:xfrm>
                <a:off x="8819167" y="4303320"/>
                <a:ext cx="3743021" cy="2078913"/>
              </a:xfrm>
              <a:prstGeom prst="roundRect">
                <a:avLst>
                  <a:gd name="adj" fmla="val 1158"/>
                </a:avLst>
              </a:prstGeom>
              <a:solidFill>
                <a:schemeClr val="tx1">
                  <a:lumMod val="65000"/>
                  <a:lumOff val="35000"/>
                  <a:alpha val="42000"/>
                </a:schemeClr>
              </a:solidFill>
              <a:ln>
                <a:noFill/>
              </a:ln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26" name="圖形 25">
              <a:extLst>
                <a:ext uri="{FF2B5EF4-FFF2-40B4-BE49-F238E27FC236}">
                  <a16:creationId xmlns:a16="http://schemas.microsoft.com/office/drawing/2014/main" id="{9254ED6F-B1C8-6944-A7F0-A3D37F5BFC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031766" y="5124479"/>
              <a:ext cx="361343" cy="294687"/>
            </a:xfrm>
            <a:prstGeom prst="rect">
              <a:avLst/>
            </a:prstGeom>
          </p:spPr>
        </p:pic>
        <p:pic>
          <p:nvPicPr>
            <p:cNvPr id="28" name="圖形 27">
              <a:extLst>
                <a:ext uri="{FF2B5EF4-FFF2-40B4-BE49-F238E27FC236}">
                  <a16:creationId xmlns:a16="http://schemas.microsoft.com/office/drawing/2014/main" id="{FB49E47F-7BAA-A64F-80F8-09AD48B91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043156" y="4565063"/>
              <a:ext cx="338563" cy="276442"/>
            </a:xfrm>
            <a:prstGeom prst="rect">
              <a:avLst/>
            </a:prstGeom>
          </p:spPr>
        </p:pic>
        <p:pic>
          <p:nvPicPr>
            <p:cNvPr id="30" name="圖形 29">
              <a:extLst>
                <a:ext uri="{FF2B5EF4-FFF2-40B4-BE49-F238E27FC236}">
                  <a16:creationId xmlns:a16="http://schemas.microsoft.com/office/drawing/2014/main" id="{BE89F670-4308-7048-BDCC-239E312B1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043156" y="5702139"/>
              <a:ext cx="338563" cy="276442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E3C4031A-5F00-6A4B-911F-86D75CA87F46}"/>
                </a:ext>
              </a:extLst>
            </p:cNvPr>
            <p:cNvSpPr/>
            <p:nvPr/>
          </p:nvSpPr>
          <p:spPr>
            <a:xfrm>
              <a:off x="9393109" y="4551956"/>
              <a:ext cx="89488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err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Microsoft JhengHei"/>
                </a:rPr>
                <a:t>WiFi</a:t>
              </a:r>
              <a:r>
                <a:rPr lang="en-US" altLang="zh-CN" sz="1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Microsoft JhengHei"/>
                </a:rPr>
                <a:t> 6</a:t>
              </a:r>
              <a:endParaRPr lang="en-US" altLang="zh-CN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CFAFF33A-B14B-9647-A696-3613F99ABB38}"/>
                </a:ext>
              </a:extLst>
            </p:cNvPr>
            <p:cNvSpPr/>
            <p:nvPr/>
          </p:nvSpPr>
          <p:spPr>
            <a:xfrm>
              <a:off x="9393109" y="5010212"/>
              <a:ext cx="89488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Microsoft JhengHei"/>
                </a:rPr>
                <a:t>Gigabit LAN</a:t>
              </a:r>
              <a:endParaRPr lang="en-US" altLang="zh-CN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90E0AF12-4A7B-0942-8817-DD443DC25057}"/>
                </a:ext>
              </a:extLst>
            </p:cNvPr>
            <p:cNvSpPr/>
            <p:nvPr/>
          </p:nvSpPr>
          <p:spPr>
            <a:xfrm>
              <a:off x="9393109" y="5683912"/>
              <a:ext cx="89488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err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Microsoft JhengHei"/>
                </a:rPr>
                <a:t>WiFi</a:t>
              </a:r>
              <a:r>
                <a:rPr lang="en-US" altLang="zh-CN" sz="1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  <a:sym typeface="Microsoft JhengHei"/>
                </a:rPr>
                <a:t> 5</a:t>
              </a:r>
              <a:endParaRPr lang="en-US" altLang="zh-CN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endParaRPr>
            </a:p>
          </p:txBody>
        </p:sp>
        <p:sp>
          <p:nvSpPr>
            <p:cNvPr id="43" name="矩形: 圓角 113">
              <a:extLst>
                <a:ext uri="{FF2B5EF4-FFF2-40B4-BE49-F238E27FC236}">
                  <a16:creationId xmlns:a16="http://schemas.microsoft.com/office/drawing/2014/main" id="{9698DF06-CADB-124C-BDB2-8F389910043F}"/>
                </a:ext>
              </a:extLst>
            </p:cNvPr>
            <p:cNvSpPr/>
            <p:nvPr/>
          </p:nvSpPr>
          <p:spPr>
            <a:xfrm>
              <a:off x="10234654" y="4650923"/>
              <a:ext cx="2112550" cy="164714"/>
            </a:xfrm>
            <a:prstGeom prst="roundRect">
              <a:avLst>
                <a:gd name="adj" fmla="val 50000"/>
              </a:avLst>
            </a:prstGeom>
            <a:gradFill>
              <a:gsLst>
                <a:gs pos="81000">
                  <a:srgbClr val="FFD926"/>
                </a:gs>
                <a:gs pos="0">
                  <a:srgbClr val="FF6699"/>
                </a:gs>
                <a:gs pos="99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4" name="矩形: 圓角 53">
              <a:extLst>
                <a:ext uri="{FF2B5EF4-FFF2-40B4-BE49-F238E27FC236}">
                  <a16:creationId xmlns:a16="http://schemas.microsoft.com/office/drawing/2014/main" id="{3D20163B-F5F7-E143-80BA-E918877D5304}"/>
                </a:ext>
              </a:extLst>
            </p:cNvPr>
            <p:cNvSpPr/>
            <p:nvPr/>
          </p:nvSpPr>
          <p:spPr>
            <a:xfrm>
              <a:off x="10234653" y="5191839"/>
              <a:ext cx="889909" cy="159291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CBC08"/>
                </a:gs>
                <a:gs pos="55800">
                  <a:srgbClr val="FFFF00">
                    <a:alpha val="50000"/>
                  </a:srgbClr>
                </a:gs>
                <a:gs pos="94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5" name="矩形 26">
              <a:extLst>
                <a:ext uri="{FF2B5EF4-FFF2-40B4-BE49-F238E27FC236}">
                  <a16:creationId xmlns:a16="http://schemas.microsoft.com/office/drawing/2014/main" id="{C7622B8A-58D0-C44B-A580-666D5A9422C2}"/>
                </a:ext>
              </a:extLst>
            </p:cNvPr>
            <p:cNvSpPr/>
            <p:nvPr/>
          </p:nvSpPr>
          <p:spPr>
            <a:xfrm>
              <a:off x="11316214" y="4341347"/>
              <a:ext cx="1051891" cy="338554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600" b="1">
                  <a:solidFill>
                    <a:srgbClr val="D6FF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2.4 Gbps</a:t>
              </a:r>
              <a:endParaRPr lang="zh-CN" altLang="en-US" sz="1600" b="1">
                <a:solidFill>
                  <a:srgbClr val="D6FF00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6" name="矩形: 圓角 53">
              <a:extLst>
                <a:ext uri="{FF2B5EF4-FFF2-40B4-BE49-F238E27FC236}">
                  <a16:creationId xmlns:a16="http://schemas.microsoft.com/office/drawing/2014/main" id="{0E2D5DED-EFD8-C84E-B974-2099CB917F0E}"/>
                </a:ext>
              </a:extLst>
            </p:cNvPr>
            <p:cNvSpPr/>
            <p:nvPr/>
          </p:nvSpPr>
          <p:spPr>
            <a:xfrm>
              <a:off x="10234654" y="5727331"/>
              <a:ext cx="737624" cy="15929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CBC08"/>
                </a:gs>
                <a:gs pos="55800">
                  <a:srgbClr val="FFFF00">
                    <a:alpha val="50000"/>
                  </a:srgbClr>
                </a:gs>
                <a:gs pos="94000">
                  <a:srgbClr val="FFFF00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7" name="矩形 26">
              <a:extLst>
                <a:ext uri="{FF2B5EF4-FFF2-40B4-BE49-F238E27FC236}">
                  <a16:creationId xmlns:a16="http://schemas.microsoft.com/office/drawing/2014/main" id="{1D487F79-3258-C24F-A373-668AB74E214C}"/>
                </a:ext>
              </a:extLst>
            </p:cNvPr>
            <p:cNvSpPr/>
            <p:nvPr/>
          </p:nvSpPr>
          <p:spPr>
            <a:xfrm>
              <a:off x="10690678" y="4941625"/>
              <a:ext cx="679994" cy="276999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1 Gbps</a:t>
              </a:r>
              <a:endParaRPr lang="zh-CN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8" name="矩形 26">
              <a:extLst>
                <a:ext uri="{FF2B5EF4-FFF2-40B4-BE49-F238E27FC236}">
                  <a16:creationId xmlns:a16="http://schemas.microsoft.com/office/drawing/2014/main" id="{ED2DD682-9008-604A-9F00-8DBCA54AC906}"/>
                </a:ext>
              </a:extLst>
            </p:cNvPr>
            <p:cNvSpPr/>
            <p:nvPr/>
          </p:nvSpPr>
          <p:spPr>
            <a:xfrm>
              <a:off x="10690678" y="5480653"/>
              <a:ext cx="978153" cy="276999"/>
            </a:xfrm>
            <a:prstGeom prst="rect">
              <a:avLst/>
            </a:prstGeom>
          </p:spPr>
          <p:txBody>
            <a:bodyPr wrap="none" anchor="t">
              <a:spAutoFit/>
            </a:bodyPr>
            <a:lstStyle/>
            <a:p>
              <a:r>
                <a:rPr lang="en-US" altLang="zh-CN" sz="1200">
                  <a:solidFill>
                    <a:schemeClr val="bg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/>
                  <a:sym typeface="Arial" panose="020B0604020202020204" pitchFamily="34" charset="0"/>
                </a:rPr>
                <a:t>0.867 Gbps</a:t>
              </a:r>
              <a:endParaRPr lang="zh-CN" alt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3162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/>
              <a:t>在企業專屬私有雲裡多人即時線上協作文件</a:t>
            </a:r>
            <a:endParaRPr lang="en-US"/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4B01F68E-08A2-6A4D-968C-A3D63D00E6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4730" y="1849409"/>
            <a:ext cx="5725712" cy="34655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流程圖: 換頁接點 64">
            <a:extLst>
              <a:ext uri="{FF2B5EF4-FFF2-40B4-BE49-F238E27FC236}">
                <a16:creationId xmlns:a16="http://schemas.microsoft.com/office/drawing/2014/main" id="{D95730DB-F5AF-6B4C-BA43-59FA2AB5AFFE}"/>
              </a:ext>
            </a:extLst>
          </p:cNvPr>
          <p:cNvSpPr/>
          <p:nvPr/>
        </p:nvSpPr>
        <p:spPr>
          <a:xfrm>
            <a:off x="7334310" y="1794729"/>
            <a:ext cx="1436805" cy="430887"/>
          </a:xfrm>
          <a:prstGeom prst="flowChartOffpageConnector">
            <a:avLst/>
          </a:prstGeom>
          <a:solidFill>
            <a:srgbClr val="2A6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58C5E7DA-D7EB-AA4C-B269-FEB6F0453B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227" y="1849410"/>
            <a:ext cx="4868883" cy="346200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8" name="流程圖: 換頁接點 2">
            <a:extLst>
              <a:ext uri="{FF2B5EF4-FFF2-40B4-BE49-F238E27FC236}">
                <a16:creationId xmlns:a16="http://schemas.microsoft.com/office/drawing/2014/main" id="{1C1DE5C2-AF3C-8644-ACAF-0504D20A9694}"/>
              </a:ext>
            </a:extLst>
          </p:cNvPr>
          <p:cNvSpPr/>
          <p:nvPr/>
        </p:nvSpPr>
        <p:spPr>
          <a:xfrm>
            <a:off x="1881149" y="1817419"/>
            <a:ext cx="1379001" cy="430887"/>
          </a:xfrm>
          <a:prstGeom prst="flowChartOffpageConnector">
            <a:avLst/>
          </a:prstGeom>
          <a:solidFill>
            <a:srgbClr val="2A61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29" name="橢圓 28">
            <a:extLst>
              <a:ext uri="{FF2B5EF4-FFF2-40B4-BE49-F238E27FC236}">
                <a16:creationId xmlns:a16="http://schemas.microsoft.com/office/drawing/2014/main" id="{8481E8C8-B442-A84E-99F1-B4B28EF13DC1}"/>
              </a:ext>
            </a:extLst>
          </p:cNvPr>
          <p:cNvSpPr/>
          <p:nvPr/>
        </p:nvSpPr>
        <p:spPr>
          <a:xfrm>
            <a:off x="5249096" y="5534675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117F63A6-A5EE-064F-A74A-C47A381A8D52}"/>
              </a:ext>
            </a:extLst>
          </p:cNvPr>
          <p:cNvSpPr/>
          <p:nvPr/>
        </p:nvSpPr>
        <p:spPr>
          <a:xfrm>
            <a:off x="5249096" y="6165083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F94BB7EA-5DF2-934E-A312-98FDF3F7516B}"/>
              </a:ext>
            </a:extLst>
          </p:cNvPr>
          <p:cNvSpPr/>
          <p:nvPr/>
        </p:nvSpPr>
        <p:spPr>
          <a:xfrm>
            <a:off x="6840615" y="5534675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8F7E0CF8-F560-6242-A47B-0D012F0D2CB8}"/>
              </a:ext>
            </a:extLst>
          </p:cNvPr>
          <p:cNvSpPr/>
          <p:nvPr/>
        </p:nvSpPr>
        <p:spPr>
          <a:xfrm>
            <a:off x="6840615" y="6165083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A7E4F5CF-D5ED-484E-AE8E-FBA3B818F620}"/>
              </a:ext>
            </a:extLst>
          </p:cNvPr>
          <p:cNvSpPr/>
          <p:nvPr/>
        </p:nvSpPr>
        <p:spPr>
          <a:xfrm>
            <a:off x="8505303" y="5534675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41" name="橢圓 40">
            <a:extLst>
              <a:ext uri="{FF2B5EF4-FFF2-40B4-BE49-F238E27FC236}">
                <a16:creationId xmlns:a16="http://schemas.microsoft.com/office/drawing/2014/main" id="{A149C517-4A2D-F546-8FB8-1FE2EB3FFFB4}"/>
              </a:ext>
            </a:extLst>
          </p:cNvPr>
          <p:cNvSpPr/>
          <p:nvPr/>
        </p:nvSpPr>
        <p:spPr>
          <a:xfrm>
            <a:off x="8505303" y="6165083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43" name="橢圓 42">
            <a:extLst>
              <a:ext uri="{FF2B5EF4-FFF2-40B4-BE49-F238E27FC236}">
                <a16:creationId xmlns:a16="http://schemas.microsoft.com/office/drawing/2014/main" id="{0EE89CCC-CD8A-DD4B-9610-09CC3B16AB0A}"/>
              </a:ext>
            </a:extLst>
          </p:cNvPr>
          <p:cNvSpPr/>
          <p:nvPr/>
        </p:nvSpPr>
        <p:spPr>
          <a:xfrm>
            <a:off x="353916" y="5534675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橢圓 43">
            <a:extLst>
              <a:ext uri="{FF2B5EF4-FFF2-40B4-BE49-F238E27FC236}">
                <a16:creationId xmlns:a16="http://schemas.microsoft.com/office/drawing/2014/main" id="{3FA94D65-DF3A-8142-B782-2AB7ED5A7A28}"/>
              </a:ext>
            </a:extLst>
          </p:cNvPr>
          <p:cNvSpPr/>
          <p:nvPr/>
        </p:nvSpPr>
        <p:spPr>
          <a:xfrm>
            <a:off x="353916" y="6165083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45" name="橢圓 44">
            <a:extLst>
              <a:ext uri="{FF2B5EF4-FFF2-40B4-BE49-F238E27FC236}">
                <a16:creationId xmlns:a16="http://schemas.microsoft.com/office/drawing/2014/main" id="{D61224AB-FF94-C247-A6B8-38F2FF58A9A5}"/>
              </a:ext>
            </a:extLst>
          </p:cNvPr>
          <p:cNvSpPr/>
          <p:nvPr/>
        </p:nvSpPr>
        <p:spPr>
          <a:xfrm>
            <a:off x="1972059" y="5534675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橢圓 45">
            <a:extLst>
              <a:ext uri="{FF2B5EF4-FFF2-40B4-BE49-F238E27FC236}">
                <a16:creationId xmlns:a16="http://schemas.microsoft.com/office/drawing/2014/main" id="{408EB3AB-42FD-4343-88F6-33E43CCFA678}"/>
              </a:ext>
            </a:extLst>
          </p:cNvPr>
          <p:cNvSpPr/>
          <p:nvPr/>
        </p:nvSpPr>
        <p:spPr>
          <a:xfrm>
            <a:off x="1972059" y="6165083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47" name="橢圓 46">
            <a:extLst>
              <a:ext uri="{FF2B5EF4-FFF2-40B4-BE49-F238E27FC236}">
                <a16:creationId xmlns:a16="http://schemas.microsoft.com/office/drawing/2014/main" id="{E72FBFB2-CD4B-6C45-B2AF-EE984048942B}"/>
              </a:ext>
            </a:extLst>
          </p:cNvPr>
          <p:cNvSpPr/>
          <p:nvPr/>
        </p:nvSpPr>
        <p:spPr>
          <a:xfrm>
            <a:off x="3531142" y="5534675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橢圓 47">
            <a:extLst>
              <a:ext uri="{FF2B5EF4-FFF2-40B4-BE49-F238E27FC236}">
                <a16:creationId xmlns:a16="http://schemas.microsoft.com/office/drawing/2014/main" id="{FA4C1403-63B7-B244-B19C-B610DF637AAF}"/>
              </a:ext>
            </a:extLst>
          </p:cNvPr>
          <p:cNvSpPr/>
          <p:nvPr/>
        </p:nvSpPr>
        <p:spPr>
          <a:xfrm>
            <a:off x="3531142" y="6165083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49" name="文字方塊 48">
            <a:extLst>
              <a:ext uri="{FF2B5EF4-FFF2-40B4-BE49-F238E27FC236}">
                <a16:creationId xmlns:a16="http://schemas.microsoft.com/office/drawing/2014/main" id="{15E9244B-5680-2145-99CD-0CD3137AEEB5}"/>
              </a:ext>
            </a:extLst>
          </p:cNvPr>
          <p:cNvSpPr txBox="1"/>
          <p:nvPr/>
        </p:nvSpPr>
        <p:spPr>
          <a:xfrm>
            <a:off x="915327" y="5634095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插入連結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A668FB20-3427-454C-A5ED-FF3C184E60FA}"/>
              </a:ext>
            </a:extLst>
          </p:cNvPr>
          <p:cNvSpPr txBox="1"/>
          <p:nvPr/>
        </p:nvSpPr>
        <p:spPr>
          <a:xfrm>
            <a:off x="910142" y="6264503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插入檔案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0DA49310-91A3-A349-974F-9FD017402F3E}"/>
              </a:ext>
            </a:extLst>
          </p:cNvPr>
          <p:cNvSpPr txBox="1"/>
          <p:nvPr/>
        </p:nvSpPr>
        <p:spPr>
          <a:xfrm>
            <a:off x="9023660" y="5634095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裁減工具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645C3C77-0B8C-5841-BBD7-592E9D03584F}"/>
              </a:ext>
            </a:extLst>
          </p:cNvPr>
          <p:cNvSpPr txBox="1"/>
          <p:nvPr/>
        </p:nvSpPr>
        <p:spPr>
          <a:xfrm>
            <a:off x="9009351" y="6264503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畫筆工具</a:t>
            </a: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AB3C8734-3927-A044-BD2A-BB2BC0181FDF}"/>
              </a:ext>
            </a:extLst>
          </p:cNvPr>
          <p:cNvSpPr txBox="1"/>
          <p:nvPr/>
        </p:nvSpPr>
        <p:spPr>
          <a:xfrm>
            <a:off x="7343232" y="5634095"/>
            <a:ext cx="1150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像素化工具</a:t>
            </a: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50AA48FE-3D5B-0E4D-A272-51C190A8C05C}"/>
              </a:ext>
            </a:extLst>
          </p:cNvPr>
          <p:cNvSpPr txBox="1"/>
          <p:nvPr/>
        </p:nvSpPr>
        <p:spPr>
          <a:xfrm>
            <a:off x="7334308" y="6264503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形狀工具</a:t>
            </a: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3A018669-A2B7-F74D-8686-427E54A73933}"/>
              </a:ext>
            </a:extLst>
          </p:cNvPr>
          <p:cNvSpPr txBox="1"/>
          <p:nvPr/>
        </p:nvSpPr>
        <p:spPr>
          <a:xfrm>
            <a:off x="5796502" y="5634095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旋轉</a:t>
            </a:r>
            <a:r>
              <a:rPr kumimoji="1"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CN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翻轉</a:t>
            </a:r>
            <a:endParaRPr kumimoji="1" lang="zh-TW" altLang="en-US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8281BAEE-F398-F045-A1D6-0296724D442D}"/>
              </a:ext>
            </a:extLst>
          </p:cNvPr>
          <p:cNvSpPr txBox="1"/>
          <p:nvPr/>
        </p:nvSpPr>
        <p:spPr>
          <a:xfrm>
            <a:off x="5801380" y="6264503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文字工具</a:t>
            </a: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BA3100AC-D54E-C34B-BCC7-5DA11E6A2E9B}"/>
              </a:ext>
            </a:extLst>
          </p:cNvPr>
          <p:cNvSpPr txBox="1"/>
          <p:nvPr/>
        </p:nvSpPr>
        <p:spPr>
          <a:xfrm>
            <a:off x="2462053" y="6189393"/>
            <a:ext cx="1359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插入</a:t>
            </a:r>
            <a:endParaRPr kumimoji="1"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YouTube</a:t>
            </a:r>
            <a:endParaRPr kumimoji="1" lang="zh-TW" altLang="en-US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DB653BDE-F895-E143-8556-860446FF6795}"/>
              </a:ext>
            </a:extLst>
          </p:cNvPr>
          <p:cNvSpPr txBox="1"/>
          <p:nvPr/>
        </p:nvSpPr>
        <p:spPr>
          <a:xfrm>
            <a:off x="2487327" y="5634095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插入</a:t>
            </a:r>
            <a:r>
              <a:rPr kumimoji="1" lang="zh-CN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</a:t>
            </a:r>
            <a:endParaRPr kumimoji="1"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CFA633E0-F96D-434E-BF33-A8FC8DC68A2A}"/>
              </a:ext>
            </a:extLst>
          </p:cNvPr>
          <p:cNvSpPr txBox="1"/>
          <p:nvPr/>
        </p:nvSpPr>
        <p:spPr>
          <a:xfrm>
            <a:off x="4021871" y="6264504"/>
            <a:ext cx="1216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代辦任務</a:t>
            </a:r>
          </a:p>
        </p:txBody>
      </p:sp>
      <p:sp>
        <p:nvSpPr>
          <p:cNvPr id="60" name="文字方塊 59">
            <a:extLst>
              <a:ext uri="{FF2B5EF4-FFF2-40B4-BE49-F238E27FC236}">
                <a16:creationId xmlns:a16="http://schemas.microsoft.com/office/drawing/2014/main" id="{D27C22A3-3854-7B4D-9D75-BCEDB99CDC06}"/>
              </a:ext>
            </a:extLst>
          </p:cNvPr>
          <p:cNvSpPr txBox="1"/>
          <p:nvPr/>
        </p:nvSpPr>
        <p:spPr>
          <a:xfrm>
            <a:off x="4037758" y="5634095"/>
            <a:ext cx="1078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插入</a:t>
            </a:r>
            <a:r>
              <a:rPr kumimoji="1" lang="zh-CN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表格</a:t>
            </a:r>
            <a:endParaRPr kumimoji="1" lang="en-US" altLang="zh-TW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A626DF63-0C6E-5E44-B649-AD0FABD94988}"/>
              </a:ext>
            </a:extLst>
          </p:cNvPr>
          <p:cNvSpPr/>
          <p:nvPr/>
        </p:nvSpPr>
        <p:spPr>
          <a:xfrm>
            <a:off x="1965354" y="1790475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撰寫筆記</a:t>
            </a:r>
            <a:endParaRPr lang="zh-TW" altLang="en-US" sz="2000">
              <a:solidFill>
                <a:schemeClr val="bg1"/>
              </a:solidFill>
            </a:endParaRP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40D7CADE-EAB9-8D48-A01D-27040AC3277E}"/>
              </a:ext>
            </a:extLst>
          </p:cNvPr>
          <p:cNvSpPr/>
          <p:nvPr/>
        </p:nvSpPr>
        <p:spPr>
          <a:xfrm>
            <a:off x="7447418" y="1764100"/>
            <a:ext cx="1210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影像編輯</a:t>
            </a:r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0AEC5BD6-DD4B-424B-95AA-C35644ED1F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945" y="6223408"/>
            <a:ext cx="353145" cy="353145"/>
          </a:xfrm>
          <a:prstGeom prst="rect">
            <a:avLst/>
          </a:prstGeom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3B8BDEF0-FD06-8442-B57D-A008A0D896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1214" y="5601037"/>
            <a:ext cx="360000" cy="360000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3F51E9AD-6422-2446-875A-86A3CBED95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730" y="5588336"/>
            <a:ext cx="396000" cy="396000"/>
          </a:xfrm>
          <a:prstGeom prst="rect">
            <a:avLst/>
          </a:prstGeom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DBAE2857-340C-014E-A590-A4333300D2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5368" y="5590581"/>
            <a:ext cx="379779" cy="379779"/>
          </a:xfrm>
          <a:prstGeom prst="rect">
            <a:avLst/>
          </a:prstGeom>
        </p:spPr>
      </p:pic>
      <p:pic>
        <p:nvPicPr>
          <p:cNvPr id="67" name="圖片 66">
            <a:extLst>
              <a:ext uri="{FF2B5EF4-FFF2-40B4-BE49-F238E27FC236}">
                <a16:creationId xmlns:a16="http://schemas.microsoft.com/office/drawing/2014/main" id="{533B26F0-206D-1B4D-8319-94C08A4946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128" y="6215935"/>
            <a:ext cx="396536" cy="396536"/>
          </a:xfrm>
          <a:prstGeom prst="rect">
            <a:avLst/>
          </a:prstGeom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BE6DEF7F-1D59-7B49-B666-41B77A0F8B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584" y="6261301"/>
            <a:ext cx="307779" cy="307779"/>
          </a:xfrm>
          <a:prstGeom prst="rect">
            <a:avLst/>
          </a:prstGeom>
        </p:spPr>
      </p:pic>
      <p:pic>
        <p:nvPicPr>
          <p:cNvPr id="69" name="圖片 68">
            <a:extLst>
              <a:ext uri="{FF2B5EF4-FFF2-40B4-BE49-F238E27FC236}">
                <a16:creationId xmlns:a16="http://schemas.microsoft.com/office/drawing/2014/main" id="{F396D3C7-E88B-6B45-AA8D-C2F3CAC60B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6000" y="6078132"/>
            <a:ext cx="648000" cy="648000"/>
          </a:xfrm>
          <a:prstGeom prst="rect">
            <a:avLst/>
          </a:prstGeom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CDF2F7B8-A03F-6549-9BC7-FAED54D8925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49527" y="6057959"/>
            <a:ext cx="684000" cy="684000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A215CAB1-236A-694A-820F-60FB0A734F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38607" y="5473029"/>
            <a:ext cx="648000" cy="648000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0C058C1A-6091-604F-84AF-1FF991E69E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35519" y="6088444"/>
            <a:ext cx="648000" cy="648000"/>
          </a:xfrm>
          <a:prstGeom prst="rect">
            <a:avLst/>
          </a:prstGeom>
        </p:spPr>
      </p:pic>
      <p:pic>
        <p:nvPicPr>
          <p:cNvPr id="73" name="圖片 72">
            <a:extLst>
              <a:ext uri="{FF2B5EF4-FFF2-40B4-BE49-F238E27FC236}">
                <a16:creationId xmlns:a16="http://schemas.microsoft.com/office/drawing/2014/main" id="{C86FCE7B-8A1C-CA4D-9162-60F8D918BE0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03264" y="5500187"/>
            <a:ext cx="576000" cy="576000"/>
          </a:xfrm>
          <a:prstGeom prst="rect">
            <a:avLst/>
          </a:prstGeom>
        </p:spPr>
      </p:pic>
      <p:pic>
        <p:nvPicPr>
          <p:cNvPr id="74" name="圖片 73">
            <a:extLst>
              <a:ext uri="{FF2B5EF4-FFF2-40B4-BE49-F238E27FC236}">
                <a16:creationId xmlns:a16="http://schemas.microsoft.com/office/drawing/2014/main" id="{E67BB121-7A6A-3644-A8C9-DDA80CB9FF2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68808" y="5438591"/>
            <a:ext cx="648000" cy="648000"/>
          </a:xfrm>
          <a:prstGeom prst="rect">
            <a:avLst/>
          </a:prstGeom>
        </p:spPr>
      </p:pic>
      <p:pic>
        <p:nvPicPr>
          <p:cNvPr id="75" name="圖片 3">
            <a:extLst>
              <a:ext uri="{FF2B5EF4-FFF2-40B4-BE49-F238E27FC236}">
                <a16:creationId xmlns:a16="http://schemas.microsoft.com/office/drawing/2014/main" id="{A01D2C87-3D37-CE48-A4B8-1A754C35AD3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6039" y="1747631"/>
            <a:ext cx="794861" cy="794861"/>
          </a:xfrm>
          <a:prstGeom prst="rect">
            <a:avLst/>
          </a:prstGeom>
        </p:spPr>
      </p:pic>
      <p:sp>
        <p:nvSpPr>
          <p:cNvPr id="76" name="橢圓 57">
            <a:extLst>
              <a:ext uri="{FF2B5EF4-FFF2-40B4-BE49-F238E27FC236}">
                <a16:creationId xmlns:a16="http://schemas.microsoft.com/office/drawing/2014/main" id="{0B5CB034-330A-3F47-BFC1-D27FF4882CC4}"/>
              </a:ext>
            </a:extLst>
          </p:cNvPr>
          <p:cNvSpPr/>
          <p:nvPr/>
        </p:nvSpPr>
        <p:spPr>
          <a:xfrm>
            <a:off x="10045567" y="5529984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77" name="文字方塊 38">
            <a:extLst>
              <a:ext uri="{FF2B5EF4-FFF2-40B4-BE49-F238E27FC236}">
                <a16:creationId xmlns:a16="http://schemas.microsoft.com/office/drawing/2014/main" id="{DE8B3529-285D-E84E-978C-CFCB14E64255}"/>
              </a:ext>
            </a:extLst>
          </p:cNvPr>
          <p:cNvSpPr txBox="1"/>
          <p:nvPr/>
        </p:nvSpPr>
        <p:spPr>
          <a:xfrm>
            <a:off x="10534324" y="5503962"/>
            <a:ext cx="1078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Chrome </a:t>
            </a:r>
            <a:r>
              <a:rPr kumimoji="1" lang="zh-CN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外掛擷取</a:t>
            </a:r>
            <a:endParaRPr kumimoji="1" lang="zh-TW" altLang="en-US" sz="1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8" name="橢圓 57">
            <a:extLst>
              <a:ext uri="{FF2B5EF4-FFF2-40B4-BE49-F238E27FC236}">
                <a16:creationId xmlns:a16="http://schemas.microsoft.com/office/drawing/2014/main" id="{F8F7E9A2-DA09-E944-8121-A3923BF99640}"/>
              </a:ext>
            </a:extLst>
          </p:cNvPr>
          <p:cNvSpPr/>
          <p:nvPr/>
        </p:nvSpPr>
        <p:spPr>
          <a:xfrm>
            <a:off x="10045567" y="6159737"/>
            <a:ext cx="506616" cy="50661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/>
          </a:p>
        </p:txBody>
      </p:sp>
      <p:sp>
        <p:nvSpPr>
          <p:cNvPr id="79" name="文字方塊 38">
            <a:extLst>
              <a:ext uri="{FF2B5EF4-FFF2-40B4-BE49-F238E27FC236}">
                <a16:creationId xmlns:a16="http://schemas.microsoft.com/office/drawing/2014/main" id="{9D6CD48B-A84D-B04C-8B53-75AACDAC2963}"/>
              </a:ext>
            </a:extLst>
          </p:cNvPr>
          <p:cNvSpPr txBox="1"/>
          <p:nvPr/>
        </p:nvSpPr>
        <p:spPr>
          <a:xfrm>
            <a:off x="10534325" y="6243167"/>
            <a:ext cx="1411996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1400" b="1">
                <a:latin typeface="微軟正黑體"/>
                <a:ea typeface="微軟正黑體"/>
              </a:rPr>
              <a:t>手機平板 A</a:t>
            </a:r>
            <a:r>
              <a:rPr kumimoji="1" lang="en-US" altLang="zh-TW" sz="1400" b="1">
                <a:latin typeface="微軟正黑體"/>
                <a:ea typeface="微軟正黑體"/>
              </a:rPr>
              <a:t>pp</a:t>
            </a:r>
            <a:endParaRPr kumimoji="1" lang="zh-TW" altLang="en-US" sz="1400" b="1">
              <a:latin typeface="微軟正黑體"/>
              <a:ea typeface="微軟正黑體"/>
            </a:endParaRPr>
          </a:p>
        </p:txBody>
      </p:sp>
      <p:sp>
        <p:nvSpPr>
          <p:cNvPr id="80" name="矩形 34">
            <a:extLst>
              <a:ext uri="{FF2B5EF4-FFF2-40B4-BE49-F238E27FC236}">
                <a16:creationId xmlns:a16="http://schemas.microsoft.com/office/drawing/2014/main" id="{23D93BEA-129E-9849-A521-08CC391A9661}"/>
              </a:ext>
            </a:extLst>
          </p:cNvPr>
          <p:cNvSpPr/>
          <p:nvPr/>
        </p:nvSpPr>
        <p:spPr>
          <a:xfrm>
            <a:off x="10955879" y="2092441"/>
            <a:ext cx="1004691" cy="50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333" b="1">
                <a:solidFill>
                  <a:srgbClr val="333333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Notes Station 3</a:t>
            </a:r>
            <a:endParaRPr lang="zh-TW" altLang="en-US" sz="1333" b="1">
              <a:solidFill>
                <a:srgbClr val="333333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81" name="圖片 80">
            <a:extLst>
              <a:ext uri="{FF2B5EF4-FFF2-40B4-BE49-F238E27FC236}">
                <a16:creationId xmlns:a16="http://schemas.microsoft.com/office/drawing/2014/main" id="{D80C410B-27D3-E840-AC9C-1EFFD5C80DA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biLevel thresh="25000"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8349" y="5601038"/>
            <a:ext cx="366559" cy="366559"/>
          </a:xfrm>
          <a:prstGeom prst="rect">
            <a:avLst/>
          </a:prstGeom>
        </p:spPr>
      </p:pic>
      <p:pic>
        <p:nvPicPr>
          <p:cNvPr id="82" name="圖片 81">
            <a:extLst>
              <a:ext uri="{FF2B5EF4-FFF2-40B4-BE49-F238E27FC236}">
                <a16:creationId xmlns:a16="http://schemas.microsoft.com/office/drawing/2014/main" id="{24141F35-A08C-EF46-AC10-0545F52D5913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biLevel thresh="75000"/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8348" y="6265232"/>
            <a:ext cx="415976" cy="29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56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矩形: 圓角 17">
            <a:extLst>
              <a:ext uri="{FF2B5EF4-FFF2-40B4-BE49-F238E27FC236}">
                <a16:creationId xmlns:a16="http://schemas.microsoft.com/office/drawing/2014/main" id="{098AF85A-D120-9647-B4E7-5172939EAE35}"/>
              </a:ext>
            </a:extLst>
          </p:cNvPr>
          <p:cNvSpPr/>
          <p:nvPr/>
        </p:nvSpPr>
        <p:spPr>
          <a:xfrm>
            <a:off x="8868143" y="1988224"/>
            <a:ext cx="3530966" cy="430981"/>
          </a:xfrm>
          <a:prstGeom prst="roundRect">
            <a:avLst>
              <a:gd name="adj" fmla="val 8066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749" y="136253"/>
            <a:ext cx="11891963" cy="1378562"/>
          </a:xfrm>
        </p:spPr>
        <p:txBody>
          <a:bodyPr>
            <a:noAutofit/>
          </a:bodyPr>
          <a:lstStyle/>
          <a:p>
            <a:r>
              <a:rPr lang="en-US" altLang="zh-CN" sz="3600"/>
              <a:t>NAS </a:t>
            </a:r>
            <a:r>
              <a:rPr lang="zh-CN" altLang="en-US" sz="3600"/>
              <a:t>即企業團隊工作站，讓</a:t>
            </a:r>
            <a:r>
              <a:rPr lang="zh-TW" altLang="en-US" sz="3600"/>
              <a:t>各式文件協同作業變簡單了</a:t>
            </a:r>
            <a:endParaRPr lang="en-US" sz="3600"/>
          </a:p>
        </p:txBody>
      </p:sp>
      <p:sp>
        <p:nvSpPr>
          <p:cNvPr id="83" name="橢圓 82">
            <a:extLst>
              <a:ext uri="{FF2B5EF4-FFF2-40B4-BE49-F238E27FC236}">
                <a16:creationId xmlns:a16="http://schemas.microsoft.com/office/drawing/2014/main" id="{6FB7D1E8-B991-4449-B10F-9D38D9F92A05}"/>
              </a:ext>
            </a:extLst>
          </p:cNvPr>
          <p:cNvSpPr/>
          <p:nvPr/>
        </p:nvSpPr>
        <p:spPr>
          <a:xfrm rot="20148603">
            <a:off x="6314293" y="2424967"/>
            <a:ext cx="1950222" cy="1950222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4" name="橢圓 83">
            <a:extLst>
              <a:ext uri="{FF2B5EF4-FFF2-40B4-BE49-F238E27FC236}">
                <a16:creationId xmlns:a16="http://schemas.microsoft.com/office/drawing/2014/main" id="{119BB327-15FD-F742-B071-E1BE64646E38}"/>
              </a:ext>
            </a:extLst>
          </p:cNvPr>
          <p:cNvSpPr/>
          <p:nvPr/>
        </p:nvSpPr>
        <p:spPr>
          <a:xfrm>
            <a:off x="6356425" y="2467099"/>
            <a:ext cx="1865959" cy="18659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橢圓 84">
            <a:extLst>
              <a:ext uri="{FF2B5EF4-FFF2-40B4-BE49-F238E27FC236}">
                <a16:creationId xmlns:a16="http://schemas.microsoft.com/office/drawing/2014/main" id="{2A1DDADC-1B84-A245-AEBC-32040A166FB8}"/>
              </a:ext>
            </a:extLst>
          </p:cNvPr>
          <p:cNvSpPr/>
          <p:nvPr/>
        </p:nvSpPr>
        <p:spPr>
          <a:xfrm rot="20148603">
            <a:off x="3546379" y="2424967"/>
            <a:ext cx="1950222" cy="1950222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橢圓 85">
            <a:extLst>
              <a:ext uri="{FF2B5EF4-FFF2-40B4-BE49-F238E27FC236}">
                <a16:creationId xmlns:a16="http://schemas.microsoft.com/office/drawing/2014/main" id="{E9D89C3E-DEFE-A143-B16A-56488D8A8B09}"/>
              </a:ext>
            </a:extLst>
          </p:cNvPr>
          <p:cNvSpPr/>
          <p:nvPr/>
        </p:nvSpPr>
        <p:spPr>
          <a:xfrm>
            <a:off x="3588511" y="2467099"/>
            <a:ext cx="1865959" cy="18659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橢圓 86">
            <a:extLst>
              <a:ext uri="{FF2B5EF4-FFF2-40B4-BE49-F238E27FC236}">
                <a16:creationId xmlns:a16="http://schemas.microsoft.com/office/drawing/2014/main" id="{5AD78448-B634-8949-BCCD-B6310731D40C}"/>
              </a:ext>
            </a:extLst>
          </p:cNvPr>
          <p:cNvSpPr/>
          <p:nvPr/>
        </p:nvSpPr>
        <p:spPr>
          <a:xfrm rot="20148603">
            <a:off x="1322163" y="2424967"/>
            <a:ext cx="1950222" cy="1950222"/>
          </a:xfrm>
          <a:prstGeom prst="ellipse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8" name="橢圓 87">
            <a:extLst>
              <a:ext uri="{FF2B5EF4-FFF2-40B4-BE49-F238E27FC236}">
                <a16:creationId xmlns:a16="http://schemas.microsoft.com/office/drawing/2014/main" id="{DCE65BEE-51B8-504D-9E5A-874DAA13A5A4}"/>
              </a:ext>
            </a:extLst>
          </p:cNvPr>
          <p:cNvSpPr/>
          <p:nvPr/>
        </p:nvSpPr>
        <p:spPr>
          <a:xfrm>
            <a:off x="1364295" y="2467099"/>
            <a:ext cx="1865959" cy="18659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9" name="矩形: 圓角 1">
            <a:extLst>
              <a:ext uri="{FF2B5EF4-FFF2-40B4-BE49-F238E27FC236}">
                <a16:creationId xmlns:a16="http://schemas.microsoft.com/office/drawing/2014/main" id="{A9EB3DF2-94F0-4F45-B173-370581E030FD}"/>
              </a:ext>
            </a:extLst>
          </p:cNvPr>
          <p:cNvSpPr/>
          <p:nvPr/>
        </p:nvSpPr>
        <p:spPr>
          <a:xfrm>
            <a:off x="9231573" y="5587583"/>
            <a:ext cx="2728853" cy="886132"/>
          </a:xfrm>
          <a:prstGeom prst="roundRect">
            <a:avLst>
              <a:gd name="adj" fmla="val 11089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90" name="內容版面配置區 5">
            <a:extLst>
              <a:ext uri="{FF2B5EF4-FFF2-40B4-BE49-F238E27FC236}">
                <a16:creationId xmlns:a16="http://schemas.microsoft.com/office/drawing/2014/main" id="{F4BA2077-BEB9-254F-952C-7FF7E0A03CB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6563341"/>
              </p:ext>
            </p:extLst>
          </p:nvPr>
        </p:nvGraphicFramePr>
        <p:xfrm>
          <a:off x="187668" y="3592166"/>
          <a:ext cx="8803932" cy="2755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183">
                  <a:extLst>
                    <a:ext uri="{9D8B030D-6E8A-4147-A177-3AD203B41FA5}">
                      <a16:colId xmlns:a16="http://schemas.microsoft.com/office/drawing/2014/main" val="3133364649"/>
                    </a:ext>
                  </a:extLst>
                </a:gridCol>
                <a:gridCol w="2181138">
                  <a:extLst>
                    <a:ext uri="{9D8B030D-6E8A-4147-A177-3AD203B41FA5}">
                      <a16:colId xmlns:a16="http://schemas.microsoft.com/office/drawing/2014/main" val="2614222353"/>
                    </a:ext>
                  </a:extLst>
                </a:gridCol>
                <a:gridCol w="2248259">
                  <a:extLst>
                    <a:ext uri="{9D8B030D-6E8A-4147-A177-3AD203B41FA5}">
                      <a16:colId xmlns:a16="http://schemas.microsoft.com/office/drawing/2014/main" val="940691484"/>
                    </a:ext>
                  </a:extLst>
                </a:gridCol>
                <a:gridCol w="3349352">
                  <a:extLst>
                    <a:ext uri="{9D8B030D-6E8A-4147-A177-3AD203B41FA5}">
                      <a16:colId xmlns:a16="http://schemas.microsoft.com/office/drawing/2014/main" val="107505992"/>
                    </a:ext>
                  </a:extLst>
                </a:gridCol>
              </a:tblGrid>
              <a:tr h="652643">
                <a:tc>
                  <a:txBody>
                    <a:bodyPr/>
                    <a:lstStyle/>
                    <a:p>
                      <a:endParaRPr lang="zh-TW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500">
                          <a:latin typeface="微軟正黑體"/>
                          <a:ea typeface="微軟正黑體"/>
                        </a:rPr>
                        <a:t>以 </a:t>
                      </a:r>
                      <a:r>
                        <a:rPr lang="en-US" altLang="zh-CN" sz="1500">
                          <a:latin typeface="微軟正黑體"/>
                          <a:ea typeface="微軟正黑體"/>
                        </a:rPr>
                        <a:t>Office Online </a:t>
                      </a:r>
                      <a:r>
                        <a:rPr lang="zh-CN" altLang="en-US" sz="1500">
                          <a:latin typeface="微軟正黑體"/>
                          <a:ea typeface="微軟正黑體"/>
                        </a:rPr>
                        <a:t>編輯</a:t>
                      </a:r>
                      <a:endParaRPr lang="en-US" altLang="zh-CN" sz="150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/>
                          <a:ea typeface="微軟正黑體"/>
                        </a:rPr>
                        <a:t>在 </a:t>
                      </a:r>
                      <a:r>
                        <a:rPr lang="en-US" altLang="zh-TW" sz="1500">
                          <a:latin typeface="微軟正黑體"/>
                          <a:ea typeface="微軟正黑體"/>
                        </a:rPr>
                        <a:t>Google Docs </a:t>
                      </a:r>
                      <a:r>
                        <a:rPr lang="zh-CN" altLang="en-US" sz="1500">
                          <a:latin typeface="微軟正黑體"/>
                          <a:ea typeface="微軟正黑體"/>
                        </a:rPr>
                        <a:t>中檢視</a:t>
                      </a:r>
                      <a:endParaRPr lang="zh-TW" altLang="en-US" sz="150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500">
                          <a:latin typeface="微軟正黑體"/>
                          <a:ea typeface="微軟正黑體"/>
                        </a:rPr>
                        <a:t>以 </a:t>
                      </a:r>
                      <a:r>
                        <a:rPr lang="en-US" altLang="zh-TW" sz="1500">
                          <a:latin typeface="微軟正黑體"/>
                          <a:ea typeface="微軟正黑體"/>
                        </a:rPr>
                        <a:t>Google Chrome </a:t>
                      </a:r>
                      <a:r>
                        <a:rPr lang="zh-CN" altLang="en-US" sz="1500">
                          <a:latin typeface="微軟正黑體"/>
                          <a:ea typeface="微軟正黑體"/>
                        </a:rPr>
                        <a:t>擴充功能開啟</a:t>
                      </a:r>
                      <a:endParaRPr lang="zh-TW" altLang="en-US" sz="150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blipFill dpi="0" rotWithShape="1"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39146232"/>
                  </a:ext>
                </a:extLst>
              </a:tr>
              <a:tr h="721054">
                <a:tc>
                  <a:txBody>
                    <a:bodyPr/>
                    <a:lstStyle/>
                    <a:p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必要設定</a:t>
                      </a: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>
                          <a:latin typeface="微軟正黑體"/>
                          <a:ea typeface="微軟正黑體"/>
                        </a:rPr>
                        <a:t>啟用</a:t>
                      </a:r>
                      <a:r>
                        <a:rPr lang="en-US" altLang="zh-TW" sz="1500"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500" err="1">
                          <a:latin typeface="微軟正黑體"/>
                          <a:ea typeface="微軟正黑體"/>
                        </a:rPr>
                        <a:t>MyQNAPCloud</a:t>
                      </a:r>
                      <a:r>
                        <a:rPr lang="zh-TW" altLang="en-US" sz="1500"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500" err="1">
                          <a:latin typeface="微軟正黑體"/>
                          <a:ea typeface="微軟正黑體"/>
                        </a:rPr>
                        <a:t>CloudLink</a:t>
                      </a:r>
                      <a:endParaRPr lang="zh-TW" altLang="en-US" sz="150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>
                          <a:latin typeface="微軟正黑體"/>
                          <a:ea typeface="微軟正黑體"/>
                        </a:rPr>
                        <a:t>啟用</a:t>
                      </a:r>
                      <a:r>
                        <a:rPr lang="en-US" altLang="zh-TW" sz="1500"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500" err="1">
                          <a:latin typeface="微軟正黑體"/>
                          <a:ea typeface="微軟正黑體"/>
                        </a:rPr>
                        <a:t>MyQNAPCloud</a:t>
                      </a:r>
                      <a:r>
                        <a:rPr lang="zh-TW" altLang="en-US" sz="1500"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en-US" altLang="zh-TW" sz="1500" err="1">
                          <a:latin typeface="微軟正黑體"/>
                          <a:ea typeface="微軟正黑體"/>
                        </a:rPr>
                        <a:t>CloudLink</a:t>
                      </a:r>
                      <a:endParaRPr lang="zh-TW" altLang="en-US" sz="150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>
                          <a:latin typeface="微軟正黑體"/>
                          <a:ea typeface="微軟正黑體"/>
                        </a:rPr>
                        <a:t>以 </a:t>
                      </a:r>
                      <a:r>
                        <a:rPr lang="en-US" altLang="zh-TW" sz="1500">
                          <a:latin typeface="微軟正黑體"/>
                          <a:ea typeface="微軟正黑體"/>
                        </a:rPr>
                        <a:t>Chrome </a:t>
                      </a:r>
                      <a:r>
                        <a:rPr lang="zh-CN" altLang="en-US" sz="1500">
                          <a:latin typeface="微軟正黑體"/>
                          <a:ea typeface="微軟正黑體"/>
                        </a:rPr>
                        <a:t>瀏覽器開啟，並安裝擴充功能：</a:t>
                      </a:r>
                      <a:r>
                        <a:rPr lang="en" altLang="zh-TW" sz="1500" b="0" i="0" kern="1200">
                          <a:solidFill>
                            <a:schemeClr val="dk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Office Editing for Docs, Sheets &amp; Slides</a:t>
                      </a: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032982"/>
                  </a:ext>
                </a:extLst>
              </a:tr>
              <a:tr h="183330">
                <a:tc>
                  <a:txBody>
                    <a:bodyPr/>
                    <a:lstStyle/>
                    <a:p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支援格式</a:t>
                      </a:r>
                    </a:p>
                  </a:txBody>
                  <a:tcPr anchor="ctr">
                    <a:solidFill>
                      <a:srgbClr val="F2E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微軟正黑體"/>
                          <a:ea typeface="微軟正黑體"/>
                        </a:rPr>
                        <a:t>.docx, .pptx, .xlsx</a:t>
                      </a:r>
                      <a:endParaRPr lang="zh-TW" altLang="en-US" sz="150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rgbClr val="F2E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微軟正黑體"/>
                          <a:ea typeface="微軟正黑體"/>
                        </a:rPr>
                        <a:t>.doc, .ppt, .xls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>
                          <a:latin typeface="微軟正黑體"/>
                          <a:ea typeface="微軟正黑體"/>
                        </a:rPr>
                        <a:t>.docx, .pptx, .xlsx</a:t>
                      </a:r>
                      <a:endParaRPr lang="zh-TW" altLang="en-US" sz="150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rgbClr val="F2E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500">
                          <a:latin typeface="微軟正黑體"/>
                          <a:ea typeface="微軟正黑體"/>
                        </a:rPr>
                        <a:t>.doc, .ppt, .</a:t>
                      </a:r>
                      <a:r>
                        <a:rPr lang="en-US" altLang="zh-TW" sz="1500" err="1">
                          <a:latin typeface="微軟正黑體"/>
                          <a:ea typeface="微軟正黑體"/>
                        </a:rPr>
                        <a:t>xls</a:t>
                      </a:r>
                      <a:endParaRPr lang="en-US" altLang="zh-TW" sz="1500">
                        <a:latin typeface="微軟正黑體"/>
                        <a:ea typeface="微軟正黑體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>
                          <a:latin typeface="微軟正黑體"/>
                          <a:ea typeface="微軟正黑體"/>
                        </a:rPr>
                        <a:t>.docx, .pptx, .xlsx</a:t>
                      </a:r>
                      <a:endParaRPr lang="zh-TW" altLang="en-US" sz="150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rgbClr val="F2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139444"/>
                  </a:ext>
                </a:extLst>
              </a:tr>
              <a:tr h="539469">
                <a:tc>
                  <a:txBody>
                    <a:bodyPr/>
                    <a:lstStyle/>
                    <a:p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支援能力</a:t>
                      </a: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文件共同編輯與同步至 </a:t>
                      </a:r>
                      <a:r>
                        <a: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NAS </a:t>
                      </a:r>
                      <a:r>
                        <a:rPr lang="zh-CN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檔案</a:t>
                      </a:r>
                      <a:endParaRPr lang="zh-TW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文件檢視</a:t>
                      </a:r>
                      <a:endParaRPr lang="en-US" altLang="zh-TW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可轉成 </a:t>
                      </a:r>
                      <a:r>
                        <a: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Google </a:t>
                      </a:r>
                      <a:r>
                        <a:rPr lang="zh-CN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文件進行編輯</a:t>
                      </a:r>
                      <a:endParaRPr lang="zh-TW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文件檢視</a:t>
                      </a:r>
                      <a:endParaRPr lang="en-US" altLang="zh-TW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可轉成</a:t>
                      </a:r>
                      <a:r>
                        <a:rPr lang="en-US" altLang="zh-TW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Google </a:t>
                      </a:r>
                      <a:r>
                        <a:rPr lang="zh-CN" altLang="en-US" sz="15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文件進行編輯</a:t>
                      </a:r>
                      <a:endParaRPr lang="zh-TW" altLang="en-US" sz="15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743108"/>
                  </a:ext>
                </a:extLst>
              </a:tr>
            </a:tbl>
          </a:graphicData>
        </a:graphic>
      </p:graphicFrame>
      <p:pic>
        <p:nvPicPr>
          <p:cNvPr id="91" name="圖片 90">
            <a:extLst>
              <a:ext uri="{FF2B5EF4-FFF2-40B4-BE49-F238E27FC236}">
                <a16:creationId xmlns:a16="http://schemas.microsoft.com/office/drawing/2014/main" id="{9A602039-174F-F342-81B5-34956165C4D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2102" y="2944666"/>
            <a:ext cx="520700" cy="520700"/>
          </a:xfrm>
          <a:prstGeom prst="rect">
            <a:avLst/>
          </a:prstGeom>
        </p:spPr>
      </p:pic>
      <p:pic>
        <p:nvPicPr>
          <p:cNvPr id="92" name="圖片 91">
            <a:extLst>
              <a:ext uri="{FF2B5EF4-FFF2-40B4-BE49-F238E27FC236}">
                <a16:creationId xmlns:a16="http://schemas.microsoft.com/office/drawing/2014/main" id="{378B8389-F078-BA4A-8567-0BE9EC099B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8881" y="2988244"/>
            <a:ext cx="1275442" cy="489479"/>
          </a:xfrm>
          <a:prstGeom prst="rect">
            <a:avLst/>
          </a:prstGeom>
        </p:spPr>
      </p:pic>
      <p:pic>
        <p:nvPicPr>
          <p:cNvPr id="93" name="圖片 92">
            <a:extLst>
              <a:ext uri="{FF2B5EF4-FFF2-40B4-BE49-F238E27FC236}">
                <a16:creationId xmlns:a16="http://schemas.microsoft.com/office/drawing/2014/main" id="{D36CC690-5C36-9A44-9B9D-5FF35D6F9BA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580" y="2957023"/>
            <a:ext cx="520700" cy="520700"/>
          </a:xfrm>
          <a:prstGeom prst="rect">
            <a:avLst/>
          </a:prstGeom>
        </p:spPr>
      </p:pic>
      <p:pic>
        <p:nvPicPr>
          <p:cNvPr id="94" name="圖片 93">
            <a:extLst>
              <a:ext uri="{FF2B5EF4-FFF2-40B4-BE49-F238E27FC236}">
                <a16:creationId xmlns:a16="http://schemas.microsoft.com/office/drawing/2014/main" id="{476CAD0D-745F-5A46-9E92-87946508089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430" y="2957023"/>
            <a:ext cx="520700" cy="520700"/>
          </a:xfrm>
          <a:prstGeom prst="rect">
            <a:avLst/>
          </a:prstGeom>
        </p:spPr>
      </p:pic>
      <p:pic>
        <p:nvPicPr>
          <p:cNvPr id="95" name="圖片 94">
            <a:extLst>
              <a:ext uri="{FF2B5EF4-FFF2-40B4-BE49-F238E27FC236}">
                <a16:creationId xmlns:a16="http://schemas.microsoft.com/office/drawing/2014/main" id="{9A5CC933-874D-CA49-A137-F6BF29FA92B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1011" y="2966556"/>
            <a:ext cx="499688" cy="499688"/>
          </a:xfrm>
          <a:prstGeom prst="rect">
            <a:avLst/>
          </a:prstGeom>
        </p:spPr>
      </p:pic>
      <p:pic>
        <p:nvPicPr>
          <p:cNvPr id="96" name="圖片 95">
            <a:extLst>
              <a:ext uri="{FF2B5EF4-FFF2-40B4-BE49-F238E27FC236}">
                <a16:creationId xmlns:a16="http://schemas.microsoft.com/office/drawing/2014/main" id="{2FA92CE3-66FB-A147-8E33-BAFDA054A4E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8"/>
          <a:stretch/>
        </p:blipFill>
        <p:spPr>
          <a:xfrm>
            <a:off x="9384599" y="3429000"/>
            <a:ext cx="2303013" cy="2303013"/>
          </a:xfrm>
          <a:prstGeom prst="ellipse">
            <a:avLst/>
          </a:prstGeom>
          <a:ln w="38100">
            <a:solidFill>
              <a:srgbClr val="7030A0"/>
            </a:solidFill>
          </a:ln>
        </p:spPr>
      </p:pic>
      <p:sp>
        <p:nvSpPr>
          <p:cNvPr id="97" name="文字方塊 96">
            <a:extLst>
              <a:ext uri="{FF2B5EF4-FFF2-40B4-BE49-F238E27FC236}">
                <a16:creationId xmlns:a16="http://schemas.microsoft.com/office/drawing/2014/main" id="{10E46933-C430-D44D-A852-12D890A14C67}"/>
              </a:ext>
            </a:extLst>
          </p:cNvPr>
          <p:cNvSpPr txBox="1"/>
          <p:nvPr/>
        </p:nvSpPr>
        <p:spPr>
          <a:xfrm>
            <a:off x="9219216" y="5769084"/>
            <a:ext cx="2926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 設定</a:t>
            </a:r>
            <a:r>
              <a:rPr kumimoji="1"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文件</a:t>
            </a:r>
            <a:r>
              <a:rPr kumimoji="1"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裡，選擇你習慣的預設開啟方式吧！</a:t>
            </a:r>
          </a:p>
        </p:txBody>
      </p:sp>
      <p:pic>
        <p:nvPicPr>
          <p:cNvPr id="98" name="圖片 97">
            <a:extLst>
              <a:ext uri="{FF2B5EF4-FFF2-40B4-BE49-F238E27FC236}">
                <a16:creationId xmlns:a16="http://schemas.microsoft.com/office/drawing/2014/main" id="{A11C4C5B-AF94-8B42-9E21-320FEA886D2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4731" y="1740579"/>
            <a:ext cx="939800" cy="939800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99" name="矩形 98">
            <a:extLst>
              <a:ext uri="{FF2B5EF4-FFF2-40B4-BE49-F238E27FC236}">
                <a16:creationId xmlns:a16="http://schemas.microsoft.com/office/drawing/2014/main" id="{27B896B0-EF82-ED43-9271-200EA38B6FB9}"/>
              </a:ext>
            </a:extLst>
          </p:cNvPr>
          <p:cNvSpPr/>
          <p:nvPr/>
        </p:nvSpPr>
        <p:spPr>
          <a:xfrm>
            <a:off x="8955068" y="2009475"/>
            <a:ext cx="3201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檔案即時同步並回存至</a:t>
            </a:r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0" name="矩形: 圓角 21">
            <a:extLst>
              <a:ext uri="{FF2B5EF4-FFF2-40B4-BE49-F238E27FC236}">
                <a16:creationId xmlns:a16="http://schemas.microsoft.com/office/drawing/2014/main" id="{56651623-99FD-1544-8871-2EFA7339CFC7}"/>
              </a:ext>
            </a:extLst>
          </p:cNvPr>
          <p:cNvSpPr/>
          <p:nvPr/>
        </p:nvSpPr>
        <p:spPr>
          <a:xfrm>
            <a:off x="9219216" y="2915044"/>
            <a:ext cx="3204521" cy="430981"/>
          </a:xfrm>
          <a:prstGeom prst="roundRect">
            <a:avLst>
              <a:gd name="adj" fmla="val 8066"/>
            </a:avLst>
          </a:prstGeom>
          <a:blipFill dpi="0"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1" name="圖片 100">
            <a:extLst>
              <a:ext uri="{FF2B5EF4-FFF2-40B4-BE49-F238E27FC236}">
                <a16:creationId xmlns:a16="http://schemas.microsoft.com/office/drawing/2014/main" id="{DBE890F1-F189-B743-BD5D-90F8794A80A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8243" y="2604330"/>
            <a:ext cx="939800" cy="939800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102" name="矩形 101">
            <a:extLst>
              <a:ext uri="{FF2B5EF4-FFF2-40B4-BE49-F238E27FC236}">
                <a16:creationId xmlns:a16="http://schemas.microsoft.com/office/drawing/2014/main" id="{20E07323-921D-AD47-8FDD-98BF93B7BF6E}"/>
              </a:ext>
            </a:extLst>
          </p:cNvPr>
          <p:cNvSpPr/>
          <p:nvPr/>
        </p:nvSpPr>
        <p:spPr>
          <a:xfrm>
            <a:off x="9513902" y="2944285"/>
            <a:ext cx="2031325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kumimoji="1" lang="zh-TW" altLang="en-US">
                <a:latin typeface="微軟正黑體"/>
                <a:ea typeface="微軟正黑體"/>
              </a:rPr>
              <a:t>支援多人線上編輯</a:t>
            </a:r>
            <a:endParaRPr kumimoji="1" lang="en-US" altLang="zh-TW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012253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相片, 鵰, 街道, 標誌 的圖片&#10;&#10;自動產生的描述">
            <a:extLst>
              <a:ext uri="{FF2B5EF4-FFF2-40B4-BE49-F238E27FC236}">
                <a16:creationId xmlns:a16="http://schemas.microsoft.com/office/drawing/2014/main" id="{CE29B821-3D58-464E-83E6-10CC3644EC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21" y="3476117"/>
            <a:ext cx="2287345" cy="228988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75821DA8-82F8-F141-A452-240DA0AA0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err="1"/>
              <a:t>QuMagie</a:t>
            </a:r>
            <a:r>
              <a:rPr lang="en-US" altLang="zh-TW"/>
              <a:t> AI </a:t>
            </a:r>
            <a:r>
              <a:rPr lang="zh-TW" altLang="en-US"/>
              <a:t>自動照片內人物與物件分類，</a:t>
            </a:r>
            <a:br>
              <a:rPr lang="en-US" altLang="zh-TW"/>
            </a:br>
            <a:r>
              <a:rPr lang="zh-TW" altLang="en-US"/>
              <a:t>大幅縮減員工額外費時介入整理歸類</a:t>
            </a:r>
            <a:endParaRPr lang="en-US"/>
          </a:p>
        </p:txBody>
      </p:sp>
      <p:sp>
        <p:nvSpPr>
          <p:cNvPr id="19" name="矩形: 圓角 8">
            <a:extLst>
              <a:ext uri="{FF2B5EF4-FFF2-40B4-BE49-F238E27FC236}">
                <a16:creationId xmlns:a16="http://schemas.microsoft.com/office/drawing/2014/main" id="{4EA6A9F2-187E-6342-8CAD-100EEE6DE8D2}"/>
              </a:ext>
            </a:extLst>
          </p:cNvPr>
          <p:cNvSpPr/>
          <p:nvPr/>
        </p:nvSpPr>
        <p:spPr>
          <a:xfrm rot="5400000">
            <a:off x="2035229" y="-61633"/>
            <a:ext cx="1220075" cy="529053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0">
                <a:srgbClr val="2869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0AE18A20-9360-BC46-BC4C-AEA859D84A33}"/>
              </a:ext>
            </a:extLst>
          </p:cNvPr>
          <p:cNvSpPr/>
          <p:nvPr/>
        </p:nvSpPr>
        <p:spPr>
          <a:xfrm>
            <a:off x="601442" y="2000915"/>
            <a:ext cx="4253269" cy="14918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800"/>
              </a:lnSpc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運用人工智慧辨識照片內容，自動依照內容分類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目前已有將近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400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類不同主題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依照人物、標籤、日期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...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快速搜尋
</a:t>
            </a:r>
            <a:endParaRPr lang="en-US" altLang="zh-CN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3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A747DF22-6CAF-F048-B8CB-B405876DAB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1336" y="2825421"/>
            <a:ext cx="1512029" cy="1512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一張含有 螢幕擷取畫面, 相片, 監視器, 螢幕 的圖片&#10;&#10;自動產生的描述">
            <a:extLst>
              <a:ext uri="{FF2B5EF4-FFF2-40B4-BE49-F238E27FC236}">
                <a16:creationId xmlns:a16="http://schemas.microsoft.com/office/drawing/2014/main" id="{0AFCAD37-6167-4A4B-A73E-C008B83B3D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345" y="4032579"/>
            <a:ext cx="3688923" cy="2180515"/>
          </a:xfrm>
          <a:prstGeom prst="rect">
            <a:avLst/>
          </a:prstGeom>
        </p:spPr>
      </p:pic>
      <p:grpSp>
        <p:nvGrpSpPr>
          <p:cNvPr id="37" name="群組 36">
            <a:extLst>
              <a:ext uri="{FF2B5EF4-FFF2-40B4-BE49-F238E27FC236}">
                <a16:creationId xmlns:a16="http://schemas.microsoft.com/office/drawing/2014/main" id="{B0D50A2A-2DDB-4229-970D-76EB1F0605FD}"/>
              </a:ext>
            </a:extLst>
          </p:cNvPr>
          <p:cNvGrpSpPr/>
          <p:nvPr/>
        </p:nvGrpSpPr>
        <p:grpSpPr>
          <a:xfrm>
            <a:off x="5052015" y="2082842"/>
            <a:ext cx="1027052" cy="1027052"/>
            <a:chOff x="228678" y="3612186"/>
            <a:chExt cx="655970" cy="655970"/>
          </a:xfrm>
        </p:grpSpPr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B205F529-41BC-4C7C-9A17-A7CD2F22C28C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9" name="橢圓 38">
              <a:extLst>
                <a:ext uri="{FF2B5EF4-FFF2-40B4-BE49-F238E27FC236}">
                  <a16:creationId xmlns:a16="http://schemas.microsoft.com/office/drawing/2014/main" id="{0C737B18-2C5C-4FD3-879C-B771A2FF52EC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50800">
              <a:gradFill>
                <a:gsLst>
                  <a:gs pos="0">
                    <a:srgbClr val="2869F9"/>
                  </a:gs>
                  <a:gs pos="100000">
                    <a:srgbClr val="1FACF3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40" name="圖形 39">
            <a:extLst>
              <a:ext uri="{FF2B5EF4-FFF2-40B4-BE49-F238E27FC236}">
                <a16:creationId xmlns:a16="http://schemas.microsoft.com/office/drawing/2014/main" id="{3A5D4869-BF0C-4E40-B61E-8998F87C59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04969" y="2381619"/>
            <a:ext cx="520844" cy="415357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883A8919-08F9-46FF-B243-18BBFE3104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6096000" y="5196281"/>
            <a:ext cx="5835925" cy="696654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4286C7DA-DB54-4D72-91E9-C914F529C9A2}"/>
              </a:ext>
            </a:extLst>
          </p:cNvPr>
          <p:cNvSpPr/>
          <p:nvPr/>
        </p:nvSpPr>
        <p:spPr>
          <a:xfrm>
            <a:off x="2825372" y="3794370"/>
            <a:ext cx="1892432" cy="421340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矩形 6">
            <a:extLst>
              <a:ext uri="{FF2B5EF4-FFF2-40B4-BE49-F238E27FC236}">
                <a16:creationId xmlns:a16="http://schemas.microsoft.com/office/drawing/2014/main" id="{6628FD1D-E666-4815-A803-A41221B4A4EB}"/>
              </a:ext>
            </a:extLst>
          </p:cNvPr>
          <p:cNvSpPr/>
          <p:nvPr/>
        </p:nvSpPr>
        <p:spPr>
          <a:xfrm>
            <a:off x="2877726" y="3731958"/>
            <a:ext cx="2060756" cy="794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33"/>
              </a:lnSpc>
            </a:pPr>
            <a:r>
              <a:rPr lang="zh-TW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資料夾瀏覽模式
</a:t>
            </a:r>
            <a:endParaRPr lang="en-US" altLang="zh-CN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D8A4F65E-0D75-4D9C-9A8E-D2D7897EE1FB}"/>
              </a:ext>
            </a:extLst>
          </p:cNvPr>
          <p:cNvSpPr/>
          <p:nvPr/>
        </p:nvSpPr>
        <p:spPr>
          <a:xfrm>
            <a:off x="601442" y="3460639"/>
            <a:ext cx="1730585" cy="421340"/>
          </a:xfrm>
          <a:prstGeom prst="roundRect">
            <a:avLst>
              <a:gd name="adj" fmla="val 50000"/>
            </a:avLst>
          </a:prstGeom>
          <a:solidFill>
            <a:srgbClr val="1A202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6">
            <a:extLst>
              <a:ext uri="{FF2B5EF4-FFF2-40B4-BE49-F238E27FC236}">
                <a16:creationId xmlns:a16="http://schemas.microsoft.com/office/drawing/2014/main" id="{9F432D76-C9FF-1240-A567-CE912C13DCCC}"/>
              </a:ext>
            </a:extLst>
          </p:cNvPr>
          <p:cNvSpPr/>
          <p:nvPr/>
        </p:nvSpPr>
        <p:spPr>
          <a:xfrm>
            <a:off x="695089" y="3404727"/>
            <a:ext cx="2060756" cy="79419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933"/>
              </a:lnSpc>
            </a:pPr>
            <a:r>
              <a:rPr lang="zh-TW" altLang="en-US" sz="1733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相簿瀏覽模式
</a:t>
            </a:r>
            <a:endParaRPr lang="en-US" altLang="zh-CN" sz="1733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圖片 23" descr="一張含有 直立的, 黑色, 桌, 螢幕 的圖片&#10;&#10;自動產生的描述">
            <a:extLst>
              <a:ext uri="{FF2B5EF4-FFF2-40B4-BE49-F238E27FC236}">
                <a16:creationId xmlns:a16="http://schemas.microsoft.com/office/drawing/2014/main" id="{D80D684C-14B2-FC48-A81C-0023AAFE13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9067" y="4032579"/>
            <a:ext cx="5777351" cy="1571420"/>
          </a:xfrm>
          <a:prstGeom prst="rect">
            <a:avLst/>
          </a:prstGeom>
        </p:spPr>
      </p:pic>
      <p:sp>
        <p:nvSpPr>
          <p:cNvPr id="25" name="Google Shape;158;p22">
            <a:extLst>
              <a:ext uri="{FF2B5EF4-FFF2-40B4-BE49-F238E27FC236}">
                <a16:creationId xmlns:a16="http://schemas.microsoft.com/office/drawing/2014/main" id="{1F215F00-9253-9A4A-A5B5-86BE6D2DEAB9}"/>
              </a:ext>
            </a:extLst>
          </p:cNvPr>
          <p:cNvSpPr txBox="1"/>
          <p:nvPr/>
        </p:nvSpPr>
        <p:spPr>
          <a:xfrm>
            <a:off x="8153255" y="5603999"/>
            <a:ext cx="1628973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TS-1253DU-RP</a:t>
            </a:r>
          </a:p>
        </p:txBody>
      </p:sp>
    </p:spTree>
    <p:extLst>
      <p:ext uri="{BB962C8B-B14F-4D97-AF65-F5344CB8AC3E}">
        <p14:creationId xmlns:p14="http://schemas.microsoft.com/office/powerpoint/2010/main" val="1105772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A333B1AE-47A1-422E-BC0C-F785E69E761E}"/>
              </a:ext>
            </a:extLst>
          </p:cNvPr>
          <p:cNvSpPr/>
          <p:nvPr/>
        </p:nvSpPr>
        <p:spPr>
          <a:xfrm>
            <a:off x="0" y="1148142"/>
            <a:ext cx="12192000" cy="5709857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500419-1EFB-0046-963E-BD588063D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>
                <a:latin typeface="Arial"/>
                <a:ea typeface="微軟正黑體"/>
                <a:cs typeface="Arial"/>
              </a:rPr>
              <a:t>將</a:t>
            </a:r>
            <a:r>
              <a:rPr lang="zh-CN" altLang="en-US" sz="3600">
                <a:latin typeface="Arial"/>
                <a:ea typeface="微軟正黑體"/>
                <a:cs typeface="Arial"/>
              </a:rPr>
              <a:t>影音作品</a:t>
            </a:r>
            <a:r>
              <a:rPr lang="zh-TW" altLang="en-US" sz="3600">
                <a:latin typeface="Arial"/>
                <a:ea typeface="微軟正黑體"/>
                <a:cs typeface="Arial"/>
              </a:rPr>
              <a:t>串流至智慧電視與網路播放器做分享或展示</a:t>
            </a:r>
            <a:endParaRPr lang="en-US" sz="3600">
              <a:latin typeface="Arial"/>
              <a:ea typeface="微軟正黑體"/>
              <a:cs typeface="Arial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1B73D4AB-6061-4FBB-B4C7-691DDCB88DD2}"/>
              </a:ext>
            </a:extLst>
          </p:cNvPr>
          <p:cNvGrpSpPr/>
          <p:nvPr/>
        </p:nvGrpSpPr>
        <p:grpSpPr>
          <a:xfrm>
            <a:off x="1031576" y="3144917"/>
            <a:ext cx="2223484" cy="1883844"/>
            <a:chOff x="1245351" y="1476007"/>
            <a:chExt cx="2597088" cy="2406940"/>
          </a:xfrm>
        </p:grpSpPr>
        <p:sp>
          <p:nvSpPr>
            <p:cNvPr id="7" name="流程圖: 人工作業 6">
              <a:extLst>
                <a:ext uri="{FF2B5EF4-FFF2-40B4-BE49-F238E27FC236}">
                  <a16:creationId xmlns:a16="http://schemas.microsoft.com/office/drawing/2014/main" id="{20977FED-DF8A-4541-8B27-172A7147F80A}"/>
                </a:ext>
              </a:extLst>
            </p:cNvPr>
            <p:cNvSpPr/>
            <p:nvPr/>
          </p:nvSpPr>
          <p:spPr>
            <a:xfrm>
              <a:off x="1245351" y="1476007"/>
              <a:ext cx="2597088" cy="2406940"/>
            </a:xfrm>
            <a:prstGeom prst="flowChartManualOperation">
              <a:avLst/>
            </a:prstGeom>
            <a:gradFill flip="none" rotWithShape="1">
              <a:gsLst>
                <a:gs pos="0">
                  <a:srgbClr val="9BBD1E"/>
                </a:gs>
                <a:gs pos="38000">
                  <a:srgbClr val="D6FF00"/>
                </a:gs>
                <a:gs pos="78000">
                  <a:schemeClr val="accent6">
                    <a:alpha val="2000"/>
                    <a:lumMod val="95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3A22689-46C4-3241-86BB-7B3B42E2E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5341" y="2163936"/>
              <a:ext cx="1621222" cy="1621222"/>
            </a:xfrm>
            <a:prstGeom prst="rect">
              <a:avLst/>
            </a:prstGeom>
          </p:spPr>
        </p:pic>
      </p:grpSp>
      <p:pic>
        <p:nvPicPr>
          <p:cNvPr id="14" name="圖形 13">
            <a:extLst>
              <a:ext uri="{FF2B5EF4-FFF2-40B4-BE49-F238E27FC236}">
                <a16:creationId xmlns:a16="http://schemas.microsoft.com/office/drawing/2014/main" id="{880B575B-31A7-438E-9A87-4224CBD6B8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972" y="3122676"/>
            <a:ext cx="1778795" cy="17710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7E940C4-EC77-9546-BEA8-945094800F9D}"/>
              </a:ext>
            </a:extLst>
          </p:cNvPr>
          <p:cNvSpPr txBox="1"/>
          <p:nvPr/>
        </p:nvSpPr>
        <p:spPr>
          <a:xfrm>
            <a:off x="3213846" y="4673891"/>
            <a:ext cx="1234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1400" b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Qmedia</a:t>
            </a:r>
            <a:endParaRPr lang="en-US" sz="1400" b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TextBox 30">
            <a:extLst>
              <a:ext uri="{FF2B5EF4-FFF2-40B4-BE49-F238E27FC236}">
                <a16:creationId xmlns:a16="http://schemas.microsoft.com/office/drawing/2014/main" id="{EB0B1E39-D950-4FA6-B4FD-42D024AC2290}"/>
              </a:ext>
            </a:extLst>
          </p:cNvPr>
          <p:cNvSpPr txBox="1"/>
          <p:nvPr/>
        </p:nvSpPr>
        <p:spPr>
          <a:xfrm>
            <a:off x="5070142" y="5125484"/>
            <a:ext cx="2268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DLNA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&amp;</a:t>
            </a:r>
            <a:r>
              <a:rPr lang="en-US" altLang="zh-CN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網路串流</a:t>
            </a:r>
            <a:endParaRPr lang="en-US" sz="20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E33450F1-82B4-4526-BE05-0C87E9A3BD80}"/>
              </a:ext>
            </a:extLst>
          </p:cNvPr>
          <p:cNvCxnSpPr>
            <a:cxnSpLocks/>
          </p:cNvCxnSpPr>
          <p:nvPr/>
        </p:nvCxnSpPr>
        <p:spPr>
          <a:xfrm>
            <a:off x="4952144" y="5616942"/>
            <a:ext cx="2717385" cy="0"/>
          </a:xfrm>
          <a:prstGeom prst="straightConnector1">
            <a:avLst/>
          </a:prstGeom>
          <a:ln w="38100" cap="rnd"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36000">
                  <a:srgbClr val="D5FF00"/>
                </a:gs>
                <a:gs pos="68000">
                  <a:srgbClr val="D6FF00"/>
                </a:gs>
                <a:gs pos="100000">
                  <a:srgbClr val="9BBD1E"/>
                </a:gs>
              </a:gsLst>
              <a:lin ang="2700000" scaled="0"/>
            </a:gradFill>
            <a:prstDash val="sysDot"/>
            <a:headEnd type="none" w="lg" len="lg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1B38C86-A837-6A41-8D3E-9716D7A4DC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529" y="1472400"/>
            <a:ext cx="3801793" cy="21387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B39E367-9BF9-CC4A-AF19-9DBAE6858DA6}"/>
              </a:ext>
            </a:extLst>
          </p:cNvPr>
          <p:cNvSpPr txBox="1"/>
          <p:nvPr/>
        </p:nvSpPr>
        <p:spPr>
          <a:xfrm>
            <a:off x="622310" y="1665226"/>
            <a:ext cx="6000348" cy="15091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7800" indent="-177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133" b="1">
                <a:latin typeface="微軟正黑體"/>
                <a:ea typeface="微軟正黑體"/>
                <a:cs typeface="Calibri"/>
              </a:rPr>
              <a:t>使用遙控器的直覺操作
多種類別與排序方式例如標題、日期、評分等
篩選與關鍵字快速搜尋</a:t>
            </a:r>
            <a:endParaRPr lang="zh-CN" altLang="en-US" sz="2133" b="1">
              <a:latin typeface="微軟正黑體"/>
              <a:ea typeface="微軟正黑體"/>
              <a:cs typeface="Calibri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DE915514-8A5F-9348-BBB2-93233403DF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904" y="2657339"/>
            <a:ext cx="3780324" cy="21264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Shape 524">
            <a:extLst>
              <a:ext uri="{FF2B5EF4-FFF2-40B4-BE49-F238E27FC236}">
                <a16:creationId xmlns:a16="http://schemas.microsoft.com/office/drawing/2014/main" id="{81895EC7-6BCF-4DEE-9E98-13CC2BB5273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70254" y="3962277"/>
            <a:ext cx="4656687" cy="30427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845DA96-5812-404A-AEB4-8516B75820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632" y="4124900"/>
            <a:ext cx="3808919" cy="21425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1EEFF0C9-A203-4BD8-BCF8-16A05C0699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156206" y="6087731"/>
            <a:ext cx="5147172" cy="420721"/>
          </a:xfrm>
          <a:prstGeom prst="rect">
            <a:avLst/>
          </a:prstGeom>
        </p:spPr>
      </p:pic>
      <p:sp>
        <p:nvSpPr>
          <p:cNvPr id="24" name="Google Shape;158;p22">
            <a:extLst>
              <a:ext uri="{FF2B5EF4-FFF2-40B4-BE49-F238E27FC236}">
                <a16:creationId xmlns:a16="http://schemas.microsoft.com/office/drawing/2014/main" id="{D9E4DDFC-E791-1144-8879-F850431CF56B}"/>
              </a:ext>
            </a:extLst>
          </p:cNvPr>
          <p:cNvSpPr txBox="1"/>
          <p:nvPr/>
        </p:nvSpPr>
        <p:spPr>
          <a:xfrm>
            <a:off x="1953591" y="6065491"/>
            <a:ext cx="1329711" cy="420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>
              <a:defRPr lang="en-US"/>
            </a:defPPr>
            <a:lvl1pPr marL="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434343"/>
              </a:buClr>
              <a:buSzPts val="300"/>
            </a:pP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TS-853DU-RP</a:t>
            </a:r>
          </a:p>
        </p:txBody>
      </p:sp>
      <p:pic>
        <p:nvPicPr>
          <p:cNvPr id="19" name="圖片 18" descr="一張含有 螢幕, 監視器, 黑色, 直立的 的圖片&#10;&#10;自動產生的描述">
            <a:extLst>
              <a:ext uri="{FF2B5EF4-FFF2-40B4-BE49-F238E27FC236}">
                <a16:creationId xmlns:a16="http://schemas.microsoft.com/office/drawing/2014/main" id="{A7C02D03-42DD-EC46-AEF9-E7A03C3DEF4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59" y="4981668"/>
            <a:ext cx="5106777" cy="117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233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684F1-E37C-FF4E-88FE-60F1943F4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676" y="116041"/>
            <a:ext cx="11398508" cy="1378562"/>
          </a:xfrm>
        </p:spPr>
        <p:txBody>
          <a:bodyPr>
            <a:noAutofit/>
          </a:bodyPr>
          <a:lstStyle/>
          <a:p>
            <a:r>
              <a:rPr lang="en-US" altLang="zh-TW" sz="3600"/>
              <a:t>Virtualization Station </a:t>
            </a:r>
            <a:r>
              <a:rPr lang="zh-TW" altLang="en-US" sz="3600"/>
              <a:t>虛擬機器工作站讓一機多用途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1B4C9598-C693-1741-AEA1-082C48790B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677" y="2321521"/>
            <a:ext cx="6668323" cy="390532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291DE47-6C2C-294D-8CD4-A57C077C545A}"/>
              </a:ext>
            </a:extLst>
          </p:cNvPr>
          <p:cNvSpPr/>
          <p:nvPr/>
        </p:nvSpPr>
        <p:spPr>
          <a:xfrm>
            <a:off x="375676" y="2413275"/>
            <a:ext cx="4944437" cy="9916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350"/>
              </a:lnSpc>
            </a:pPr>
            <a:r>
              <a:rPr lang="en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Virtualization Station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允許您在 </a:t>
            </a:r>
            <a:r>
              <a:rPr lang="en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上建立虛擬機器來安裝 </a:t>
            </a:r>
            <a:r>
              <a:rPr lang="en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</a:t>
            </a:r>
            <a:r>
              <a:rPr lang="zh-TW" altLang="en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Linux</a:t>
            </a:r>
            <a:r>
              <a:rPr lang="zh-TW" altLang="en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UNIX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及 </a:t>
            </a:r>
            <a:r>
              <a:rPr lang="en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Android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等作業系統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B6CDE0A-49E8-4166-A721-802D4C4DBF46}"/>
              </a:ext>
            </a:extLst>
          </p:cNvPr>
          <p:cNvSpPr/>
          <p:nvPr/>
        </p:nvSpPr>
        <p:spPr>
          <a:xfrm>
            <a:off x="376408" y="3528583"/>
            <a:ext cx="4830137" cy="194091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0975" indent="-180975">
              <a:lnSpc>
                <a:spcPts val="23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使用</a:t>
            </a:r>
            <a:r>
              <a:rPr lang="zh-TW" altLang="en-US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遠端桌面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或 </a:t>
            </a:r>
            <a:r>
              <a:rPr lang="en" altLang="zh-TW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HDMI </a:t>
            </a:r>
            <a:r>
              <a:rPr lang="zh-TW" altLang="en-US" b="1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輸出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+ </a:t>
            </a:r>
            <a:r>
              <a:rPr lang="en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USB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鍵盤與滑鼠的方式來操作虛擬機器
虛擬機器匯入匯出
輕鬆建立 </a:t>
            </a:r>
            <a:r>
              <a:rPr lang="en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VM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備份和還原工作或系統緩照
虛擬交換器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 支援多種網路模式
支援 </a:t>
            </a:r>
            <a:r>
              <a:rPr lang="en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USB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裝置連入</a:t>
            </a:r>
            <a:endParaRPr lang="zh-TW" sz="2000"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9932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5DF07548-BD33-4CF8-94CA-3E91D25FB5E3}"/>
              </a:ext>
            </a:extLst>
          </p:cNvPr>
          <p:cNvSpPr/>
          <p:nvPr/>
        </p:nvSpPr>
        <p:spPr>
          <a:xfrm rot="5400000">
            <a:off x="5290703" y="-3662443"/>
            <a:ext cx="1538022" cy="12119431"/>
          </a:xfrm>
          <a:prstGeom prst="roundRect">
            <a:avLst>
              <a:gd name="adj" fmla="val 0"/>
            </a:avLst>
          </a:prstGeom>
          <a:gradFill>
            <a:gsLst>
              <a:gs pos="67000">
                <a:srgbClr val="7030A0"/>
              </a:gs>
              <a:gs pos="24000">
                <a:schemeClr val="accent1">
                  <a:lumMod val="50000"/>
                </a:schemeClr>
              </a:gs>
              <a:gs pos="100000">
                <a:srgbClr val="033071">
                  <a:alpha val="0"/>
                </a:srgbClr>
              </a:gs>
              <a:gs pos="2000">
                <a:srgbClr val="0067B4">
                  <a:alpha val="0"/>
                </a:srgbClr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D1C70B5C-2B32-4122-BFD6-FE0BE5004D84}"/>
              </a:ext>
            </a:extLst>
          </p:cNvPr>
          <p:cNvSpPr/>
          <p:nvPr/>
        </p:nvSpPr>
        <p:spPr>
          <a:xfrm rot="5400000">
            <a:off x="8107162" y="-144855"/>
            <a:ext cx="1070700" cy="6767678"/>
          </a:xfrm>
          <a:prstGeom prst="roundRect">
            <a:avLst>
              <a:gd name="adj" fmla="val 12996"/>
            </a:avLst>
          </a:prstGeom>
          <a:gradFill>
            <a:gsLst>
              <a:gs pos="40000">
                <a:srgbClr val="071B1A"/>
              </a:gs>
              <a:gs pos="100000">
                <a:srgbClr val="2FB3AB"/>
              </a:gs>
            </a:gsLst>
            <a:lin ang="5400000" scaled="0"/>
          </a:gradFill>
          <a:ln w="12700">
            <a:noFill/>
          </a:ln>
          <a:effectLst>
            <a:glow>
              <a:schemeClr val="accent3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pic>
        <p:nvPicPr>
          <p:cNvPr id="2" name="圖片 9" descr="Image 5.png">
            <a:extLst>
              <a:ext uri="{FF2B5EF4-FFF2-40B4-BE49-F238E27FC236}">
                <a16:creationId xmlns:a16="http://schemas.microsoft.com/office/drawing/2014/main" id="{2AB8FDCA-2522-C948-97FA-FA78FDCAE30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264" y="2703898"/>
            <a:ext cx="8572560" cy="3978996"/>
          </a:xfrm>
          <a:prstGeom prst="roundRect">
            <a:avLst>
              <a:gd name="adj" fmla="val 211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5B89A272-2A50-ED4D-8BAC-BF3BA2950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/>
              <a:t>四核</a:t>
            </a:r>
            <a:r>
              <a:rPr lang="en-US" altLang="zh-CN" sz="3600"/>
              <a:t> x86 + </a:t>
            </a:r>
            <a:r>
              <a:rPr lang="zh-CN" altLang="en-US" sz="3600"/>
              <a:t>最大擴充</a:t>
            </a:r>
            <a:r>
              <a:rPr lang="en-US" altLang="zh-CN" sz="3600"/>
              <a:t> </a:t>
            </a:r>
            <a:r>
              <a:rPr lang="en-US" altLang="zh-CN" sz="3600" b="0">
                <a:latin typeface="Oswald Medium" pitchFamily="2" charset="0"/>
              </a:rPr>
              <a:t>8GB RAM</a:t>
            </a:r>
            <a:r>
              <a:rPr lang="zh-CN" altLang="en-US" sz="3600"/>
              <a:t>，</a:t>
            </a:r>
            <a:r>
              <a:rPr lang="zh-TW" altLang="en-US" sz="3600"/>
              <a:t>最適</a:t>
            </a:r>
            <a:r>
              <a:rPr lang="zh-CN" altLang="en-US" sz="3600"/>
              <a:t>創意無極限的</a:t>
            </a:r>
            <a:br>
              <a:rPr lang="en-US" altLang="zh-CN" sz="3600"/>
            </a:br>
            <a:r>
              <a:rPr lang="zh-TW" altLang="en-US" sz="3600"/>
              <a:t>軟體容器工作站</a:t>
            </a:r>
            <a:r>
              <a:rPr lang="en-US" altLang="zh-TW" sz="3600"/>
              <a:t> </a:t>
            </a:r>
            <a:r>
              <a:rPr lang="en-US" altLang="zh-TW" sz="3600" b="0">
                <a:latin typeface="Oswald Medium" pitchFamily="2" charset="0"/>
              </a:rPr>
              <a:t>(Container Station</a:t>
            </a:r>
            <a:r>
              <a:rPr lang="en-US" altLang="zh-TW" b="0">
                <a:latin typeface="Oswald Medium" pitchFamily="2" charset="0"/>
              </a:rPr>
              <a:t>)</a:t>
            </a:r>
            <a:endParaRPr lang="zh-TW" altLang="en-US" b="0">
              <a:latin typeface="Oswald Medium" pitchFamily="2" charset="0"/>
            </a:endParaRPr>
          </a:p>
        </p:txBody>
      </p:sp>
      <p:pic>
        <p:nvPicPr>
          <p:cNvPr id="5" name="圖片 4" descr="Image 8.png">
            <a:extLst>
              <a:ext uri="{FF2B5EF4-FFF2-40B4-BE49-F238E27FC236}">
                <a16:creationId xmlns:a16="http://schemas.microsoft.com/office/drawing/2014/main" id="{D1345755-82E5-764E-B4A6-A0FFA0F9126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91341" y="3540007"/>
            <a:ext cx="5135010" cy="3166787"/>
          </a:xfrm>
          <a:prstGeom prst="roundRect">
            <a:avLst>
              <a:gd name="adj" fmla="val 2542"/>
            </a:avLst>
          </a:prstGeom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6679C3ED-9C0C-614D-A30D-3BF0F4DCEC21}"/>
              </a:ext>
            </a:extLst>
          </p:cNvPr>
          <p:cNvSpPr txBox="1">
            <a:spLocks/>
          </p:cNvSpPr>
          <p:nvPr/>
        </p:nvSpPr>
        <p:spPr>
          <a:xfrm>
            <a:off x="6689403" y="1682935"/>
            <a:ext cx="3805261" cy="80600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/>
          <a:p>
            <a:pPr marL="239994" indent="-457189">
              <a:defRPr/>
            </a:pPr>
            <a:r>
              <a:rPr lang="zh-TW" altLang="en-US" sz="1867" b="1">
                <a:solidFill>
                  <a:srgbClr val="17F1BD"/>
                </a:solidFill>
                <a:latin typeface="微軟正黑體" pitchFamily="34" charset="-120"/>
                <a:ea typeface="微軟正黑體" pitchFamily="34" charset="-120"/>
              </a:rPr>
              <a:t>匯入匯出容器輕鬆轉移</a:t>
            </a:r>
            <a:endParaRPr lang="en-US" altLang="zh-TW" sz="1867" b="1">
              <a:solidFill>
                <a:srgbClr val="17F1BD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39178" indent="-239178" defTabSz="1219170">
              <a:buFont typeface="Arial" pitchFamily="34" charset="0"/>
              <a:buChar char="•"/>
              <a:defRPr/>
            </a:pP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由 </a:t>
            </a:r>
            <a:r>
              <a:rPr lang="en-US" altLang="zh-TW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PC</a:t>
            </a: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或 </a:t>
            </a:r>
            <a:r>
              <a:rPr lang="en-US" altLang="zh-TW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匯入映像檔或容器</a:t>
            </a:r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39178" indent="-239178" defTabSz="1219170">
              <a:buFont typeface="Arial" pitchFamily="34" charset="0"/>
              <a:buChar char="•"/>
              <a:defRPr/>
            </a:pP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可匯出映像檔或容器至 </a:t>
            </a:r>
            <a:r>
              <a:rPr lang="en-US" altLang="zh-TW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NAS</a:t>
            </a: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 做備份</a:t>
            </a:r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39994" indent="-457189" defTabSz="1219170">
              <a:buFont typeface="Arial" pitchFamily="34" charset="0"/>
              <a:buChar char="•"/>
              <a:defRPr/>
            </a:pPr>
            <a:endParaRPr lang="zh-TW" altLang="en-US" sz="1867" b="1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F1005C24-6322-E740-AAAE-33E91B36F025}"/>
              </a:ext>
            </a:extLst>
          </p:cNvPr>
          <p:cNvSpPr txBox="1">
            <a:spLocks/>
          </p:cNvSpPr>
          <p:nvPr/>
        </p:nvSpPr>
        <p:spPr>
          <a:xfrm>
            <a:off x="8711241" y="2796429"/>
            <a:ext cx="3515929" cy="58575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/>
          <a:p>
            <a:pPr marL="239994" indent="-457189" defTabSz="1219170">
              <a:defRPr/>
            </a:pPr>
            <a:r>
              <a:rPr lang="zh-TW" altLang="en-US" sz="1867" b="1">
                <a:solidFill>
                  <a:srgbClr val="17F1BD"/>
                </a:solidFill>
                <a:latin typeface="微軟正黑體" pitchFamily="34" charset="-120"/>
                <a:ea typeface="微軟正黑體" pitchFamily="34" charset="-120"/>
              </a:rPr>
              <a:t>內建 </a:t>
            </a:r>
            <a:r>
              <a:rPr lang="en-US" altLang="zh-TW" sz="1867" b="1">
                <a:solidFill>
                  <a:srgbClr val="17F1BD"/>
                </a:solidFill>
                <a:latin typeface="微軟正黑體" pitchFamily="34" charset="-120"/>
                <a:ea typeface="微軟正黑體" pitchFamily="34" charset="-120"/>
              </a:rPr>
              <a:t>Docker</a:t>
            </a:r>
            <a:r>
              <a:rPr lang="en-US" altLang="zh-TW" sz="1867" b="1" baseline="30000">
                <a:solidFill>
                  <a:srgbClr val="17F1BD"/>
                </a:solidFill>
                <a:latin typeface="微軟正黑體" pitchFamily="34" charset="-120"/>
                <a:ea typeface="微軟正黑體" pitchFamily="34" charset="-120"/>
              </a:rPr>
              <a:t>®</a:t>
            </a:r>
            <a:r>
              <a:rPr lang="en-US" altLang="zh-TW" sz="1867" b="1">
                <a:solidFill>
                  <a:srgbClr val="17F1BD"/>
                </a:solidFill>
                <a:latin typeface="微軟正黑體" pitchFamily="34" charset="-120"/>
                <a:ea typeface="微軟正黑體" pitchFamily="34" charset="-120"/>
              </a:rPr>
              <a:t> Hub</a:t>
            </a:r>
            <a:r>
              <a:rPr lang="zh-TW" altLang="en-US" sz="1867" b="1">
                <a:solidFill>
                  <a:srgbClr val="17F1BD"/>
                </a:solidFill>
                <a:latin typeface="微軟正黑體" pitchFamily="34" charset="-120"/>
                <a:ea typeface="微軟正黑體" pitchFamily="34" charset="-120"/>
              </a:rPr>
              <a:t> 線上市集</a:t>
            </a:r>
            <a:endParaRPr lang="en-US" altLang="zh-TW" sz="1867" b="1">
              <a:solidFill>
                <a:srgbClr val="17F1BD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39994" indent="-457189" defTabSz="1219170">
              <a:defRPr/>
            </a:pP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直接搜尋、隨選下載</a:t>
            </a:r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A1461536-5F03-384B-AF8D-4D302CDE46EA}"/>
              </a:ext>
            </a:extLst>
          </p:cNvPr>
          <p:cNvSpPr txBox="1">
            <a:spLocks/>
          </p:cNvSpPr>
          <p:nvPr/>
        </p:nvSpPr>
        <p:spPr>
          <a:xfrm>
            <a:off x="1549167" y="1682935"/>
            <a:ext cx="5034445" cy="806004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/>
          <a:p>
            <a:pPr marL="239994" indent="-457189" defTabSz="1219170">
              <a:defRPr/>
            </a:pPr>
            <a:r>
              <a:rPr lang="zh-TW" altLang="en-US" sz="1867" b="1">
                <a:solidFill>
                  <a:srgbClr val="17F1BD"/>
                </a:solidFill>
                <a:latin typeface="微軟正黑體" pitchFamily="34" charset="-120"/>
                <a:ea typeface="微軟正黑體" pitchFamily="34" charset="-120"/>
              </a:rPr>
              <a:t>人工智慧、物聯網、及常用容器推薦</a:t>
            </a:r>
            <a:endParaRPr lang="en-US" altLang="zh-TW" sz="1867" b="1">
              <a:solidFill>
                <a:srgbClr val="17F1BD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30712" lvl="1" indent="-230712" defTabSz="121917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一鍵安裝精靈，幫助您快速設定參數並建立容器</a:t>
            </a:r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239178" indent="-239178" defTabSz="1219170">
              <a:buFont typeface="Arial" pitchFamily="34" charset="0"/>
              <a:buChar char="•"/>
              <a:defRPr/>
            </a:pP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支援 </a:t>
            </a:r>
            <a:r>
              <a:rPr lang="en-US" altLang="zh-TW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Docker Compose YAML </a:t>
            </a: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格式建立應用程式</a:t>
            </a:r>
          </a:p>
        </p:txBody>
      </p:sp>
    </p:spTree>
    <p:extLst>
      <p:ext uri="{BB962C8B-B14F-4D97-AF65-F5344CB8AC3E}">
        <p14:creationId xmlns:p14="http://schemas.microsoft.com/office/powerpoint/2010/main" val="3976065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 55">
            <a:extLst>
              <a:ext uri="{FF2B5EF4-FFF2-40B4-BE49-F238E27FC236}">
                <a16:creationId xmlns:a16="http://schemas.microsoft.com/office/drawing/2014/main" id="{96D94293-948A-496D-AA99-42F268E656C9}"/>
              </a:ext>
            </a:extLst>
          </p:cNvPr>
          <p:cNvSpPr/>
          <p:nvPr/>
        </p:nvSpPr>
        <p:spPr>
          <a:xfrm rot="16200000">
            <a:off x="5700222" y="380988"/>
            <a:ext cx="780692" cy="12181135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5F158D3-FC63-4710-A0F3-71ECA767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400" err="1"/>
              <a:t>HybridMount</a:t>
            </a:r>
            <a:r>
              <a:rPr lang="en-US" altLang="zh-TW" sz="3400"/>
              <a:t> </a:t>
            </a:r>
            <a:r>
              <a:rPr lang="zh-CN" altLang="en-US" sz="3400"/>
              <a:t>無縫掛載雲空間，</a:t>
            </a:r>
            <a:r>
              <a:rPr lang="en-US" altLang="zh-TW" sz="3400"/>
              <a:t>兩</a:t>
            </a:r>
            <a:r>
              <a:rPr lang="zh-TW" altLang="en-US" sz="3400"/>
              <a:t>種彈性存取模式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2FA694EF-66F8-468F-BB46-0390FC126700}"/>
              </a:ext>
            </a:extLst>
          </p:cNvPr>
          <p:cNvSpPr/>
          <p:nvPr/>
        </p:nvSpPr>
        <p:spPr>
          <a:xfrm>
            <a:off x="505491" y="1182485"/>
            <a:ext cx="9366930" cy="624325"/>
          </a:xfrm>
          <a:prstGeom prst="rect">
            <a:avLst/>
          </a:prstGeom>
          <a:gradFill>
            <a:gsLst>
              <a:gs pos="0">
                <a:srgbClr val="9BBD1E">
                  <a:alpha val="25000"/>
                </a:srgbClr>
              </a:gs>
              <a:gs pos="100000">
                <a:srgbClr val="9BBD1E">
                  <a:alpha val="25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14" name="表格 3">
            <a:extLst>
              <a:ext uri="{FF2B5EF4-FFF2-40B4-BE49-F238E27FC236}">
                <a16:creationId xmlns:a16="http://schemas.microsoft.com/office/drawing/2014/main" id="{1E3B0E68-6A0A-4C27-BB48-D662245483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780273"/>
              </p:ext>
            </p:extLst>
          </p:nvPr>
        </p:nvGraphicFramePr>
        <p:xfrm>
          <a:off x="490374" y="1170690"/>
          <a:ext cx="9369933" cy="4910520"/>
        </p:xfrm>
        <a:graphic>
          <a:graphicData uri="http://schemas.openxmlformats.org/drawingml/2006/table">
            <a:tbl>
              <a:tblPr firstRow="1" bandRow="1"/>
              <a:tblGrid>
                <a:gridCol w="2413708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3298625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14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121933" marR="121933" marT="60967" marB="60967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8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800" b="1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File Station</a:t>
                      </a:r>
                      <a:r>
                        <a:rPr lang="zh-TW" altLang="en-US" sz="1800" b="1" i="0" u="none" strike="noStrike" noProof="0">
                          <a:solidFill>
                            <a:schemeClr val="bg1"/>
                          </a:solidFill>
                          <a:latin typeface="Arial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zh-TW" sz="1800" b="1" i="0" u="none" strike="noStrike" noProof="0">
                          <a:solidFill>
                            <a:schemeClr val="bg1"/>
                          </a:solidFill>
                          <a:latin typeface="微軟正黑體"/>
                          <a:ea typeface="微軟正黑體"/>
                        </a:rPr>
                        <a:t>掛載</a:t>
                      </a:r>
                      <a:endParaRPr lang="zh-TW" sz="1800">
                        <a:solidFill>
                          <a:schemeClr val="bg1"/>
                        </a:solidFill>
                        <a:latin typeface="微軟正黑體"/>
                        <a:ea typeface="微軟正黑體"/>
                      </a:endParaRPr>
                    </a:p>
                  </a:txBody>
                  <a:tcPr marL="85563" marR="85563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8E8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800" b="1" i="0" u="none" strike="noStrike" noProof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檔案型</a:t>
                      </a:r>
                      <a:r>
                        <a:rPr lang="zh-TW" altLang="en-US" sz="1800" b="1" i="0" u="none" strike="noStrike" noProof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</a:t>
                      </a:r>
                      <a:r>
                        <a:rPr lang="zh-TW" sz="1800" b="1" i="0" u="none" strike="noStrike" noProof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網關</a:t>
                      </a:r>
                      <a:endParaRPr lang="zh-TW" sz="18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9128" marR="89128" marT="190500" marB="1905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E9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設置方法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建立</a:t>
                      </a:r>
                      <a:r>
                        <a:rPr lang="en-US" altLang="zh-TW" sz="18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File Station </a:t>
                      </a:r>
                    </a:p>
                    <a:p>
                      <a:pPr algn="ctr" fontAlgn="ctr"/>
                      <a:r>
                        <a:rPr lang="zh-CN" altLang="en-US" sz="18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雲端掛載模式</a:t>
                      </a:r>
                      <a:endParaRPr lang="zh-TW" altLang="en-US" sz="1800" b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選擇檔案型雲網關模式</a:t>
                      </a:r>
                      <a:b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</a:br>
                      <a: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並配置快取空間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掛載數量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無限制</a:t>
                      </a:r>
                      <a:endParaRPr lang="en-US" altLang="zh-TW" sz="1800" b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可掛載無限個雲端服務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0" i="0" u="none" strike="noStrike" noProof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2 </a:t>
                      </a:r>
                      <a:r>
                        <a:rPr lang="zh-TW" sz="1800" b="0" i="0" u="none" strike="noStrike" noProof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個永久免費的</a:t>
                      </a:r>
                      <a:r>
                        <a:rPr lang="zh-TW" altLang="en-US" sz="1800" b="0" i="0" u="none" strike="noStrike" noProof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網關</a:t>
                      </a:r>
                      <a:r>
                        <a:rPr lang="zh-TW" sz="1800" b="0" i="0" u="none" strike="noStrike" noProof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授權</a:t>
                      </a:r>
                      <a:endParaRPr lang="en-US" altLang="zh-TW" sz="1800" b="0" i="0" u="none" strike="noStrike" noProof="0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sz="1800" b="0" i="0" u="none" strike="noStrike" noProof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可依需求購置額外授權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6247581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存取體驗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存取速度取決於網際網路速度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快取機制大幅減少讀寫等待時間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036707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於 </a:t>
                      </a:r>
                      <a:r>
                        <a:rPr lang="af-ZA" sz="180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File Station</a:t>
                      </a:r>
                      <a:r>
                        <a:rPr lang="af-ZA" sz="1800" b="1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zh-TW" altLang="en-US" sz="1800" b="1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存取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42144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透過 </a:t>
                      </a:r>
                      <a:r>
                        <a:rPr lang="af-ZA" sz="1800" b="1">
                          <a:solidFill>
                            <a:schemeClr val="bg1"/>
                          </a:solidFill>
                          <a:effectLst/>
                          <a:latin typeface="Arial"/>
                          <a:ea typeface="微軟正黑體"/>
                          <a:cs typeface="Arial"/>
                        </a:rPr>
                        <a:t>SMB / NFS / AFP </a:t>
                      </a:r>
                      <a:r>
                        <a:rPr lang="zh-TW" altLang="en-US" sz="1800" b="1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</a:rPr>
                        <a:t>存取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不支援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800" b="0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支援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223761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1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同步機制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每次瀏覽時需重新與雲端同步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800" b="0" kern="120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定期同步，可快速瀏覽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5402618"/>
                  </a:ext>
                </a:extLst>
              </a:tr>
              <a:tr h="39168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800" b="1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QTS Apps </a:t>
                      </a:r>
                      <a:r>
                        <a:rPr lang="zh-CN" altLang="en-US" sz="1800" b="1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檔案管理</a:t>
                      </a:r>
                      <a:endParaRPr lang="zh-TW" altLang="en-US" sz="1800" b="1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800" b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不支援</a:t>
                      </a: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rtl="0" eaLnBrk="1" fontAlgn="ctr" latinLnBrk="0" hangingPunct="1">
                        <a:buNone/>
                      </a:pPr>
                      <a:r>
                        <a:rPr lang="en-US" altLang="zh-TW" sz="1800" b="0" kern="120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   </a:t>
                      </a:r>
                      <a:r>
                        <a:rPr lang="zh-TW" altLang="en-US" sz="1800" b="0" kern="120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  </a:t>
                      </a:r>
                      <a:r>
                        <a:rPr lang="en-US" altLang="zh-TW" sz="1800" b="0" kern="120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 </a:t>
                      </a:r>
                      <a:r>
                        <a:rPr lang="zh-TW" altLang="en-US" sz="1800" b="0" kern="120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支援</a:t>
                      </a:r>
                      <a:r>
                        <a:rPr lang="en-US" altLang="zh-TW" sz="1800" b="0" kern="120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                                    ...</a:t>
                      </a:r>
                      <a:endParaRPr lang="zh-TW" altLang="en-US" sz="1800" b="0" kern="1200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  <a:cs typeface="+mn-cs"/>
                      </a:endParaRPr>
                    </a:p>
                  </a:txBody>
                  <a:tcPr marL="89128" marR="89128" marT="108000" marB="10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10000"/>
                        <a:alpha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153205"/>
                  </a:ext>
                </a:extLst>
              </a:tr>
            </a:tbl>
          </a:graphicData>
        </a:graphic>
      </p:graphicFrame>
      <p:pic>
        <p:nvPicPr>
          <p:cNvPr id="9" name="图片 57">
            <a:extLst>
              <a:ext uri="{FF2B5EF4-FFF2-40B4-BE49-F238E27FC236}">
                <a16:creationId xmlns:a16="http://schemas.microsoft.com/office/drawing/2014/main" id="{F744FA4F-5026-456D-A6D2-9337F89832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588340" y="1348986"/>
            <a:ext cx="9369764" cy="469619"/>
          </a:xfrm>
          <a:prstGeom prst="rect">
            <a:avLst/>
          </a:prstGeom>
        </p:spPr>
      </p:pic>
      <p:grpSp>
        <p:nvGrpSpPr>
          <p:cNvPr id="43" name="群組 42">
            <a:extLst>
              <a:ext uri="{FF2B5EF4-FFF2-40B4-BE49-F238E27FC236}">
                <a16:creationId xmlns:a16="http://schemas.microsoft.com/office/drawing/2014/main" id="{8AF9330D-5A76-4143-BFC0-5CCAF305C401}"/>
              </a:ext>
            </a:extLst>
          </p:cNvPr>
          <p:cNvGrpSpPr/>
          <p:nvPr/>
        </p:nvGrpSpPr>
        <p:grpSpPr>
          <a:xfrm>
            <a:off x="9960014" y="2044018"/>
            <a:ext cx="2231986" cy="3500964"/>
            <a:chOff x="9960014" y="1888151"/>
            <a:chExt cx="2231986" cy="3500964"/>
          </a:xfrm>
        </p:grpSpPr>
        <p:sp>
          <p:nvSpPr>
            <p:cNvPr id="4" name="矩形 12">
              <a:extLst>
                <a:ext uri="{FF2B5EF4-FFF2-40B4-BE49-F238E27FC236}">
                  <a16:creationId xmlns:a16="http://schemas.microsoft.com/office/drawing/2014/main" id="{A263777A-E572-A94E-864D-9D612BEA5766}"/>
                </a:ext>
              </a:extLst>
            </p:cNvPr>
            <p:cNvSpPr/>
            <p:nvPr/>
          </p:nvSpPr>
          <p:spPr>
            <a:xfrm>
              <a:off x="10211811" y="2886974"/>
              <a:ext cx="1279701" cy="12056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121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endParaRPr lang="en-GB" sz="1013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文字方塊 34">
              <a:extLst>
                <a:ext uri="{FF2B5EF4-FFF2-40B4-BE49-F238E27FC236}">
                  <a16:creationId xmlns:a16="http://schemas.microsoft.com/office/drawing/2014/main" id="{0094C4F6-CD07-734A-9402-38E0B1B51C36}"/>
                </a:ext>
              </a:extLst>
            </p:cNvPr>
            <p:cNvSpPr txBox="1"/>
            <p:nvPr/>
          </p:nvSpPr>
          <p:spPr>
            <a:xfrm>
              <a:off x="11467574" y="3205476"/>
              <a:ext cx="72442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50" b="1"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NAS</a:t>
              </a:r>
              <a:r>
                <a:rPr lang="en-US" altLang="zh-TW" sz="105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</a:p>
            <a:p>
              <a:r>
                <a:rPr lang="zh-TW" altLang="en-US" sz="105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快取空間</a:t>
              </a:r>
              <a:endParaRPr lang="en-GB" altLang="zh-TW" sz="105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5" name="直線單箭頭接點 2049">
              <a:extLst>
                <a:ext uri="{FF2B5EF4-FFF2-40B4-BE49-F238E27FC236}">
                  <a16:creationId xmlns:a16="http://schemas.microsoft.com/office/drawing/2014/main" id="{CB819E92-7835-D84C-A27F-5464567168F3}"/>
                </a:ext>
              </a:extLst>
            </p:cNvPr>
            <p:cNvCxnSpPr>
              <a:cxnSpLocks/>
            </p:cNvCxnSpPr>
            <p:nvPr/>
          </p:nvCxnSpPr>
          <p:spPr>
            <a:xfrm>
              <a:off x="10561209" y="2339266"/>
              <a:ext cx="0" cy="1318283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圖形 37">
              <a:extLst>
                <a:ext uri="{FF2B5EF4-FFF2-40B4-BE49-F238E27FC236}">
                  <a16:creationId xmlns:a16="http://schemas.microsoft.com/office/drawing/2014/main" id="{9E94EF24-05A5-5E4A-9DED-C78DD71EA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376775" y="3620974"/>
              <a:ext cx="555275" cy="555275"/>
            </a:xfrm>
            <a:prstGeom prst="rect">
              <a:avLst/>
            </a:prstGeom>
          </p:spPr>
        </p:pic>
        <p:cxnSp>
          <p:nvCxnSpPr>
            <p:cNvPr id="17" name="直線單箭頭接點 2049">
              <a:extLst>
                <a:ext uri="{FF2B5EF4-FFF2-40B4-BE49-F238E27FC236}">
                  <a16:creationId xmlns:a16="http://schemas.microsoft.com/office/drawing/2014/main" id="{0FE8697E-A034-6749-B725-4F5BBB209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852368" y="2339266"/>
              <a:ext cx="0" cy="1318283"/>
            </a:xfrm>
            <a:prstGeom prst="straightConnector1">
              <a:avLst/>
            </a:prstGeom>
            <a:ln w="254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2049">
              <a:extLst>
                <a:ext uri="{FF2B5EF4-FFF2-40B4-BE49-F238E27FC236}">
                  <a16:creationId xmlns:a16="http://schemas.microsoft.com/office/drawing/2014/main" id="{8F578D73-0657-FC47-890F-A20350142A7D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2517325"/>
              <a:ext cx="0" cy="1140225"/>
            </a:xfrm>
            <a:prstGeom prst="straightConnector1">
              <a:avLst/>
            </a:prstGeom>
            <a:ln w="254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圖形 42">
              <a:extLst>
                <a:ext uri="{FF2B5EF4-FFF2-40B4-BE49-F238E27FC236}">
                  <a16:creationId xmlns:a16="http://schemas.microsoft.com/office/drawing/2014/main" id="{63D9ED4E-92F7-CF4A-B50E-FE081B806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326547" y="1888151"/>
              <a:ext cx="1050229" cy="6291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0" name="群組 26">
              <a:extLst>
                <a:ext uri="{FF2B5EF4-FFF2-40B4-BE49-F238E27FC236}">
                  <a16:creationId xmlns:a16="http://schemas.microsoft.com/office/drawing/2014/main" id="{25295283-6F23-CB4D-8506-513D04634D62}"/>
                </a:ext>
              </a:extLst>
            </p:cNvPr>
            <p:cNvGrpSpPr/>
            <p:nvPr/>
          </p:nvGrpSpPr>
          <p:grpSpPr>
            <a:xfrm>
              <a:off x="10431823" y="3675153"/>
              <a:ext cx="284997" cy="279879"/>
              <a:chOff x="3668692" y="5275450"/>
              <a:chExt cx="676157" cy="664015"/>
            </a:xfrm>
          </p:grpSpPr>
          <p:pic>
            <p:nvPicPr>
              <p:cNvPr id="21" name="Picture 2" descr="Image result for file icon green">
                <a:extLst>
                  <a:ext uri="{FF2B5EF4-FFF2-40B4-BE49-F238E27FC236}">
                    <a16:creationId xmlns:a16="http://schemas.microsoft.com/office/drawing/2014/main" id="{98482F47-5601-3241-90AB-332236BF8D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2260" y="5275450"/>
                <a:ext cx="649014" cy="649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矩形 28">
                <a:extLst>
                  <a:ext uri="{FF2B5EF4-FFF2-40B4-BE49-F238E27FC236}">
                    <a16:creationId xmlns:a16="http://schemas.microsoft.com/office/drawing/2014/main" id="{AE1B6A72-1245-4046-87F3-532FA09EDBC8}"/>
                  </a:ext>
                </a:extLst>
              </p:cNvPr>
              <p:cNvSpPr/>
              <p:nvPr/>
            </p:nvSpPr>
            <p:spPr>
              <a:xfrm>
                <a:off x="3668692" y="5487018"/>
                <a:ext cx="676157" cy="4524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178"/>
                <a:r>
                  <a:rPr lang="en-US" altLang="zh-TW" sz="450">
                    <a:solidFill>
                      <a:srgbClr val="1FC933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META</a:t>
                </a:r>
              </a:p>
              <a:p>
                <a:pPr algn="ctr" defTabSz="457178"/>
                <a:r>
                  <a:rPr lang="en-US" altLang="zh-TW" sz="450">
                    <a:solidFill>
                      <a:srgbClr val="1FC933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DATA</a:t>
                </a:r>
                <a:endParaRPr lang="en-GB" sz="450">
                  <a:solidFill>
                    <a:srgbClr val="1FC9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Picture 6" descr="Related image">
              <a:extLst>
                <a:ext uri="{FF2B5EF4-FFF2-40B4-BE49-F238E27FC236}">
                  <a16:creationId xmlns:a16="http://schemas.microsoft.com/office/drawing/2014/main" id="{7942D709-BFB6-AA48-972B-04797533D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7974" y="3684472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Related image">
              <a:extLst>
                <a:ext uri="{FF2B5EF4-FFF2-40B4-BE49-F238E27FC236}">
                  <a16:creationId xmlns:a16="http://schemas.microsoft.com/office/drawing/2014/main" id="{243EDA50-BB94-564D-BC82-A5D958F54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1428" y="3689951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圖形 39">
              <a:extLst>
                <a:ext uri="{FF2B5EF4-FFF2-40B4-BE49-F238E27FC236}">
                  <a16:creationId xmlns:a16="http://schemas.microsoft.com/office/drawing/2014/main" id="{79DE5075-AE4E-BE49-AED1-69B409957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0211811" y="4613684"/>
              <a:ext cx="1276229" cy="775431"/>
            </a:xfrm>
            <a:prstGeom prst="rect">
              <a:avLst/>
            </a:prstGeom>
          </p:spPr>
        </p:pic>
        <p:cxnSp>
          <p:nvCxnSpPr>
            <p:cNvPr id="26" name="直線單箭頭接點 2049">
              <a:extLst>
                <a:ext uri="{FF2B5EF4-FFF2-40B4-BE49-F238E27FC236}">
                  <a16:creationId xmlns:a16="http://schemas.microsoft.com/office/drawing/2014/main" id="{05D65C86-6D0A-B641-9321-AB82EB46A5FD}"/>
                </a:ext>
              </a:extLst>
            </p:cNvPr>
            <p:cNvCxnSpPr>
              <a:cxnSpLocks/>
            </p:cNvCxnSpPr>
            <p:nvPr/>
          </p:nvCxnSpPr>
          <p:spPr>
            <a:xfrm>
              <a:off x="10851661" y="4037554"/>
              <a:ext cx="0" cy="493472"/>
            </a:xfrm>
            <a:prstGeom prst="straightConnector1">
              <a:avLst/>
            </a:prstGeom>
            <a:ln w="762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049">
              <a:extLst>
                <a:ext uri="{FF2B5EF4-FFF2-40B4-BE49-F238E27FC236}">
                  <a16:creationId xmlns:a16="http://schemas.microsoft.com/office/drawing/2014/main" id="{A707A44A-D298-BD41-8637-B170114D5346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4019531"/>
              <a:ext cx="0" cy="503626"/>
            </a:xfrm>
            <a:prstGeom prst="straightConnector1">
              <a:avLst/>
            </a:prstGeom>
            <a:ln w="762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50">
              <a:extLst>
                <a:ext uri="{FF2B5EF4-FFF2-40B4-BE49-F238E27FC236}">
                  <a16:creationId xmlns:a16="http://schemas.microsoft.com/office/drawing/2014/main" id="{0890ED3E-6486-924A-AEBB-9C1D5ECD25A6}"/>
                </a:ext>
              </a:extLst>
            </p:cNvPr>
            <p:cNvSpPr/>
            <p:nvPr/>
          </p:nvSpPr>
          <p:spPr>
            <a:xfrm>
              <a:off x="11067373" y="2585036"/>
              <a:ext cx="879777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178"/>
              <a:r>
                <a:rPr lang="zh-CN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網際網路</a:t>
              </a:r>
              <a:endParaRPr lang="en-GB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9" name="矩形: 圓角 35">
              <a:extLst>
                <a:ext uri="{FF2B5EF4-FFF2-40B4-BE49-F238E27FC236}">
                  <a16:creationId xmlns:a16="http://schemas.microsoft.com/office/drawing/2014/main" id="{50A5A0F0-8E0C-874C-89DC-CC1C89560014}"/>
                </a:ext>
              </a:extLst>
            </p:cNvPr>
            <p:cNvSpPr/>
            <p:nvPr/>
          </p:nvSpPr>
          <p:spPr>
            <a:xfrm>
              <a:off x="11280343" y="2364591"/>
              <a:ext cx="532981" cy="220471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r>
                <a:rPr lang="zh-CN" altLang="en-US" sz="1050" b="1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較慢</a:t>
              </a:r>
              <a:endParaRPr lang="zh-TW" altLang="en-US" sz="1050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0" name="文字方塊 30">
              <a:extLst>
                <a:ext uri="{FF2B5EF4-FFF2-40B4-BE49-F238E27FC236}">
                  <a16:creationId xmlns:a16="http://schemas.microsoft.com/office/drawing/2014/main" id="{A9D8F984-CB02-FA49-A3D2-8458FB87A293}"/>
                </a:ext>
              </a:extLst>
            </p:cNvPr>
            <p:cNvSpPr txBox="1"/>
            <p:nvPr/>
          </p:nvSpPr>
          <p:spPr>
            <a:xfrm>
              <a:off x="11111279" y="4273505"/>
              <a:ext cx="83587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78"/>
              <a:r>
                <a:rPr lang="zh-CN" altLang="en-US" sz="1200" b="1"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區域網路</a:t>
              </a:r>
              <a:endParaRPr lang="en-GB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1" name="矩形: 圓角 35">
              <a:extLst>
                <a:ext uri="{FF2B5EF4-FFF2-40B4-BE49-F238E27FC236}">
                  <a16:creationId xmlns:a16="http://schemas.microsoft.com/office/drawing/2014/main" id="{A543A250-E0A6-3A44-962B-2E7E8E51AFF7}"/>
                </a:ext>
              </a:extLst>
            </p:cNvPr>
            <p:cNvSpPr/>
            <p:nvPr/>
          </p:nvSpPr>
          <p:spPr>
            <a:xfrm>
              <a:off x="11295923" y="4528274"/>
              <a:ext cx="524636" cy="209775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78"/>
              <a:r>
                <a:rPr lang="zh-TW" altLang="en-US" sz="1050" b="1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較快</a:t>
              </a:r>
            </a:p>
          </p:txBody>
        </p:sp>
        <p:pic>
          <p:nvPicPr>
            <p:cNvPr id="32" name="圖片 24">
              <a:extLst>
                <a:ext uri="{FF2B5EF4-FFF2-40B4-BE49-F238E27FC236}">
                  <a16:creationId xmlns:a16="http://schemas.microsoft.com/office/drawing/2014/main" id="{07D516C5-CBB7-464E-880E-903586334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60014" y="4243480"/>
              <a:ext cx="670891" cy="670891"/>
            </a:xfrm>
            <a:prstGeom prst="ellipse">
              <a:avLst/>
            </a:prstGeom>
            <a:ln w="19050">
              <a:solidFill>
                <a:srgbClr val="3121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Oval 40">
              <a:extLst>
                <a:ext uri="{FF2B5EF4-FFF2-40B4-BE49-F238E27FC236}">
                  <a16:creationId xmlns:a16="http://schemas.microsoft.com/office/drawing/2014/main" id="{488282E9-ADCE-BA48-B4AC-34B1C4E074D3}"/>
                </a:ext>
              </a:extLst>
            </p:cNvPr>
            <p:cNvSpPr/>
            <p:nvPr/>
          </p:nvSpPr>
          <p:spPr>
            <a:xfrm>
              <a:off x="10365893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/>
                <a:t>1</a:t>
              </a:r>
            </a:p>
          </p:txBody>
        </p:sp>
        <p:sp>
          <p:nvSpPr>
            <p:cNvPr id="34" name="Oval 41">
              <a:extLst>
                <a:ext uri="{FF2B5EF4-FFF2-40B4-BE49-F238E27FC236}">
                  <a16:creationId xmlns:a16="http://schemas.microsoft.com/office/drawing/2014/main" id="{AF89E2EA-9F5E-8243-AA59-A77629CFED5B}"/>
                </a:ext>
              </a:extLst>
            </p:cNvPr>
            <p:cNvSpPr/>
            <p:nvPr/>
          </p:nvSpPr>
          <p:spPr>
            <a:xfrm>
              <a:off x="10657052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/>
                <a:t>2</a:t>
              </a:r>
            </a:p>
          </p:txBody>
        </p:sp>
        <p:sp>
          <p:nvSpPr>
            <p:cNvPr id="35" name="Oval 42">
              <a:extLst>
                <a:ext uri="{FF2B5EF4-FFF2-40B4-BE49-F238E27FC236}">
                  <a16:creationId xmlns:a16="http://schemas.microsoft.com/office/drawing/2014/main" id="{1E33BC93-92ED-6D4B-A377-A730932630EC}"/>
                </a:ext>
              </a:extLst>
            </p:cNvPr>
            <p:cNvSpPr/>
            <p:nvPr/>
          </p:nvSpPr>
          <p:spPr>
            <a:xfrm>
              <a:off x="11003295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/>
                <a:t>3</a:t>
              </a:r>
            </a:p>
          </p:txBody>
        </p:sp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334951C4-99EE-4B0C-8527-641485BDED8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2521" y="1122511"/>
            <a:ext cx="750627" cy="750627"/>
          </a:xfrm>
          <a:prstGeom prst="rect">
            <a:avLst/>
          </a:prstGeom>
        </p:spPr>
      </p:pic>
      <p:pic>
        <p:nvPicPr>
          <p:cNvPr id="6" name="Picture 35" descr="https://lh4.googleusercontent.com/ETlYkxMtNwBhq_pF5u1Y0xJwnaq7RXkdBxqpC3lVyjcob8rGPOWaXiTlFupURIDJ0HJjjiUV9J85QzE7q_rLvINO7Ow9ShVw_x_KIq7Mfm-4ukuNjXC_AnFPBN4-2jjw7GL0pN0LihM">
            <a:extLst>
              <a:ext uri="{FF2B5EF4-FFF2-40B4-BE49-F238E27FC236}">
                <a16:creationId xmlns:a16="http://schemas.microsoft.com/office/drawing/2014/main" id="{D05F7278-E29A-DF43-956F-1207A0A17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5476" y="5669856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7" descr="https://lh3.googleusercontent.com/-NG0S4Pwe25TCICHnKWyvCv5tMwZQO4HmP1zJ8VIaAY2muB5NPdEhMsO7o3dAh04YrJwLxVE18ona_WuHYZ-pY4HnfTbOIjEhgKUWAxuOT-lfh14fMdFHPjdg1b6fdTOQIgUIO9wjn0">
            <a:extLst>
              <a:ext uri="{FF2B5EF4-FFF2-40B4-BE49-F238E27FC236}">
                <a16:creationId xmlns:a16="http://schemas.microsoft.com/office/drawing/2014/main" id="{517529BD-F712-E448-ADF9-B2BF1EEF9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1954" y="5669856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B4692559-EF33-4AF7-B125-F73B63586A2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8433" y="5669856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圖片 41" descr="一張含有 時鐘 的圖片&#10;&#10;自動產生的描述">
            <a:extLst>
              <a:ext uri="{FF2B5EF4-FFF2-40B4-BE49-F238E27FC236}">
                <a16:creationId xmlns:a16="http://schemas.microsoft.com/office/drawing/2014/main" id="{386906F1-37C7-41A4-8E73-9B1915221DC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4912" y="5669856"/>
            <a:ext cx="360000" cy="3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5D8EDF48-8DF3-EA42-AAB8-6A7A8BF55AC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8397">
            <a:off x="3781216" y="6175007"/>
            <a:ext cx="512057" cy="5120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4F1FFDE6-2B1A-7F44-AFB9-ECC03F7AF54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3179">
            <a:off x="4379867" y="6378761"/>
            <a:ext cx="381687" cy="3553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3A6924D9-2254-8544-8A0F-D2FD6F0E5A9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6101" y="6390542"/>
            <a:ext cx="335901" cy="240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F744647D-5B81-7F4E-B7D8-9C5D8D62985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3710" y="6194621"/>
            <a:ext cx="391841" cy="3918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 descr="一張含有 物件 的圖片&#10;&#10;自動產生的描述">
            <a:extLst>
              <a:ext uri="{FF2B5EF4-FFF2-40B4-BE49-F238E27FC236}">
                <a16:creationId xmlns:a16="http://schemas.microsoft.com/office/drawing/2014/main" id="{CBA343DB-3ADD-3546-88FB-F1BB6CC1DA4F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87694">
            <a:off x="1208482" y="6362574"/>
            <a:ext cx="406139" cy="3053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E1E65652-568F-F147-9269-1F3CC4C6D33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506247" y="6312094"/>
            <a:ext cx="534355" cy="3970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1B6576C4-5DD6-4349-B7F5-C90A1608735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8526">
            <a:off x="3326753" y="6350784"/>
            <a:ext cx="422062" cy="422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1D791636-22EA-1A4A-91E4-B42EDA1F06A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1769" y="6271843"/>
            <a:ext cx="350040" cy="359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F0F5C1C1-BB43-284B-B159-8D8846B65B8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6314445" y="6247487"/>
            <a:ext cx="361198" cy="3611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2E7661F1-2277-6B4E-8588-5BA2D6CE62D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3835">
            <a:off x="7499930" y="6206532"/>
            <a:ext cx="511807" cy="5118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7">
            <a:extLst>
              <a:ext uri="{FF2B5EF4-FFF2-40B4-BE49-F238E27FC236}">
                <a16:creationId xmlns:a16="http://schemas.microsoft.com/office/drawing/2014/main" id="{F6218892-71CC-F748-921B-D8D82B4B9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8842779" y="6324866"/>
            <a:ext cx="370932" cy="3709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8FEEC6A0-D551-4441-A24B-B46B17FB8A59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6326" y="6270858"/>
            <a:ext cx="358805" cy="359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1B6242D7-C52B-2F48-A61A-B2393C052B0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6850">
            <a:off x="8117953" y="6337225"/>
            <a:ext cx="430037" cy="2271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7">
            <a:extLst>
              <a:ext uri="{FF2B5EF4-FFF2-40B4-BE49-F238E27FC236}">
                <a16:creationId xmlns:a16="http://schemas.microsoft.com/office/drawing/2014/main" id="{1E90ADB9-ED2F-B645-90EB-453C5FB45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6877763" y="6278911"/>
            <a:ext cx="458625" cy="3955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C805644C-6702-3743-81E3-BE31D90150D9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4988921" y="6285751"/>
            <a:ext cx="590941" cy="231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6C7AF845-0A59-CF4B-9355-5C34D6A21794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1714">
            <a:off x="9457139" y="6279868"/>
            <a:ext cx="350040" cy="3393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33AD9E4-564C-F242-B48E-7B72EADC3EAA}"/>
              </a:ext>
            </a:extLst>
          </p:cNvPr>
          <p:cNvSpPr/>
          <p:nvPr/>
        </p:nvSpPr>
        <p:spPr>
          <a:xfrm>
            <a:off x="9941182" y="1255155"/>
            <a:ext cx="22127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9388" indent="-179388" fontAlgn="ctr">
              <a:buFont typeface="Arial" panose="020B0604020202020204" pitchFamily="34" charset="0"/>
              <a:buChar char="•"/>
            </a:pP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多方線上協作</a:t>
            </a:r>
            <a:endParaRPr lang="en-US" altLang="zh-CN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79388" indent="-179388" fontAlgn="ctr">
              <a:buFont typeface="Arial" panose="020B0604020202020204" pitchFamily="34" charset="0"/>
              <a:buChar char="•"/>
            </a:pP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檔案層級資料分析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03914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矩形: 圓角 191">
            <a:extLst>
              <a:ext uri="{FF2B5EF4-FFF2-40B4-BE49-F238E27FC236}">
                <a16:creationId xmlns:a16="http://schemas.microsoft.com/office/drawing/2014/main" id="{C166B43C-0480-4CC1-8265-7F5F2E074124}"/>
              </a:ext>
            </a:extLst>
          </p:cNvPr>
          <p:cNvSpPr/>
          <p:nvPr/>
        </p:nvSpPr>
        <p:spPr>
          <a:xfrm>
            <a:off x="367748" y="1775924"/>
            <a:ext cx="11430000" cy="5082076"/>
          </a:xfrm>
          <a:prstGeom prst="roundRect">
            <a:avLst>
              <a:gd name="adj" fmla="val 3016"/>
            </a:avLst>
          </a:prstGeom>
          <a:solidFill>
            <a:schemeClr val="tx1">
              <a:lumMod val="95000"/>
              <a:lumOff val="5000"/>
              <a:alpha val="42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0" name="矩形: 圓角化對角角落 289">
            <a:extLst>
              <a:ext uri="{FF2B5EF4-FFF2-40B4-BE49-F238E27FC236}">
                <a16:creationId xmlns:a16="http://schemas.microsoft.com/office/drawing/2014/main" id="{3D67FEBD-85CC-4318-A715-8BB8B1D90A70}"/>
              </a:ext>
            </a:extLst>
          </p:cNvPr>
          <p:cNvSpPr/>
          <p:nvPr/>
        </p:nvSpPr>
        <p:spPr>
          <a:xfrm>
            <a:off x="5811654" y="2049537"/>
            <a:ext cx="3657399" cy="4327098"/>
          </a:xfrm>
          <a:prstGeom prst="round2DiagRect">
            <a:avLst>
              <a:gd name="adj1" fmla="val 9220"/>
              <a:gd name="adj2" fmla="val 8913"/>
            </a:avLst>
          </a:prstGeom>
          <a:noFill/>
          <a:ln w="2857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: 圓角化同側角落 21">
            <a:extLst>
              <a:ext uri="{FF2B5EF4-FFF2-40B4-BE49-F238E27FC236}">
                <a16:creationId xmlns:a16="http://schemas.microsoft.com/office/drawing/2014/main" id="{2446890A-EF59-4683-A872-F5B5E2EB2F0A}"/>
              </a:ext>
            </a:extLst>
          </p:cNvPr>
          <p:cNvSpPr/>
          <p:nvPr/>
        </p:nvSpPr>
        <p:spPr>
          <a:xfrm>
            <a:off x="5775669" y="1969151"/>
            <a:ext cx="3734215" cy="661436"/>
          </a:xfrm>
          <a:prstGeom prst="round2SameRect">
            <a:avLst>
              <a:gd name="adj1" fmla="val 17519"/>
              <a:gd name="adj2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418" name="矩形: 圓角 417">
            <a:extLst>
              <a:ext uri="{FF2B5EF4-FFF2-40B4-BE49-F238E27FC236}">
                <a16:creationId xmlns:a16="http://schemas.microsoft.com/office/drawing/2014/main" id="{995C5C68-3015-4460-B61A-895EAA936053}"/>
              </a:ext>
            </a:extLst>
          </p:cNvPr>
          <p:cNvSpPr/>
          <p:nvPr/>
        </p:nvSpPr>
        <p:spPr>
          <a:xfrm rot="16200000" flipH="1">
            <a:off x="8999685" y="3906178"/>
            <a:ext cx="3128300" cy="1812613"/>
          </a:xfrm>
          <a:prstGeom prst="roundRect">
            <a:avLst>
              <a:gd name="adj" fmla="val 9538"/>
            </a:avLst>
          </a:prstGeom>
          <a:solidFill>
            <a:srgbClr val="5B5D31">
              <a:alpha val="50000"/>
            </a:srgbClr>
          </a:solidFill>
          <a:ln w="19050">
            <a:solidFill>
              <a:srgbClr val="D6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6" name="矩形: 圓角化對角角落 415">
            <a:extLst>
              <a:ext uri="{FF2B5EF4-FFF2-40B4-BE49-F238E27FC236}">
                <a16:creationId xmlns:a16="http://schemas.microsoft.com/office/drawing/2014/main" id="{42C93494-F8CF-4530-9BD4-282968CDD921}"/>
              </a:ext>
            </a:extLst>
          </p:cNvPr>
          <p:cNvSpPr/>
          <p:nvPr/>
        </p:nvSpPr>
        <p:spPr>
          <a:xfrm>
            <a:off x="9714489" y="3478117"/>
            <a:ext cx="2042160" cy="2898514"/>
          </a:xfrm>
          <a:prstGeom prst="round2DiagRect">
            <a:avLst>
              <a:gd name="adj1" fmla="val 15489"/>
              <a:gd name="adj2" fmla="val 891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1" name="文字方塊 290">
            <a:extLst>
              <a:ext uri="{FF2B5EF4-FFF2-40B4-BE49-F238E27FC236}">
                <a16:creationId xmlns:a16="http://schemas.microsoft.com/office/drawing/2014/main" id="{A9E19C3B-671B-457C-8214-5E0CEC859630}"/>
              </a:ext>
            </a:extLst>
          </p:cNvPr>
          <p:cNvSpPr txBox="1"/>
          <p:nvPr/>
        </p:nvSpPr>
        <p:spPr>
          <a:xfrm>
            <a:off x="5791558" y="2054257"/>
            <a:ext cx="368627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VJBOD Cloud Gateway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04DA140-E0F2-40E9-840F-E7E55AA4D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LUN </a:t>
            </a:r>
            <a:r>
              <a:rPr lang="zh-CN" altLang="en-US"/>
              <a:t>資料上雲與大型資料庫雲端備份利器：</a:t>
            </a:r>
            <a:br>
              <a:rPr lang="en-US" altLang="zh-CN"/>
            </a:br>
            <a:r>
              <a:rPr lang="zh-TW" altLang="en-US"/>
              <a:t>VJBOD cloud 區塊型雲網關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9533323-6A60-426D-897A-1EFB696DC44D}"/>
              </a:ext>
            </a:extLst>
          </p:cNvPr>
          <p:cNvGrpSpPr/>
          <p:nvPr/>
        </p:nvGrpSpPr>
        <p:grpSpPr>
          <a:xfrm>
            <a:off x="7715669" y="5541246"/>
            <a:ext cx="1407224" cy="533876"/>
            <a:chOff x="7884633" y="5312644"/>
            <a:chExt cx="1407224" cy="533876"/>
          </a:xfrm>
        </p:grpSpPr>
        <p:sp>
          <p:nvSpPr>
            <p:cNvPr id="130" name="文字方塊 129">
              <a:extLst>
                <a:ext uri="{FF2B5EF4-FFF2-40B4-BE49-F238E27FC236}">
                  <a16:creationId xmlns:a16="http://schemas.microsoft.com/office/drawing/2014/main" id="{B68F6260-F3F2-4ADD-83D8-1202B0E3BE4E}"/>
                </a:ext>
              </a:extLst>
            </p:cNvPr>
            <p:cNvSpPr txBox="1"/>
            <p:nvPr/>
          </p:nvSpPr>
          <p:spPr>
            <a:xfrm>
              <a:off x="8715818" y="5461290"/>
              <a:ext cx="576039" cy="307777"/>
            </a:xfrm>
            <a:prstGeom prst="rect">
              <a:avLst/>
            </a:prstGeom>
            <a:solidFill>
              <a:srgbClr val="353932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快照</a:t>
              </a:r>
            </a:p>
          </p:txBody>
        </p:sp>
        <p:grpSp>
          <p:nvGrpSpPr>
            <p:cNvPr id="131" name="圖形 152">
              <a:extLst>
                <a:ext uri="{FF2B5EF4-FFF2-40B4-BE49-F238E27FC236}">
                  <a16:creationId xmlns:a16="http://schemas.microsoft.com/office/drawing/2014/main" id="{952873CE-8FE1-4AEA-8B41-FC705E37E2E6}"/>
                </a:ext>
              </a:extLst>
            </p:cNvPr>
            <p:cNvGrpSpPr/>
            <p:nvPr/>
          </p:nvGrpSpPr>
          <p:grpSpPr>
            <a:xfrm flipH="1">
              <a:off x="7884633" y="5312644"/>
              <a:ext cx="412922" cy="531799"/>
              <a:chOff x="9272428" y="5069210"/>
              <a:chExt cx="458537" cy="590550"/>
            </a:xfrm>
          </p:grpSpPr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08F926E4-87F1-423C-94EB-3EA7C438A3C3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47" name="手繪多邊形: 圖案 146">
                <a:extLst>
                  <a:ext uri="{FF2B5EF4-FFF2-40B4-BE49-F238E27FC236}">
                    <a16:creationId xmlns:a16="http://schemas.microsoft.com/office/drawing/2014/main" id="{E16C225B-A1B8-4B2C-BD96-08325DA08C8B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07CAA1C4-07CF-4C32-B1C9-6480EF83FC46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49" name="手繪多邊形: 圖案 148">
                <a:extLst>
                  <a:ext uri="{FF2B5EF4-FFF2-40B4-BE49-F238E27FC236}">
                    <a16:creationId xmlns:a16="http://schemas.microsoft.com/office/drawing/2014/main" id="{A55E68C5-F30E-4F3C-9A77-0E7B6079A1B3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0" name="手繪多邊形: 圖案 149">
                <a:extLst>
                  <a:ext uri="{FF2B5EF4-FFF2-40B4-BE49-F238E27FC236}">
                    <a16:creationId xmlns:a16="http://schemas.microsoft.com/office/drawing/2014/main" id="{3ACDA93F-1120-4813-8152-47438181D1AB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B542BC1B-E3D2-4A3F-B94A-1BC13F5F24CB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2" name="手繪多邊形: 圖案 151">
                <a:extLst>
                  <a:ext uri="{FF2B5EF4-FFF2-40B4-BE49-F238E27FC236}">
                    <a16:creationId xmlns:a16="http://schemas.microsoft.com/office/drawing/2014/main" id="{DCDC7D08-75DE-46A8-9D8C-5984368A275D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570CE798-12A6-40EE-A2E8-9F084C0306C8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5" name="手繪多邊形: 圖案 154">
                <a:extLst>
                  <a:ext uri="{FF2B5EF4-FFF2-40B4-BE49-F238E27FC236}">
                    <a16:creationId xmlns:a16="http://schemas.microsoft.com/office/drawing/2014/main" id="{9F6B50A4-646C-4465-BC19-51CD8A5C499A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6" name="手繪多邊形: 圖案 155">
                <a:extLst>
                  <a:ext uri="{FF2B5EF4-FFF2-40B4-BE49-F238E27FC236}">
                    <a16:creationId xmlns:a16="http://schemas.microsoft.com/office/drawing/2014/main" id="{C3E48B94-CE24-493D-BBBC-FC29DC37D3EC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7" name="手繪多邊形: 圖案 156">
                <a:extLst>
                  <a:ext uri="{FF2B5EF4-FFF2-40B4-BE49-F238E27FC236}">
                    <a16:creationId xmlns:a16="http://schemas.microsoft.com/office/drawing/2014/main" id="{130B5AF4-C2A9-4EBE-BB52-F6BCFE7F3BB4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58" name="手繪多邊形: 圖案 157">
                <a:extLst>
                  <a:ext uri="{FF2B5EF4-FFF2-40B4-BE49-F238E27FC236}">
                    <a16:creationId xmlns:a16="http://schemas.microsoft.com/office/drawing/2014/main" id="{E7348B41-FD63-4F27-A8FB-AED41E2C8903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2B9B3A50-E569-4DA4-9EB7-D8CC5B2110EF}"/>
                </a:ext>
              </a:extLst>
            </p:cNvPr>
            <p:cNvSpPr/>
            <p:nvPr/>
          </p:nvSpPr>
          <p:spPr>
            <a:xfrm flipH="1">
              <a:off x="8360662" y="5369957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34" name="手繪多邊形: 圖案 133">
              <a:extLst>
                <a:ext uri="{FF2B5EF4-FFF2-40B4-BE49-F238E27FC236}">
                  <a16:creationId xmlns:a16="http://schemas.microsoft.com/office/drawing/2014/main" id="{1EB27ED5-F50D-4C09-924F-D7946653319E}"/>
                </a:ext>
              </a:extLst>
            </p:cNvPr>
            <p:cNvSpPr/>
            <p:nvPr/>
          </p:nvSpPr>
          <p:spPr>
            <a:xfrm flipH="1">
              <a:off x="8310689" y="531471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35" name="手繪多邊形: 圖案 134">
              <a:extLst>
                <a:ext uri="{FF2B5EF4-FFF2-40B4-BE49-F238E27FC236}">
                  <a16:creationId xmlns:a16="http://schemas.microsoft.com/office/drawing/2014/main" id="{0FA4B152-531B-435A-9946-C215F8CFAC93}"/>
                </a:ext>
              </a:extLst>
            </p:cNvPr>
            <p:cNvSpPr/>
            <p:nvPr/>
          </p:nvSpPr>
          <p:spPr>
            <a:xfrm flipH="1">
              <a:off x="8508134" y="565189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36" name="手繪多邊形: 圖案 135">
              <a:extLst>
                <a:ext uri="{FF2B5EF4-FFF2-40B4-BE49-F238E27FC236}">
                  <a16:creationId xmlns:a16="http://schemas.microsoft.com/office/drawing/2014/main" id="{CD57F66A-DE99-4108-B2F0-3C95FF37BEB1}"/>
                </a:ext>
              </a:extLst>
            </p:cNvPr>
            <p:cNvSpPr/>
            <p:nvPr/>
          </p:nvSpPr>
          <p:spPr>
            <a:xfrm flipH="1">
              <a:off x="8537374" y="561733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37" name="手繪多邊形: 圖案 136">
              <a:extLst>
                <a:ext uri="{FF2B5EF4-FFF2-40B4-BE49-F238E27FC236}">
                  <a16:creationId xmlns:a16="http://schemas.microsoft.com/office/drawing/2014/main" id="{AA8F3617-1547-4E4B-BFD8-D4175A776001}"/>
                </a:ext>
              </a:extLst>
            </p:cNvPr>
            <p:cNvSpPr/>
            <p:nvPr/>
          </p:nvSpPr>
          <p:spPr>
            <a:xfrm flipH="1">
              <a:off x="8453611" y="557796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38" name="手繪多邊形: 圖案 137">
              <a:extLst>
                <a:ext uri="{FF2B5EF4-FFF2-40B4-BE49-F238E27FC236}">
                  <a16:creationId xmlns:a16="http://schemas.microsoft.com/office/drawing/2014/main" id="{F03C3E08-396A-4572-8EBB-8FD1FC84966D}"/>
                </a:ext>
              </a:extLst>
            </p:cNvPr>
            <p:cNvSpPr/>
            <p:nvPr/>
          </p:nvSpPr>
          <p:spPr>
            <a:xfrm flipH="1">
              <a:off x="8502572" y="557830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9ECE1406-A3F5-4D3A-8304-DCBA4A9F0C00}"/>
                </a:ext>
              </a:extLst>
            </p:cNvPr>
            <p:cNvSpPr/>
            <p:nvPr/>
          </p:nvSpPr>
          <p:spPr>
            <a:xfrm flipH="1">
              <a:off x="8448133" y="561252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40" name="手繪多邊形: 圖案 139">
              <a:extLst>
                <a:ext uri="{FF2B5EF4-FFF2-40B4-BE49-F238E27FC236}">
                  <a16:creationId xmlns:a16="http://schemas.microsoft.com/office/drawing/2014/main" id="{58568D38-2502-4DD8-982C-83708768AA99}"/>
                </a:ext>
              </a:extLst>
            </p:cNvPr>
            <p:cNvSpPr/>
            <p:nvPr/>
          </p:nvSpPr>
          <p:spPr>
            <a:xfrm flipH="1">
              <a:off x="8457824" y="567900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42" name="手繪多邊形: 圖案 141">
              <a:extLst>
                <a:ext uri="{FF2B5EF4-FFF2-40B4-BE49-F238E27FC236}">
                  <a16:creationId xmlns:a16="http://schemas.microsoft.com/office/drawing/2014/main" id="{1BF58476-BFB9-4050-9753-EBA590C3B74B}"/>
                </a:ext>
              </a:extLst>
            </p:cNvPr>
            <p:cNvSpPr/>
            <p:nvPr/>
          </p:nvSpPr>
          <p:spPr>
            <a:xfrm flipH="1">
              <a:off x="8575633" y="5523236"/>
              <a:ext cx="67416" cy="6004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43" name="手繪多邊形: 圖案 142">
              <a:extLst>
                <a:ext uri="{FF2B5EF4-FFF2-40B4-BE49-F238E27FC236}">
                  <a16:creationId xmlns:a16="http://schemas.microsoft.com/office/drawing/2014/main" id="{F8B7B6AB-2893-4301-AA24-30F4D29CF3A7}"/>
                </a:ext>
              </a:extLst>
            </p:cNvPr>
            <p:cNvSpPr/>
            <p:nvPr/>
          </p:nvSpPr>
          <p:spPr>
            <a:xfrm flipH="1">
              <a:off x="8592487" y="5683120"/>
              <a:ext cx="50562" cy="6004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44" name="手繪多邊形: 圖案 143">
              <a:extLst>
                <a:ext uri="{FF2B5EF4-FFF2-40B4-BE49-F238E27FC236}">
                  <a16:creationId xmlns:a16="http://schemas.microsoft.com/office/drawing/2014/main" id="{9A5E013B-9C64-4754-A345-30B3B963032D}"/>
                </a:ext>
              </a:extLst>
            </p:cNvPr>
            <p:cNvSpPr/>
            <p:nvPr/>
          </p:nvSpPr>
          <p:spPr>
            <a:xfrm flipH="1">
              <a:off x="8387375" y="552323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145" name="手繪多邊形: 圖案 144">
              <a:extLst>
                <a:ext uri="{FF2B5EF4-FFF2-40B4-BE49-F238E27FC236}">
                  <a16:creationId xmlns:a16="http://schemas.microsoft.com/office/drawing/2014/main" id="{D21A50CC-1E02-4811-BB38-2DD6FD10D5FE}"/>
                </a:ext>
              </a:extLst>
            </p:cNvPr>
            <p:cNvSpPr/>
            <p:nvPr/>
          </p:nvSpPr>
          <p:spPr>
            <a:xfrm flipH="1">
              <a:off x="8382656" y="567651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73" name="文字方塊 172">
            <a:extLst>
              <a:ext uri="{FF2B5EF4-FFF2-40B4-BE49-F238E27FC236}">
                <a16:creationId xmlns:a16="http://schemas.microsoft.com/office/drawing/2014/main" id="{9F81420C-6607-4A38-8843-2600744F22E3}"/>
              </a:ext>
            </a:extLst>
          </p:cNvPr>
          <p:cNvSpPr txBox="1"/>
          <p:nvPr/>
        </p:nvSpPr>
        <p:spPr>
          <a:xfrm>
            <a:off x="5752903" y="5739342"/>
            <a:ext cx="1749059" cy="5104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 Volume</a:t>
            </a:r>
          </a:p>
          <a:p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/Shared folder</a:t>
            </a:r>
          </a:p>
        </p:txBody>
      </p:sp>
      <p:grpSp>
        <p:nvGrpSpPr>
          <p:cNvPr id="177" name="群組 176">
            <a:extLst>
              <a:ext uri="{FF2B5EF4-FFF2-40B4-BE49-F238E27FC236}">
                <a16:creationId xmlns:a16="http://schemas.microsoft.com/office/drawing/2014/main" id="{3349A917-4681-4FF1-98C9-2A470557BEFF}"/>
              </a:ext>
            </a:extLst>
          </p:cNvPr>
          <p:cNvGrpSpPr/>
          <p:nvPr/>
        </p:nvGrpSpPr>
        <p:grpSpPr>
          <a:xfrm>
            <a:off x="6171824" y="5119691"/>
            <a:ext cx="945011" cy="568292"/>
            <a:chOff x="7312118" y="3899140"/>
            <a:chExt cx="854042" cy="513588"/>
          </a:xfrm>
        </p:grpSpPr>
        <p:grpSp>
          <p:nvGrpSpPr>
            <p:cNvPr id="178" name="群組 177">
              <a:extLst>
                <a:ext uri="{FF2B5EF4-FFF2-40B4-BE49-F238E27FC236}">
                  <a16:creationId xmlns:a16="http://schemas.microsoft.com/office/drawing/2014/main" id="{7E40F9E7-628D-4A1C-BE78-07164AE24175}"/>
                </a:ext>
              </a:extLst>
            </p:cNvPr>
            <p:cNvGrpSpPr/>
            <p:nvPr/>
          </p:nvGrpSpPr>
          <p:grpSpPr>
            <a:xfrm>
              <a:off x="7782686" y="4029234"/>
              <a:ext cx="383474" cy="383494"/>
              <a:chOff x="15278278" y="10198066"/>
              <a:chExt cx="2260108" cy="2094445"/>
            </a:xfrm>
            <a:noFill/>
          </p:grpSpPr>
          <p:sp>
            <p:nvSpPr>
              <p:cNvPr id="183" name="手繪多邊形: 圖案 182">
                <a:extLst>
                  <a:ext uri="{FF2B5EF4-FFF2-40B4-BE49-F238E27FC236}">
                    <a16:creationId xmlns:a16="http://schemas.microsoft.com/office/drawing/2014/main" id="{3B929BB8-7773-4534-95DF-DB5AEA8B3D16}"/>
                  </a:ext>
                </a:extLst>
              </p:cNvPr>
              <p:cNvSpPr/>
              <p:nvPr/>
            </p:nvSpPr>
            <p:spPr>
              <a:xfrm>
                <a:off x="15344873" y="10264662"/>
                <a:ext cx="2118111" cy="1964282"/>
              </a:xfrm>
              <a:custGeom>
                <a:avLst/>
                <a:gdLst>
                  <a:gd name="connsiteX0" fmla="*/ 2011022 w 2118111"/>
                  <a:gd name="connsiteY0" fmla="*/ 510950 h 1964282"/>
                  <a:gd name="connsiteX1" fmla="*/ 2011022 w 2118111"/>
                  <a:gd name="connsiteY1" fmla="*/ 232992 h 1964282"/>
                  <a:gd name="connsiteX2" fmla="*/ 896352 w 2118111"/>
                  <a:gd name="connsiteY2" fmla="*/ 232992 h 1964282"/>
                  <a:gd name="connsiteX3" fmla="*/ 672234 w 2118111"/>
                  <a:gd name="connsiteY3" fmla="*/ 8875 h 1964282"/>
                  <a:gd name="connsiteX4" fmla="*/ 8875 w 2118111"/>
                  <a:gd name="connsiteY4" fmla="*/ 8875 h 1964282"/>
                  <a:gd name="connsiteX5" fmla="*/ 8875 w 2118111"/>
                  <a:gd name="connsiteY5" fmla="*/ 1592607 h 1964282"/>
                  <a:gd name="connsiteX6" fmla="*/ 8875 w 2118111"/>
                  <a:gd name="connsiteY6" fmla="*/ 1756968 h 1964282"/>
                  <a:gd name="connsiteX7" fmla="*/ 222579 w 2118111"/>
                  <a:gd name="connsiteY7" fmla="*/ 1962981 h 1964282"/>
                  <a:gd name="connsiteX8" fmla="*/ 1918370 w 2118111"/>
                  <a:gd name="connsiteY8" fmla="*/ 1963099 h 1964282"/>
                  <a:gd name="connsiteX9" fmla="*/ 2118585 w 2118111"/>
                  <a:gd name="connsiteY9" fmla="*/ 1762884 h 1964282"/>
                  <a:gd name="connsiteX10" fmla="*/ 2118585 w 2118111"/>
                  <a:gd name="connsiteY10" fmla="*/ 510950 h 1964282"/>
                  <a:gd name="connsiteX11" fmla="*/ 2011022 w 2118111"/>
                  <a:gd name="connsiteY11" fmla="*/ 510950 h 196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8111" h="1964282">
                    <a:moveTo>
                      <a:pt x="2011022" y="510950"/>
                    </a:moveTo>
                    <a:lnTo>
                      <a:pt x="2011022" y="232992"/>
                    </a:lnTo>
                    <a:lnTo>
                      <a:pt x="896352" y="232992"/>
                    </a:lnTo>
                    <a:lnTo>
                      <a:pt x="672234" y="8875"/>
                    </a:lnTo>
                    <a:lnTo>
                      <a:pt x="8875" y="8875"/>
                    </a:lnTo>
                    <a:lnTo>
                      <a:pt x="8875" y="1592607"/>
                    </a:lnTo>
                    <a:lnTo>
                      <a:pt x="8875" y="1756968"/>
                    </a:lnTo>
                    <a:cubicBezTo>
                      <a:pt x="8875" y="1873286"/>
                      <a:pt x="105314" y="1967240"/>
                      <a:pt x="222579" y="1962981"/>
                    </a:cubicBezTo>
                    <a:cubicBezTo>
                      <a:pt x="229443" y="1962744"/>
                      <a:pt x="1918370" y="1963099"/>
                      <a:pt x="1918370" y="1963099"/>
                    </a:cubicBezTo>
                    <a:cubicBezTo>
                      <a:pt x="2028890" y="1963099"/>
                      <a:pt x="2118585" y="1873404"/>
                      <a:pt x="2118585" y="1762884"/>
                    </a:cubicBezTo>
                    <a:lnTo>
                      <a:pt x="2118585" y="510950"/>
                    </a:lnTo>
                    <a:lnTo>
                      <a:pt x="2011022" y="510950"/>
                    </a:lnTo>
                    <a:close/>
                  </a:path>
                </a:pathLst>
              </a:custGeom>
              <a:grp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手繪多邊形: 圖案 183">
                <a:extLst>
                  <a:ext uri="{FF2B5EF4-FFF2-40B4-BE49-F238E27FC236}">
                    <a16:creationId xmlns:a16="http://schemas.microsoft.com/office/drawing/2014/main" id="{58812CD0-7C43-48E6-B59D-25E475A8D57E}"/>
                  </a:ext>
                </a:extLst>
              </p:cNvPr>
              <p:cNvSpPr/>
              <p:nvPr/>
            </p:nvSpPr>
            <p:spPr>
              <a:xfrm>
                <a:off x="15278278" y="10198066"/>
                <a:ext cx="2260108" cy="2094445"/>
              </a:xfrm>
              <a:custGeom>
                <a:avLst/>
                <a:gdLst>
                  <a:gd name="connsiteX0" fmla="*/ 307161 w 2260107"/>
                  <a:gd name="connsiteY0" fmla="*/ 2029812 h 2094445"/>
                  <a:gd name="connsiteX1" fmla="*/ 1985084 w 2260107"/>
                  <a:gd name="connsiteY1" fmla="*/ 2029812 h 2094445"/>
                  <a:gd name="connsiteX2" fmla="*/ 2185299 w 2260107"/>
                  <a:gd name="connsiteY2" fmla="*/ 1829598 h 2094445"/>
                  <a:gd name="connsiteX3" fmla="*/ 2185299 w 2260107"/>
                  <a:gd name="connsiteY3" fmla="*/ 577545 h 2094445"/>
                  <a:gd name="connsiteX4" fmla="*/ 487851 w 2260107"/>
                  <a:gd name="connsiteY4" fmla="*/ 577545 h 2094445"/>
                  <a:gd name="connsiteX5" fmla="*/ 487851 w 2260107"/>
                  <a:gd name="connsiteY5" fmla="*/ 1674230 h 2094445"/>
                  <a:gd name="connsiteX6" fmla="*/ 487851 w 2260107"/>
                  <a:gd name="connsiteY6" fmla="*/ 1818711 h 2094445"/>
                  <a:gd name="connsiteX7" fmla="*/ 289175 w 2260107"/>
                  <a:gd name="connsiteY7" fmla="*/ 2029694 h 2094445"/>
                  <a:gd name="connsiteX8" fmla="*/ 75470 w 2260107"/>
                  <a:gd name="connsiteY8" fmla="*/ 1823681 h 2094445"/>
                  <a:gd name="connsiteX9" fmla="*/ 75470 w 2260107"/>
                  <a:gd name="connsiteY9" fmla="*/ 1659320 h 2094445"/>
                  <a:gd name="connsiteX10" fmla="*/ 75470 w 2260107"/>
                  <a:gd name="connsiteY10" fmla="*/ 75470 h 2094445"/>
                  <a:gd name="connsiteX11" fmla="*/ 738830 w 2260107"/>
                  <a:gd name="connsiteY11" fmla="*/ 75470 h 2094445"/>
                  <a:gd name="connsiteX12" fmla="*/ 962947 w 2260107"/>
                  <a:gd name="connsiteY12" fmla="*/ 299588 h 2094445"/>
                  <a:gd name="connsiteX13" fmla="*/ 2077618 w 2260107"/>
                  <a:gd name="connsiteY13" fmla="*/ 299588 h 2094445"/>
                  <a:gd name="connsiteX14" fmla="*/ 2077618 w 2260107"/>
                  <a:gd name="connsiteY14" fmla="*/ 577545 h 209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60107" h="2094445">
                    <a:moveTo>
                      <a:pt x="307161" y="2029812"/>
                    </a:moveTo>
                    <a:lnTo>
                      <a:pt x="1985084" y="2029812"/>
                    </a:lnTo>
                    <a:cubicBezTo>
                      <a:pt x="2095604" y="2029812"/>
                      <a:pt x="2185299" y="1940118"/>
                      <a:pt x="2185299" y="1829598"/>
                    </a:cubicBezTo>
                    <a:lnTo>
                      <a:pt x="2185299" y="577545"/>
                    </a:lnTo>
                    <a:lnTo>
                      <a:pt x="487851" y="577545"/>
                    </a:lnTo>
                    <a:lnTo>
                      <a:pt x="487851" y="1674230"/>
                    </a:lnTo>
                    <a:lnTo>
                      <a:pt x="487851" y="1818711"/>
                    </a:lnTo>
                    <a:cubicBezTo>
                      <a:pt x="487851" y="1930534"/>
                      <a:pt x="400878" y="2025789"/>
                      <a:pt x="289175" y="2029694"/>
                    </a:cubicBezTo>
                    <a:cubicBezTo>
                      <a:pt x="171909" y="2033836"/>
                      <a:pt x="75470" y="1940000"/>
                      <a:pt x="75470" y="1823681"/>
                    </a:cubicBezTo>
                    <a:lnTo>
                      <a:pt x="75470" y="1659320"/>
                    </a:lnTo>
                    <a:lnTo>
                      <a:pt x="75470" y="75470"/>
                    </a:lnTo>
                    <a:lnTo>
                      <a:pt x="738830" y="75470"/>
                    </a:lnTo>
                    <a:lnTo>
                      <a:pt x="962947" y="299588"/>
                    </a:lnTo>
                    <a:lnTo>
                      <a:pt x="2077618" y="299588"/>
                    </a:lnTo>
                    <a:lnTo>
                      <a:pt x="2077618" y="577545"/>
                    </a:lnTo>
                  </a:path>
                </a:pathLst>
              </a:custGeom>
              <a:grp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手繪多邊形: 圖案 184">
                <a:extLst>
                  <a:ext uri="{FF2B5EF4-FFF2-40B4-BE49-F238E27FC236}">
                    <a16:creationId xmlns:a16="http://schemas.microsoft.com/office/drawing/2014/main" id="{8F3FC041-8490-4B09-A07E-BF3485A09E81}"/>
                  </a:ext>
                </a:extLst>
              </p:cNvPr>
              <p:cNvSpPr/>
              <p:nvPr/>
            </p:nvSpPr>
            <p:spPr>
              <a:xfrm>
                <a:off x="16108435" y="10987873"/>
                <a:ext cx="911143" cy="1005807"/>
              </a:xfrm>
              <a:custGeom>
                <a:avLst/>
                <a:gdLst>
                  <a:gd name="connsiteX0" fmla="*/ 698409 w 911142"/>
                  <a:gd name="connsiteY0" fmla="*/ 50314 h 1005807"/>
                  <a:gd name="connsiteX1" fmla="*/ 50314 w 911142"/>
                  <a:gd name="connsiteY1" fmla="*/ 50314 h 1005807"/>
                  <a:gd name="connsiteX2" fmla="*/ 50314 w 911142"/>
                  <a:gd name="connsiteY2" fmla="*/ 956368 h 1005807"/>
                  <a:gd name="connsiteX3" fmla="*/ 870934 w 911142"/>
                  <a:gd name="connsiteY3" fmla="*/ 956368 h 1005807"/>
                  <a:gd name="connsiteX4" fmla="*/ 870934 w 911142"/>
                  <a:gd name="connsiteY4" fmla="*/ 222839 h 10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142" h="1005807">
                    <a:moveTo>
                      <a:pt x="698409" y="50314"/>
                    </a:moveTo>
                    <a:lnTo>
                      <a:pt x="50314" y="50314"/>
                    </a:lnTo>
                    <a:lnTo>
                      <a:pt x="50314" y="956368"/>
                    </a:lnTo>
                    <a:lnTo>
                      <a:pt x="870934" y="956368"/>
                    </a:lnTo>
                    <a:lnTo>
                      <a:pt x="870934" y="222839"/>
                    </a:lnTo>
                    <a:close/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手繪多邊形: 圖案 185">
                <a:extLst>
                  <a:ext uri="{FF2B5EF4-FFF2-40B4-BE49-F238E27FC236}">
                    <a16:creationId xmlns:a16="http://schemas.microsoft.com/office/drawing/2014/main" id="{52A0EB41-3F20-4EC0-925A-1937EA127CF5}"/>
                  </a:ext>
                </a:extLst>
              </p:cNvPr>
              <p:cNvSpPr/>
              <p:nvPr/>
            </p:nvSpPr>
            <p:spPr>
              <a:xfrm>
                <a:off x="16739372" y="10999232"/>
                <a:ext cx="272160" cy="272160"/>
              </a:xfrm>
              <a:custGeom>
                <a:avLst/>
                <a:gdLst>
                  <a:gd name="connsiteX0" fmla="*/ 232069 w 272159"/>
                  <a:gd name="connsiteY0" fmla="*/ 232069 h 272159"/>
                  <a:gd name="connsiteX1" fmla="*/ 50314 w 272159"/>
                  <a:gd name="connsiteY1" fmla="*/ 232069 h 272159"/>
                  <a:gd name="connsiteX2" fmla="*/ 50314 w 272159"/>
                  <a:gd name="connsiteY2" fmla="*/ 50314 h 272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159" h="272159">
                    <a:moveTo>
                      <a:pt x="232069" y="232069"/>
                    </a:moveTo>
                    <a:lnTo>
                      <a:pt x="50314" y="232069"/>
                    </a:lnTo>
                    <a:lnTo>
                      <a:pt x="50314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手繪多邊形: 圖案 186">
                <a:extLst>
                  <a:ext uri="{FF2B5EF4-FFF2-40B4-BE49-F238E27FC236}">
                    <a16:creationId xmlns:a16="http://schemas.microsoft.com/office/drawing/2014/main" id="{DDF5DDE7-CE76-4468-B2B0-74C5C87F8E2E}"/>
                  </a:ext>
                </a:extLst>
              </p:cNvPr>
              <p:cNvSpPr/>
              <p:nvPr/>
            </p:nvSpPr>
            <p:spPr>
              <a:xfrm>
                <a:off x="16253744" y="11184419"/>
                <a:ext cx="354991" cy="94664"/>
              </a:xfrm>
              <a:custGeom>
                <a:avLst/>
                <a:gdLst>
                  <a:gd name="connsiteX0" fmla="*/ 50314 w 354990"/>
                  <a:gd name="connsiteY0" fmla="*/ 50314 h 94664"/>
                  <a:gd name="connsiteX1" fmla="*/ 312415 w 354990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4990" h="94664">
                    <a:moveTo>
                      <a:pt x="50314" y="50314"/>
                    </a:moveTo>
                    <a:lnTo>
                      <a:pt x="312415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手繪多邊形: 圖案 187">
                <a:extLst>
                  <a:ext uri="{FF2B5EF4-FFF2-40B4-BE49-F238E27FC236}">
                    <a16:creationId xmlns:a16="http://schemas.microsoft.com/office/drawing/2014/main" id="{92C20FFF-F923-4FBD-B960-E493412BDE2A}"/>
                  </a:ext>
                </a:extLst>
              </p:cNvPr>
              <p:cNvSpPr/>
              <p:nvPr/>
            </p:nvSpPr>
            <p:spPr>
              <a:xfrm>
                <a:off x="16253744" y="11341207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7B77E40D-01A0-4AC9-AB91-504E20C9B1EF}"/>
                  </a:ext>
                </a:extLst>
              </p:cNvPr>
              <p:cNvSpPr/>
              <p:nvPr/>
            </p:nvSpPr>
            <p:spPr>
              <a:xfrm>
                <a:off x="16253744" y="11497876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91674B2A-9D44-41A6-8FFB-63E9925A13BC}"/>
                  </a:ext>
                </a:extLst>
              </p:cNvPr>
              <p:cNvSpPr/>
              <p:nvPr/>
            </p:nvSpPr>
            <p:spPr>
              <a:xfrm>
                <a:off x="16253744" y="11654545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25400" cap="rnd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9" name="圖形 113">
              <a:extLst>
                <a:ext uri="{FF2B5EF4-FFF2-40B4-BE49-F238E27FC236}">
                  <a16:creationId xmlns:a16="http://schemas.microsoft.com/office/drawing/2014/main" id="{EDC8D5BF-02CA-4000-B0C4-D879CB3F7494}"/>
                </a:ext>
              </a:extLst>
            </p:cNvPr>
            <p:cNvGrpSpPr/>
            <p:nvPr/>
          </p:nvGrpSpPr>
          <p:grpSpPr>
            <a:xfrm>
              <a:off x="7312118" y="3899140"/>
              <a:ext cx="408248" cy="496517"/>
              <a:chOff x="5884043" y="5462967"/>
              <a:chExt cx="467409" cy="568471"/>
            </a:xfrm>
          </p:grpSpPr>
          <p:sp>
            <p:nvSpPr>
              <p:cNvPr id="180" name="手繪多邊形: 圖案 179">
                <a:extLst>
                  <a:ext uri="{FF2B5EF4-FFF2-40B4-BE49-F238E27FC236}">
                    <a16:creationId xmlns:a16="http://schemas.microsoft.com/office/drawing/2014/main" id="{D9A73321-DF5E-4509-9513-370191324550}"/>
                  </a:ext>
                </a:extLst>
              </p:cNvPr>
              <p:cNvSpPr/>
              <p:nvPr/>
            </p:nvSpPr>
            <p:spPr>
              <a:xfrm>
                <a:off x="5884043" y="5462967"/>
                <a:ext cx="467409" cy="568471"/>
              </a:xfrm>
              <a:custGeom>
                <a:avLst/>
                <a:gdLst>
                  <a:gd name="connsiteX0" fmla="*/ 0 w 467409"/>
                  <a:gd name="connsiteY0" fmla="*/ 286825 h 568470"/>
                  <a:gd name="connsiteX1" fmla="*/ 0 w 467409"/>
                  <a:gd name="connsiteY1" fmla="*/ 49520 h 568470"/>
                  <a:gd name="connsiteX2" fmla="*/ 49646 w 467409"/>
                  <a:gd name="connsiteY2" fmla="*/ 0 h 568470"/>
                  <a:gd name="connsiteX3" fmla="*/ 421679 w 467409"/>
                  <a:gd name="connsiteY3" fmla="*/ 0 h 568470"/>
                  <a:gd name="connsiteX4" fmla="*/ 463177 w 467409"/>
                  <a:gd name="connsiteY4" fmla="*/ 22865 h 568470"/>
                  <a:gd name="connsiteX5" fmla="*/ 469620 w 467409"/>
                  <a:gd name="connsiteY5" fmla="*/ 46804 h 568470"/>
                  <a:gd name="connsiteX6" fmla="*/ 469872 w 467409"/>
                  <a:gd name="connsiteY6" fmla="*/ 527541 h 568470"/>
                  <a:gd name="connsiteX7" fmla="*/ 423005 w 467409"/>
                  <a:gd name="connsiteY7" fmla="*/ 574282 h 568470"/>
                  <a:gd name="connsiteX8" fmla="*/ 46930 w 467409"/>
                  <a:gd name="connsiteY8" fmla="*/ 574282 h 568470"/>
                  <a:gd name="connsiteX9" fmla="*/ 0 w 467409"/>
                  <a:gd name="connsiteY9" fmla="*/ 526151 h 568470"/>
                  <a:gd name="connsiteX10" fmla="*/ 0 w 467409"/>
                  <a:gd name="connsiteY10" fmla="*/ 286825 h 568470"/>
                  <a:gd name="connsiteX11" fmla="*/ 211345 w 467409"/>
                  <a:gd name="connsiteY11" fmla="*/ 424016 h 568470"/>
                  <a:gd name="connsiteX12" fmla="*/ 226314 w 467409"/>
                  <a:gd name="connsiteY12" fmla="*/ 425342 h 568470"/>
                  <a:gd name="connsiteX13" fmla="*/ 261749 w 467409"/>
                  <a:gd name="connsiteY13" fmla="*/ 423637 h 568470"/>
                  <a:gd name="connsiteX14" fmla="*/ 419531 w 467409"/>
                  <a:gd name="connsiteY14" fmla="*/ 208945 h 568470"/>
                  <a:gd name="connsiteX15" fmla="*/ 205849 w 467409"/>
                  <a:gd name="connsiteY15" fmla="*/ 54257 h 568470"/>
                  <a:gd name="connsiteX16" fmla="*/ 88366 w 467409"/>
                  <a:gd name="connsiteY16" fmla="*/ 354599 h 568470"/>
                  <a:gd name="connsiteX17" fmla="*/ 98472 w 467409"/>
                  <a:gd name="connsiteY17" fmla="*/ 357821 h 568470"/>
                  <a:gd name="connsiteX18" fmla="*/ 220630 w 467409"/>
                  <a:gd name="connsiteY18" fmla="*/ 316512 h 568470"/>
                  <a:gd name="connsiteX19" fmla="*/ 274508 w 467409"/>
                  <a:gd name="connsiteY19" fmla="*/ 299205 h 568470"/>
                  <a:gd name="connsiteX20" fmla="*/ 306974 w 467409"/>
                  <a:gd name="connsiteY20" fmla="*/ 317207 h 568470"/>
                  <a:gd name="connsiteX21" fmla="*/ 298573 w 467409"/>
                  <a:gd name="connsiteY21" fmla="*/ 350999 h 568470"/>
                  <a:gd name="connsiteX22" fmla="*/ 262381 w 467409"/>
                  <a:gd name="connsiteY22" fmla="*/ 381254 h 568470"/>
                  <a:gd name="connsiteX23" fmla="*/ 211345 w 467409"/>
                  <a:gd name="connsiteY23" fmla="*/ 424016 h 568470"/>
                  <a:gd name="connsiteX24" fmla="*/ 113568 w 467409"/>
                  <a:gd name="connsiteY24" fmla="*/ 473536 h 568470"/>
                  <a:gd name="connsiteX25" fmla="*/ 154119 w 467409"/>
                  <a:gd name="connsiteY25" fmla="*/ 456861 h 568470"/>
                  <a:gd name="connsiteX26" fmla="*/ 289794 w 467409"/>
                  <a:gd name="connsiteY26" fmla="*/ 343293 h 568470"/>
                  <a:gd name="connsiteX27" fmla="*/ 297879 w 467409"/>
                  <a:gd name="connsiteY27" fmla="*/ 329208 h 568470"/>
                  <a:gd name="connsiteX28" fmla="*/ 271224 w 467409"/>
                  <a:gd name="connsiteY28" fmla="*/ 311143 h 568470"/>
                  <a:gd name="connsiteX29" fmla="*/ 97461 w 467409"/>
                  <a:gd name="connsiteY29" fmla="*/ 370074 h 568470"/>
                  <a:gd name="connsiteX30" fmla="*/ 61900 w 467409"/>
                  <a:gd name="connsiteY30" fmla="*/ 411825 h 568470"/>
                  <a:gd name="connsiteX31" fmla="*/ 113568 w 467409"/>
                  <a:gd name="connsiteY31" fmla="*/ 473536 h 568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7409" h="568470">
                    <a:moveTo>
                      <a:pt x="0" y="286825"/>
                    </a:moveTo>
                    <a:cubicBezTo>
                      <a:pt x="0" y="207744"/>
                      <a:pt x="0" y="128664"/>
                      <a:pt x="0" y="49520"/>
                    </a:cubicBezTo>
                    <a:cubicBezTo>
                      <a:pt x="0" y="19265"/>
                      <a:pt x="19328" y="0"/>
                      <a:pt x="49646" y="0"/>
                    </a:cubicBezTo>
                    <a:cubicBezTo>
                      <a:pt x="173699" y="0"/>
                      <a:pt x="297689" y="0"/>
                      <a:pt x="421679" y="0"/>
                    </a:cubicBezTo>
                    <a:cubicBezTo>
                      <a:pt x="439743" y="0"/>
                      <a:pt x="454397" y="7011"/>
                      <a:pt x="463177" y="22865"/>
                    </a:cubicBezTo>
                    <a:cubicBezTo>
                      <a:pt x="467093" y="29939"/>
                      <a:pt x="469620" y="38782"/>
                      <a:pt x="469620" y="46804"/>
                    </a:cubicBezTo>
                    <a:cubicBezTo>
                      <a:pt x="469999" y="207050"/>
                      <a:pt x="469936" y="367295"/>
                      <a:pt x="469872" y="527541"/>
                    </a:cubicBezTo>
                    <a:cubicBezTo>
                      <a:pt x="469872" y="554196"/>
                      <a:pt x="449723" y="574219"/>
                      <a:pt x="423005" y="574282"/>
                    </a:cubicBezTo>
                    <a:cubicBezTo>
                      <a:pt x="297626" y="574408"/>
                      <a:pt x="172247" y="574345"/>
                      <a:pt x="46930" y="574282"/>
                    </a:cubicBezTo>
                    <a:cubicBezTo>
                      <a:pt x="19770" y="574219"/>
                      <a:pt x="0" y="553817"/>
                      <a:pt x="0" y="526151"/>
                    </a:cubicBezTo>
                    <a:cubicBezTo>
                      <a:pt x="0" y="446376"/>
                      <a:pt x="0" y="366600"/>
                      <a:pt x="0" y="286825"/>
                    </a:cubicBezTo>
                    <a:close/>
                    <a:moveTo>
                      <a:pt x="211345" y="424016"/>
                    </a:moveTo>
                    <a:cubicBezTo>
                      <a:pt x="217724" y="424584"/>
                      <a:pt x="222019" y="425406"/>
                      <a:pt x="226314" y="425342"/>
                    </a:cubicBezTo>
                    <a:cubicBezTo>
                      <a:pt x="238126" y="425027"/>
                      <a:pt x="250064" y="425342"/>
                      <a:pt x="261749" y="423637"/>
                    </a:cubicBezTo>
                    <a:cubicBezTo>
                      <a:pt x="364705" y="408983"/>
                      <a:pt x="435827" y="311964"/>
                      <a:pt x="419531" y="208945"/>
                    </a:cubicBezTo>
                    <a:cubicBezTo>
                      <a:pt x="403425" y="107441"/>
                      <a:pt x="307416" y="37961"/>
                      <a:pt x="205849" y="54257"/>
                    </a:cubicBezTo>
                    <a:cubicBezTo>
                      <a:pt x="64490" y="76933"/>
                      <a:pt x="-253" y="242421"/>
                      <a:pt x="88366" y="354599"/>
                    </a:cubicBezTo>
                    <a:cubicBezTo>
                      <a:pt x="91271" y="358326"/>
                      <a:pt x="93671" y="359463"/>
                      <a:pt x="98472" y="357821"/>
                    </a:cubicBezTo>
                    <a:cubicBezTo>
                      <a:pt x="139149" y="343862"/>
                      <a:pt x="179889" y="330155"/>
                      <a:pt x="220630" y="316512"/>
                    </a:cubicBezTo>
                    <a:cubicBezTo>
                      <a:pt x="238505" y="310511"/>
                      <a:pt x="256317" y="304132"/>
                      <a:pt x="274508" y="299205"/>
                    </a:cubicBezTo>
                    <a:cubicBezTo>
                      <a:pt x="287772" y="295668"/>
                      <a:pt x="300658" y="303690"/>
                      <a:pt x="306974" y="317207"/>
                    </a:cubicBezTo>
                    <a:cubicBezTo>
                      <a:pt x="312343" y="328702"/>
                      <a:pt x="308932" y="342409"/>
                      <a:pt x="298573" y="350999"/>
                    </a:cubicBezTo>
                    <a:cubicBezTo>
                      <a:pt x="286509" y="361042"/>
                      <a:pt x="274445" y="371148"/>
                      <a:pt x="262381" y="381254"/>
                    </a:cubicBezTo>
                    <a:cubicBezTo>
                      <a:pt x="245895" y="395024"/>
                      <a:pt x="229409" y="408920"/>
                      <a:pt x="211345" y="424016"/>
                    </a:cubicBezTo>
                    <a:close/>
                    <a:moveTo>
                      <a:pt x="113568" y="473536"/>
                    </a:moveTo>
                    <a:cubicBezTo>
                      <a:pt x="129548" y="473978"/>
                      <a:pt x="142244" y="466841"/>
                      <a:pt x="154119" y="456861"/>
                    </a:cubicBezTo>
                    <a:cubicBezTo>
                      <a:pt x="199280" y="418900"/>
                      <a:pt x="244758" y="381317"/>
                      <a:pt x="289794" y="343293"/>
                    </a:cubicBezTo>
                    <a:cubicBezTo>
                      <a:pt x="293773" y="339945"/>
                      <a:pt x="297310" y="334198"/>
                      <a:pt x="297879" y="329208"/>
                    </a:cubicBezTo>
                    <a:cubicBezTo>
                      <a:pt x="299584" y="315185"/>
                      <a:pt x="285941" y="306216"/>
                      <a:pt x="271224" y="311143"/>
                    </a:cubicBezTo>
                    <a:cubicBezTo>
                      <a:pt x="213303" y="330660"/>
                      <a:pt x="155319" y="350241"/>
                      <a:pt x="97461" y="370074"/>
                    </a:cubicBezTo>
                    <a:cubicBezTo>
                      <a:pt x="77628" y="376896"/>
                      <a:pt x="65437" y="390729"/>
                      <a:pt x="61900" y="411825"/>
                    </a:cubicBezTo>
                    <a:cubicBezTo>
                      <a:pt x="56531" y="443344"/>
                      <a:pt x="81544" y="473347"/>
                      <a:pt x="113568" y="473536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1" name="手繪多邊形: 圖案 180">
                <a:extLst>
                  <a:ext uri="{FF2B5EF4-FFF2-40B4-BE49-F238E27FC236}">
                    <a16:creationId xmlns:a16="http://schemas.microsoft.com/office/drawing/2014/main" id="{34707418-070B-4DC0-B1B5-C7C96D0C080E}"/>
                  </a:ext>
                </a:extLst>
              </p:cNvPr>
              <p:cNvSpPr/>
              <p:nvPr/>
            </p:nvSpPr>
            <p:spPr>
              <a:xfrm>
                <a:off x="6084523" y="5667046"/>
                <a:ext cx="63163" cy="63163"/>
              </a:xfrm>
              <a:custGeom>
                <a:avLst/>
                <a:gdLst>
                  <a:gd name="connsiteX0" fmla="*/ 1 w 63163"/>
                  <a:gd name="connsiteY0" fmla="*/ 34552 h 63163"/>
                  <a:gd name="connsiteX1" fmla="*/ 34804 w 63163"/>
                  <a:gd name="connsiteY1" fmla="*/ 2 h 63163"/>
                  <a:gd name="connsiteX2" fmla="*/ 68912 w 63163"/>
                  <a:gd name="connsiteY2" fmla="*/ 35247 h 63163"/>
                  <a:gd name="connsiteX3" fmla="*/ 33793 w 63163"/>
                  <a:gd name="connsiteY3" fmla="*/ 69355 h 63163"/>
                  <a:gd name="connsiteX4" fmla="*/ 1 w 63163"/>
                  <a:gd name="connsiteY4" fmla="*/ 34552 h 6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63" h="63163">
                    <a:moveTo>
                      <a:pt x="1" y="34552"/>
                    </a:moveTo>
                    <a:cubicBezTo>
                      <a:pt x="190" y="15161"/>
                      <a:pt x="15602" y="-188"/>
                      <a:pt x="34804" y="2"/>
                    </a:cubicBezTo>
                    <a:cubicBezTo>
                      <a:pt x="54005" y="191"/>
                      <a:pt x="69165" y="15856"/>
                      <a:pt x="68912" y="35247"/>
                    </a:cubicBezTo>
                    <a:cubicBezTo>
                      <a:pt x="68659" y="54575"/>
                      <a:pt x="53184" y="69608"/>
                      <a:pt x="33793" y="69355"/>
                    </a:cubicBezTo>
                    <a:cubicBezTo>
                      <a:pt x="14907" y="69039"/>
                      <a:pt x="-126" y="53564"/>
                      <a:pt x="1" y="34552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2" name="手繪多邊形: 圖案 181">
                <a:extLst>
                  <a:ext uri="{FF2B5EF4-FFF2-40B4-BE49-F238E27FC236}">
                    <a16:creationId xmlns:a16="http://schemas.microsoft.com/office/drawing/2014/main" id="{714501C9-46B7-42E9-ACEE-FF481C66BC89}"/>
                  </a:ext>
                </a:extLst>
              </p:cNvPr>
              <p:cNvSpPr/>
              <p:nvPr/>
            </p:nvSpPr>
            <p:spPr>
              <a:xfrm>
                <a:off x="5978467" y="5863228"/>
                <a:ext cx="37898" cy="37898"/>
              </a:xfrm>
              <a:custGeom>
                <a:avLst/>
                <a:gdLst>
                  <a:gd name="connsiteX0" fmla="*/ 20344 w 37898"/>
                  <a:gd name="connsiteY0" fmla="*/ 40051 h 37898"/>
                  <a:gd name="connsiteX1" fmla="*/ 5 w 37898"/>
                  <a:gd name="connsiteY1" fmla="*/ 20344 h 37898"/>
                  <a:gd name="connsiteX2" fmla="*/ 19649 w 37898"/>
                  <a:gd name="connsiteY2" fmla="*/ 5 h 37898"/>
                  <a:gd name="connsiteX3" fmla="*/ 40367 w 37898"/>
                  <a:gd name="connsiteY3" fmla="*/ 19965 h 37898"/>
                  <a:gd name="connsiteX4" fmla="*/ 20344 w 37898"/>
                  <a:gd name="connsiteY4" fmla="*/ 40051 h 37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8" h="37898">
                    <a:moveTo>
                      <a:pt x="20344" y="40051"/>
                    </a:moveTo>
                    <a:cubicBezTo>
                      <a:pt x="9353" y="40177"/>
                      <a:pt x="258" y="31334"/>
                      <a:pt x="5" y="20344"/>
                    </a:cubicBezTo>
                    <a:cubicBezTo>
                      <a:pt x="-247" y="9416"/>
                      <a:pt x="8595" y="258"/>
                      <a:pt x="19649" y="5"/>
                    </a:cubicBezTo>
                    <a:cubicBezTo>
                      <a:pt x="31019" y="-247"/>
                      <a:pt x="40430" y="8848"/>
                      <a:pt x="40367" y="19965"/>
                    </a:cubicBezTo>
                    <a:cubicBezTo>
                      <a:pt x="40240" y="30955"/>
                      <a:pt x="31271" y="39924"/>
                      <a:pt x="20344" y="40051"/>
                    </a:cubicBezTo>
                    <a:close/>
                  </a:path>
                </a:pathLst>
              </a:custGeom>
              <a:noFill/>
              <a:ln w="25400" cap="flat">
                <a:solidFill>
                  <a:srgbClr val="FFFFFF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B567337B-DD0A-47B3-826E-ECB6C399ECF2}"/>
              </a:ext>
            </a:extLst>
          </p:cNvPr>
          <p:cNvGrpSpPr/>
          <p:nvPr/>
        </p:nvGrpSpPr>
        <p:grpSpPr>
          <a:xfrm>
            <a:off x="7367167" y="3506713"/>
            <a:ext cx="1870179" cy="1672483"/>
            <a:chOff x="12488019" y="3273148"/>
            <a:chExt cx="1870179" cy="1672483"/>
          </a:xfrm>
        </p:grpSpPr>
        <p:sp>
          <p:nvSpPr>
            <p:cNvPr id="207" name="手繪多邊形: 圖案 206">
              <a:extLst>
                <a:ext uri="{FF2B5EF4-FFF2-40B4-BE49-F238E27FC236}">
                  <a16:creationId xmlns:a16="http://schemas.microsoft.com/office/drawing/2014/main" id="{573232CB-932B-41E6-904F-65830946E597}"/>
                </a:ext>
              </a:extLst>
            </p:cNvPr>
            <p:cNvSpPr/>
            <p:nvPr/>
          </p:nvSpPr>
          <p:spPr>
            <a:xfrm>
              <a:off x="12488019" y="3463443"/>
              <a:ext cx="1870179" cy="1482188"/>
            </a:xfrm>
            <a:custGeom>
              <a:avLst/>
              <a:gdLst>
                <a:gd name="connsiteX0" fmla="*/ 1282256 w 1323975"/>
                <a:gd name="connsiteY0" fmla="*/ 9525 h 1085850"/>
                <a:gd name="connsiteX1" fmla="*/ 1315498 w 1323975"/>
                <a:gd name="connsiteY1" fmla="*/ 42767 h 1085850"/>
                <a:gd name="connsiteX2" fmla="*/ 1315498 w 1323975"/>
                <a:gd name="connsiteY2" fmla="*/ 1045464 h 1085850"/>
                <a:gd name="connsiteX3" fmla="*/ 1282256 w 1323975"/>
                <a:gd name="connsiteY3" fmla="*/ 1078706 h 1085850"/>
                <a:gd name="connsiteX4" fmla="*/ 42767 w 1323975"/>
                <a:gd name="connsiteY4" fmla="*/ 1078706 h 1085850"/>
                <a:gd name="connsiteX5" fmla="*/ 9525 w 1323975"/>
                <a:gd name="connsiteY5" fmla="*/ 1045464 h 1085850"/>
                <a:gd name="connsiteX6" fmla="*/ 9525 w 1323975"/>
                <a:gd name="connsiteY6" fmla="*/ 42767 h 1085850"/>
                <a:gd name="connsiteX7" fmla="*/ 42767 w 1323975"/>
                <a:gd name="connsiteY7" fmla="*/ 9525 h 1085850"/>
                <a:gd name="connsiteX8" fmla="*/ 1282256 w 1323975"/>
                <a:gd name="connsiteY8" fmla="*/ 9525 h 1085850"/>
                <a:gd name="connsiteX9" fmla="*/ 1282256 w 1323975"/>
                <a:gd name="connsiteY9" fmla="*/ 0 h 1085850"/>
                <a:gd name="connsiteX10" fmla="*/ 42767 w 1323975"/>
                <a:gd name="connsiteY10" fmla="*/ 0 h 1085850"/>
                <a:gd name="connsiteX11" fmla="*/ 0 w 1323975"/>
                <a:gd name="connsiteY11" fmla="*/ 42767 h 1085850"/>
                <a:gd name="connsiteX12" fmla="*/ 0 w 1323975"/>
                <a:gd name="connsiteY12" fmla="*/ 1045464 h 1085850"/>
                <a:gd name="connsiteX13" fmla="*/ 42767 w 1323975"/>
                <a:gd name="connsiteY13" fmla="*/ 1088231 h 1085850"/>
                <a:gd name="connsiteX14" fmla="*/ 1282256 w 1323975"/>
                <a:gd name="connsiteY14" fmla="*/ 1088231 h 1085850"/>
                <a:gd name="connsiteX15" fmla="*/ 1325023 w 1323975"/>
                <a:gd name="connsiteY15" fmla="*/ 1045464 h 1085850"/>
                <a:gd name="connsiteX16" fmla="*/ 1325023 w 1323975"/>
                <a:gd name="connsiteY16" fmla="*/ 42767 h 1085850"/>
                <a:gd name="connsiteX17" fmla="*/ 1282256 w 1323975"/>
                <a:gd name="connsiteY17" fmla="*/ 0 h 1085850"/>
                <a:gd name="connsiteX18" fmla="*/ 1282256 w 1323975"/>
                <a:gd name="connsiteY18" fmla="*/ 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3975" h="1085850">
                  <a:moveTo>
                    <a:pt x="1282256" y="9525"/>
                  </a:moveTo>
                  <a:cubicBezTo>
                    <a:pt x="1300639" y="9525"/>
                    <a:pt x="1315498" y="24479"/>
                    <a:pt x="1315498" y="42767"/>
                  </a:cubicBezTo>
                  <a:lnTo>
                    <a:pt x="1315498" y="1045464"/>
                  </a:lnTo>
                  <a:cubicBezTo>
                    <a:pt x="1315498" y="1063847"/>
                    <a:pt x="1300543" y="1078706"/>
                    <a:pt x="1282256" y="1078706"/>
                  </a:cubicBezTo>
                  <a:lnTo>
                    <a:pt x="42767" y="1078706"/>
                  </a:lnTo>
                  <a:cubicBezTo>
                    <a:pt x="24384" y="1078706"/>
                    <a:pt x="9525" y="1063752"/>
                    <a:pt x="9525" y="1045464"/>
                  </a:cubicBezTo>
                  <a:lnTo>
                    <a:pt x="9525" y="42767"/>
                  </a:lnTo>
                  <a:cubicBezTo>
                    <a:pt x="9525" y="24384"/>
                    <a:pt x="24479" y="9525"/>
                    <a:pt x="42767" y="9525"/>
                  </a:cubicBezTo>
                  <a:lnTo>
                    <a:pt x="1282256" y="9525"/>
                  </a:lnTo>
                  <a:moveTo>
                    <a:pt x="1282256" y="0"/>
                  </a:moveTo>
                  <a:lnTo>
                    <a:pt x="42767" y="0"/>
                  </a:lnTo>
                  <a:cubicBezTo>
                    <a:pt x="19145" y="0"/>
                    <a:pt x="0" y="19145"/>
                    <a:pt x="0" y="42767"/>
                  </a:cubicBezTo>
                  <a:lnTo>
                    <a:pt x="0" y="1045464"/>
                  </a:lnTo>
                  <a:cubicBezTo>
                    <a:pt x="0" y="1069086"/>
                    <a:pt x="19145" y="1088231"/>
                    <a:pt x="42767" y="1088231"/>
                  </a:cubicBezTo>
                  <a:lnTo>
                    <a:pt x="1282256" y="1088231"/>
                  </a:lnTo>
                  <a:cubicBezTo>
                    <a:pt x="1305878" y="1088231"/>
                    <a:pt x="1325023" y="1069086"/>
                    <a:pt x="1325023" y="1045464"/>
                  </a:cubicBezTo>
                  <a:lnTo>
                    <a:pt x="1325023" y="42767"/>
                  </a:lnTo>
                  <a:cubicBezTo>
                    <a:pt x="1325118" y="19145"/>
                    <a:pt x="1305878" y="0"/>
                    <a:pt x="1282256" y="0"/>
                  </a:cubicBezTo>
                  <a:lnTo>
                    <a:pt x="1282256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08" name="手繪多邊形: 圖案 207">
              <a:extLst>
                <a:ext uri="{FF2B5EF4-FFF2-40B4-BE49-F238E27FC236}">
                  <a16:creationId xmlns:a16="http://schemas.microsoft.com/office/drawing/2014/main" id="{19A0B2AC-E69A-4920-B541-8CCE83DDB240}"/>
                </a:ext>
              </a:extLst>
            </p:cNvPr>
            <p:cNvSpPr/>
            <p:nvPr/>
          </p:nvSpPr>
          <p:spPr>
            <a:xfrm>
              <a:off x="12909772" y="3463442"/>
              <a:ext cx="13046" cy="1482188"/>
            </a:xfrm>
            <a:custGeom>
              <a:avLst/>
              <a:gdLst>
                <a:gd name="connsiteX0" fmla="*/ 0 w 9525"/>
                <a:gd name="connsiteY0" fmla="*/ 0 h 1085850"/>
                <a:gd name="connsiteX1" fmla="*/ 9525 w 9525"/>
                <a:gd name="connsiteY1" fmla="*/ 0 h 1085850"/>
                <a:gd name="connsiteX2" fmla="*/ 9525 w 9525"/>
                <a:gd name="connsiteY2" fmla="*/ 1088327 h 1085850"/>
                <a:gd name="connsiteX3" fmla="*/ 0 w 9525"/>
                <a:gd name="connsiteY3" fmla="*/ 1088327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085850">
                  <a:moveTo>
                    <a:pt x="0" y="0"/>
                  </a:moveTo>
                  <a:lnTo>
                    <a:pt x="9525" y="0"/>
                  </a:lnTo>
                  <a:lnTo>
                    <a:pt x="9525" y="1088327"/>
                  </a:lnTo>
                  <a:lnTo>
                    <a:pt x="0" y="1088327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09" name="手繪多邊形: 圖案 208">
              <a:extLst>
                <a:ext uri="{FF2B5EF4-FFF2-40B4-BE49-F238E27FC236}">
                  <a16:creationId xmlns:a16="http://schemas.microsoft.com/office/drawing/2014/main" id="{8DCB38B2-0E29-48D1-BF6B-C615D1BB0793}"/>
                </a:ext>
              </a:extLst>
            </p:cNvPr>
            <p:cNvSpPr/>
            <p:nvPr/>
          </p:nvSpPr>
          <p:spPr>
            <a:xfrm>
              <a:off x="12586786" y="4474189"/>
              <a:ext cx="221789" cy="117015"/>
            </a:xfrm>
            <a:custGeom>
              <a:avLst/>
              <a:gdLst>
                <a:gd name="connsiteX0" fmla="*/ 151638 w 161925"/>
                <a:gd name="connsiteY0" fmla="*/ 9525 h 85725"/>
                <a:gd name="connsiteX1" fmla="*/ 156972 w 161925"/>
                <a:gd name="connsiteY1" fmla="*/ 14859 h 85725"/>
                <a:gd name="connsiteX2" fmla="*/ 156972 w 161925"/>
                <a:gd name="connsiteY2" fmla="*/ 78296 h 85725"/>
                <a:gd name="connsiteX3" fmla="*/ 151638 w 161925"/>
                <a:gd name="connsiteY3" fmla="*/ 83629 h 85725"/>
                <a:gd name="connsiteX4" fmla="*/ 14859 w 161925"/>
                <a:gd name="connsiteY4" fmla="*/ 83629 h 85725"/>
                <a:gd name="connsiteX5" fmla="*/ 9525 w 161925"/>
                <a:gd name="connsiteY5" fmla="*/ 78296 h 85725"/>
                <a:gd name="connsiteX6" fmla="*/ 9525 w 161925"/>
                <a:gd name="connsiteY6" fmla="*/ 14859 h 85725"/>
                <a:gd name="connsiteX7" fmla="*/ 14859 w 161925"/>
                <a:gd name="connsiteY7" fmla="*/ 9525 h 85725"/>
                <a:gd name="connsiteX8" fmla="*/ 151638 w 161925"/>
                <a:gd name="connsiteY8" fmla="*/ 9525 h 85725"/>
                <a:gd name="connsiteX9" fmla="*/ 151638 w 161925"/>
                <a:gd name="connsiteY9" fmla="*/ 0 h 85725"/>
                <a:gd name="connsiteX10" fmla="*/ 14859 w 161925"/>
                <a:gd name="connsiteY10" fmla="*/ 0 h 85725"/>
                <a:gd name="connsiteX11" fmla="*/ 0 w 161925"/>
                <a:gd name="connsiteY11" fmla="*/ 14859 h 85725"/>
                <a:gd name="connsiteX12" fmla="*/ 0 w 161925"/>
                <a:gd name="connsiteY12" fmla="*/ 78296 h 85725"/>
                <a:gd name="connsiteX13" fmla="*/ 14859 w 161925"/>
                <a:gd name="connsiteY13" fmla="*/ 93154 h 85725"/>
                <a:gd name="connsiteX14" fmla="*/ 151638 w 161925"/>
                <a:gd name="connsiteY14" fmla="*/ 93154 h 85725"/>
                <a:gd name="connsiteX15" fmla="*/ 166497 w 161925"/>
                <a:gd name="connsiteY15" fmla="*/ 78296 h 85725"/>
                <a:gd name="connsiteX16" fmla="*/ 166497 w 161925"/>
                <a:gd name="connsiteY16" fmla="*/ 14859 h 85725"/>
                <a:gd name="connsiteX17" fmla="*/ 151638 w 161925"/>
                <a:gd name="connsiteY17" fmla="*/ 0 h 85725"/>
                <a:gd name="connsiteX18" fmla="*/ 151638 w 161925"/>
                <a:gd name="connsiteY18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85725">
                  <a:moveTo>
                    <a:pt x="151638" y="9525"/>
                  </a:moveTo>
                  <a:cubicBezTo>
                    <a:pt x="154591" y="9525"/>
                    <a:pt x="156972" y="11906"/>
                    <a:pt x="156972" y="14859"/>
                  </a:cubicBezTo>
                  <a:lnTo>
                    <a:pt x="156972" y="78296"/>
                  </a:lnTo>
                  <a:cubicBezTo>
                    <a:pt x="156972" y="81248"/>
                    <a:pt x="154591" y="83629"/>
                    <a:pt x="151638" y="83629"/>
                  </a:cubicBezTo>
                  <a:lnTo>
                    <a:pt x="14859" y="83629"/>
                  </a:lnTo>
                  <a:cubicBezTo>
                    <a:pt x="11906" y="83629"/>
                    <a:pt x="9525" y="81248"/>
                    <a:pt x="9525" y="78296"/>
                  </a:cubicBezTo>
                  <a:lnTo>
                    <a:pt x="9525" y="14859"/>
                  </a:lnTo>
                  <a:cubicBezTo>
                    <a:pt x="9525" y="11906"/>
                    <a:pt x="11906" y="9525"/>
                    <a:pt x="14859" y="9525"/>
                  </a:cubicBezTo>
                  <a:lnTo>
                    <a:pt x="151638" y="9525"/>
                  </a:lnTo>
                  <a:moveTo>
                    <a:pt x="151638" y="0"/>
                  </a:moveTo>
                  <a:lnTo>
                    <a:pt x="14859" y="0"/>
                  </a:lnTo>
                  <a:cubicBezTo>
                    <a:pt x="6667" y="0"/>
                    <a:pt x="0" y="6668"/>
                    <a:pt x="0" y="14859"/>
                  </a:cubicBezTo>
                  <a:lnTo>
                    <a:pt x="0" y="78296"/>
                  </a:lnTo>
                  <a:cubicBezTo>
                    <a:pt x="0" y="86487"/>
                    <a:pt x="6667" y="93154"/>
                    <a:pt x="14859" y="93154"/>
                  </a:cubicBezTo>
                  <a:lnTo>
                    <a:pt x="151638" y="93154"/>
                  </a:lnTo>
                  <a:cubicBezTo>
                    <a:pt x="159830" y="93154"/>
                    <a:pt x="166497" y="86487"/>
                    <a:pt x="166497" y="78296"/>
                  </a:cubicBezTo>
                  <a:lnTo>
                    <a:pt x="166497" y="14859"/>
                  </a:lnTo>
                  <a:cubicBezTo>
                    <a:pt x="166497" y="6668"/>
                    <a:pt x="159830" y="0"/>
                    <a:pt x="151638" y="0"/>
                  </a:cubicBezTo>
                  <a:lnTo>
                    <a:pt x="151638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10" name="手繪多邊形: 圖案 209">
              <a:extLst>
                <a:ext uri="{FF2B5EF4-FFF2-40B4-BE49-F238E27FC236}">
                  <a16:creationId xmlns:a16="http://schemas.microsoft.com/office/drawing/2014/main" id="{9D566169-4662-4133-B3C0-AB11F8F45A52}"/>
                </a:ext>
              </a:extLst>
            </p:cNvPr>
            <p:cNvSpPr/>
            <p:nvPr/>
          </p:nvSpPr>
          <p:spPr>
            <a:xfrm>
              <a:off x="12586786" y="4674156"/>
              <a:ext cx="221789" cy="182024"/>
            </a:xfrm>
            <a:custGeom>
              <a:avLst/>
              <a:gdLst>
                <a:gd name="connsiteX0" fmla="*/ 152019 w 161925"/>
                <a:gd name="connsiteY0" fmla="*/ 9525 h 133350"/>
                <a:gd name="connsiteX1" fmla="*/ 156972 w 161925"/>
                <a:gd name="connsiteY1" fmla="*/ 14478 h 133350"/>
                <a:gd name="connsiteX2" fmla="*/ 156972 w 161925"/>
                <a:gd name="connsiteY2" fmla="*/ 122587 h 133350"/>
                <a:gd name="connsiteX3" fmla="*/ 152019 w 161925"/>
                <a:gd name="connsiteY3" fmla="*/ 127540 h 133350"/>
                <a:gd name="connsiteX4" fmla="*/ 14478 w 161925"/>
                <a:gd name="connsiteY4" fmla="*/ 127540 h 133350"/>
                <a:gd name="connsiteX5" fmla="*/ 9525 w 161925"/>
                <a:gd name="connsiteY5" fmla="*/ 122587 h 133350"/>
                <a:gd name="connsiteX6" fmla="*/ 9525 w 161925"/>
                <a:gd name="connsiteY6" fmla="*/ 14478 h 133350"/>
                <a:gd name="connsiteX7" fmla="*/ 14478 w 161925"/>
                <a:gd name="connsiteY7" fmla="*/ 9525 h 133350"/>
                <a:gd name="connsiteX8" fmla="*/ 152019 w 161925"/>
                <a:gd name="connsiteY8" fmla="*/ 9525 h 133350"/>
                <a:gd name="connsiteX9" fmla="*/ 152019 w 161925"/>
                <a:gd name="connsiteY9" fmla="*/ 0 h 133350"/>
                <a:gd name="connsiteX10" fmla="*/ 14478 w 161925"/>
                <a:gd name="connsiteY10" fmla="*/ 0 h 133350"/>
                <a:gd name="connsiteX11" fmla="*/ 0 w 161925"/>
                <a:gd name="connsiteY11" fmla="*/ 14478 h 133350"/>
                <a:gd name="connsiteX12" fmla="*/ 0 w 161925"/>
                <a:gd name="connsiteY12" fmla="*/ 122587 h 133350"/>
                <a:gd name="connsiteX13" fmla="*/ 14478 w 161925"/>
                <a:gd name="connsiteY13" fmla="*/ 137065 h 133350"/>
                <a:gd name="connsiteX14" fmla="*/ 152114 w 161925"/>
                <a:gd name="connsiteY14" fmla="*/ 137065 h 133350"/>
                <a:gd name="connsiteX15" fmla="*/ 166592 w 161925"/>
                <a:gd name="connsiteY15" fmla="*/ 122587 h 133350"/>
                <a:gd name="connsiteX16" fmla="*/ 166592 w 161925"/>
                <a:gd name="connsiteY16" fmla="*/ 14478 h 133350"/>
                <a:gd name="connsiteX17" fmla="*/ 152019 w 161925"/>
                <a:gd name="connsiteY17" fmla="*/ 0 h 133350"/>
                <a:gd name="connsiteX18" fmla="*/ 152019 w 161925"/>
                <a:gd name="connsiteY18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133350">
                  <a:moveTo>
                    <a:pt x="152019" y="9525"/>
                  </a:moveTo>
                  <a:cubicBezTo>
                    <a:pt x="154781" y="9525"/>
                    <a:pt x="156972" y="11716"/>
                    <a:pt x="156972" y="14478"/>
                  </a:cubicBezTo>
                  <a:lnTo>
                    <a:pt x="156972" y="122587"/>
                  </a:lnTo>
                  <a:cubicBezTo>
                    <a:pt x="156972" y="125349"/>
                    <a:pt x="154781" y="127540"/>
                    <a:pt x="152019" y="127540"/>
                  </a:cubicBezTo>
                  <a:lnTo>
                    <a:pt x="14478" y="127540"/>
                  </a:lnTo>
                  <a:cubicBezTo>
                    <a:pt x="11716" y="127540"/>
                    <a:pt x="9525" y="125349"/>
                    <a:pt x="9525" y="122587"/>
                  </a:cubicBezTo>
                  <a:lnTo>
                    <a:pt x="9525" y="14478"/>
                  </a:lnTo>
                  <a:cubicBezTo>
                    <a:pt x="9525" y="11716"/>
                    <a:pt x="11716" y="9525"/>
                    <a:pt x="14478" y="9525"/>
                  </a:cubicBezTo>
                  <a:lnTo>
                    <a:pt x="152019" y="9525"/>
                  </a:lnTo>
                  <a:moveTo>
                    <a:pt x="152019" y="0"/>
                  </a:moveTo>
                  <a:lnTo>
                    <a:pt x="14478" y="0"/>
                  </a:lnTo>
                  <a:cubicBezTo>
                    <a:pt x="6477" y="0"/>
                    <a:pt x="0" y="6477"/>
                    <a:pt x="0" y="14478"/>
                  </a:cubicBezTo>
                  <a:lnTo>
                    <a:pt x="0" y="122587"/>
                  </a:lnTo>
                  <a:cubicBezTo>
                    <a:pt x="0" y="130588"/>
                    <a:pt x="6477" y="137065"/>
                    <a:pt x="14478" y="137065"/>
                  </a:cubicBezTo>
                  <a:lnTo>
                    <a:pt x="152114" y="137065"/>
                  </a:lnTo>
                  <a:cubicBezTo>
                    <a:pt x="160115" y="137065"/>
                    <a:pt x="166592" y="130588"/>
                    <a:pt x="166592" y="122587"/>
                  </a:cubicBezTo>
                  <a:lnTo>
                    <a:pt x="166592" y="14478"/>
                  </a:lnTo>
                  <a:cubicBezTo>
                    <a:pt x="166497" y="6477"/>
                    <a:pt x="160020" y="0"/>
                    <a:pt x="152019" y="0"/>
                  </a:cubicBezTo>
                  <a:lnTo>
                    <a:pt x="152019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11" name="手繪多邊形: 圖案 210">
              <a:extLst>
                <a:ext uri="{FF2B5EF4-FFF2-40B4-BE49-F238E27FC236}">
                  <a16:creationId xmlns:a16="http://schemas.microsoft.com/office/drawing/2014/main" id="{4C4A5A1D-AC6B-43D7-92F3-89D4776D9F96}"/>
                </a:ext>
              </a:extLst>
            </p:cNvPr>
            <p:cNvSpPr/>
            <p:nvPr/>
          </p:nvSpPr>
          <p:spPr>
            <a:xfrm>
              <a:off x="13538777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12" name="手繪多邊形: 圖案 211">
              <a:extLst>
                <a:ext uri="{FF2B5EF4-FFF2-40B4-BE49-F238E27FC236}">
                  <a16:creationId xmlns:a16="http://schemas.microsoft.com/office/drawing/2014/main" id="{6D658340-A9F9-4D32-9F64-3AF3F03D6A3E}"/>
                </a:ext>
              </a:extLst>
            </p:cNvPr>
            <p:cNvSpPr/>
            <p:nvPr/>
          </p:nvSpPr>
          <p:spPr>
            <a:xfrm>
              <a:off x="13538777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13" name="手繪多邊形: 圖案 212">
              <a:extLst>
                <a:ext uri="{FF2B5EF4-FFF2-40B4-BE49-F238E27FC236}">
                  <a16:creationId xmlns:a16="http://schemas.microsoft.com/office/drawing/2014/main" id="{3CDADAD2-4E8F-4A03-BBC3-918859737D5E}"/>
                </a:ext>
              </a:extLst>
            </p:cNvPr>
            <p:cNvSpPr/>
            <p:nvPr/>
          </p:nvSpPr>
          <p:spPr>
            <a:xfrm>
              <a:off x="13281895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14" name="手繪多邊形: 圖案 213">
              <a:extLst>
                <a:ext uri="{FF2B5EF4-FFF2-40B4-BE49-F238E27FC236}">
                  <a16:creationId xmlns:a16="http://schemas.microsoft.com/office/drawing/2014/main" id="{A1351864-46DD-4B4D-B6EE-24C8E589F2A8}"/>
                </a:ext>
              </a:extLst>
            </p:cNvPr>
            <p:cNvSpPr/>
            <p:nvPr/>
          </p:nvSpPr>
          <p:spPr>
            <a:xfrm>
              <a:off x="13281895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15" name="手繪多邊形: 圖案 214">
              <a:extLst>
                <a:ext uri="{FF2B5EF4-FFF2-40B4-BE49-F238E27FC236}">
                  <a16:creationId xmlns:a16="http://schemas.microsoft.com/office/drawing/2014/main" id="{02C9ABF5-6765-44F3-9C1A-9FC2E76C5095}"/>
                </a:ext>
              </a:extLst>
            </p:cNvPr>
            <p:cNvSpPr/>
            <p:nvPr/>
          </p:nvSpPr>
          <p:spPr>
            <a:xfrm>
              <a:off x="13025142" y="3563815"/>
              <a:ext cx="208743" cy="910115"/>
            </a:xfrm>
            <a:custGeom>
              <a:avLst/>
              <a:gdLst>
                <a:gd name="connsiteX0" fmla="*/ 133731 w 152400"/>
                <a:gd name="connsiteY0" fmla="*/ 9525 h 666750"/>
                <a:gd name="connsiteX1" fmla="*/ 149066 w 152400"/>
                <a:gd name="connsiteY1" fmla="*/ 24860 h 666750"/>
                <a:gd name="connsiteX2" fmla="*/ 149066 w 152400"/>
                <a:gd name="connsiteY2" fmla="*/ 650653 h 666750"/>
                <a:gd name="connsiteX3" fmla="*/ 133731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731 w 152400"/>
                <a:gd name="connsiteY8" fmla="*/ 9525 h 666750"/>
                <a:gd name="connsiteX9" fmla="*/ 133731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731 w 152400"/>
                <a:gd name="connsiteY17" fmla="*/ 0 h 666750"/>
                <a:gd name="connsiteX18" fmla="*/ 133731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731" y="9525"/>
                  </a:moveTo>
                  <a:cubicBezTo>
                    <a:pt x="142208" y="9525"/>
                    <a:pt x="149066" y="16383"/>
                    <a:pt x="149066" y="24860"/>
                  </a:cubicBezTo>
                  <a:lnTo>
                    <a:pt x="149066" y="650653"/>
                  </a:lnTo>
                  <a:cubicBezTo>
                    <a:pt x="149066" y="659130"/>
                    <a:pt x="142208" y="665988"/>
                    <a:pt x="133731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731" y="9525"/>
                  </a:lnTo>
                  <a:moveTo>
                    <a:pt x="133731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591" y="11049"/>
                    <a:pt x="147542" y="0"/>
                    <a:pt x="133731" y="0"/>
                  </a:cubicBezTo>
                  <a:lnTo>
                    <a:pt x="133731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16" name="手繪多邊形: 圖案 215">
              <a:extLst>
                <a:ext uri="{FF2B5EF4-FFF2-40B4-BE49-F238E27FC236}">
                  <a16:creationId xmlns:a16="http://schemas.microsoft.com/office/drawing/2014/main" id="{269698CA-5A12-4CED-BA4C-6CF854497EB7}"/>
                </a:ext>
              </a:extLst>
            </p:cNvPr>
            <p:cNvSpPr/>
            <p:nvPr/>
          </p:nvSpPr>
          <p:spPr>
            <a:xfrm>
              <a:off x="13025142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17" name="手繪多邊形: 圖案 216">
              <a:extLst>
                <a:ext uri="{FF2B5EF4-FFF2-40B4-BE49-F238E27FC236}">
                  <a16:creationId xmlns:a16="http://schemas.microsoft.com/office/drawing/2014/main" id="{7C90119A-3112-4EF9-A5F8-15C753578980}"/>
                </a:ext>
              </a:extLst>
            </p:cNvPr>
            <p:cNvSpPr/>
            <p:nvPr/>
          </p:nvSpPr>
          <p:spPr>
            <a:xfrm>
              <a:off x="13795661" y="3563815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18" name="手繪多邊形: 圖案 217">
              <a:extLst>
                <a:ext uri="{FF2B5EF4-FFF2-40B4-BE49-F238E27FC236}">
                  <a16:creationId xmlns:a16="http://schemas.microsoft.com/office/drawing/2014/main" id="{B1543230-C6CE-4C8E-822B-A8F60246978B}"/>
                </a:ext>
              </a:extLst>
            </p:cNvPr>
            <p:cNvSpPr/>
            <p:nvPr/>
          </p:nvSpPr>
          <p:spPr>
            <a:xfrm>
              <a:off x="13795661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19" name="手繪多邊形: 圖案 218">
              <a:extLst>
                <a:ext uri="{FF2B5EF4-FFF2-40B4-BE49-F238E27FC236}">
                  <a16:creationId xmlns:a16="http://schemas.microsoft.com/office/drawing/2014/main" id="{88C1375A-90BD-4696-82DA-E523BAB8B8CC}"/>
                </a:ext>
              </a:extLst>
            </p:cNvPr>
            <p:cNvSpPr/>
            <p:nvPr/>
          </p:nvSpPr>
          <p:spPr>
            <a:xfrm>
              <a:off x="14052543" y="3563816"/>
              <a:ext cx="208743" cy="910115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20" name="手繪多邊形: 圖案 219">
              <a:extLst>
                <a:ext uri="{FF2B5EF4-FFF2-40B4-BE49-F238E27FC236}">
                  <a16:creationId xmlns:a16="http://schemas.microsoft.com/office/drawing/2014/main" id="{972AA8DD-611D-453B-BB33-E034D8B7BC09}"/>
                </a:ext>
              </a:extLst>
            </p:cNvPr>
            <p:cNvSpPr/>
            <p:nvPr/>
          </p:nvSpPr>
          <p:spPr>
            <a:xfrm>
              <a:off x="14052543" y="4287877"/>
              <a:ext cx="208743" cy="13002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21" name="手繪多邊形: 圖案 220">
              <a:extLst>
                <a:ext uri="{FF2B5EF4-FFF2-40B4-BE49-F238E27FC236}">
                  <a16:creationId xmlns:a16="http://schemas.microsoft.com/office/drawing/2014/main" id="{5C520218-7828-4C0E-99E9-5CED6CE59EC1}"/>
                </a:ext>
              </a:extLst>
            </p:cNvPr>
            <p:cNvSpPr/>
            <p:nvPr/>
          </p:nvSpPr>
          <p:spPr>
            <a:xfrm>
              <a:off x="12710725" y="3565506"/>
              <a:ext cx="65232" cy="52007"/>
            </a:xfrm>
            <a:custGeom>
              <a:avLst/>
              <a:gdLst>
                <a:gd name="connsiteX0" fmla="*/ 39148 w 47625"/>
                <a:gd name="connsiteY0" fmla="*/ 0 h 38100"/>
                <a:gd name="connsiteX1" fmla="*/ 11049 w 47625"/>
                <a:gd name="connsiteY1" fmla="*/ 0 h 38100"/>
                <a:gd name="connsiteX2" fmla="*/ 2857 w 47625"/>
                <a:gd name="connsiteY2" fmla="*/ 2286 h 38100"/>
                <a:gd name="connsiteX3" fmla="*/ 0 w 47625"/>
                <a:gd name="connsiteY3" fmla="*/ 8477 h 38100"/>
                <a:gd name="connsiteX4" fmla="*/ 0 w 47625"/>
                <a:gd name="connsiteY4" fmla="*/ 38671 h 38100"/>
                <a:gd name="connsiteX5" fmla="*/ 14668 w 47625"/>
                <a:gd name="connsiteY5" fmla="*/ 38671 h 38100"/>
                <a:gd name="connsiteX6" fmla="*/ 14668 w 47625"/>
                <a:gd name="connsiteY6" fmla="*/ 28384 h 38100"/>
                <a:gd name="connsiteX7" fmla="*/ 35338 w 47625"/>
                <a:gd name="connsiteY7" fmla="*/ 28384 h 38100"/>
                <a:gd name="connsiteX8" fmla="*/ 35338 w 47625"/>
                <a:gd name="connsiteY8" fmla="*/ 38671 h 38100"/>
                <a:gd name="connsiteX9" fmla="*/ 50102 w 47625"/>
                <a:gd name="connsiteY9" fmla="*/ 38671 h 38100"/>
                <a:gd name="connsiteX10" fmla="*/ 50102 w 47625"/>
                <a:gd name="connsiteY10" fmla="*/ 8382 h 38100"/>
                <a:gd name="connsiteX11" fmla="*/ 47244 w 47625"/>
                <a:gd name="connsiteY11" fmla="*/ 2191 h 38100"/>
                <a:gd name="connsiteX12" fmla="*/ 39148 w 47625"/>
                <a:gd name="connsiteY12" fmla="*/ 0 h 38100"/>
                <a:gd name="connsiteX13" fmla="*/ 39148 w 47625"/>
                <a:gd name="connsiteY13" fmla="*/ 0 h 38100"/>
                <a:gd name="connsiteX14" fmla="*/ 14764 w 47625"/>
                <a:gd name="connsiteY14" fmla="*/ 21241 h 38100"/>
                <a:gd name="connsiteX15" fmla="*/ 14764 w 47625"/>
                <a:gd name="connsiteY15" fmla="*/ 10096 h 38100"/>
                <a:gd name="connsiteX16" fmla="*/ 35433 w 47625"/>
                <a:gd name="connsiteY16" fmla="*/ 10096 h 38100"/>
                <a:gd name="connsiteX17" fmla="*/ 35433 w 47625"/>
                <a:gd name="connsiteY17" fmla="*/ 21241 h 38100"/>
                <a:gd name="connsiteX18" fmla="*/ 14764 w 47625"/>
                <a:gd name="connsiteY18" fmla="*/ 21241 h 38100"/>
                <a:gd name="connsiteX19" fmla="*/ 14764 w 47625"/>
                <a:gd name="connsiteY19" fmla="*/ 2124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11049" y="0"/>
                  </a:lnTo>
                  <a:cubicBezTo>
                    <a:pt x="7525" y="0"/>
                    <a:pt x="4858" y="762"/>
                    <a:pt x="2857" y="2286"/>
                  </a:cubicBezTo>
                  <a:cubicBezTo>
                    <a:pt x="953" y="3810"/>
                    <a:pt x="0" y="5905"/>
                    <a:pt x="0" y="8477"/>
                  </a:cubicBezTo>
                  <a:lnTo>
                    <a:pt x="0" y="38671"/>
                  </a:lnTo>
                  <a:lnTo>
                    <a:pt x="14668" y="38671"/>
                  </a:lnTo>
                  <a:lnTo>
                    <a:pt x="14668" y="28384"/>
                  </a:lnTo>
                  <a:lnTo>
                    <a:pt x="35338" y="28384"/>
                  </a:lnTo>
                  <a:lnTo>
                    <a:pt x="35338" y="38671"/>
                  </a:lnTo>
                  <a:lnTo>
                    <a:pt x="50102" y="38671"/>
                  </a:lnTo>
                  <a:lnTo>
                    <a:pt x="50102" y="8382"/>
                  </a:lnTo>
                  <a:cubicBezTo>
                    <a:pt x="50102" y="5810"/>
                    <a:pt x="49149" y="3715"/>
                    <a:pt x="47244" y="2191"/>
                  </a:cubicBezTo>
                  <a:cubicBezTo>
                    <a:pt x="45339" y="762"/>
                    <a:pt x="42672" y="0"/>
                    <a:pt x="39148" y="0"/>
                  </a:cubicBezTo>
                  <a:lnTo>
                    <a:pt x="39148" y="0"/>
                  </a:lnTo>
                  <a:close/>
                  <a:moveTo>
                    <a:pt x="14764" y="21241"/>
                  </a:moveTo>
                  <a:lnTo>
                    <a:pt x="14764" y="10096"/>
                  </a:lnTo>
                  <a:lnTo>
                    <a:pt x="35433" y="10096"/>
                  </a:lnTo>
                  <a:lnTo>
                    <a:pt x="35433" y="21241"/>
                  </a:lnTo>
                  <a:lnTo>
                    <a:pt x="14764" y="21241"/>
                  </a:lnTo>
                  <a:lnTo>
                    <a:pt x="14764" y="21241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22" name="手繪多邊形: 圖案 221">
              <a:extLst>
                <a:ext uri="{FF2B5EF4-FFF2-40B4-BE49-F238E27FC236}">
                  <a16:creationId xmlns:a16="http://schemas.microsoft.com/office/drawing/2014/main" id="{DE5B891B-34B5-40B2-9B2C-60E74D96CDFD}"/>
                </a:ext>
              </a:extLst>
            </p:cNvPr>
            <p:cNvSpPr/>
            <p:nvPr/>
          </p:nvSpPr>
          <p:spPr>
            <a:xfrm>
              <a:off x="12788872" y="3565506"/>
              <a:ext cx="65232" cy="52007"/>
            </a:xfrm>
            <a:custGeom>
              <a:avLst/>
              <a:gdLst>
                <a:gd name="connsiteX0" fmla="*/ 39148 w 47625"/>
                <a:gd name="connsiteY0" fmla="*/ 0 h 38100"/>
                <a:gd name="connsiteX1" fmla="*/ 38576 w 47625"/>
                <a:gd name="connsiteY1" fmla="*/ 0 h 38100"/>
                <a:gd name="connsiteX2" fmla="*/ 38195 w 47625"/>
                <a:gd name="connsiteY2" fmla="*/ 0 h 38100"/>
                <a:gd name="connsiteX3" fmla="*/ 11906 w 47625"/>
                <a:gd name="connsiteY3" fmla="*/ 0 h 38100"/>
                <a:gd name="connsiteX4" fmla="*/ 11049 w 47625"/>
                <a:gd name="connsiteY4" fmla="*/ 0 h 38100"/>
                <a:gd name="connsiteX5" fmla="*/ 2953 w 47625"/>
                <a:gd name="connsiteY5" fmla="*/ 2286 h 38100"/>
                <a:gd name="connsiteX6" fmla="*/ 0 w 47625"/>
                <a:gd name="connsiteY6" fmla="*/ 8287 h 38100"/>
                <a:gd name="connsiteX7" fmla="*/ 0 w 47625"/>
                <a:gd name="connsiteY7" fmla="*/ 8382 h 38100"/>
                <a:gd name="connsiteX8" fmla="*/ 0 w 47625"/>
                <a:gd name="connsiteY8" fmla="*/ 8382 h 38100"/>
                <a:gd name="connsiteX9" fmla="*/ 0 w 47625"/>
                <a:gd name="connsiteY9" fmla="*/ 8382 h 38100"/>
                <a:gd name="connsiteX10" fmla="*/ 0 w 47625"/>
                <a:gd name="connsiteY10" fmla="*/ 38576 h 38100"/>
                <a:gd name="connsiteX11" fmla="*/ 14764 w 47625"/>
                <a:gd name="connsiteY11" fmla="*/ 38576 h 38100"/>
                <a:gd name="connsiteX12" fmla="*/ 14764 w 47625"/>
                <a:gd name="connsiteY12" fmla="*/ 28480 h 38100"/>
                <a:gd name="connsiteX13" fmla="*/ 38576 w 47625"/>
                <a:gd name="connsiteY13" fmla="*/ 28480 h 38100"/>
                <a:gd name="connsiteX14" fmla="*/ 48292 w 47625"/>
                <a:gd name="connsiteY14" fmla="*/ 20669 h 38100"/>
                <a:gd name="connsiteX15" fmla="*/ 48292 w 47625"/>
                <a:gd name="connsiteY15" fmla="*/ 8287 h 38100"/>
                <a:gd name="connsiteX16" fmla="*/ 45910 w 47625"/>
                <a:gd name="connsiteY16" fmla="*/ 1905 h 38100"/>
                <a:gd name="connsiteX17" fmla="*/ 39148 w 47625"/>
                <a:gd name="connsiteY17" fmla="*/ 0 h 38100"/>
                <a:gd name="connsiteX18" fmla="*/ 39148 w 47625"/>
                <a:gd name="connsiteY18" fmla="*/ 0 h 38100"/>
                <a:gd name="connsiteX19" fmla="*/ 39148 w 47625"/>
                <a:gd name="connsiteY19" fmla="*/ 0 h 38100"/>
                <a:gd name="connsiteX20" fmla="*/ 14573 w 47625"/>
                <a:gd name="connsiteY20" fmla="*/ 20098 h 38100"/>
                <a:gd name="connsiteX21" fmla="*/ 14573 w 47625"/>
                <a:gd name="connsiteY21" fmla="*/ 10096 h 38100"/>
                <a:gd name="connsiteX22" fmla="*/ 33338 w 47625"/>
                <a:gd name="connsiteY22" fmla="*/ 10096 h 38100"/>
                <a:gd name="connsiteX23" fmla="*/ 33338 w 47625"/>
                <a:gd name="connsiteY23" fmla="*/ 20098 h 38100"/>
                <a:gd name="connsiteX24" fmla="*/ 14573 w 47625"/>
                <a:gd name="connsiteY24" fmla="*/ 20098 h 38100"/>
                <a:gd name="connsiteX25" fmla="*/ 14573 w 47625"/>
                <a:gd name="connsiteY25" fmla="*/ 2009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38576" y="0"/>
                  </a:lnTo>
                  <a:cubicBezTo>
                    <a:pt x="38481" y="0"/>
                    <a:pt x="38291" y="0"/>
                    <a:pt x="38195" y="0"/>
                  </a:cubicBezTo>
                  <a:lnTo>
                    <a:pt x="11906" y="0"/>
                  </a:lnTo>
                  <a:lnTo>
                    <a:pt x="11049" y="0"/>
                  </a:lnTo>
                  <a:cubicBezTo>
                    <a:pt x="7525" y="0"/>
                    <a:pt x="4763" y="762"/>
                    <a:pt x="2953" y="2286"/>
                  </a:cubicBezTo>
                  <a:cubicBezTo>
                    <a:pt x="1048" y="3810"/>
                    <a:pt x="95" y="5810"/>
                    <a:pt x="0" y="8287"/>
                  </a:cubicBezTo>
                  <a:lnTo>
                    <a:pt x="0" y="8382"/>
                  </a:lnTo>
                  <a:lnTo>
                    <a:pt x="0" y="8382"/>
                  </a:lnTo>
                  <a:lnTo>
                    <a:pt x="0" y="8382"/>
                  </a:lnTo>
                  <a:lnTo>
                    <a:pt x="0" y="38576"/>
                  </a:lnTo>
                  <a:lnTo>
                    <a:pt x="14764" y="38576"/>
                  </a:lnTo>
                  <a:lnTo>
                    <a:pt x="14764" y="28480"/>
                  </a:lnTo>
                  <a:lnTo>
                    <a:pt x="38576" y="28480"/>
                  </a:lnTo>
                  <a:cubicBezTo>
                    <a:pt x="45053" y="28480"/>
                    <a:pt x="48292" y="25908"/>
                    <a:pt x="48292" y="20669"/>
                  </a:cubicBezTo>
                  <a:lnTo>
                    <a:pt x="48292" y="8287"/>
                  </a:lnTo>
                  <a:cubicBezTo>
                    <a:pt x="48292" y="5239"/>
                    <a:pt x="47530" y="3143"/>
                    <a:pt x="45910" y="1905"/>
                  </a:cubicBezTo>
                  <a:cubicBezTo>
                    <a:pt x="44387" y="762"/>
                    <a:pt x="42196" y="95"/>
                    <a:pt x="39148" y="0"/>
                  </a:cubicBezTo>
                  <a:lnTo>
                    <a:pt x="39148" y="0"/>
                  </a:lnTo>
                  <a:lnTo>
                    <a:pt x="39148" y="0"/>
                  </a:lnTo>
                  <a:close/>
                  <a:moveTo>
                    <a:pt x="14573" y="20098"/>
                  </a:moveTo>
                  <a:lnTo>
                    <a:pt x="14573" y="10096"/>
                  </a:lnTo>
                  <a:lnTo>
                    <a:pt x="33338" y="10096"/>
                  </a:lnTo>
                  <a:lnTo>
                    <a:pt x="33338" y="20098"/>
                  </a:lnTo>
                  <a:lnTo>
                    <a:pt x="14573" y="20098"/>
                  </a:lnTo>
                  <a:lnTo>
                    <a:pt x="14573" y="20098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23" name="手繪多邊形: 圖案 222">
              <a:extLst>
                <a:ext uri="{FF2B5EF4-FFF2-40B4-BE49-F238E27FC236}">
                  <a16:creationId xmlns:a16="http://schemas.microsoft.com/office/drawing/2014/main" id="{8406C0CC-047B-4337-BBBC-1C724B58A921}"/>
                </a:ext>
              </a:extLst>
            </p:cNvPr>
            <p:cNvSpPr/>
            <p:nvPr/>
          </p:nvSpPr>
          <p:spPr>
            <a:xfrm>
              <a:off x="12632448" y="3565506"/>
              <a:ext cx="65232" cy="52007"/>
            </a:xfrm>
            <a:custGeom>
              <a:avLst/>
              <a:gdLst>
                <a:gd name="connsiteX0" fmla="*/ 50482 w 47625"/>
                <a:gd name="connsiteY0" fmla="*/ 0 h 38100"/>
                <a:gd name="connsiteX1" fmla="*/ 38576 w 47625"/>
                <a:gd name="connsiteY1" fmla="*/ 0 h 38100"/>
                <a:gd name="connsiteX2" fmla="*/ 36385 w 47625"/>
                <a:gd name="connsiteY2" fmla="*/ 0 h 38100"/>
                <a:gd name="connsiteX3" fmla="*/ 36385 w 47625"/>
                <a:gd name="connsiteY3" fmla="*/ 22479 h 38100"/>
                <a:gd name="connsiteX4" fmla="*/ 35909 w 47625"/>
                <a:gd name="connsiteY4" fmla="*/ 22860 h 38100"/>
                <a:gd name="connsiteX5" fmla="*/ 35623 w 47625"/>
                <a:gd name="connsiteY5" fmla="*/ 22860 h 38100"/>
                <a:gd name="connsiteX6" fmla="*/ 35147 w 47625"/>
                <a:gd name="connsiteY6" fmla="*/ 22574 h 38100"/>
                <a:gd name="connsiteX7" fmla="*/ 20002 w 47625"/>
                <a:gd name="connsiteY7" fmla="*/ 1429 h 38100"/>
                <a:gd name="connsiteX8" fmla="*/ 20002 w 47625"/>
                <a:gd name="connsiteY8" fmla="*/ 1429 h 38100"/>
                <a:gd name="connsiteX9" fmla="*/ 20002 w 47625"/>
                <a:gd name="connsiteY9" fmla="*/ 1429 h 38100"/>
                <a:gd name="connsiteX10" fmla="*/ 19812 w 47625"/>
                <a:gd name="connsiteY10" fmla="*/ 1333 h 38100"/>
                <a:gd name="connsiteX11" fmla="*/ 19812 w 47625"/>
                <a:gd name="connsiteY11" fmla="*/ 1238 h 38100"/>
                <a:gd name="connsiteX12" fmla="*/ 16573 w 47625"/>
                <a:gd name="connsiteY12" fmla="*/ 190 h 38100"/>
                <a:gd name="connsiteX13" fmla="*/ 4667 w 47625"/>
                <a:gd name="connsiteY13" fmla="*/ 190 h 38100"/>
                <a:gd name="connsiteX14" fmla="*/ 1238 w 47625"/>
                <a:gd name="connsiteY14" fmla="*/ 1429 h 38100"/>
                <a:gd name="connsiteX15" fmla="*/ 0 w 47625"/>
                <a:gd name="connsiteY15" fmla="*/ 4858 h 38100"/>
                <a:gd name="connsiteX16" fmla="*/ 0 w 47625"/>
                <a:gd name="connsiteY16" fmla="*/ 4858 h 38100"/>
                <a:gd name="connsiteX17" fmla="*/ 0 w 47625"/>
                <a:gd name="connsiteY17" fmla="*/ 38862 h 38100"/>
                <a:gd name="connsiteX18" fmla="*/ 13906 w 47625"/>
                <a:gd name="connsiteY18" fmla="*/ 38862 h 38100"/>
                <a:gd name="connsiteX19" fmla="*/ 13811 w 47625"/>
                <a:gd name="connsiteY19" fmla="*/ 15621 h 38100"/>
                <a:gd name="connsiteX20" fmla="*/ 14954 w 47625"/>
                <a:gd name="connsiteY20" fmla="*/ 14859 h 38100"/>
                <a:gd name="connsiteX21" fmla="*/ 15240 w 47625"/>
                <a:gd name="connsiteY21" fmla="*/ 14859 h 38100"/>
                <a:gd name="connsiteX22" fmla="*/ 15811 w 47625"/>
                <a:gd name="connsiteY22" fmla="*/ 15240 h 38100"/>
                <a:gd name="connsiteX23" fmla="*/ 36100 w 47625"/>
                <a:gd name="connsiteY23" fmla="*/ 38862 h 38100"/>
                <a:gd name="connsiteX24" fmla="*/ 50578 w 47625"/>
                <a:gd name="connsiteY24" fmla="*/ 38862 h 38100"/>
                <a:gd name="connsiteX25" fmla="*/ 50578 w 47625"/>
                <a:gd name="connsiteY25" fmla="*/ 0 h 38100"/>
                <a:gd name="connsiteX26" fmla="*/ 50482 w 47625"/>
                <a:gd name="connsiteY2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5" h="38100">
                  <a:moveTo>
                    <a:pt x="50482" y="0"/>
                  </a:moveTo>
                  <a:lnTo>
                    <a:pt x="38576" y="0"/>
                  </a:lnTo>
                  <a:lnTo>
                    <a:pt x="36385" y="0"/>
                  </a:lnTo>
                  <a:lnTo>
                    <a:pt x="36385" y="22479"/>
                  </a:lnTo>
                  <a:cubicBezTo>
                    <a:pt x="36290" y="22669"/>
                    <a:pt x="36195" y="22860"/>
                    <a:pt x="35909" y="22860"/>
                  </a:cubicBezTo>
                  <a:cubicBezTo>
                    <a:pt x="35814" y="22860"/>
                    <a:pt x="35719" y="22860"/>
                    <a:pt x="35623" y="22860"/>
                  </a:cubicBezTo>
                  <a:cubicBezTo>
                    <a:pt x="35623" y="22860"/>
                    <a:pt x="35338" y="22860"/>
                    <a:pt x="35147" y="22574"/>
                  </a:cubicBezTo>
                  <a:cubicBezTo>
                    <a:pt x="32671" y="18764"/>
                    <a:pt x="23050" y="5620"/>
                    <a:pt x="20002" y="1429"/>
                  </a:cubicBezTo>
                  <a:cubicBezTo>
                    <a:pt x="20002" y="1429"/>
                    <a:pt x="20002" y="1429"/>
                    <a:pt x="20002" y="1429"/>
                  </a:cubicBezTo>
                  <a:lnTo>
                    <a:pt x="20002" y="1429"/>
                  </a:lnTo>
                  <a:cubicBezTo>
                    <a:pt x="20002" y="1429"/>
                    <a:pt x="19907" y="1333"/>
                    <a:pt x="19812" y="1333"/>
                  </a:cubicBezTo>
                  <a:cubicBezTo>
                    <a:pt x="19812" y="1238"/>
                    <a:pt x="19812" y="1238"/>
                    <a:pt x="19812" y="1238"/>
                  </a:cubicBezTo>
                  <a:cubicBezTo>
                    <a:pt x="19050" y="571"/>
                    <a:pt x="18002" y="190"/>
                    <a:pt x="16573" y="190"/>
                  </a:cubicBezTo>
                  <a:lnTo>
                    <a:pt x="4667" y="190"/>
                  </a:lnTo>
                  <a:cubicBezTo>
                    <a:pt x="3143" y="190"/>
                    <a:pt x="2000" y="667"/>
                    <a:pt x="1238" y="1429"/>
                  </a:cubicBezTo>
                  <a:cubicBezTo>
                    <a:pt x="476" y="2286"/>
                    <a:pt x="0" y="3429"/>
                    <a:pt x="0" y="4858"/>
                  </a:cubicBezTo>
                  <a:lnTo>
                    <a:pt x="0" y="4858"/>
                  </a:lnTo>
                  <a:lnTo>
                    <a:pt x="0" y="38862"/>
                  </a:lnTo>
                  <a:lnTo>
                    <a:pt x="13906" y="38862"/>
                  </a:lnTo>
                  <a:cubicBezTo>
                    <a:pt x="13906" y="38862"/>
                    <a:pt x="13811" y="20955"/>
                    <a:pt x="13811" y="15621"/>
                  </a:cubicBezTo>
                  <a:cubicBezTo>
                    <a:pt x="13906" y="15335"/>
                    <a:pt x="14097" y="14859"/>
                    <a:pt x="14954" y="14859"/>
                  </a:cubicBezTo>
                  <a:cubicBezTo>
                    <a:pt x="15049" y="14859"/>
                    <a:pt x="15145" y="14859"/>
                    <a:pt x="15240" y="14859"/>
                  </a:cubicBezTo>
                  <a:cubicBezTo>
                    <a:pt x="15240" y="14859"/>
                    <a:pt x="15621" y="14859"/>
                    <a:pt x="15811" y="15240"/>
                  </a:cubicBezTo>
                  <a:cubicBezTo>
                    <a:pt x="18478" y="19526"/>
                    <a:pt x="36100" y="38862"/>
                    <a:pt x="36100" y="38862"/>
                  </a:cubicBezTo>
                  <a:lnTo>
                    <a:pt x="50578" y="38862"/>
                  </a:lnTo>
                  <a:lnTo>
                    <a:pt x="50578" y="0"/>
                  </a:lnTo>
                  <a:lnTo>
                    <a:pt x="50482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24" name="手繪多邊形: 圖案 223">
              <a:extLst>
                <a:ext uri="{FF2B5EF4-FFF2-40B4-BE49-F238E27FC236}">
                  <a16:creationId xmlns:a16="http://schemas.microsoft.com/office/drawing/2014/main" id="{02A95AA9-80A6-4724-996C-60FFBD65442A}"/>
                </a:ext>
              </a:extLst>
            </p:cNvPr>
            <p:cNvSpPr/>
            <p:nvPr/>
          </p:nvSpPr>
          <p:spPr>
            <a:xfrm>
              <a:off x="12555998" y="3564859"/>
              <a:ext cx="65232" cy="52007"/>
            </a:xfrm>
            <a:custGeom>
              <a:avLst/>
              <a:gdLst>
                <a:gd name="connsiteX0" fmla="*/ 38767 w 47625"/>
                <a:gd name="connsiteY0" fmla="*/ 0 h 38100"/>
                <a:gd name="connsiteX1" fmla="*/ 37529 w 47625"/>
                <a:gd name="connsiteY1" fmla="*/ 0 h 38100"/>
                <a:gd name="connsiteX2" fmla="*/ 37433 w 47625"/>
                <a:gd name="connsiteY2" fmla="*/ 0 h 38100"/>
                <a:gd name="connsiteX3" fmla="*/ 12668 w 47625"/>
                <a:gd name="connsiteY3" fmla="*/ 0 h 38100"/>
                <a:gd name="connsiteX4" fmla="*/ 0 w 47625"/>
                <a:gd name="connsiteY4" fmla="*/ 10192 h 38100"/>
                <a:gd name="connsiteX5" fmla="*/ 0 w 47625"/>
                <a:gd name="connsiteY5" fmla="*/ 29051 h 38100"/>
                <a:gd name="connsiteX6" fmla="*/ 12668 w 47625"/>
                <a:gd name="connsiteY6" fmla="*/ 39243 h 38100"/>
                <a:gd name="connsiteX7" fmla="*/ 37433 w 47625"/>
                <a:gd name="connsiteY7" fmla="*/ 39243 h 38100"/>
                <a:gd name="connsiteX8" fmla="*/ 41053 w 47625"/>
                <a:gd name="connsiteY8" fmla="*/ 38957 h 38100"/>
                <a:gd name="connsiteX9" fmla="*/ 31528 w 47625"/>
                <a:gd name="connsiteY9" fmla="*/ 30194 h 38100"/>
                <a:gd name="connsiteX10" fmla="*/ 30861 w 47625"/>
                <a:gd name="connsiteY10" fmla="*/ 29718 h 38100"/>
                <a:gd name="connsiteX11" fmla="*/ 15431 w 47625"/>
                <a:gd name="connsiteY11" fmla="*/ 29718 h 38100"/>
                <a:gd name="connsiteX12" fmla="*/ 15431 w 47625"/>
                <a:gd name="connsiteY12" fmla="*/ 9334 h 38100"/>
                <a:gd name="connsiteX13" fmla="*/ 36005 w 47625"/>
                <a:gd name="connsiteY13" fmla="*/ 9334 h 38100"/>
                <a:gd name="connsiteX14" fmla="*/ 36005 w 47625"/>
                <a:gd name="connsiteY14" fmla="*/ 26575 h 38100"/>
                <a:gd name="connsiteX15" fmla="*/ 49340 w 47625"/>
                <a:gd name="connsiteY15" fmla="*/ 33338 h 38100"/>
                <a:gd name="connsiteX16" fmla="*/ 50102 w 47625"/>
                <a:gd name="connsiteY16" fmla="*/ 29051 h 38100"/>
                <a:gd name="connsiteX17" fmla="*/ 50102 w 47625"/>
                <a:gd name="connsiteY17" fmla="*/ 10192 h 38100"/>
                <a:gd name="connsiteX18" fmla="*/ 38767 w 47625"/>
                <a:gd name="connsiteY18" fmla="*/ 0 h 38100"/>
                <a:gd name="connsiteX19" fmla="*/ 38767 w 47625"/>
                <a:gd name="connsiteY19" fmla="*/ 0 h 38100"/>
                <a:gd name="connsiteX20" fmla="*/ 38767 w 47625"/>
                <a:gd name="connsiteY20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625" h="38100">
                  <a:moveTo>
                    <a:pt x="38767" y="0"/>
                  </a:moveTo>
                  <a:lnTo>
                    <a:pt x="37529" y="0"/>
                  </a:lnTo>
                  <a:cubicBezTo>
                    <a:pt x="37529" y="0"/>
                    <a:pt x="37433" y="0"/>
                    <a:pt x="37433" y="0"/>
                  </a:cubicBezTo>
                  <a:lnTo>
                    <a:pt x="12668" y="0"/>
                  </a:lnTo>
                  <a:cubicBezTo>
                    <a:pt x="4191" y="0"/>
                    <a:pt x="0" y="3429"/>
                    <a:pt x="0" y="10192"/>
                  </a:cubicBezTo>
                  <a:lnTo>
                    <a:pt x="0" y="29051"/>
                  </a:lnTo>
                  <a:cubicBezTo>
                    <a:pt x="0" y="35814"/>
                    <a:pt x="4286" y="39243"/>
                    <a:pt x="12668" y="39243"/>
                  </a:cubicBezTo>
                  <a:lnTo>
                    <a:pt x="37433" y="39243"/>
                  </a:lnTo>
                  <a:cubicBezTo>
                    <a:pt x="38767" y="39243"/>
                    <a:pt x="40005" y="39148"/>
                    <a:pt x="41053" y="38957"/>
                  </a:cubicBezTo>
                  <a:cubicBezTo>
                    <a:pt x="38957" y="36004"/>
                    <a:pt x="35147" y="32766"/>
                    <a:pt x="31528" y="30194"/>
                  </a:cubicBezTo>
                  <a:cubicBezTo>
                    <a:pt x="31337" y="30099"/>
                    <a:pt x="31052" y="29908"/>
                    <a:pt x="30861" y="29718"/>
                  </a:cubicBezTo>
                  <a:lnTo>
                    <a:pt x="15431" y="29718"/>
                  </a:lnTo>
                  <a:lnTo>
                    <a:pt x="15431" y="9334"/>
                  </a:lnTo>
                  <a:lnTo>
                    <a:pt x="36005" y="9334"/>
                  </a:lnTo>
                  <a:lnTo>
                    <a:pt x="36005" y="26575"/>
                  </a:lnTo>
                  <a:cubicBezTo>
                    <a:pt x="42196" y="28480"/>
                    <a:pt x="46387" y="30956"/>
                    <a:pt x="49340" y="33338"/>
                  </a:cubicBezTo>
                  <a:cubicBezTo>
                    <a:pt x="49816" y="32099"/>
                    <a:pt x="50102" y="30671"/>
                    <a:pt x="50102" y="29051"/>
                  </a:cubicBezTo>
                  <a:lnTo>
                    <a:pt x="50102" y="10192"/>
                  </a:lnTo>
                  <a:cubicBezTo>
                    <a:pt x="50102" y="3810"/>
                    <a:pt x="46292" y="381"/>
                    <a:pt x="38767" y="0"/>
                  </a:cubicBezTo>
                  <a:lnTo>
                    <a:pt x="38767" y="0"/>
                  </a:lnTo>
                  <a:lnTo>
                    <a:pt x="38767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25" name="手繪多邊形: 圖案 224">
              <a:extLst>
                <a:ext uri="{FF2B5EF4-FFF2-40B4-BE49-F238E27FC236}">
                  <a16:creationId xmlns:a16="http://schemas.microsoft.com/office/drawing/2014/main" id="{6BBA6973-916D-41C1-85E9-7385D2A15E42}"/>
                </a:ext>
              </a:extLst>
            </p:cNvPr>
            <p:cNvSpPr/>
            <p:nvPr/>
          </p:nvSpPr>
          <p:spPr>
            <a:xfrm>
              <a:off x="12592657" y="3599571"/>
              <a:ext cx="26092" cy="13002"/>
            </a:xfrm>
            <a:custGeom>
              <a:avLst/>
              <a:gdLst>
                <a:gd name="connsiteX0" fmla="*/ 0 w 19050"/>
                <a:gd name="connsiteY0" fmla="*/ 0 h 9525"/>
                <a:gd name="connsiteX1" fmla="*/ 15812 w 19050"/>
                <a:gd name="connsiteY1" fmla="*/ 14097 h 9525"/>
                <a:gd name="connsiteX2" fmla="*/ 26289 w 19050"/>
                <a:gd name="connsiteY2" fmla="*/ 14097 h 9525"/>
                <a:gd name="connsiteX3" fmla="*/ 0 w 19050"/>
                <a:gd name="connsiteY3" fmla="*/ 0 h 9525"/>
                <a:gd name="connsiteX4" fmla="*/ 0 w 19050"/>
                <a:gd name="connsiteY4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9525">
                  <a:moveTo>
                    <a:pt x="0" y="0"/>
                  </a:moveTo>
                  <a:cubicBezTo>
                    <a:pt x="4667" y="2953"/>
                    <a:pt x="13049" y="8763"/>
                    <a:pt x="15812" y="14097"/>
                  </a:cubicBezTo>
                  <a:lnTo>
                    <a:pt x="26289" y="14097"/>
                  </a:lnTo>
                  <a:cubicBezTo>
                    <a:pt x="24575" y="10858"/>
                    <a:pt x="18479" y="314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26" name="手繪多邊形: 圖案 225">
              <a:extLst>
                <a:ext uri="{FF2B5EF4-FFF2-40B4-BE49-F238E27FC236}">
                  <a16:creationId xmlns:a16="http://schemas.microsoft.com/office/drawing/2014/main" id="{E277E9E8-685D-4518-B89D-1AAA787A3332}"/>
                </a:ext>
              </a:extLst>
            </p:cNvPr>
            <p:cNvSpPr/>
            <p:nvPr/>
          </p:nvSpPr>
          <p:spPr>
            <a:xfrm>
              <a:off x="12617574" y="4772581"/>
              <a:ext cx="156557" cy="52007"/>
            </a:xfrm>
            <a:custGeom>
              <a:avLst/>
              <a:gdLst>
                <a:gd name="connsiteX0" fmla="*/ 103537 w 114300"/>
                <a:gd name="connsiteY0" fmla="*/ 9525 h 38100"/>
                <a:gd name="connsiteX1" fmla="*/ 111538 w 114300"/>
                <a:gd name="connsiteY1" fmla="*/ 17526 h 38100"/>
                <a:gd name="connsiteX2" fmla="*/ 111538 w 114300"/>
                <a:gd name="connsiteY2" fmla="*/ 23241 h 38100"/>
                <a:gd name="connsiteX3" fmla="*/ 103537 w 114300"/>
                <a:gd name="connsiteY3" fmla="*/ 31242 h 38100"/>
                <a:gd name="connsiteX4" fmla="*/ 17526 w 114300"/>
                <a:gd name="connsiteY4" fmla="*/ 31242 h 38100"/>
                <a:gd name="connsiteX5" fmla="*/ 9525 w 114300"/>
                <a:gd name="connsiteY5" fmla="*/ 23241 h 38100"/>
                <a:gd name="connsiteX6" fmla="*/ 9525 w 114300"/>
                <a:gd name="connsiteY6" fmla="*/ 17526 h 38100"/>
                <a:gd name="connsiteX7" fmla="*/ 17526 w 114300"/>
                <a:gd name="connsiteY7" fmla="*/ 9525 h 38100"/>
                <a:gd name="connsiteX8" fmla="*/ 103537 w 114300"/>
                <a:gd name="connsiteY8" fmla="*/ 9525 h 38100"/>
                <a:gd name="connsiteX9" fmla="*/ 103537 w 114300"/>
                <a:gd name="connsiteY9" fmla="*/ 0 h 38100"/>
                <a:gd name="connsiteX10" fmla="*/ 17526 w 114300"/>
                <a:gd name="connsiteY10" fmla="*/ 0 h 38100"/>
                <a:gd name="connsiteX11" fmla="*/ 0 w 114300"/>
                <a:gd name="connsiteY11" fmla="*/ 17526 h 38100"/>
                <a:gd name="connsiteX12" fmla="*/ 0 w 114300"/>
                <a:gd name="connsiteY12" fmla="*/ 23241 h 38100"/>
                <a:gd name="connsiteX13" fmla="*/ 17526 w 114300"/>
                <a:gd name="connsiteY13" fmla="*/ 40767 h 38100"/>
                <a:gd name="connsiteX14" fmla="*/ 103537 w 114300"/>
                <a:gd name="connsiteY14" fmla="*/ 40767 h 38100"/>
                <a:gd name="connsiteX15" fmla="*/ 121063 w 114300"/>
                <a:gd name="connsiteY15" fmla="*/ 23241 h 38100"/>
                <a:gd name="connsiteX16" fmla="*/ 121063 w 114300"/>
                <a:gd name="connsiteY16" fmla="*/ 17526 h 38100"/>
                <a:gd name="connsiteX17" fmla="*/ 103537 w 114300"/>
                <a:gd name="connsiteY17" fmla="*/ 0 h 38100"/>
                <a:gd name="connsiteX18" fmla="*/ 103537 w 114300"/>
                <a:gd name="connsiteY18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300" h="38100">
                  <a:moveTo>
                    <a:pt x="103537" y="9525"/>
                  </a:moveTo>
                  <a:cubicBezTo>
                    <a:pt x="107918" y="9525"/>
                    <a:pt x="111538" y="13144"/>
                    <a:pt x="111538" y="17526"/>
                  </a:cubicBezTo>
                  <a:lnTo>
                    <a:pt x="111538" y="23241"/>
                  </a:lnTo>
                  <a:cubicBezTo>
                    <a:pt x="111538" y="27622"/>
                    <a:pt x="107918" y="31242"/>
                    <a:pt x="103537" y="31242"/>
                  </a:cubicBezTo>
                  <a:lnTo>
                    <a:pt x="17526" y="31242"/>
                  </a:lnTo>
                  <a:cubicBezTo>
                    <a:pt x="13145" y="31242"/>
                    <a:pt x="9525" y="27622"/>
                    <a:pt x="9525" y="23241"/>
                  </a:cubicBezTo>
                  <a:lnTo>
                    <a:pt x="9525" y="17526"/>
                  </a:lnTo>
                  <a:cubicBezTo>
                    <a:pt x="9525" y="13144"/>
                    <a:pt x="13145" y="9525"/>
                    <a:pt x="17526" y="9525"/>
                  </a:cubicBezTo>
                  <a:lnTo>
                    <a:pt x="103537" y="9525"/>
                  </a:lnTo>
                  <a:moveTo>
                    <a:pt x="103537" y="0"/>
                  </a:moveTo>
                  <a:lnTo>
                    <a:pt x="17526" y="0"/>
                  </a:lnTo>
                  <a:cubicBezTo>
                    <a:pt x="7810" y="0"/>
                    <a:pt x="0" y="7810"/>
                    <a:pt x="0" y="17526"/>
                  </a:cubicBezTo>
                  <a:lnTo>
                    <a:pt x="0" y="23241"/>
                  </a:lnTo>
                  <a:cubicBezTo>
                    <a:pt x="0" y="32956"/>
                    <a:pt x="7810" y="40767"/>
                    <a:pt x="17526" y="40767"/>
                  </a:cubicBezTo>
                  <a:lnTo>
                    <a:pt x="103537" y="40767"/>
                  </a:lnTo>
                  <a:cubicBezTo>
                    <a:pt x="113252" y="40767"/>
                    <a:pt x="121063" y="32956"/>
                    <a:pt x="121063" y="23241"/>
                  </a:cubicBezTo>
                  <a:lnTo>
                    <a:pt x="121063" y="17526"/>
                  </a:lnTo>
                  <a:cubicBezTo>
                    <a:pt x="121063" y="7810"/>
                    <a:pt x="113157" y="0"/>
                    <a:pt x="103537" y="0"/>
                  </a:cubicBezTo>
                  <a:lnTo>
                    <a:pt x="103537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27" name="手繪多邊形: 圖案 226">
              <a:extLst>
                <a:ext uri="{FF2B5EF4-FFF2-40B4-BE49-F238E27FC236}">
                  <a16:creationId xmlns:a16="http://schemas.microsoft.com/office/drawing/2014/main" id="{6B5FAC5E-49F5-4392-AE67-ADF88E4AB0EE}"/>
                </a:ext>
              </a:extLst>
            </p:cNvPr>
            <p:cNvSpPr/>
            <p:nvPr/>
          </p:nvSpPr>
          <p:spPr>
            <a:xfrm>
              <a:off x="13021357" y="4548296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28" name="手繪多邊形: 圖案 227">
              <a:extLst>
                <a:ext uri="{FF2B5EF4-FFF2-40B4-BE49-F238E27FC236}">
                  <a16:creationId xmlns:a16="http://schemas.microsoft.com/office/drawing/2014/main" id="{9808090C-8568-4F41-B847-AF8E53F2EB2A}"/>
                </a:ext>
              </a:extLst>
            </p:cNvPr>
            <p:cNvSpPr/>
            <p:nvPr/>
          </p:nvSpPr>
          <p:spPr>
            <a:xfrm>
              <a:off x="13492201" y="45483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29" name="手繪多邊形: 圖案 228">
              <a:extLst>
                <a:ext uri="{FF2B5EF4-FFF2-40B4-BE49-F238E27FC236}">
                  <a16:creationId xmlns:a16="http://schemas.microsoft.com/office/drawing/2014/main" id="{F9BB3144-DE10-4BFF-8224-FE45B0ECD13F}"/>
                </a:ext>
              </a:extLst>
            </p:cNvPr>
            <p:cNvSpPr/>
            <p:nvPr/>
          </p:nvSpPr>
          <p:spPr>
            <a:xfrm>
              <a:off x="13667278" y="4548311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30" name="手繪多邊形: 圖案 229">
              <a:extLst>
                <a:ext uri="{FF2B5EF4-FFF2-40B4-BE49-F238E27FC236}">
                  <a16:creationId xmlns:a16="http://schemas.microsoft.com/office/drawing/2014/main" id="{0652FFFF-E989-4626-B4FB-BAD3C5FA54BD}"/>
                </a:ext>
              </a:extLst>
            </p:cNvPr>
            <p:cNvSpPr/>
            <p:nvPr/>
          </p:nvSpPr>
          <p:spPr>
            <a:xfrm>
              <a:off x="14138123" y="4548317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31" name="手繪多邊形: 圖案 230">
              <a:extLst>
                <a:ext uri="{FF2B5EF4-FFF2-40B4-BE49-F238E27FC236}">
                  <a16:creationId xmlns:a16="http://schemas.microsoft.com/office/drawing/2014/main" id="{C2825C8E-A86B-4395-9A00-CE9D8F0E4BE1}"/>
                </a:ext>
              </a:extLst>
            </p:cNvPr>
            <p:cNvSpPr/>
            <p:nvPr/>
          </p:nvSpPr>
          <p:spPr>
            <a:xfrm>
              <a:off x="13021359" y="4728000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32" name="手繪多邊形: 圖案 231">
              <a:extLst>
                <a:ext uri="{FF2B5EF4-FFF2-40B4-BE49-F238E27FC236}">
                  <a16:creationId xmlns:a16="http://schemas.microsoft.com/office/drawing/2014/main" id="{13DAB0B5-A96F-457E-86C0-3CDA5F996BDC}"/>
                </a:ext>
              </a:extLst>
            </p:cNvPr>
            <p:cNvSpPr/>
            <p:nvPr/>
          </p:nvSpPr>
          <p:spPr>
            <a:xfrm>
              <a:off x="13492191" y="47280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33" name="手繪多邊形: 圖案 232">
              <a:extLst>
                <a:ext uri="{FF2B5EF4-FFF2-40B4-BE49-F238E27FC236}">
                  <a16:creationId xmlns:a16="http://schemas.microsoft.com/office/drawing/2014/main" id="{386EEA61-8643-4BFC-A972-51FB0BB9541F}"/>
                </a:ext>
              </a:extLst>
            </p:cNvPr>
            <p:cNvSpPr/>
            <p:nvPr/>
          </p:nvSpPr>
          <p:spPr>
            <a:xfrm>
              <a:off x="13667274" y="4728000"/>
              <a:ext cx="600132" cy="130017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34" name="手繪多邊形: 圖案 233">
              <a:extLst>
                <a:ext uri="{FF2B5EF4-FFF2-40B4-BE49-F238E27FC236}">
                  <a16:creationId xmlns:a16="http://schemas.microsoft.com/office/drawing/2014/main" id="{74B07D3C-B906-4D4F-825D-C5718FB6C6B7}"/>
                </a:ext>
              </a:extLst>
            </p:cNvPr>
            <p:cNvSpPr/>
            <p:nvPr/>
          </p:nvSpPr>
          <p:spPr>
            <a:xfrm>
              <a:off x="14137839" y="4728000"/>
              <a:ext cx="13046" cy="130017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06" name="矩形 12">
              <a:extLst>
                <a:ext uri="{FF2B5EF4-FFF2-40B4-BE49-F238E27FC236}">
                  <a16:creationId xmlns:a16="http://schemas.microsoft.com/office/drawing/2014/main" id="{AB3F66EA-83D9-436F-982F-332A8416C9BD}"/>
                </a:ext>
              </a:extLst>
            </p:cNvPr>
            <p:cNvSpPr/>
            <p:nvPr/>
          </p:nvSpPr>
          <p:spPr>
            <a:xfrm>
              <a:off x="12533352" y="3273148"/>
              <a:ext cx="1779513" cy="210207"/>
            </a:xfrm>
            <a:custGeom>
              <a:avLst/>
              <a:gdLst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299103 w 1615155"/>
                <a:gd name="connsiteY0" fmla="*/ 17092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299103 w 1615155"/>
                <a:gd name="connsiteY4" fmla="*/ 17092 h 273465"/>
                <a:gd name="connsiteX0" fmla="*/ 299103 w 1615155"/>
                <a:gd name="connsiteY0" fmla="*/ 0 h 256373"/>
                <a:gd name="connsiteX1" fmla="*/ 1316052 w 1615155"/>
                <a:gd name="connsiteY1" fmla="*/ 0 h 256373"/>
                <a:gd name="connsiteX2" fmla="*/ 1615155 w 1615155"/>
                <a:gd name="connsiteY2" fmla="*/ 256373 h 256373"/>
                <a:gd name="connsiteX3" fmla="*/ 0 w 1615155"/>
                <a:gd name="connsiteY3" fmla="*/ 256373 h 256373"/>
                <a:gd name="connsiteX4" fmla="*/ 299103 w 1615155"/>
                <a:gd name="connsiteY4" fmla="*/ 0 h 2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155" h="256373">
                  <a:moveTo>
                    <a:pt x="299103" y="0"/>
                  </a:moveTo>
                  <a:lnTo>
                    <a:pt x="1316052" y="0"/>
                  </a:lnTo>
                  <a:lnTo>
                    <a:pt x="1615155" y="256373"/>
                  </a:lnTo>
                  <a:lnTo>
                    <a:pt x="0" y="256373"/>
                  </a:lnTo>
                  <a:lnTo>
                    <a:pt x="299103" y="0"/>
                  </a:lnTo>
                  <a:close/>
                </a:path>
              </a:pathLst>
            </a:cu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82" name="文字方塊 281">
            <a:extLst>
              <a:ext uri="{FF2B5EF4-FFF2-40B4-BE49-F238E27FC236}">
                <a16:creationId xmlns:a16="http://schemas.microsoft.com/office/drawing/2014/main" id="{65E6732B-7214-471B-AB41-8A59B463DF0E}"/>
              </a:ext>
            </a:extLst>
          </p:cNvPr>
          <p:cNvSpPr txBox="1"/>
          <p:nvPr/>
        </p:nvSpPr>
        <p:spPr>
          <a:xfrm>
            <a:off x="6051068" y="3954413"/>
            <a:ext cx="117317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2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 LUN</a:t>
            </a:r>
          </a:p>
        </p:txBody>
      </p:sp>
      <p:grpSp>
        <p:nvGrpSpPr>
          <p:cNvPr id="283" name="群組 282">
            <a:extLst>
              <a:ext uri="{FF2B5EF4-FFF2-40B4-BE49-F238E27FC236}">
                <a16:creationId xmlns:a16="http://schemas.microsoft.com/office/drawing/2014/main" id="{3D87E6A6-7F53-4710-A61B-4A88AAFBC1E6}"/>
              </a:ext>
            </a:extLst>
          </p:cNvPr>
          <p:cNvGrpSpPr/>
          <p:nvPr/>
        </p:nvGrpSpPr>
        <p:grpSpPr>
          <a:xfrm>
            <a:off x="6135760" y="3220742"/>
            <a:ext cx="849928" cy="666133"/>
            <a:chOff x="6612338" y="3841845"/>
            <a:chExt cx="1023583" cy="696036"/>
          </a:xfrm>
        </p:grpSpPr>
        <p:sp>
          <p:nvSpPr>
            <p:cNvPr id="284" name="手繪多邊形: 圖案 283">
              <a:extLst>
                <a:ext uri="{FF2B5EF4-FFF2-40B4-BE49-F238E27FC236}">
                  <a16:creationId xmlns:a16="http://schemas.microsoft.com/office/drawing/2014/main" id="{C78B9EF5-54A3-4985-A9D4-95A2416D6D6C}"/>
                </a:ext>
              </a:extLst>
            </p:cNvPr>
            <p:cNvSpPr/>
            <p:nvPr/>
          </p:nvSpPr>
          <p:spPr>
            <a:xfrm>
              <a:off x="6730153" y="4185314"/>
              <a:ext cx="877057" cy="168376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85" name="手繪多邊形: 圖案 284">
              <a:extLst>
                <a:ext uri="{FF2B5EF4-FFF2-40B4-BE49-F238E27FC236}">
                  <a16:creationId xmlns:a16="http://schemas.microsoft.com/office/drawing/2014/main" id="{15C4F408-45A3-4493-AC00-ADBEAF804986}"/>
                </a:ext>
              </a:extLst>
            </p:cNvPr>
            <p:cNvSpPr/>
            <p:nvPr/>
          </p:nvSpPr>
          <p:spPr>
            <a:xfrm>
              <a:off x="6844837" y="4408227"/>
              <a:ext cx="75696" cy="75692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285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86" name="手繪多邊形: 圖案 285">
              <a:extLst>
                <a:ext uri="{FF2B5EF4-FFF2-40B4-BE49-F238E27FC236}">
                  <a16:creationId xmlns:a16="http://schemas.microsoft.com/office/drawing/2014/main" id="{D8AEE9E0-10C4-4EB0-AF36-0C9AB3E8EDC3}"/>
                </a:ext>
              </a:extLst>
            </p:cNvPr>
            <p:cNvSpPr/>
            <p:nvPr/>
          </p:nvSpPr>
          <p:spPr>
            <a:xfrm flipH="1">
              <a:off x="6612338" y="3841845"/>
              <a:ext cx="754387" cy="409433"/>
            </a:xfrm>
            <a:custGeom>
              <a:avLst/>
              <a:gdLst>
                <a:gd name="connsiteX0" fmla="*/ 460275 w 841660"/>
                <a:gd name="connsiteY0" fmla="*/ 0 h 542595"/>
                <a:gd name="connsiteX1" fmla="*/ 683491 w 841660"/>
                <a:gd name="connsiteY1" fmla="*/ 207169 h 542595"/>
                <a:gd name="connsiteX2" fmla="*/ 841660 w 841660"/>
                <a:gd name="connsiteY2" fmla="*/ 374651 h 542595"/>
                <a:gd name="connsiteX3" fmla="*/ 670697 w 841660"/>
                <a:gd name="connsiteY3" fmla="*/ 542595 h 542595"/>
                <a:gd name="connsiteX4" fmla="*/ 596375 w 841660"/>
                <a:gd name="connsiteY4" fmla="*/ 542595 h 542595"/>
                <a:gd name="connsiteX5" fmla="*/ 596375 w 841660"/>
                <a:gd name="connsiteY5" fmla="*/ 516753 h 542595"/>
                <a:gd name="connsiteX6" fmla="*/ 670697 w 841660"/>
                <a:gd name="connsiteY6" fmla="*/ 516753 h 542595"/>
                <a:gd name="connsiteX7" fmla="*/ 815354 w 841660"/>
                <a:gd name="connsiteY7" fmla="*/ 374651 h 542595"/>
                <a:gd name="connsiteX8" fmla="*/ 670697 w 841660"/>
                <a:gd name="connsiteY8" fmla="*/ 232548 h 542595"/>
                <a:gd name="connsiteX9" fmla="*/ 657544 w 841660"/>
                <a:gd name="connsiteY9" fmla="*/ 232548 h 542595"/>
                <a:gd name="connsiteX10" fmla="*/ 657544 w 841660"/>
                <a:gd name="connsiteY10" fmla="*/ 219628 h 542595"/>
                <a:gd name="connsiteX11" fmla="*/ 460275 w 841660"/>
                <a:gd name="connsiteY11" fmla="*/ 25842 h 542595"/>
                <a:gd name="connsiteX12" fmla="*/ 287651 w 841660"/>
                <a:gd name="connsiteY12" fmla="*/ 122544 h 542595"/>
                <a:gd name="connsiteX13" fmla="*/ 283913 w 841660"/>
                <a:gd name="connsiteY13" fmla="*/ 129209 h 542595"/>
                <a:gd name="connsiteX14" fmla="*/ 263006 w 841660"/>
                <a:gd name="connsiteY14" fmla="*/ 129209 h 542595"/>
                <a:gd name="connsiteX15" fmla="*/ 157809 w 841660"/>
                <a:gd name="connsiteY15" fmla="*/ 232548 h 542595"/>
                <a:gd name="connsiteX16" fmla="*/ 157809 w 841660"/>
                <a:gd name="connsiteY16" fmla="*/ 245469 h 542595"/>
                <a:gd name="connsiteX17" fmla="*/ 144656 w 841660"/>
                <a:gd name="connsiteY17" fmla="*/ 245469 h 542595"/>
                <a:gd name="connsiteX18" fmla="*/ 26306 w 841660"/>
                <a:gd name="connsiteY18" fmla="*/ 374651 h 542595"/>
                <a:gd name="connsiteX19" fmla="*/ 36794 w 841660"/>
                <a:gd name="connsiteY19" fmla="*/ 425556 h 542595"/>
                <a:gd name="connsiteX20" fmla="*/ 10491 w 841660"/>
                <a:gd name="connsiteY20" fmla="*/ 425556 h 542595"/>
                <a:gd name="connsiteX21" fmla="*/ 0 w 841660"/>
                <a:gd name="connsiteY21" fmla="*/ 374651 h 542595"/>
                <a:gd name="connsiteX22" fmla="*/ 131946 w 841660"/>
                <a:gd name="connsiteY22" fmla="*/ 220144 h 542595"/>
                <a:gd name="connsiteX23" fmla="*/ 263006 w 841660"/>
                <a:gd name="connsiteY23" fmla="*/ 103340 h 542595"/>
                <a:gd name="connsiteX24" fmla="*/ 268572 w 841660"/>
                <a:gd name="connsiteY24" fmla="*/ 103340 h 542595"/>
                <a:gd name="connsiteX25" fmla="*/ 460275 w 841660"/>
                <a:gd name="connsiteY25" fmla="*/ 0 h 54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41660" h="542595">
                  <a:moveTo>
                    <a:pt x="460275" y="0"/>
                  </a:moveTo>
                  <a:cubicBezTo>
                    <a:pt x="579318" y="0"/>
                    <a:pt x="676900" y="91833"/>
                    <a:pt x="683491" y="207169"/>
                  </a:cubicBezTo>
                  <a:cubicBezTo>
                    <a:pt x="771796" y="213616"/>
                    <a:pt x="841660" y="286272"/>
                    <a:pt x="841660" y="374651"/>
                  </a:cubicBezTo>
                  <a:cubicBezTo>
                    <a:pt x="841660" y="467246"/>
                    <a:pt x="764985" y="542595"/>
                    <a:pt x="670697" y="542595"/>
                  </a:cubicBezTo>
                  <a:lnTo>
                    <a:pt x="596375" y="542595"/>
                  </a:lnTo>
                  <a:lnTo>
                    <a:pt x="596375" y="516753"/>
                  </a:lnTo>
                  <a:lnTo>
                    <a:pt x="670697" y="516753"/>
                  </a:lnTo>
                  <a:cubicBezTo>
                    <a:pt x="750447" y="516753"/>
                    <a:pt x="815354" y="452992"/>
                    <a:pt x="815354" y="374651"/>
                  </a:cubicBezTo>
                  <a:cubicBezTo>
                    <a:pt x="815354" y="296309"/>
                    <a:pt x="750475" y="232548"/>
                    <a:pt x="670697" y="232548"/>
                  </a:cubicBezTo>
                  <a:lnTo>
                    <a:pt x="657544" y="232548"/>
                  </a:lnTo>
                  <a:lnTo>
                    <a:pt x="657544" y="219628"/>
                  </a:lnTo>
                  <a:cubicBezTo>
                    <a:pt x="657544" y="112752"/>
                    <a:pt x="569045" y="25842"/>
                    <a:pt x="460275" y="25842"/>
                  </a:cubicBezTo>
                  <a:cubicBezTo>
                    <a:pt x="386341" y="25842"/>
                    <a:pt x="321822" y="61993"/>
                    <a:pt x="287651" y="122544"/>
                  </a:cubicBezTo>
                  <a:lnTo>
                    <a:pt x="283913" y="129209"/>
                  </a:lnTo>
                  <a:lnTo>
                    <a:pt x="263006" y="129209"/>
                  </a:lnTo>
                  <a:cubicBezTo>
                    <a:pt x="185444" y="129209"/>
                    <a:pt x="157809" y="182579"/>
                    <a:pt x="157809" y="232548"/>
                  </a:cubicBezTo>
                  <a:lnTo>
                    <a:pt x="157809" y="245469"/>
                  </a:lnTo>
                  <a:lnTo>
                    <a:pt x="144656" y="245469"/>
                  </a:lnTo>
                  <a:cubicBezTo>
                    <a:pt x="77201" y="245469"/>
                    <a:pt x="26306" y="300988"/>
                    <a:pt x="26306" y="374651"/>
                  </a:cubicBezTo>
                  <a:lnTo>
                    <a:pt x="36794" y="425556"/>
                  </a:lnTo>
                  <a:lnTo>
                    <a:pt x="10491" y="425556"/>
                  </a:lnTo>
                  <a:lnTo>
                    <a:pt x="0" y="374651"/>
                  </a:lnTo>
                  <a:cubicBezTo>
                    <a:pt x="0" y="290869"/>
                    <a:pt x="55880" y="226618"/>
                    <a:pt x="131946" y="220144"/>
                  </a:cubicBezTo>
                  <a:cubicBezTo>
                    <a:pt x="137124" y="148767"/>
                    <a:pt x="187411" y="103340"/>
                    <a:pt x="263006" y="103340"/>
                  </a:cubicBezTo>
                  <a:lnTo>
                    <a:pt x="268572" y="103340"/>
                  </a:lnTo>
                  <a:cubicBezTo>
                    <a:pt x="308281" y="38491"/>
                    <a:pt x="379363" y="0"/>
                    <a:pt x="460275" y="0"/>
                  </a:cubicBezTo>
                  <a:close/>
                </a:path>
              </a:pathLst>
            </a:cu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87" name="矩形: 圓角化同側角落 286">
              <a:extLst>
                <a:ext uri="{FF2B5EF4-FFF2-40B4-BE49-F238E27FC236}">
                  <a16:creationId xmlns:a16="http://schemas.microsoft.com/office/drawing/2014/main" id="{6332F32B-83EF-495F-899F-71EC8E04C303}"/>
                </a:ext>
              </a:extLst>
            </p:cNvPr>
            <p:cNvSpPr/>
            <p:nvPr/>
          </p:nvSpPr>
          <p:spPr>
            <a:xfrm>
              <a:off x="6707874" y="4360460"/>
              <a:ext cx="928047" cy="177421"/>
            </a:xfrm>
            <a:prstGeom prst="round2Same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88" name="矩形: 圓角 287">
              <a:extLst>
                <a:ext uri="{FF2B5EF4-FFF2-40B4-BE49-F238E27FC236}">
                  <a16:creationId xmlns:a16="http://schemas.microsoft.com/office/drawing/2014/main" id="{B516203A-8CBB-444C-81C1-DE6DB1433C10}"/>
                </a:ext>
              </a:extLst>
            </p:cNvPr>
            <p:cNvSpPr/>
            <p:nvPr/>
          </p:nvSpPr>
          <p:spPr>
            <a:xfrm>
              <a:off x="7327167" y="4427815"/>
              <a:ext cx="211760" cy="53060"/>
            </a:xfrm>
            <a:prstGeom prst="round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89" name="文字方塊 288">
            <a:extLst>
              <a:ext uri="{FF2B5EF4-FFF2-40B4-BE49-F238E27FC236}">
                <a16:creationId xmlns:a16="http://schemas.microsoft.com/office/drawing/2014/main" id="{2F811D02-BA4D-495E-A1B1-A3BADBC860C4}"/>
              </a:ext>
            </a:extLst>
          </p:cNvPr>
          <p:cNvSpPr txBox="1"/>
          <p:nvPr/>
        </p:nvSpPr>
        <p:spPr>
          <a:xfrm>
            <a:off x="6201573" y="2902697"/>
            <a:ext cx="92680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Target</a:t>
            </a:r>
          </a:p>
        </p:txBody>
      </p:sp>
      <p:grpSp>
        <p:nvGrpSpPr>
          <p:cNvPr id="293" name="群組 292">
            <a:extLst>
              <a:ext uri="{FF2B5EF4-FFF2-40B4-BE49-F238E27FC236}">
                <a16:creationId xmlns:a16="http://schemas.microsoft.com/office/drawing/2014/main" id="{4C9761F3-298F-438C-8880-2950FF04EFF8}"/>
              </a:ext>
            </a:extLst>
          </p:cNvPr>
          <p:cNvGrpSpPr/>
          <p:nvPr/>
        </p:nvGrpSpPr>
        <p:grpSpPr>
          <a:xfrm>
            <a:off x="2287438" y="3466745"/>
            <a:ext cx="796372" cy="1138592"/>
            <a:chOff x="4912659" y="5508327"/>
            <a:chExt cx="905540" cy="1215201"/>
          </a:xfrm>
        </p:grpSpPr>
        <p:sp>
          <p:nvSpPr>
            <p:cNvPr id="294" name="手繪多邊形: 圖案 293">
              <a:extLst>
                <a:ext uri="{FF2B5EF4-FFF2-40B4-BE49-F238E27FC236}">
                  <a16:creationId xmlns:a16="http://schemas.microsoft.com/office/drawing/2014/main" id="{F7F0750A-AF9E-4533-A5FB-CE1B96182782}"/>
                </a:ext>
              </a:extLst>
            </p:cNvPr>
            <p:cNvSpPr/>
            <p:nvPr/>
          </p:nvSpPr>
          <p:spPr>
            <a:xfrm>
              <a:off x="4929134" y="5508327"/>
              <a:ext cx="879412" cy="119632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95" name="手繪多邊形: 圖案 294">
              <a:extLst>
                <a:ext uri="{FF2B5EF4-FFF2-40B4-BE49-F238E27FC236}">
                  <a16:creationId xmlns:a16="http://schemas.microsoft.com/office/drawing/2014/main" id="{92570D56-C214-418F-AA23-4232F71035A0}"/>
                </a:ext>
              </a:extLst>
            </p:cNvPr>
            <p:cNvSpPr/>
            <p:nvPr/>
          </p:nvSpPr>
          <p:spPr>
            <a:xfrm>
              <a:off x="5048040" y="5726315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96" name="矩形: 圓角 295">
              <a:extLst>
                <a:ext uri="{FF2B5EF4-FFF2-40B4-BE49-F238E27FC236}">
                  <a16:creationId xmlns:a16="http://schemas.microsoft.com/office/drawing/2014/main" id="{D3B17FE5-45CB-4FB6-AC45-959A594206F5}"/>
                </a:ext>
              </a:extLst>
            </p:cNvPr>
            <p:cNvSpPr/>
            <p:nvPr/>
          </p:nvSpPr>
          <p:spPr>
            <a:xfrm>
              <a:off x="5511079" y="5715000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97" name="手繪多邊形: 圖案 296">
              <a:extLst>
                <a:ext uri="{FF2B5EF4-FFF2-40B4-BE49-F238E27FC236}">
                  <a16:creationId xmlns:a16="http://schemas.microsoft.com/office/drawing/2014/main" id="{189EEEC6-2576-441C-89A7-B4D759FF64D8}"/>
                </a:ext>
              </a:extLst>
            </p:cNvPr>
            <p:cNvSpPr/>
            <p:nvPr/>
          </p:nvSpPr>
          <p:spPr>
            <a:xfrm>
              <a:off x="5048040" y="5976528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98" name="矩形: 圓角化同側角落 297">
              <a:extLst>
                <a:ext uri="{FF2B5EF4-FFF2-40B4-BE49-F238E27FC236}">
                  <a16:creationId xmlns:a16="http://schemas.microsoft.com/office/drawing/2014/main" id="{ADA6C972-8A61-44CD-8406-664010955460}"/>
                </a:ext>
              </a:extLst>
            </p:cNvPr>
            <p:cNvSpPr/>
            <p:nvPr/>
          </p:nvSpPr>
          <p:spPr>
            <a:xfrm flipV="1">
              <a:off x="4922535" y="5623858"/>
              <a:ext cx="895664" cy="1099670"/>
            </a:xfrm>
            <a:prstGeom prst="round2SameRect">
              <a:avLst>
                <a:gd name="adj1" fmla="val 8603"/>
                <a:gd name="adj2" fmla="val 0"/>
              </a:avLst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99" name="矩形: 圓角 298">
              <a:extLst>
                <a:ext uri="{FF2B5EF4-FFF2-40B4-BE49-F238E27FC236}">
                  <a16:creationId xmlns:a16="http://schemas.microsoft.com/office/drawing/2014/main" id="{B4D8D1DF-A38E-4932-BF61-9A6A4AF938D5}"/>
                </a:ext>
              </a:extLst>
            </p:cNvPr>
            <p:cNvSpPr/>
            <p:nvPr/>
          </p:nvSpPr>
          <p:spPr>
            <a:xfrm>
              <a:off x="5511079" y="5997651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cxnSp>
          <p:nvCxnSpPr>
            <p:cNvPr id="300" name="直線接點 299">
              <a:extLst>
                <a:ext uri="{FF2B5EF4-FFF2-40B4-BE49-F238E27FC236}">
                  <a16:creationId xmlns:a16="http://schemas.microsoft.com/office/drawing/2014/main" id="{020C9F44-7D9F-4D24-90D6-4398FB1BEB57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136906"/>
              <a:ext cx="89092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直線接點 300">
              <a:extLst>
                <a:ext uri="{FF2B5EF4-FFF2-40B4-BE49-F238E27FC236}">
                  <a16:creationId xmlns:a16="http://schemas.microsoft.com/office/drawing/2014/main" id="{E0519C78-7865-4821-A52D-0FF13E0D2B7D}"/>
                </a:ext>
              </a:extLst>
            </p:cNvPr>
            <p:cNvCxnSpPr>
              <a:cxnSpLocks/>
            </p:cNvCxnSpPr>
            <p:nvPr/>
          </p:nvCxnSpPr>
          <p:spPr>
            <a:xfrm>
              <a:off x="4912659" y="5886822"/>
              <a:ext cx="88382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" name="手繪多邊形: 圖案 301">
              <a:extLst>
                <a:ext uri="{FF2B5EF4-FFF2-40B4-BE49-F238E27FC236}">
                  <a16:creationId xmlns:a16="http://schemas.microsoft.com/office/drawing/2014/main" id="{51B25F2E-E704-4FA7-A11F-1EBC146E8C2A}"/>
                </a:ext>
              </a:extLst>
            </p:cNvPr>
            <p:cNvSpPr/>
            <p:nvPr/>
          </p:nvSpPr>
          <p:spPr>
            <a:xfrm>
              <a:off x="5048040" y="6233516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303" name="矩形: 圓角 302">
              <a:extLst>
                <a:ext uri="{FF2B5EF4-FFF2-40B4-BE49-F238E27FC236}">
                  <a16:creationId xmlns:a16="http://schemas.microsoft.com/office/drawing/2014/main" id="{12D35C2F-AAFA-4512-8CE3-DAC6ADD99D94}"/>
                </a:ext>
              </a:extLst>
            </p:cNvPr>
            <p:cNvSpPr/>
            <p:nvPr/>
          </p:nvSpPr>
          <p:spPr>
            <a:xfrm>
              <a:off x="5511079" y="6254639"/>
              <a:ext cx="203290" cy="57222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cxnSp>
          <p:nvCxnSpPr>
            <p:cNvPr id="304" name="直線接點 303">
              <a:extLst>
                <a:ext uri="{FF2B5EF4-FFF2-40B4-BE49-F238E27FC236}">
                  <a16:creationId xmlns:a16="http://schemas.microsoft.com/office/drawing/2014/main" id="{7FC85B71-E1F7-486D-8B57-B816406E0A44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393894"/>
              <a:ext cx="89092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1" name="文字方塊 350">
            <a:extLst>
              <a:ext uri="{FF2B5EF4-FFF2-40B4-BE49-F238E27FC236}">
                <a16:creationId xmlns:a16="http://schemas.microsoft.com/office/drawing/2014/main" id="{FE47A378-8FA1-471C-9744-9F9FADE72AB0}"/>
              </a:ext>
            </a:extLst>
          </p:cNvPr>
          <p:cNvSpPr txBox="1"/>
          <p:nvPr/>
        </p:nvSpPr>
        <p:spPr>
          <a:xfrm>
            <a:off x="1965001" y="4597254"/>
            <a:ext cx="1412996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Application </a:t>
            </a:r>
          </a:p>
          <a:p>
            <a:pPr algn="ctr"/>
            <a:r>
              <a:rPr lang="zh-TW" altLang="en-US" sz="1400" b="1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Server</a:t>
            </a:r>
          </a:p>
          <a:p>
            <a:pPr algn="ctr"/>
            <a:endParaRPr lang="zh-TW" sz="140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352" name="箭號: 左-右雙向 351">
            <a:extLst>
              <a:ext uri="{FF2B5EF4-FFF2-40B4-BE49-F238E27FC236}">
                <a16:creationId xmlns:a16="http://schemas.microsoft.com/office/drawing/2014/main" id="{80AB96BE-7255-467A-AA63-1952019869A7}"/>
              </a:ext>
            </a:extLst>
          </p:cNvPr>
          <p:cNvSpPr/>
          <p:nvPr/>
        </p:nvSpPr>
        <p:spPr>
          <a:xfrm>
            <a:off x="3349207" y="3762792"/>
            <a:ext cx="2243300" cy="181816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文字方塊 352">
            <a:extLst>
              <a:ext uri="{FF2B5EF4-FFF2-40B4-BE49-F238E27FC236}">
                <a16:creationId xmlns:a16="http://schemas.microsoft.com/office/drawing/2014/main" id="{1C5FB618-434A-4E5A-BC6E-6BBAE3659F7E}"/>
              </a:ext>
            </a:extLst>
          </p:cNvPr>
          <p:cNvSpPr txBox="1"/>
          <p:nvPr/>
        </p:nvSpPr>
        <p:spPr>
          <a:xfrm>
            <a:off x="3083067" y="3955876"/>
            <a:ext cx="113127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6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I</a:t>
            </a:r>
            <a:r>
              <a:rPr lang="zh-TW" sz="16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nitiator</a:t>
            </a:r>
          </a:p>
        </p:txBody>
      </p:sp>
      <p:sp>
        <p:nvSpPr>
          <p:cNvPr id="354" name="箭號: 左-右雙向 353">
            <a:extLst>
              <a:ext uri="{FF2B5EF4-FFF2-40B4-BE49-F238E27FC236}">
                <a16:creationId xmlns:a16="http://schemas.microsoft.com/office/drawing/2014/main" id="{19090117-6BE8-494F-A581-0D19451C5729}"/>
              </a:ext>
            </a:extLst>
          </p:cNvPr>
          <p:cNvSpPr/>
          <p:nvPr/>
        </p:nvSpPr>
        <p:spPr>
          <a:xfrm>
            <a:off x="2526050" y="5532066"/>
            <a:ext cx="3009613" cy="156304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文字方塊 354">
            <a:extLst>
              <a:ext uri="{FF2B5EF4-FFF2-40B4-BE49-F238E27FC236}">
                <a16:creationId xmlns:a16="http://schemas.microsoft.com/office/drawing/2014/main" id="{F4002467-4411-4E4B-84E4-6AE4D8EEF4E4}"/>
              </a:ext>
            </a:extLst>
          </p:cNvPr>
          <p:cNvSpPr txBox="1"/>
          <p:nvPr/>
        </p:nvSpPr>
        <p:spPr>
          <a:xfrm>
            <a:off x="3405601" y="5660975"/>
            <a:ext cx="214762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SMB/NFS/AFP/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algn="ctr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FTP/WebDAV</a:t>
            </a:r>
          </a:p>
        </p:txBody>
      </p:sp>
      <p:sp>
        <p:nvSpPr>
          <p:cNvPr id="360" name="文字方塊 359">
            <a:extLst>
              <a:ext uri="{FF2B5EF4-FFF2-40B4-BE49-F238E27FC236}">
                <a16:creationId xmlns:a16="http://schemas.microsoft.com/office/drawing/2014/main" id="{68194F5E-37B9-40E6-8CCD-8EF781BABE3B}"/>
              </a:ext>
            </a:extLst>
          </p:cNvPr>
          <p:cNvSpPr txBox="1"/>
          <p:nvPr/>
        </p:nvSpPr>
        <p:spPr>
          <a:xfrm>
            <a:off x="4270481" y="3963028"/>
            <a:ext cx="71153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iSCSI</a:t>
            </a:r>
          </a:p>
        </p:txBody>
      </p:sp>
      <p:sp>
        <p:nvSpPr>
          <p:cNvPr id="387" name="文字方塊 386">
            <a:extLst>
              <a:ext uri="{FF2B5EF4-FFF2-40B4-BE49-F238E27FC236}">
                <a16:creationId xmlns:a16="http://schemas.microsoft.com/office/drawing/2014/main" id="{A754B1F1-9E2B-4778-9523-4793075A9FBD}"/>
              </a:ext>
            </a:extLst>
          </p:cNvPr>
          <p:cNvSpPr txBox="1"/>
          <p:nvPr/>
        </p:nvSpPr>
        <p:spPr>
          <a:xfrm>
            <a:off x="741167" y="4451474"/>
            <a:ext cx="93425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Client</a:t>
            </a:r>
            <a:endParaRPr lang="zh-TW" altLang="en-US" sz="14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88" name="箭號: 左-右雙向 387">
            <a:extLst>
              <a:ext uri="{FF2B5EF4-FFF2-40B4-BE49-F238E27FC236}">
                <a16:creationId xmlns:a16="http://schemas.microsoft.com/office/drawing/2014/main" id="{E99D8E79-3C97-486B-A9C3-E84D1CE806AA}"/>
              </a:ext>
            </a:extLst>
          </p:cNvPr>
          <p:cNvSpPr/>
          <p:nvPr/>
        </p:nvSpPr>
        <p:spPr>
          <a:xfrm>
            <a:off x="1601236" y="3980718"/>
            <a:ext cx="625982" cy="162937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7" name="群組 396">
            <a:extLst>
              <a:ext uri="{FF2B5EF4-FFF2-40B4-BE49-F238E27FC236}">
                <a16:creationId xmlns:a16="http://schemas.microsoft.com/office/drawing/2014/main" id="{C33B0932-7575-4EB0-80A2-5A2EE9EFD330}"/>
              </a:ext>
            </a:extLst>
          </p:cNvPr>
          <p:cNvGrpSpPr/>
          <p:nvPr/>
        </p:nvGrpSpPr>
        <p:grpSpPr>
          <a:xfrm>
            <a:off x="2121425" y="2243359"/>
            <a:ext cx="1074504" cy="712928"/>
            <a:chOff x="672980" y="1966505"/>
            <a:chExt cx="1057450" cy="651099"/>
          </a:xfrm>
          <a:noFill/>
        </p:grpSpPr>
        <p:sp>
          <p:nvSpPr>
            <p:cNvPr id="399" name="手繪多邊形: 圖案 398">
              <a:extLst>
                <a:ext uri="{FF2B5EF4-FFF2-40B4-BE49-F238E27FC236}">
                  <a16:creationId xmlns:a16="http://schemas.microsoft.com/office/drawing/2014/main" id="{954075C4-8FA8-4BA5-AF4E-028214F60395}"/>
                </a:ext>
              </a:extLst>
            </p:cNvPr>
            <p:cNvSpPr/>
            <p:nvPr/>
          </p:nvSpPr>
          <p:spPr>
            <a:xfrm>
              <a:off x="933835" y="1966505"/>
              <a:ext cx="796595" cy="651099"/>
            </a:xfrm>
            <a:custGeom>
              <a:avLst/>
              <a:gdLst>
                <a:gd name="connsiteX0" fmla="*/ 63593 w 796595"/>
                <a:gd name="connsiteY0" fmla="*/ 607620 h 651099"/>
                <a:gd name="connsiteX1" fmla="*/ 733001 w 796595"/>
                <a:gd name="connsiteY1" fmla="*/ 607620 h 651099"/>
                <a:gd name="connsiteX2" fmla="*/ 733001 w 796595"/>
                <a:gd name="connsiteY2" fmla="*/ 651099 h 651099"/>
                <a:gd name="connsiteX3" fmla="*/ 63593 w 796595"/>
                <a:gd name="connsiteY3" fmla="*/ 651099 h 651099"/>
                <a:gd name="connsiteX4" fmla="*/ 63148 w 796595"/>
                <a:gd name="connsiteY4" fmla="*/ 60404 h 651099"/>
                <a:gd name="connsiteX5" fmla="*/ 63148 w 796595"/>
                <a:gd name="connsiteY5" fmla="*/ 464625 h 651099"/>
                <a:gd name="connsiteX6" fmla="*/ 733390 w 796595"/>
                <a:gd name="connsiteY6" fmla="*/ 464625 h 651099"/>
                <a:gd name="connsiteX7" fmla="*/ 733390 w 796595"/>
                <a:gd name="connsiteY7" fmla="*/ 60404 h 651099"/>
                <a:gd name="connsiteX8" fmla="*/ 0 w 796595"/>
                <a:gd name="connsiteY8" fmla="*/ 0 h 651099"/>
                <a:gd name="connsiteX9" fmla="*/ 796595 w 796595"/>
                <a:gd name="connsiteY9" fmla="*/ 0 h 651099"/>
                <a:gd name="connsiteX10" fmla="*/ 796595 w 796595"/>
                <a:gd name="connsiteY10" fmla="*/ 525032 h 651099"/>
                <a:gd name="connsiteX11" fmla="*/ 509142 w 796595"/>
                <a:gd name="connsiteY11" fmla="*/ 525032 h 651099"/>
                <a:gd name="connsiteX12" fmla="*/ 509142 w 796595"/>
                <a:gd name="connsiteY12" fmla="*/ 603286 h 651099"/>
                <a:gd name="connsiteX13" fmla="*/ 287451 w 796595"/>
                <a:gd name="connsiteY13" fmla="*/ 603286 h 651099"/>
                <a:gd name="connsiteX14" fmla="*/ 287451 w 796595"/>
                <a:gd name="connsiteY14" fmla="*/ 525032 h 651099"/>
                <a:gd name="connsiteX15" fmla="*/ 0 w 796595"/>
                <a:gd name="connsiteY15" fmla="*/ 525032 h 651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6595" h="651099">
                  <a:moveTo>
                    <a:pt x="63593" y="607620"/>
                  </a:moveTo>
                  <a:lnTo>
                    <a:pt x="733001" y="607620"/>
                  </a:lnTo>
                  <a:lnTo>
                    <a:pt x="733001" y="651099"/>
                  </a:lnTo>
                  <a:lnTo>
                    <a:pt x="63593" y="651099"/>
                  </a:lnTo>
                  <a:close/>
                  <a:moveTo>
                    <a:pt x="63148" y="60404"/>
                  </a:moveTo>
                  <a:lnTo>
                    <a:pt x="63148" y="464625"/>
                  </a:lnTo>
                  <a:lnTo>
                    <a:pt x="733390" y="464625"/>
                  </a:lnTo>
                  <a:lnTo>
                    <a:pt x="733390" y="60404"/>
                  </a:lnTo>
                  <a:close/>
                  <a:moveTo>
                    <a:pt x="0" y="0"/>
                  </a:moveTo>
                  <a:lnTo>
                    <a:pt x="796595" y="0"/>
                  </a:lnTo>
                  <a:lnTo>
                    <a:pt x="796595" y="525032"/>
                  </a:lnTo>
                  <a:lnTo>
                    <a:pt x="509142" y="525032"/>
                  </a:lnTo>
                  <a:lnTo>
                    <a:pt x="509142" y="603286"/>
                  </a:lnTo>
                  <a:lnTo>
                    <a:pt x="287451" y="603286"/>
                  </a:lnTo>
                  <a:lnTo>
                    <a:pt x="287451" y="525032"/>
                  </a:lnTo>
                  <a:lnTo>
                    <a:pt x="0" y="525032"/>
                  </a:lnTo>
                  <a:close/>
                </a:path>
              </a:pathLst>
            </a:custGeom>
            <a:grpFill/>
            <a:ln w="19050" cap="rnd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手繪多邊形: 圖案 399">
              <a:extLst>
                <a:ext uri="{FF2B5EF4-FFF2-40B4-BE49-F238E27FC236}">
                  <a16:creationId xmlns:a16="http://schemas.microsoft.com/office/drawing/2014/main" id="{DD9A4203-107F-47C0-8637-2470B67A0D39}"/>
                </a:ext>
              </a:extLst>
            </p:cNvPr>
            <p:cNvSpPr/>
            <p:nvPr/>
          </p:nvSpPr>
          <p:spPr>
            <a:xfrm>
              <a:off x="672980" y="2002209"/>
              <a:ext cx="269504" cy="586820"/>
            </a:xfrm>
            <a:custGeom>
              <a:avLst/>
              <a:gdLst>
                <a:gd name="connsiteX0" fmla="*/ 52181 w 269504"/>
                <a:gd name="connsiteY0" fmla="*/ 469456 h 586820"/>
                <a:gd name="connsiteX1" fmla="*/ 52181 w 269504"/>
                <a:gd name="connsiteY1" fmla="*/ 508565 h 586820"/>
                <a:gd name="connsiteX2" fmla="*/ 213024 w 269504"/>
                <a:gd name="connsiteY2" fmla="*/ 508565 h 586820"/>
                <a:gd name="connsiteX3" fmla="*/ 213024 w 269504"/>
                <a:gd name="connsiteY3" fmla="*/ 469456 h 586820"/>
                <a:gd name="connsiteX4" fmla="*/ 52181 w 269504"/>
                <a:gd name="connsiteY4" fmla="*/ 397738 h 586820"/>
                <a:gd name="connsiteX5" fmla="*/ 52181 w 269504"/>
                <a:gd name="connsiteY5" fmla="*/ 436847 h 586820"/>
                <a:gd name="connsiteX6" fmla="*/ 213024 w 269504"/>
                <a:gd name="connsiteY6" fmla="*/ 436847 h 586820"/>
                <a:gd name="connsiteX7" fmla="*/ 213024 w 269504"/>
                <a:gd name="connsiteY7" fmla="*/ 397738 h 586820"/>
                <a:gd name="connsiteX8" fmla="*/ 52181 w 269504"/>
                <a:gd name="connsiteY8" fmla="*/ 256468 h 586820"/>
                <a:gd name="connsiteX9" fmla="*/ 52181 w 269504"/>
                <a:gd name="connsiteY9" fmla="*/ 365129 h 586820"/>
                <a:gd name="connsiteX10" fmla="*/ 213024 w 269504"/>
                <a:gd name="connsiteY10" fmla="*/ 365129 h 586820"/>
                <a:gd name="connsiteX11" fmla="*/ 213024 w 269504"/>
                <a:gd name="connsiteY11" fmla="*/ 256468 h 586820"/>
                <a:gd name="connsiteX12" fmla="*/ 68469 w 269504"/>
                <a:gd name="connsiteY12" fmla="*/ 203203 h 586820"/>
                <a:gd name="connsiteX13" fmla="*/ 56516 w 269504"/>
                <a:gd name="connsiteY13" fmla="*/ 215156 h 586820"/>
                <a:gd name="connsiteX14" fmla="*/ 68469 w 269504"/>
                <a:gd name="connsiteY14" fmla="*/ 227109 h 586820"/>
                <a:gd name="connsiteX15" fmla="*/ 80422 w 269504"/>
                <a:gd name="connsiteY15" fmla="*/ 215156 h 586820"/>
                <a:gd name="connsiteX16" fmla="*/ 68469 w 269504"/>
                <a:gd name="connsiteY16" fmla="*/ 203203 h 586820"/>
                <a:gd name="connsiteX17" fmla="*/ 0 w 269504"/>
                <a:gd name="connsiteY17" fmla="*/ 0 h 586820"/>
                <a:gd name="connsiteX18" fmla="*/ 269504 w 269504"/>
                <a:gd name="connsiteY18" fmla="*/ 0 h 586820"/>
                <a:gd name="connsiteX19" fmla="*/ 269504 w 269504"/>
                <a:gd name="connsiteY19" fmla="*/ 586820 h 586820"/>
                <a:gd name="connsiteX20" fmla="*/ 0 w 269504"/>
                <a:gd name="connsiteY20" fmla="*/ 586820 h 5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504" h="586820">
                  <a:moveTo>
                    <a:pt x="52181" y="469456"/>
                  </a:moveTo>
                  <a:lnTo>
                    <a:pt x="52181" y="508565"/>
                  </a:lnTo>
                  <a:lnTo>
                    <a:pt x="213024" y="508565"/>
                  </a:lnTo>
                  <a:lnTo>
                    <a:pt x="213024" y="469456"/>
                  </a:lnTo>
                  <a:close/>
                  <a:moveTo>
                    <a:pt x="52181" y="397738"/>
                  </a:moveTo>
                  <a:lnTo>
                    <a:pt x="52181" y="436847"/>
                  </a:lnTo>
                  <a:lnTo>
                    <a:pt x="213024" y="436847"/>
                  </a:lnTo>
                  <a:lnTo>
                    <a:pt x="213024" y="397738"/>
                  </a:lnTo>
                  <a:close/>
                  <a:moveTo>
                    <a:pt x="52181" y="256468"/>
                  </a:moveTo>
                  <a:lnTo>
                    <a:pt x="52181" y="365129"/>
                  </a:lnTo>
                  <a:lnTo>
                    <a:pt x="213024" y="365129"/>
                  </a:lnTo>
                  <a:lnTo>
                    <a:pt x="213024" y="256468"/>
                  </a:lnTo>
                  <a:close/>
                  <a:moveTo>
                    <a:pt x="68469" y="203203"/>
                  </a:moveTo>
                  <a:cubicBezTo>
                    <a:pt x="61867" y="203203"/>
                    <a:pt x="56516" y="208554"/>
                    <a:pt x="56516" y="215156"/>
                  </a:cubicBezTo>
                  <a:cubicBezTo>
                    <a:pt x="56516" y="221758"/>
                    <a:pt x="61867" y="227109"/>
                    <a:pt x="68469" y="227109"/>
                  </a:cubicBezTo>
                  <a:cubicBezTo>
                    <a:pt x="75070" y="227109"/>
                    <a:pt x="80422" y="221758"/>
                    <a:pt x="80422" y="215156"/>
                  </a:cubicBezTo>
                  <a:cubicBezTo>
                    <a:pt x="80422" y="208554"/>
                    <a:pt x="75070" y="203203"/>
                    <a:pt x="68469" y="203203"/>
                  </a:cubicBezTo>
                  <a:close/>
                  <a:moveTo>
                    <a:pt x="0" y="0"/>
                  </a:moveTo>
                  <a:lnTo>
                    <a:pt x="269504" y="0"/>
                  </a:lnTo>
                  <a:lnTo>
                    <a:pt x="269504" y="586820"/>
                  </a:lnTo>
                  <a:lnTo>
                    <a:pt x="0" y="586820"/>
                  </a:lnTo>
                  <a:close/>
                </a:path>
              </a:pathLst>
            </a:custGeom>
            <a:grpFill/>
            <a:ln w="19050" cap="flat">
              <a:solidFill>
                <a:schemeClr val="bg1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1" name="群組 400">
            <a:extLst>
              <a:ext uri="{FF2B5EF4-FFF2-40B4-BE49-F238E27FC236}">
                <a16:creationId xmlns:a16="http://schemas.microsoft.com/office/drawing/2014/main" id="{F4E954A0-1934-44DA-A366-FABCEDFEAB01}"/>
              </a:ext>
            </a:extLst>
          </p:cNvPr>
          <p:cNvGrpSpPr/>
          <p:nvPr/>
        </p:nvGrpSpPr>
        <p:grpSpPr>
          <a:xfrm>
            <a:off x="532769" y="3634502"/>
            <a:ext cx="1053055" cy="765063"/>
            <a:chOff x="4219147" y="3532915"/>
            <a:chExt cx="1243059" cy="854781"/>
          </a:xfrm>
        </p:grpSpPr>
        <p:pic>
          <p:nvPicPr>
            <p:cNvPr id="402" name="圖形 401">
              <a:extLst>
                <a:ext uri="{FF2B5EF4-FFF2-40B4-BE49-F238E27FC236}">
                  <a16:creationId xmlns:a16="http://schemas.microsoft.com/office/drawing/2014/main" id="{1A7A128F-ABAF-4874-95D8-25213A2EF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66831" y="3532915"/>
              <a:ext cx="1095375" cy="847725"/>
            </a:xfrm>
            <a:prstGeom prst="rect">
              <a:avLst/>
            </a:prstGeom>
          </p:spPr>
        </p:pic>
        <p:pic>
          <p:nvPicPr>
            <p:cNvPr id="403" name="圖形 402">
              <a:extLst>
                <a:ext uri="{FF2B5EF4-FFF2-40B4-BE49-F238E27FC236}">
                  <a16:creationId xmlns:a16="http://schemas.microsoft.com/office/drawing/2014/main" id="{82CBA3A5-58D5-4822-9DAC-E1A62C233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19147" y="3971490"/>
              <a:ext cx="462454" cy="416206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803ED537-4F73-4C08-93B3-B2F3542F5216}"/>
              </a:ext>
            </a:extLst>
          </p:cNvPr>
          <p:cNvSpPr/>
          <p:nvPr/>
        </p:nvSpPr>
        <p:spPr>
          <a:xfrm>
            <a:off x="10022396" y="3384757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ea typeface="微軟正黑體"/>
              </a:rPr>
              <a:t>雲端物件</a:t>
            </a:r>
            <a:endParaRPr lang="en-US" altLang="zh-TW" b="1">
              <a:solidFill>
                <a:schemeClr val="bg1"/>
              </a:solidFill>
              <a:ea typeface="微軟正黑體"/>
            </a:endParaRPr>
          </a:p>
          <a:p>
            <a:pPr algn="ctr"/>
            <a:r>
              <a:rPr lang="zh-TW" altLang="en-US" b="1">
                <a:solidFill>
                  <a:schemeClr val="bg1"/>
                </a:solidFill>
                <a:ea typeface="微軟正黑體"/>
              </a:rPr>
              <a:t>儲存空間</a:t>
            </a:r>
            <a:endParaRPr lang="en-US" altLang="zh-TW" b="1">
              <a:solidFill>
                <a:schemeClr val="bg1"/>
              </a:solidFill>
              <a:ea typeface="微軟正黑體"/>
            </a:endParaRPr>
          </a:p>
        </p:txBody>
      </p:sp>
      <p:grpSp>
        <p:nvGrpSpPr>
          <p:cNvPr id="436" name="群組 435">
            <a:extLst>
              <a:ext uri="{FF2B5EF4-FFF2-40B4-BE49-F238E27FC236}">
                <a16:creationId xmlns:a16="http://schemas.microsoft.com/office/drawing/2014/main" id="{7EAA582B-7454-468A-B571-4D23424B2724}"/>
              </a:ext>
            </a:extLst>
          </p:cNvPr>
          <p:cNvGrpSpPr/>
          <p:nvPr/>
        </p:nvGrpSpPr>
        <p:grpSpPr>
          <a:xfrm>
            <a:off x="9836490" y="4118150"/>
            <a:ext cx="1449998" cy="1011720"/>
            <a:chOff x="6134382" y="1540701"/>
            <a:chExt cx="4347102" cy="3033140"/>
          </a:xfrm>
        </p:grpSpPr>
        <p:grpSp>
          <p:nvGrpSpPr>
            <p:cNvPr id="437" name="群組 436">
              <a:extLst>
                <a:ext uri="{FF2B5EF4-FFF2-40B4-BE49-F238E27FC236}">
                  <a16:creationId xmlns:a16="http://schemas.microsoft.com/office/drawing/2014/main" id="{15B256A0-76B2-465F-921B-BFF432C3DE70}"/>
                </a:ext>
              </a:extLst>
            </p:cNvPr>
            <p:cNvGrpSpPr/>
            <p:nvPr/>
          </p:nvGrpSpPr>
          <p:grpSpPr>
            <a:xfrm>
              <a:off x="6134382" y="1540701"/>
              <a:ext cx="4347102" cy="3013137"/>
              <a:chOff x="2426218" y="335742"/>
              <a:chExt cx="7276477" cy="5043588"/>
            </a:xfrm>
          </p:grpSpPr>
          <p:pic>
            <p:nvPicPr>
              <p:cNvPr id="441" name="圖形 440">
                <a:extLst>
                  <a:ext uri="{FF2B5EF4-FFF2-40B4-BE49-F238E27FC236}">
                    <a16:creationId xmlns:a16="http://schemas.microsoft.com/office/drawing/2014/main" id="{7A0C5C1F-DCD0-4B51-BC2D-9F75952FB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47477" y="335742"/>
                <a:ext cx="6258560" cy="4326014"/>
              </a:xfrm>
              <a:prstGeom prst="rect">
                <a:avLst/>
              </a:prstGeom>
            </p:spPr>
          </p:pic>
          <p:sp>
            <p:nvSpPr>
              <p:cNvPr id="442" name="矩形 441">
                <a:extLst>
                  <a:ext uri="{FF2B5EF4-FFF2-40B4-BE49-F238E27FC236}">
                    <a16:creationId xmlns:a16="http://schemas.microsoft.com/office/drawing/2014/main" id="{3014A457-AADB-467B-A6DD-63AB12304664}"/>
                  </a:ext>
                </a:extLst>
              </p:cNvPr>
              <p:cNvSpPr/>
              <p:nvPr/>
            </p:nvSpPr>
            <p:spPr>
              <a:xfrm>
                <a:off x="549923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3" name="矩形 442">
                <a:extLst>
                  <a:ext uri="{FF2B5EF4-FFF2-40B4-BE49-F238E27FC236}">
                    <a16:creationId xmlns:a16="http://schemas.microsoft.com/office/drawing/2014/main" id="{DF14F322-4192-4CBA-B141-E877C0A331A3}"/>
                  </a:ext>
                </a:extLst>
              </p:cNvPr>
              <p:cNvSpPr/>
              <p:nvPr/>
            </p:nvSpPr>
            <p:spPr>
              <a:xfrm>
                <a:off x="59462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4" name="矩形 443">
                <a:extLst>
                  <a:ext uri="{FF2B5EF4-FFF2-40B4-BE49-F238E27FC236}">
                    <a16:creationId xmlns:a16="http://schemas.microsoft.com/office/drawing/2014/main" id="{A8FD5397-A80B-4D9E-A77B-7AEDB9969505}"/>
                  </a:ext>
                </a:extLst>
              </p:cNvPr>
              <p:cNvSpPr/>
              <p:nvPr/>
            </p:nvSpPr>
            <p:spPr>
              <a:xfrm>
                <a:off x="64034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45" name="群組 444">
                <a:extLst>
                  <a:ext uri="{FF2B5EF4-FFF2-40B4-BE49-F238E27FC236}">
                    <a16:creationId xmlns:a16="http://schemas.microsoft.com/office/drawing/2014/main" id="{B9B6C846-0B1C-4528-BD7D-CE86C190FDEE}"/>
                  </a:ext>
                </a:extLst>
              </p:cNvPr>
              <p:cNvGrpSpPr/>
              <p:nvPr/>
            </p:nvGrpSpPr>
            <p:grpSpPr>
              <a:xfrm>
                <a:off x="2426218" y="4123037"/>
                <a:ext cx="1071485" cy="1071480"/>
                <a:chOff x="551616" y="5265594"/>
                <a:chExt cx="222492" cy="222491"/>
              </a:xfrm>
            </p:grpSpPr>
            <p:sp>
              <p:nvSpPr>
                <p:cNvPr id="453" name="手繪多邊形: 圖案 452">
                  <a:extLst>
                    <a:ext uri="{FF2B5EF4-FFF2-40B4-BE49-F238E27FC236}">
                      <a16:creationId xmlns:a16="http://schemas.microsoft.com/office/drawing/2014/main" id="{DBC5FF0F-7CC7-4D50-8B2B-072529194C63}"/>
                    </a:ext>
                  </a:extLst>
                </p:cNvPr>
                <p:cNvSpPr/>
                <p:nvPr/>
              </p:nvSpPr>
              <p:spPr>
                <a:xfrm>
                  <a:off x="731494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4" name="手繪多邊形: 圖案 453">
                  <a:extLst>
                    <a:ext uri="{FF2B5EF4-FFF2-40B4-BE49-F238E27FC236}">
                      <a16:creationId xmlns:a16="http://schemas.microsoft.com/office/drawing/2014/main" id="{6ED4E485-B5A5-4F54-BCCC-3543DB3B4036}"/>
                    </a:ext>
                  </a:extLst>
                </p:cNvPr>
                <p:cNvSpPr/>
                <p:nvPr/>
              </p:nvSpPr>
              <p:spPr>
                <a:xfrm>
                  <a:off x="64157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5" name="手繪多邊形: 圖案 454">
                  <a:extLst>
                    <a:ext uri="{FF2B5EF4-FFF2-40B4-BE49-F238E27FC236}">
                      <a16:creationId xmlns:a16="http://schemas.microsoft.com/office/drawing/2014/main" id="{4ECC2B0E-2D2F-4091-8C43-B1900A8FB00E}"/>
                    </a:ext>
                  </a:extLst>
                </p:cNvPr>
                <p:cNvSpPr/>
                <p:nvPr/>
              </p:nvSpPr>
              <p:spPr>
                <a:xfrm>
                  <a:off x="731494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6" name="手繪多邊形: 圖案 455">
                  <a:extLst>
                    <a:ext uri="{FF2B5EF4-FFF2-40B4-BE49-F238E27FC236}">
                      <a16:creationId xmlns:a16="http://schemas.microsoft.com/office/drawing/2014/main" id="{BE7B51C3-31D4-4457-A602-010F27A6865A}"/>
                    </a:ext>
                  </a:extLst>
                </p:cNvPr>
                <p:cNvSpPr/>
                <p:nvPr/>
              </p:nvSpPr>
              <p:spPr>
                <a:xfrm>
                  <a:off x="64157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7" name="手繪多邊形: 圖案 456">
                  <a:extLst>
                    <a:ext uri="{FF2B5EF4-FFF2-40B4-BE49-F238E27FC236}">
                      <a16:creationId xmlns:a16="http://schemas.microsoft.com/office/drawing/2014/main" id="{2E12E695-AEC8-4110-A16F-8DB75046DE3E}"/>
                    </a:ext>
                  </a:extLst>
                </p:cNvPr>
                <p:cNvSpPr/>
                <p:nvPr/>
              </p:nvSpPr>
              <p:spPr>
                <a:xfrm>
                  <a:off x="731494" y="5445471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8" name="手繪多邊形: 圖案 457">
                  <a:extLst>
                    <a:ext uri="{FF2B5EF4-FFF2-40B4-BE49-F238E27FC236}">
                      <a16:creationId xmlns:a16="http://schemas.microsoft.com/office/drawing/2014/main" id="{2E983F30-0BFD-4D84-BB52-EFFBEB1AB7DB}"/>
                    </a:ext>
                  </a:extLst>
                </p:cNvPr>
                <p:cNvSpPr/>
                <p:nvPr/>
              </p:nvSpPr>
              <p:spPr>
                <a:xfrm>
                  <a:off x="551616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46" name="群組 445">
                <a:extLst>
                  <a:ext uri="{FF2B5EF4-FFF2-40B4-BE49-F238E27FC236}">
                    <a16:creationId xmlns:a16="http://schemas.microsoft.com/office/drawing/2014/main" id="{718DBCF2-FB69-43CF-AA86-89195CF2DBDA}"/>
                  </a:ext>
                </a:extLst>
              </p:cNvPr>
              <p:cNvGrpSpPr/>
              <p:nvPr/>
            </p:nvGrpSpPr>
            <p:grpSpPr>
              <a:xfrm>
                <a:off x="8614059" y="4290924"/>
                <a:ext cx="1088636" cy="1088406"/>
                <a:chOff x="1385335" y="5265594"/>
                <a:chExt cx="222540" cy="222492"/>
              </a:xfrm>
            </p:grpSpPr>
            <p:sp>
              <p:nvSpPr>
                <p:cNvPr id="447" name="手繪多邊形: 圖案 446">
                  <a:extLst>
                    <a:ext uri="{FF2B5EF4-FFF2-40B4-BE49-F238E27FC236}">
                      <a16:creationId xmlns:a16="http://schemas.microsoft.com/office/drawing/2014/main" id="{F08276DA-1C5E-47C6-98C2-6114D7DE923D}"/>
                    </a:ext>
                  </a:extLst>
                </p:cNvPr>
                <p:cNvSpPr/>
                <p:nvPr/>
              </p:nvSpPr>
              <p:spPr>
                <a:xfrm>
                  <a:off x="1385335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8" name="手繪多邊形: 圖案 447">
                  <a:extLst>
                    <a:ext uri="{FF2B5EF4-FFF2-40B4-BE49-F238E27FC236}">
                      <a16:creationId xmlns:a16="http://schemas.microsoft.com/office/drawing/2014/main" id="{75F26158-3632-46EF-8638-94AC5DD6F259}"/>
                    </a:ext>
                  </a:extLst>
                </p:cNvPr>
                <p:cNvSpPr/>
                <p:nvPr/>
              </p:nvSpPr>
              <p:spPr>
                <a:xfrm>
                  <a:off x="147529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9" name="手繪多邊形: 圖案 448">
                  <a:extLst>
                    <a:ext uri="{FF2B5EF4-FFF2-40B4-BE49-F238E27FC236}">
                      <a16:creationId xmlns:a16="http://schemas.microsoft.com/office/drawing/2014/main" id="{DFD5F641-082E-4436-B669-455EE462EFB5}"/>
                    </a:ext>
                  </a:extLst>
                </p:cNvPr>
                <p:cNvSpPr/>
                <p:nvPr/>
              </p:nvSpPr>
              <p:spPr>
                <a:xfrm>
                  <a:off x="1385335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0" name="手繪多邊形: 圖案 449">
                  <a:extLst>
                    <a:ext uri="{FF2B5EF4-FFF2-40B4-BE49-F238E27FC236}">
                      <a16:creationId xmlns:a16="http://schemas.microsoft.com/office/drawing/2014/main" id="{5D4224AA-A3C1-4EC4-9712-6F971F3E3245}"/>
                    </a:ext>
                  </a:extLst>
                </p:cNvPr>
                <p:cNvSpPr/>
                <p:nvPr/>
              </p:nvSpPr>
              <p:spPr>
                <a:xfrm>
                  <a:off x="147529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1" name="手繪多邊形: 圖案 450">
                  <a:extLst>
                    <a:ext uri="{FF2B5EF4-FFF2-40B4-BE49-F238E27FC236}">
                      <a16:creationId xmlns:a16="http://schemas.microsoft.com/office/drawing/2014/main" id="{DA762789-57CD-4A00-A715-75F853DD3659}"/>
                    </a:ext>
                  </a:extLst>
                </p:cNvPr>
                <p:cNvSpPr/>
                <p:nvPr/>
              </p:nvSpPr>
              <p:spPr>
                <a:xfrm>
                  <a:off x="1385335" y="5445472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2" name="手繪多邊形: 圖案 451">
                  <a:extLst>
                    <a:ext uri="{FF2B5EF4-FFF2-40B4-BE49-F238E27FC236}">
                      <a16:creationId xmlns:a16="http://schemas.microsoft.com/office/drawing/2014/main" id="{A28CDE9D-1057-4D81-AD53-DFB6D9BC1F3A}"/>
                    </a:ext>
                  </a:extLst>
                </p:cNvPr>
                <p:cNvSpPr/>
                <p:nvPr/>
              </p:nvSpPr>
              <p:spPr>
                <a:xfrm>
                  <a:off x="1565261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438" name="矩形 437">
              <a:extLst>
                <a:ext uri="{FF2B5EF4-FFF2-40B4-BE49-F238E27FC236}">
                  <a16:creationId xmlns:a16="http://schemas.microsoft.com/office/drawing/2014/main" id="{CB03ECB6-11F5-498A-B3C2-B9561E43A8C9}"/>
                </a:ext>
              </a:extLst>
            </p:cNvPr>
            <p:cNvSpPr/>
            <p:nvPr/>
          </p:nvSpPr>
          <p:spPr>
            <a:xfrm>
              <a:off x="7019442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439" name="矩形 438">
              <a:extLst>
                <a:ext uri="{FF2B5EF4-FFF2-40B4-BE49-F238E27FC236}">
                  <a16:creationId xmlns:a16="http://schemas.microsoft.com/office/drawing/2014/main" id="{5EA1B084-0431-4107-B54F-67DF9495CA90}"/>
                </a:ext>
              </a:extLst>
            </p:cNvPr>
            <p:cNvSpPr/>
            <p:nvPr/>
          </p:nvSpPr>
          <p:spPr>
            <a:xfrm>
              <a:off x="80772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440" name="矩形 439">
              <a:extLst>
                <a:ext uri="{FF2B5EF4-FFF2-40B4-BE49-F238E27FC236}">
                  <a16:creationId xmlns:a16="http://schemas.microsoft.com/office/drawing/2014/main" id="{F8F97A7B-27BA-4EEC-8B7E-715C973AF99F}"/>
                </a:ext>
              </a:extLst>
            </p:cNvPr>
            <p:cNvSpPr/>
            <p:nvPr/>
          </p:nvSpPr>
          <p:spPr>
            <a:xfrm>
              <a:off x="90678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63" name="圖形 211">
            <a:extLst>
              <a:ext uri="{FF2B5EF4-FFF2-40B4-BE49-F238E27FC236}">
                <a16:creationId xmlns:a16="http://schemas.microsoft.com/office/drawing/2014/main" id="{E53ADF60-DF45-4B88-9903-D98C41C2697B}"/>
              </a:ext>
            </a:extLst>
          </p:cNvPr>
          <p:cNvGrpSpPr/>
          <p:nvPr/>
        </p:nvGrpSpPr>
        <p:grpSpPr>
          <a:xfrm>
            <a:off x="10258177" y="4446937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464" name="手繪多邊形: 圖案 463">
              <a:extLst>
                <a:ext uri="{FF2B5EF4-FFF2-40B4-BE49-F238E27FC236}">
                  <a16:creationId xmlns:a16="http://schemas.microsoft.com/office/drawing/2014/main" id="{80E48FAD-5E2C-4B07-80BC-6841174E1621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465" name="手繪多邊形: 圖案 464">
              <a:extLst>
                <a:ext uri="{FF2B5EF4-FFF2-40B4-BE49-F238E27FC236}">
                  <a16:creationId xmlns:a16="http://schemas.microsoft.com/office/drawing/2014/main" id="{A071547E-E941-4D98-962E-9531009676B5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466" name="手繪多邊形: 圖案 465">
              <a:extLst>
                <a:ext uri="{FF2B5EF4-FFF2-40B4-BE49-F238E27FC236}">
                  <a16:creationId xmlns:a16="http://schemas.microsoft.com/office/drawing/2014/main" id="{9A97EBD5-BF1A-48F7-826E-428ED80781D0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235" name="文字方塊 352">
            <a:extLst>
              <a:ext uri="{FF2B5EF4-FFF2-40B4-BE49-F238E27FC236}">
                <a16:creationId xmlns:a16="http://schemas.microsoft.com/office/drawing/2014/main" id="{4B4B246B-714E-4ECB-B818-4F2E0E422FDD}"/>
              </a:ext>
            </a:extLst>
          </p:cNvPr>
          <p:cNvSpPr txBox="1"/>
          <p:nvPr/>
        </p:nvSpPr>
        <p:spPr>
          <a:xfrm>
            <a:off x="3235458" y="2368788"/>
            <a:ext cx="113127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6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I</a:t>
            </a:r>
            <a:r>
              <a:rPr lang="zh-TW" sz="1600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nitiator</a:t>
            </a:r>
          </a:p>
        </p:txBody>
      </p:sp>
      <p:sp>
        <p:nvSpPr>
          <p:cNvPr id="236" name="箭號: 左-右雙向 351">
            <a:extLst>
              <a:ext uri="{FF2B5EF4-FFF2-40B4-BE49-F238E27FC236}">
                <a16:creationId xmlns:a16="http://schemas.microsoft.com/office/drawing/2014/main" id="{FFCF47E7-CD1D-45EA-8A8F-3EA6E42D16C0}"/>
              </a:ext>
            </a:extLst>
          </p:cNvPr>
          <p:cNvSpPr/>
          <p:nvPr/>
        </p:nvSpPr>
        <p:spPr>
          <a:xfrm>
            <a:off x="3320593" y="2780779"/>
            <a:ext cx="2243300" cy="181816"/>
          </a:xfrm>
          <a:prstGeom prst="leftRightArrow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文字方塊 359">
            <a:extLst>
              <a:ext uri="{FF2B5EF4-FFF2-40B4-BE49-F238E27FC236}">
                <a16:creationId xmlns:a16="http://schemas.microsoft.com/office/drawing/2014/main" id="{51777329-7F2C-48E1-9355-42979D476401}"/>
              </a:ext>
            </a:extLst>
          </p:cNvPr>
          <p:cNvSpPr txBox="1"/>
          <p:nvPr/>
        </p:nvSpPr>
        <p:spPr>
          <a:xfrm>
            <a:off x="4250745" y="2936627"/>
            <a:ext cx="71153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400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iSCSI</a:t>
            </a:r>
          </a:p>
        </p:txBody>
      </p:sp>
      <p:pic>
        <p:nvPicPr>
          <p:cNvPr id="197" name="圖片 196" descr="一張含有 向量圖形 的圖片&#10;&#10;自動產生的描述">
            <a:extLst>
              <a:ext uri="{FF2B5EF4-FFF2-40B4-BE49-F238E27FC236}">
                <a16:creationId xmlns:a16="http://schemas.microsoft.com/office/drawing/2014/main" id="{FF688B74-E9B0-ED4D-BE54-30BF98F4695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5307" y="1934006"/>
            <a:ext cx="1096752" cy="1096749"/>
          </a:xfrm>
          <a:prstGeom prst="roundRect">
            <a:avLst>
              <a:gd name="adj" fmla="val 23763"/>
            </a:avLst>
          </a:prstGeom>
          <a:ln w="28575">
            <a:noFill/>
          </a:ln>
          <a:effectLst/>
        </p:spPr>
      </p:pic>
      <p:grpSp>
        <p:nvGrpSpPr>
          <p:cNvPr id="198" name="群組 197">
            <a:extLst>
              <a:ext uri="{FF2B5EF4-FFF2-40B4-BE49-F238E27FC236}">
                <a16:creationId xmlns:a16="http://schemas.microsoft.com/office/drawing/2014/main" id="{3502B36C-A39A-458B-81E2-FAF0C1B43461}"/>
              </a:ext>
            </a:extLst>
          </p:cNvPr>
          <p:cNvGrpSpPr/>
          <p:nvPr/>
        </p:nvGrpSpPr>
        <p:grpSpPr>
          <a:xfrm>
            <a:off x="9933340" y="5510379"/>
            <a:ext cx="1407224" cy="533876"/>
            <a:chOff x="7884633" y="5312644"/>
            <a:chExt cx="1407224" cy="533876"/>
          </a:xfrm>
        </p:grpSpPr>
        <p:sp>
          <p:nvSpPr>
            <p:cNvPr id="199" name="文字方塊 198">
              <a:extLst>
                <a:ext uri="{FF2B5EF4-FFF2-40B4-BE49-F238E27FC236}">
                  <a16:creationId xmlns:a16="http://schemas.microsoft.com/office/drawing/2014/main" id="{9A0E53F5-A091-4776-AEC5-7F1E9A42F0DC}"/>
                </a:ext>
              </a:extLst>
            </p:cNvPr>
            <p:cNvSpPr txBox="1"/>
            <p:nvPr/>
          </p:nvSpPr>
          <p:spPr>
            <a:xfrm>
              <a:off x="8715818" y="5461290"/>
              <a:ext cx="576039" cy="307777"/>
            </a:xfrm>
            <a:prstGeom prst="rect">
              <a:avLst/>
            </a:prstGeom>
            <a:solidFill>
              <a:srgbClr val="353932"/>
            </a:solidFill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4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快照</a:t>
              </a:r>
            </a:p>
          </p:txBody>
        </p:sp>
        <p:grpSp>
          <p:nvGrpSpPr>
            <p:cNvPr id="200" name="圖形 152">
              <a:extLst>
                <a:ext uri="{FF2B5EF4-FFF2-40B4-BE49-F238E27FC236}">
                  <a16:creationId xmlns:a16="http://schemas.microsoft.com/office/drawing/2014/main" id="{4F9A9F03-2D16-482B-8B22-560EAD06EC37}"/>
                </a:ext>
              </a:extLst>
            </p:cNvPr>
            <p:cNvGrpSpPr/>
            <p:nvPr/>
          </p:nvGrpSpPr>
          <p:grpSpPr>
            <a:xfrm flipH="1">
              <a:off x="7884633" y="5312644"/>
              <a:ext cx="412922" cy="531799"/>
              <a:chOff x="9272428" y="5069210"/>
              <a:chExt cx="458537" cy="590550"/>
            </a:xfrm>
          </p:grpSpPr>
          <p:sp>
            <p:nvSpPr>
              <p:cNvPr id="277" name="手繪多邊形: 圖案 276">
                <a:extLst>
                  <a:ext uri="{FF2B5EF4-FFF2-40B4-BE49-F238E27FC236}">
                    <a16:creationId xmlns:a16="http://schemas.microsoft.com/office/drawing/2014/main" id="{E2B1DB29-115B-45A2-A11D-7F7BE2E768B7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8" name="手繪多邊形: 圖案 277">
                <a:extLst>
                  <a:ext uri="{FF2B5EF4-FFF2-40B4-BE49-F238E27FC236}">
                    <a16:creationId xmlns:a16="http://schemas.microsoft.com/office/drawing/2014/main" id="{6673CC6A-3DF3-45B2-9B43-6AB608319690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9" name="手繪多邊形: 圖案 278">
                <a:extLst>
                  <a:ext uri="{FF2B5EF4-FFF2-40B4-BE49-F238E27FC236}">
                    <a16:creationId xmlns:a16="http://schemas.microsoft.com/office/drawing/2014/main" id="{33863368-EE21-4666-8545-8B51D1A3294E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0" name="手繪多邊形: 圖案 279">
                <a:extLst>
                  <a:ext uri="{FF2B5EF4-FFF2-40B4-BE49-F238E27FC236}">
                    <a16:creationId xmlns:a16="http://schemas.microsoft.com/office/drawing/2014/main" id="{3F86B91F-D404-448A-8D79-DD49A8C439B4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1" name="手繪多邊形: 圖案 280">
                <a:extLst>
                  <a:ext uri="{FF2B5EF4-FFF2-40B4-BE49-F238E27FC236}">
                    <a16:creationId xmlns:a16="http://schemas.microsoft.com/office/drawing/2014/main" id="{8BE7ACA1-E162-4487-9E13-3B2A804DE2BB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2" name="手繪多邊形: 圖案 291">
                <a:extLst>
                  <a:ext uri="{FF2B5EF4-FFF2-40B4-BE49-F238E27FC236}">
                    <a16:creationId xmlns:a16="http://schemas.microsoft.com/office/drawing/2014/main" id="{CF06C327-3D82-49CD-BCB2-16E14185CDC2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5" name="手繪多邊形: 圖案 304">
                <a:extLst>
                  <a:ext uri="{FF2B5EF4-FFF2-40B4-BE49-F238E27FC236}">
                    <a16:creationId xmlns:a16="http://schemas.microsoft.com/office/drawing/2014/main" id="{C60E3718-E389-41E3-86FC-1E4234F43F15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6" name="手繪多邊形: 圖案 305">
                <a:extLst>
                  <a:ext uri="{FF2B5EF4-FFF2-40B4-BE49-F238E27FC236}">
                    <a16:creationId xmlns:a16="http://schemas.microsoft.com/office/drawing/2014/main" id="{B8808E35-B787-47C9-9A42-6E724486BFB7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7" name="手繪多邊形: 圖案 306">
                <a:extLst>
                  <a:ext uri="{FF2B5EF4-FFF2-40B4-BE49-F238E27FC236}">
                    <a16:creationId xmlns:a16="http://schemas.microsoft.com/office/drawing/2014/main" id="{0CCC998D-E98D-46D7-BC63-FFD04D1B93BF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8" name="手繪多邊形: 圖案 307">
                <a:extLst>
                  <a:ext uri="{FF2B5EF4-FFF2-40B4-BE49-F238E27FC236}">
                    <a16:creationId xmlns:a16="http://schemas.microsoft.com/office/drawing/2014/main" id="{D25D9787-AC5F-4494-A215-39BE258576E3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9" name="手繪多邊形: 圖案 308">
                <a:extLst>
                  <a:ext uri="{FF2B5EF4-FFF2-40B4-BE49-F238E27FC236}">
                    <a16:creationId xmlns:a16="http://schemas.microsoft.com/office/drawing/2014/main" id="{2956FEDB-2DB2-4F21-A56C-7D9445873B9D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10" name="手繪多邊形: 圖案 309">
                <a:extLst>
                  <a:ext uri="{FF2B5EF4-FFF2-40B4-BE49-F238E27FC236}">
                    <a16:creationId xmlns:a16="http://schemas.microsoft.com/office/drawing/2014/main" id="{2EAF9211-EBA4-4C1C-AAE1-51564C934B41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1" name="手繪多邊形: 圖案 200">
              <a:extLst>
                <a:ext uri="{FF2B5EF4-FFF2-40B4-BE49-F238E27FC236}">
                  <a16:creationId xmlns:a16="http://schemas.microsoft.com/office/drawing/2014/main" id="{A92CAFFF-656D-4A65-B095-C7AE0945087E}"/>
                </a:ext>
              </a:extLst>
            </p:cNvPr>
            <p:cNvSpPr/>
            <p:nvPr/>
          </p:nvSpPr>
          <p:spPr>
            <a:xfrm flipH="1">
              <a:off x="8360662" y="5369957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02" name="手繪多邊形: 圖案 201">
              <a:extLst>
                <a:ext uri="{FF2B5EF4-FFF2-40B4-BE49-F238E27FC236}">
                  <a16:creationId xmlns:a16="http://schemas.microsoft.com/office/drawing/2014/main" id="{773A9717-E229-40D8-A591-11E150620F8F}"/>
                </a:ext>
              </a:extLst>
            </p:cNvPr>
            <p:cNvSpPr/>
            <p:nvPr/>
          </p:nvSpPr>
          <p:spPr>
            <a:xfrm flipH="1">
              <a:off x="8310689" y="531471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03" name="手繪多邊形: 圖案 202">
              <a:extLst>
                <a:ext uri="{FF2B5EF4-FFF2-40B4-BE49-F238E27FC236}">
                  <a16:creationId xmlns:a16="http://schemas.microsoft.com/office/drawing/2014/main" id="{2EC99132-1CB5-48EC-998B-217A9766F785}"/>
                </a:ext>
              </a:extLst>
            </p:cNvPr>
            <p:cNvSpPr/>
            <p:nvPr/>
          </p:nvSpPr>
          <p:spPr>
            <a:xfrm flipH="1">
              <a:off x="8508134" y="565189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38" name="手繪多邊形: 圖案 237">
              <a:extLst>
                <a:ext uri="{FF2B5EF4-FFF2-40B4-BE49-F238E27FC236}">
                  <a16:creationId xmlns:a16="http://schemas.microsoft.com/office/drawing/2014/main" id="{E0D8AB38-E844-4D32-AC21-F1733C354809}"/>
                </a:ext>
              </a:extLst>
            </p:cNvPr>
            <p:cNvSpPr/>
            <p:nvPr/>
          </p:nvSpPr>
          <p:spPr>
            <a:xfrm flipH="1">
              <a:off x="8537374" y="561733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39" name="手繪多邊形: 圖案 238">
              <a:extLst>
                <a:ext uri="{FF2B5EF4-FFF2-40B4-BE49-F238E27FC236}">
                  <a16:creationId xmlns:a16="http://schemas.microsoft.com/office/drawing/2014/main" id="{8FDF6B2B-1609-481D-B689-53844E2A97AC}"/>
                </a:ext>
              </a:extLst>
            </p:cNvPr>
            <p:cNvSpPr/>
            <p:nvPr/>
          </p:nvSpPr>
          <p:spPr>
            <a:xfrm flipH="1">
              <a:off x="8453611" y="557796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40" name="手繪多邊形: 圖案 239">
              <a:extLst>
                <a:ext uri="{FF2B5EF4-FFF2-40B4-BE49-F238E27FC236}">
                  <a16:creationId xmlns:a16="http://schemas.microsoft.com/office/drawing/2014/main" id="{3D532864-60C3-4D0A-86A7-F1DCE0F51982}"/>
                </a:ext>
              </a:extLst>
            </p:cNvPr>
            <p:cNvSpPr/>
            <p:nvPr/>
          </p:nvSpPr>
          <p:spPr>
            <a:xfrm flipH="1">
              <a:off x="8502572" y="557830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41" name="手繪多邊形: 圖案 240">
              <a:extLst>
                <a:ext uri="{FF2B5EF4-FFF2-40B4-BE49-F238E27FC236}">
                  <a16:creationId xmlns:a16="http://schemas.microsoft.com/office/drawing/2014/main" id="{C3B2E8D4-7512-4844-BBCD-CAACEA53F16E}"/>
                </a:ext>
              </a:extLst>
            </p:cNvPr>
            <p:cNvSpPr/>
            <p:nvPr/>
          </p:nvSpPr>
          <p:spPr>
            <a:xfrm flipH="1">
              <a:off x="8448133" y="561252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42" name="手繪多邊形: 圖案 241">
              <a:extLst>
                <a:ext uri="{FF2B5EF4-FFF2-40B4-BE49-F238E27FC236}">
                  <a16:creationId xmlns:a16="http://schemas.microsoft.com/office/drawing/2014/main" id="{20D4B699-7231-4D2E-B3F6-A8BF1E5A39F9}"/>
                </a:ext>
              </a:extLst>
            </p:cNvPr>
            <p:cNvSpPr/>
            <p:nvPr/>
          </p:nvSpPr>
          <p:spPr>
            <a:xfrm flipH="1">
              <a:off x="8457824" y="567900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43" name="手繪多邊形: 圖案 242">
              <a:extLst>
                <a:ext uri="{FF2B5EF4-FFF2-40B4-BE49-F238E27FC236}">
                  <a16:creationId xmlns:a16="http://schemas.microsoft.com/office/drawing/2014/main" id="{3BF11BF6-B036-42DD-9969-11427342991F}"/>
                </a:ext>
              </a:extLst>
            </p:cNvPr>
            <p:cNvSpPr/>
            <p:nvPr/>
          </p:nvSpPr>
          <p:spPr>
            <a:xfrm flipH="1">
              <a:off x="8575633" y="5523236"/>
              <a:ext cx="67416" cy="6004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44" name="手繪多邊形: 圖案 243">
              <a:extLst>
                <a:ext uri="{FF2B5EF4-FFF2-40B4-BE49-F238E27FC236}">
                  <a16:creationId xmlns:a16="http://schemas.microsoft.com/office/drawing/2014/main" id="{48E24605-512F-4D4D-ACED-E6D065758FFD}"/>
                </a:ext>
              </a:extLst>
            </p:cNvPr>
            <p:cNvSpPr/>
            <p:nvPr/>
          </p:nvSpPr>
          <p:spPr>
            <a:xfrm flipH="1">
              <a:off x="8592487" y="5683120"/>
              <a:ext cx="50562" cy="6004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75" name="手繪多邊形: 圖案 274">
              <a:extLst>
                <a:ext uri="{FF2B5EF4-FFF2-40B4-BE49-F238E27FC236}">
                  <a16:creationId xmlns:a16="http://schemas.microsoft.com/office/drawing/2014/main" id="{77AFC5AB-2A2B-4D35-BF1A-4102CEE76EA2}"/>
                </a:ext>
              </a:extLst>
            </p:cNvPr>
            <p:cNvSpPr/>
            <p:nvPr/>
          </p:nvSpPr>
          <p:spPr>
            <a:xfrm flipH="1">
              <a:off x="8387375" y="552323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276" name="手繪多邊形: 圖案 275">
              <a:extLst>
                <a:ext uri="{FF2B5EF4-FFF2-40B4-BE49-F238E27FC236}">
                  <a16:creationId xmlns:a16="http://schemas.microsoft.com/office/drawing/2014/main" id="{CA7EDC4B-C984-4907-8014-A08048EF540F}"/>
                </a:ext>
              </a:extLst>
            </p:cNvPr>
            <p:cNvSpPr/>
            <p:nvPr/>
          </p:nvSpPr>
          <p:spPr>
            <a:xfrm flipH="1">
              <a:off x="8382656" y="567651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11" name="圖形 211">
            <a:extLst>
              <a:ext uri="{FF2B5EF4-FFF2-40B4-BE49-F238E27FC236}">
                <a16:creationId xmlns:a16="http://schemas.microsoft.com/office/drawing/2014/main" id="{E8E68237-25B9-468C-80E8-34716B2AE555}"/>
              </a:ext>
            </a:extLst>
          </p:cNvPr>
          <p:cNvGrpSpPr/>
          <p:nvPr/>
        </p:nvGrpSpPr>
        <p:grpSpPr>
          <a:xfrm>
            <a:off x="10552761" y="4446937"/>
            <a:ext cx="229360" cy="280146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312" name="手繪多邊形: 圖案 311">
              <a:extLst>
                <a:ext uri="{FF2B5EF4-FFF2-40B4-BE49-F238E27FC236}">
                  <a16:creationId xmlns:a16="http://schemas.microsoft.com/office/drawing/2014/main" id="{66E28089-7A39-474D-8700-35EE14688F0A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313" name="手繪多邊形: 圖案 312">
              <a:extLst>
                <a:ext uri="{FF2B5EF4-FFF2-40B4-BE49-F238E27FC236}">
                  <a16:creationId xmlns:a16="http://schemas.microsoft.com/office/drawing/2014/main" id="{82F9FC01-FC67-4AEB-8C9E-F6E12409D9E1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  <p:sp>
          <p:nvSpPr>
            <p:cNvPr id="314" name="手繪多邊形: 圖案 313">
              <a:extLst>
                <a:ext uri="{FF2B5EF4-FFF2-40B4-BE49-F238E27FC236}">
                  <a16:creationId xmlns:a16="http://schemas.microsoft.com/office/drawing/2014/main" id="{05D14FEE-F028-46CC-A152-3DFB0C31A955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315" name="文字方塊 314">
            <a:extLst>
              <a:ext uri="{FF2B5EF4-FFF2-40B4-BE49-F238E27FC236}">
                <a16:creationId xmlns:a16="http://schemas.microsoft.com/office/drawing/2014/main" id="{6F64CE75-73E3-49E1-AD2F-59C36770480B}"/>
              </a:ext>
            </a:extLst>
          </p:cNvPr>
          <p:cNvSpPr txBox="1"/>
          <p:nvPr/>
        </p:nvSpPr>
        <p:spPr>
          <a:xfrm>
            <a:off x="2127795" y="2972092"/>
            <a:ext cx="1345066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Local user</a:t>
            </a:r>
          </a:p>
        </p:txBody>
      </p:sp>
      <p:pic>
        <p:nvPicPr>
          <p:cNvPr id="316" name="圖形 315">
            <a:extLst>
              <a:ext uri="{FF2B5EF4-FFF2-40B4-BE49-F238E27FC236}">
                <a16:creationId xmlns:a16="http://schemas.microsoft.com/office/drawing/2014/main" id="{A83B1F37-7C31-4985-8992-B844E896A7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17879" y="2599490"/>
            <a:ext cx="391767" cy="372521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BB651E69-4C74-421C-B28D-4547BC6D3B46}"/>
              </a:ext>
            </a:extLst>
          </p:cNvPr>
          <p:cNvGrpSpPr/>
          <p:nvPr/>
        </p:nvGrpSpPr>
        <p:grpSpPr>
          <a:xfrm>
            <a:off x="985347" y="5263633"/>
            <a:ext cx="1554982" cy="1036510"/>
            <a:chOff x="1942737" y="2167157"/>
            <a:chExt cx="1554982" cy="1036510"/>
          </a:xfrm>
        </p:grpSpPr>
        <p:grpSp>
          <p:nvGrpSpPr>
            <p:cNvPr id="321" name="群組 320">
              <a:extLst>
                <a:ext uri="{FF2B5EF4-FFF2-40B4-BE49-F238E27FC236}">
                  <a16:creationId xmlns:a16="http://schemas.microsoft.com/office/drawing/2014/main" id="{A83E0AE9-DE75-488F-A8B6-34FF8CD69EC6}"/>
                </a:ext>
              </a:extLst>
            </p:cNvPr>
            <p:cNvGrpSpPr/>
            <p:nvPr/>
          </p:nvGrpSpPr>
          <p:grpSpPr>
            <a:xfrm>
              <a:off x="2146283" y="2167157"/>
              <a:ext cx="1074504" cy="712928"/>
              <a:chOff x="672980" y="1966505"/>
              <a:chExt cx="1057450" cy="651099"/>
            </a:xfrm>
            <a:noFill/>
          </p:grpSpPr>
          <p:sp>
            <p:nvSpPr>
              <p:cNvPr id="322" name="手繪多邊形: 圖案 321">
                <a:extLst>
                  <a:ext uri="{FF2B5EF4-FFF2-40B4-BE49-F238E27FC236}">
                    <a16:creationId xmlns:a16="http://schemas.microsoft.com/office/drawing/2014/main" id="{CFB3F76A-A50E-4552-AEB3-2181470588E2}"/>
                  </a:ext>
                </a:extLst>
              </p:cNvPr>
              <p:cNvSpPr/>
              <p:nvPr/>
            </p:nvSpPr>
            <p:spPr>
              <a:xfrm>
                <a:off x="933835" y="1966505"/>
                <a:ext cx="796595" cy="651099"/>
              </a:xfrm>
              <a:custGeom>
                <a:avLst/>
                <a:gdLst>
                  <a:gd name="connsiteX0" fmla="*/ 63593 w 796595"/>
                  <a:gd name="connsiteY0" fmla="*/ 607620 h 651099"/>
                  <a:gd name="connsiteX1" fmla="*/ 733001 w 796595"/>
                  <a:gd name="connsiteY1" fmla="*/ 607620 h 651099"/>
                  <a:gd name="connsiteX2" fmla="*/ 733001 w 796595"/>
                  <a:gd name="connsiteY2" fmla="*/ 651099 h 651099"/>
                  <a:gd name="connsiteX3" fmla="*/ 63593 w 796595"/>
                  <a:gd name="connsiteY3" fmla="*/ 651099 h 651099"/>
                  <a:gd name="connsiteX4" fmla="*/ 63148 w 796595"/>
                  <a:gd name="connsiteY4" fmla="*/ 60404 h 651099"/>
                  <a:gd name="connsiteX5" fmla="*/ 63148 w 796595"/>
                  <a:gd name="connsiteY5" fmla="*/ 464625 h 651099"/>
                  <a:gd name="connsiteX6" fmla="*/ 733390 w 796595"/>
                  <a:gd name="connsiteY6" fmla="*/ 464625 h 651099"/>
                  <a:gd name="connsiteX7" fmla="*/ 733390 w 796595"/>
                  <a:gd name="connsiteY7" fmla="*/ 60404 h 651099"/>
                  <a:gd name="connsiteX8" fmla="*/ 0 w 796595"/>
                  <a:gd name="connsiteY8" fmla="*/ 0 h 651099"/>
                  <a:gd name="connsiteX9" fmla="*/ 796595 w 796595"/>
                  <a:gd name="connsiteY9" fmla="*/ 0 h 651099"/>
                  <a:gd name="connsiteX10" fmla="*/ 796595 w 796595"/>
                  <a:gd name="connsiteY10" fmla="*/ 525032 h 651099"/>
                  <a:gd name="connsiteX11" fmla="*/ 509142 w 796595"/>
                  <a:gd name="connsiteY11" fmla="*/ 525032 h 651099"/>
                  <a:gd name="connsiteX12" fmla="*/ 509142 w 796595"/>
                  <a:gd name="connsiteY12" fmla="*/ 603286 h 651099"/>
                  <a:gd name="connsiteX13" fmla="*/ 287451 w 796595"/>
                  <a:gd name="connsiteY13" fmla="*/ 603286 h 651099"/>
                  <a:gd name="connsiteX14" fmla="*/ 287451 w 796595"/>
                  <a:gd name="connsiteY14" fmla="*/ 525032 h 651099"/>
                  <a:gd name="connsiteX15" fmla="*/ 0 w 796595"/>
                  <a:gd name="connsiteY15" fmla="*/ 525032 h 65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6595" h="651099">
                    <a:moveTo>
                      <a:pt x="63593" y="607620"/>
                    </a:moveTo>
                    <a:lnTo>
                      <a:pt x="733001" y="607620"/>
                    </a:lnTo>
                    <a:lnTo>
                      <a:pt x="733001" y="651099"/>
                    </a:lnTo>
                    <a:lnTo>
                      <a:pt x="63593" y="651099"/>
                    </a:lnTo>
                    <a:close/>
                    <a:moveTo>
                      <a:pt x="63148" y="60404"/>
                    </a:moveTo>
                    <a:lnTo>
                      <a:pt x="63148" y="464625"/>
                    </a:lnTo>
                    <a:lnTo>
                      <a:pt x="733390" y="464625"/>
                    </a:lnTo>
                    <a:lnTo>
                      <a:pt x="733390" y="60404"/>
                    </a:lnTo>
                    <a:close/>
                    <a:moveTo>
                      <a:pt x="0" y="0"/>
                    </a:moveTo>
                    <a:lnTo>
                      <a:pt x="796595" y="0"/>
                    </a:lnTo>
                    <a:lnTo>
                      <a:pt x="796595" y="525032"/>
                    </a:lnTo>
                    <a:lnTo>
                      <a:pt x="509142" y="525032"/>
                    </a:lnTo>
                    <a:lnTo>
                      <a:pt x="509142" y="603286"/>
                    </a:lnTo>
                    <a:lnTo>
                      <a:pt x="287451" y="603286"/>
                    </a:lnTo>
                    <a:lnTo>
                      <a:pt x="287451" y="525032"/>
                    </a:lnTo>
                    <a:lnTo>
                      <a:pt x="0" y="525032"/>
                    </a:lnTo>
                    <a:close/>
                  </a:path>
                </a:pathLst>
              </a:custGeom>
              <a:grpFill/>
              <a:ln w="19050" cap="rnd">
                <a:solidFill>
                  <a:schemeClr val="bg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3" name="手繪多邊形: 圖案 322">
                <a:extLst>
                  <a:ext uri="{FF2B5EF4-FFF2-40B4-BE49-F238E27FC236}">
                    <a16:creationId xmlns:a16="http://schemas.microsoft.com/office/drawing/2014/main" id="{F979B78B-E025-48A3-BA91-528466673A84}"/>
                  </a:ext>
                </a:extLst>
              </p:cNvPr>
              <p:cNvSpPr/>
              <p:nvPr/>
            </p:nvSpPr>
            <p:spPr>
              <a:xfrm>
                <a:off x="672980" y="2002209"/>
                <a:ext cx="269504" cy="586820"/>
              </a:xfrm>
              <a:custGeom>
                <a:avLst/>
                <a:gdLst>
                  <a:gd name="connsiteX0" fmla="*/ 52181 w 269504"/>
                  <a:gd name="connsiteY0" fmla="*/ 469456 h 586820"/>
                  <a:gd name="connsiteX1" fmla="*/ 52181 w 269504"/>
                  <a:gd name="connsiteY1" fmla="*/ 508565 h 586820"/>
                  <a:gd name="connsiteX2" fmla="*/ 213024 w 269504"/>
                  <a:gd name="connsiteY2" fmla="*/ 508565 h 586820"/>
                  <a:gd name="connsiteX3" fmla="*/ 213024 w 269504"/>
                  <a:gd name="connsiteY3" fmla="*/ 469456 h 586820"/>
                  <a:gd name="connsiteX4" fmla="*/ 52181 w 269504"/>
                  <a:gd name="connsiteY4" fmla="*/ 397738 h 586820"/>
                  <a:gd name="connsiteX5" fmla="*/ 52181 w 269504"/>
                  <a:gd name="connsiteY5" fmla="*/ 436847 h 586820"/>
                  <a:gd name="connsiteX6" fmla="*/ 213024 w 269504"/>
                  <a:gd name="connsiteY6" fmla="*/ 436847 h 586820"/>
                  <a:gd name="connsiteX7" fmla="*/ 213024 w 269504"/>
                  <a:gd name="connsiteY7" fmla="*/ 397738 h 586820"/>
                  <a:gd name="connsiteX8" fmla="*/ 52181 w 269504"/>
                  <a:gd name="connsiteY8" fmla="*/ 256468 h 586820"/>
                  <a:gd name="connsiteX9" fmla="*/ 52181 w 269504"/>
                  <a:gd name="connsiteY9" fmla="*/ 365129 h 586820"/>
                  <a:gd name="connsiteX10" fmla="*/ 213024 w 269504"/>
                  <a:gd name="connsiteY10" fmla="*/ 365129 h 586820"/>
                  <a:gd name="connsiteX11" fmla="*/ 213024 w 269504"/>
                  <a:gd name="connsiteY11" fmla="*/ 256468 h 586820"/>
                  <a:gd name="connsiteX12" fmla="*/ 68469 w 269504"/>
                  <a:gd name="connsiteY12" fmla="*/ 203203 h 586820"/>
                  <a:gd name="connsiteX13" fmla="*/ 56516 w 269504"/>
                  <a:gd name="connsiteY13" fmla="*/ 215156 h 586820"/>
                  <a:gd name="connsiteX14" fmla="*/ 68469 w 269504"/>
                  <a:gd name="connsiteY14" fmla="*/ 227109 h 586820"/>
                  <a:gd name="connsiteX15" fmla="*/ 80422 w 269504"/>
                  <a:gd name="connsiteY15" fmla="*/ 215156 h 586820"/>
                  <a:gd name="connsiteX16" fmla="*/ 68469 w 269504"/>
                  <a:gd name="connsiteY16" fmla="*/ 203203 h 586820"/>
                  <a:gd name="connsiteX17" fmla="*/ 0 w 269504"/>
                  <a:gd name="connsiteY17" fmla="*/ 0 h 586820"/>
                  <a:gd name="connsiteX18" fmla="*/ 269504 w 269504"/>
                  <a:gd name="connsiteY18" fmla="*/ 0 h 586820"/>
                  <a:gd name="connsiteX19" fmla="*/ 269504 w 269504"/>
                  <a:gd name="connsiteY19" fmla="*/ 586820 h 586820"/>
                  <a:gd name="connsiteX20" fmla="*/ 0 w 269504"/>
                  <a:gd name="connsiteY20" fmla="*/ 586820 h 5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9504" h="586820">
                    <a:moveTo>
                      <a:pt x="52181" y="469456"/>
                    </a:moveTo>
                    <a:lnTo>
                      <a:pt x="52181" y="508565"/>
                    </a:lnTo>
                    <a:lnTo>
                      <a:pt x="213024" y="508565"/>
                    </a:lnTo>
                    <a:lnTo>
                      <a:pt x="213024" y="469456"/>
                    </a:lnTo>
                    <a:close/>
                    <a:moveTo>
                      <a:pt x="52181" y="397738"/>
                    </a:moveTo>
                    <a:lnTo>
                      <a:pt x="52181" y="436847"/>
                    </a:lnTo>
                    <a:lnTo>
                      <a:pt x="213024" y="436847"/>
                    </a:lnTo>
                    <a:lnTo>
                      <a:pt x="213024" y="397738"/>
                    </a:lnTo>
                    <a:close/>
                    <a:moveTo>
                      <a:pt x="52181" y="256468"/>
                    </a:moveTo>
                    <a:lnTo>
                      <a:pt x="52181" y="365129"/>
                    </a:lnTo>
                    <a:lnTo>
                      <a:pt x="213024" y="365129"/>
                    </a:lnTo>
                    <a:lnTo>
                      <a:pt x="213024" y="256468"/>
                    </a:lnTo>
                    <a:close/>
                    <a:moveTo>
                      <a:pt x="68469" y="203203"/>
                    </a:moveTo>
                    <a:cubicBezTo>
                      <a:pt x="61867" y="203203"/>
                      <a:pt x="56516" y="208554"/>
                      <a:pt x="56516" y="215156"/>
                    </a:cubicBezTo>
                    <a:cubicBezTo>
                      <a:pt x="56516" y="221758"/>
                      <a:pt x="61867" y="227109"/>
                      <a:pt x="68469" y="227109"/>
                    </a:cubicBezTo>
                    <a:cubicBezTo>
                      <a:pt x="75070" y="227109"/>
                      <a:pt x="80422" y="221758"/>
                      <a:pt x="80422" y="215156"/>
                    </a:cubicBezTo>
                    <a:cubicBezTo>
                      <a:pt x="80422" y="208554"/>
                      <a:pt x="75070" y="203203"/>
                      <a:pt x="68469" y="203203"/>
                    </a:cubicBezTo>
                    <a:close/>
                    <a:moveTo>
                      <a:pt x="0" y="0"/>
                    </a:moveTo>
                    <a:lnTo>
                      <a:pt x="269504" y="0"/>
                    </a:lnTo>
                    <a:lnTo>
                      <a:pt x="269504" y="586820"/>
                    </a:lnTo>
                    <a:lnTo>
                      <a:pt x="0" y="586820"/>
                    </a:lnTo>
                    <a:close/>
                  </a:path>
                </a:pathLst>
              </a:custGeom>
              <a:grpFill/>
              <a:ln w="190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24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4" name="文字方塊 323">
              <a:extLst>
                <a:ext uri="{FF2B5EF4-FFF2-40B4-BE49-F238E27FC236}">
                  <a16:creationId xmlns:a16="http://schemas.microsoft.com/office/drawing/2014/main" id="{3729410E-1962-4525-8E4E-E6E1CA136F2A}"/>
                </a:ext>
              </a:extLst>
            </p:cNvPr>
            <p:cNvSpPr txBox="1"/>
            <p:nvPr/>
          </p:nvSpPr>
          <p:spPr>
            <a:xfrm>
              <a:off x="2152653" y="2895890"/>
              <a:ext cx="1345066" cy="307777"/>
            </a:xfrm>
            <a:prstGeom prst="rect">
              <a:avLst/>
            </a:prstGeom>
            <a:noFill/>
            <a:ln>
              <a:noFill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400" b="1">
                  <a:solidFill>
                    <a:schemeClr val="bg1"/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Local user</a:t>
              </a:r>
            </a:p>
          </p:txBody>
        </p:sp>
        <p:pic>
          <p:nvPicPr>
            <p:cNvPr id="325" name="圖形 324">
              <a:extLst>
                <a:ext uri="{FF2B5EF4-FFF2-40B4-BE49-F238E27FC236}">
                  <a16:creationId xmlns:a16="http://schemas.microsoft.com/office/drawing/2014/main" id="{DD9D457A-A143-4143-A859-E216FC09E2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42737" y="2523288"/>
              <a:ext cx="391767" cy="3725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5337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6AC68820-AEE1-41A0-B225-CC53C530642C}"/>
              </a:ext>
            </a:extLst>
          </p:cNvPr>
          <p:cNvSpPr/>
          <p:nvPr/>
        </p:nvSpPr>
        <p:spPr>
          <a:xfrm>
            <a:off x="447465" y="1923044"/>
            <a:ext cx="11297070" cy="4601995"/>
          </a:xfrm>
          <a:prstGeom prst="roundRect">
            <a:avLst>
              <a:gd name="adj" fmla="val 3016"/>
            </a:avLst>
          </a:prstGeom>
          <a:solidFill>
            <a:schemeClr val="tx1">
              <a:lumMod val="65000"/>
              <a:lumOff val="35000"/>
              <a:alpha val="42000"/>
            </a:scheme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6CE7D01-59CB-4844-8BF7-C9801AEF1136}"/>
              </a:ext>
            </a:extLst>
          </p:cNvPr>
          <p:cNvSpPr/>
          <p:nvPr/>
        </p:nvSpPr>
        <p:spPr>
          <a:xfrm>
            <a:off x="0" y="407504"/>
            <a:ext cx="12192000" cy="6464144"/>
          </a:xfrm>
          <a:prstGeom prst="rect">
            <a:avLst/>
          </a:prstGeom>
          <a:gradFill flip="none" rotWithShape="1">
            <a:gsLst>
              <a:gs pos="0">
                <a:srgbClr val="73E3F9">
                  <a:alpha val="0"/>
                </a:srgbClr>
              </a:gs>
              <a:gs pos="100000">
                <a:srgbClr val="06768C">
                  <a:alpha val="49804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7ECACFF1-92EB-4AEA-920B-51EA835AF36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80180" y="4383803"/>
            <a:ext cx="4325602" cy="82829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C52D3F79-0F9B-49BC-9064-8AAAD776E5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7843557" y="3299229"/>
            <a:ext cx="3486247" cy="420721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ECE9A2D9-6895-4891-A2FE-F374852F24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8583963" y="5477107"/>
            <a:ext cx="2608034" cy="695701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43D42426-3E0A-42EB-A150-A51879703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4565605" y="4653425"/>
            <a:ext cx="2432089" cy="42072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2FD433A-24A6-4932-8BDD-D0E6E90D7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利用 </a:t>
            </a:r>
            <a:r>
              <a:rPr lang="en" altLang="zh-TW"/>
              <a:t>Virtual JBOD </a:t>
            </a:r>
            <a:r>
              <a:rPr lang="zh-TW" altLang="en-US"/>
              <a:t>擴充 </a:t>
            </a:r>
            <a:r>
              <a:rPr lang="en" altLang="zh-TW"/>
              <a:t>NAS </a:t>
            </a:r>
            <a:r>
              <a:rPr lang="zh-TW" altLang="en-US"/>
              <a:t>容量</a:t>
            </a:r>
          </a:p>
        </p:txBody>
      </p:sp>
      <p:cxnSp>
        <p:nvCxnSpPr>
          <p:cNvPr id="23" name="肘形接點 22"/>
          <p:cNvCxnSpPr>
            <a:cxnSpLocks/>
          </p:cNvCxnSpPr>
          <p:nvPr/>
        </p:nvCxnSpPr>
        <p:spPr>
          <a:xfrm>
            <a:off x="3913847" y="4738409"/>
            <a:ext cx="4850171" cy="520863"/>
          </a:xfrm>
          <a:prstGeom prst="bentConnector3">
            <a:avLst>
              <a:gd name="adj1" fmla="val 50000"/>
            </a:avLst>
          </a:prstGeom>
          <a:ln w="38100" cap="flat" cmpd="sng">
            <a:solidFill>
              <a:srgbClr val="D5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肘形接點 19"/>
          <p:cNvCxnSpPr>
            <a:cxnSpLocks/>
          </p:cNvCxnSpPr>
          <p:nvPr/>
        </p:nvCxnSpPr>
        <p:spPr>
          <a:xfrm flipV="1">
            <a:off x="3681076" y="3207224"/>
            <a:ext cx="4612214" cy="1004260"/>
          </a:xfrm>
          <a:prstGeom prst="bentConnector3">
            <a:avLst>
              <a:gd name="adj1" fmla="val 50000"/>
            </a:avLst>
          </a:prstGeom>
          <a:ln w="38100" cmpd="sng">
            <a:solidFill>
              <a:srgbClr val="D5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83968" y="4145583"/>
            <a:ext cx="2009612" cy="663890"/>
          </a:xfrm>
          <a:prstGeom prst="rect">
            <a:avLst/>
          </a:prstGeom>
          <a:noFill/>
        </p:spPr>
        <p:txBody>
          <a:bodyPr wrap="square" lIns="121908" tIns="60955" rIns="121908" bIns="60955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2.5GbE / 1GbE</a:t>
            </a:r>
          </a:p>
          <a:p>
            <a:pPr>
              <a:lnSpc>
                <a:spcPts val="2200"/>
              </a:lnSpc>
            </a:pPr>
            <a:r>
              <a:rPr 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iSCSI VJBOD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連接</a:t>
            </a:r>
            <a:endParaRPr lang="en-US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94277" y="1996283"/>
            <a:ext cx="3235527" cy="20225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1" name="Picture 5" descr="D:\結案\20170110_PPTNetwork Management and virtual switch\Links\46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3794" y="4181814"/>
            <a:ext cx="1913968" cy="62765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0CC35B-65BC-5B4D-8F25-29BFD1CA7E15}"/>
              </a:ext>
            </a:extLst>
          </p:cNvPr>
          <p:cNvSpPr txBox="1"/>
          <p:nvPr/>
        </p:nvSpPr>
        <p:spPr>
          <a:xfrm>
            <a:off x="9317952" y="5808617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TVS-872N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315037C-D429-4040-9216-570E94FD4B65}"/>
              </a:ext>
            </a:extLst>
          </p:cNvPr>
          <p:cNvSpPr txBox="1"/>
          <p:nvPr/>
        </p:nvSpPr>
        <p:spPr>
          <a:xfrm>
            <a:off x="9116593" y="3552081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TS-832XU</a:t>
            </a:r>
          </a:p>
        </p:txBody>
      </p:sp>
      <p:sp>
        <p:nvSpPr>
          <p:cNvPr id="9" name="橢圓 8"/>
          <p:cNvSpPr/>
          <p:nvPr/>
        </p:nvSpPr>
        <p:spPr>
          <a:xfrm>
            <a:off x="5086795" y="2761108"/>
            <a:ext cx="1516364" cy="1528895"/>
          </a:xfrm>
          <a:prstGeom prst="ellipse">
            <a:avLst/>
          </a:prstGeom>
          <a:gradFill>
            <a:gsLst>
              <a:gs pos="100000">
                <a:srgbClr val="002A7E"/>
              </a:gs>
              <a:gs pos="0">
                <a:srgbClr val="00A1DA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 descr="VJBOD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06118" y="2985697"/>
            <a:ext cx="1098124" cy="965212"/>
          </a:xfrm>
          <a:prstGeom prst="rect">
            <a:avLst/>
          </a:prstGeom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CFEB6E58-E78A-4984-86E1-B810E6D80AB5}"/>
              </a:ext>
            </a:extLst>
          </p:cNvPr>
          <p:cNvSpPr/>
          <p:nvPr/>
        </p:nvSpPr>
        <p:spPr>
          <a:xfrm>
            <a:off x="3964272" y="1852380"/>
            <a:ext cx="3817165" cy="578699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02A7E"/>
              </a:gs>
              <a:gs pos="0">
                <a:srgbClr val="00A1DA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A79A2AF-CEAB-4EE7-AF90-00CEECC41AB6}"/>
              </a:ext>
            </a:extLst>
          </p:cNvPr>
          <p:cNvSpPr/>
          <p:nvPr/>
        </p:nvSpPr>
        <p:spPr>
          <a:xfrm>
            <a:off x="4234095" y="1904344"/>
            <a:ext cx="3241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最高 </a:t>
            </a:r>
            <a:r>
              <a:rPr lang="en-US" altLang="zh-CN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8 </a:t>
            </a:r>
            <a:r>
              <a:rPr lang="zh-CN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個 </a:t>
            </a:r>
            <a:r>
              <a:rPr lang="en" altLang="zh-CN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VJBOD</a:t>
            </a:r>
            <a:r>
              <a:rPr lang="zh-TW" altLang="en-US"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連接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EF196C0B-EDDA-904B-9419-5FB35AD006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618" y="3936806"/>
            <a:ext cx="4361279" cy="93719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46AACC4D-7718-8B49-809A-7D43DD3C11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4018" y="4388388"/>
            <a:ext cx="2247925" cy="1568552"/>
          </a:xfrm>
          <a:prstGeom prst="rect">
            <a:avLst/>
          </a:prstGeom>
        </p:spPr>
      </p:pic>
      <p:sp>
        <p:nvSpPr>
          <p:cNvPr id="21" name="TextBox 30">
            <a:extLst>
              <a:ext uri="{FF2B5EF4-FFF2-40B4-BE49-F238E27FC236}">
                <a16:creationId xmlns:a16="http://schemas.microsoft.com/office/drawing/2014/main" id="{0F422C76-FA1D-2B4F-9DA4-15BB351E6AFA}"/>
              </a:ext>
            </a:extLst>
          </p:cNvPr>
          <p:cNvSpPr txBox="1"/>
          <p:nvPr/>
        </p:nvSpPr>
        <p:spPr>
          <a:xfrm>
            <a:off x="1418145" y="3777287"/>
            <a:ext cx="1503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TS-453DU-RP</a:t>
            </a:r>
          </a:p>
        </p:txBody>
      </p:sp>
    </p:spTree>
    <p:extLst>
      <p:ext uri="{BB962C8B-B14F-4D97-AF65-F5344CB8AC3E}">
        <p14:creationId xmlns:p14="http://schemas.microsoft.com/office/powerpoint/2010/main" val="35725345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矩形: 圓角 25">
            <a:extLst>
              <a:ext uri="{FF2B5EF4-FFF2-40B4-BE49-F238E27FC236}">
                <a16:creationId xmlns:a16="http://schemas.microsoft.com/office/drawing/2014/main" id="{35C0FCC2-D43D-4590-B546-71E55CFC1DC2}"/>
              </a:ext>
            </a:extLst>
          </p:cNvPr>
          <p:cNvSpPr/>
          <p:nvPr/>
        </p:nvSpPr>
        <p:spPr>
          <a:xfrm>
            <a:off x="8164915" y="4850768"/>
            <a:ext cx="5501049" cy="51421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rgbClr val="FFC00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標題 4">
            <a:extLst>
              <a:ext uri="{FF2B5EF4-FFF2-40B4-BE49-F238E27FC236}">
                <a16:creationId xmlns:a16="http://schemas.microsoft.com/office/drawing/2014/main" id="{510BA139-7C76-4B4D-AF79-9FC7B36EC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24 x 7 </a:t>
            </a:r>
            <a:r>
              <a:rPr lang="zh-TW" altLang="en-US"/>
              <a:t>監控應用，守護環境安全</a:t>
            </a:r>
          </a:p>
        </p:txBody>
      </p:sp>
      <p:sp>
        <p:nvSpPr>
          <p:cNvPr id="19" name="矩形: 圓角 25">
            <a:extLst>
              <a:ext uri="{FF2B5EF4-FFF2-40B4-BE49-F238E27FC236}">
                <a16:creationId xmlns:a16="http://schemas.microsoft.com/office/drawing/2014/main" id="{1053C366-BC42-7844-BFDB-1A4A73E6225D}"/>
              </a:ext>
            </a:extLst>
          </p:cNvPr>
          <p:cNvSpPr/>
          <p:nvPr/>
        </p:nvSpPr>
        <p:spPr>
          <a:xfrm>
            <a:off x="8164915" y="4197003"/>
            <a:ext cx="5501049" cy="51421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4">
                  <a:lumMod val="20000"/>
                  <a:lumOff val="80000"/>
                </a:schemeClr>
              </a:gs>
              <a:gs pos="0">
                <a:srgbClr val="FFC000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圓角矩形 19">
            <a:extLst>
              <a:ext uri="{FF2B5EF4-FFF2-40B4-BE49-F238E27FC236}">
                <a16:creationId xmlns:a16="http://schemas.microsoft.com/office/drawing/2014/main" id="{2EA6A9C8-E461-B442-B3D6-AAE7379505C3}"/>
              </a:ext>
            </a:extLst>
          </p:cNvPr>
          <p:cNvSpPr/>
          <p:nvPr/>
        </p:nvSpPr>
        <p:spPr>
          <a:xfrm>
            <a:off x="3662425" y="5579634"/>
            <a:ext cx="3411748" cy="1040354"/>
          </a:xfrm>
          <a:prstGeom prst="roundRect">
            <a:avLst>
              <a:gd name="adj" fmla="val 23879"/>
            </a:avLst>
          </a:pr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bg1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43E5A8CB-4603-E044-983C-2BA1D3C13E8E}"/>
              </a:ext>
            </a:extLst>
          </p:cNvPr>
          <p:cNvSpPr txBox="1"/>
          <p:nvPr/>
        </p:nvSpPr>
        <p:spPr>
          <a:xfrm>
            <a:off x="3880794" y="5718593"/>
            <a:ext cx="3193379" cy="84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3067"/>
              </a:lnSpc>
            </a:pPr>
            <a:r>
              <a:rPr lang="en-US" altLang="zh-TW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2 </a:t>
            </a:r>
            <a:r>
              <a:rPr lang="zh-TW" altLang="en-US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路免費頻道數，並</a:t>
            </a:r>
            <a:r>
              <a:rPr lang="zh-CN" altLang="en-US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可再購買授權擴充頻道數至</a:t>
            </a:r>
            <a:r>
              <a:rPr lang="en-US" altLang="zh-CN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40</a:t>
            </a:r>
            <a:endParaRPr lang="en-US" altLang="zh-TW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: 圓角 34">
            <a:extLst>
              <a:ext uri="{FF2B5EF4-FFF2-40B4-BE49-F238E27FC236}">
                <a16:creationId xmlns:a16="http://schemas.microsoft.com/office/drawing/2014/main" id="{EDAB9D94-F7D3-7341-9D85-A2FB36AB566A}"/>
              </a:ext>
            </a:extLst>
          </p:cNvPr>
          <p:cNvSpPr/>
          <p:nvPr/>
        </p:nvSpPr>
        <p:spPr>
          <a:xfrm>
            <a:off x="2601620" y="1971549"/>
            <a:ext cx="5501048" cy="51421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0">
                <a:srgbClr val="B388EC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4" name="TextBox 2">
            <a:extLst>
              <a:ext uri="{FF2B5EF4-FFF2-40B4-BE49-F238E27FC236}">
                <a16:creationId xmlns:a16="http://schemas.microsoft.com/office/drawing/2014/main" id="{6A96DC54-6651-6A4A-8D1E-F1ABF1BE2A4C}"/>
              </a:ext>
            </a:extLst>
          </p:cNvPr>
          <p:cNvSpPr txBox="1"/>
          <p:nvPr/>
        </p:nvSpPr>
        <p:spPr>
          <a:xfrm>
            <a:off x="3933740" y="1586747"/>
            <a:ext cx="15903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QVR Pro</a:t>
            </a:r>
            <a:endParaRPr lang="en-US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6" name="矩形: 圓角 27">
            <a:extLst>
              <a:ext uri="{FF2B5EF4-FFF2-40B4-BE49-F238E27FC236}">
                <a16:creationId xmlns:a16="http://schemas.microsoft.com/office/drawing/2014/main" id="{C4BBB342-35E1-E54F-A10C-DC3408C7A19F}"/>
              </a:ext>
            </a:extLst>
          </p:cNvPr>
          <p:cNvSpPr/>
          <p:nvPr/>
        </p:nvSpPr>
        <p:spPr>
          <a:xfrm>
            <a:off x="2601621" y="2589623"/>
            <a:ext cx="5501048" cy="51421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0">
                <a:srgbClr val="B388EC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矩形: 圓角 28">
            <a:extLst>
              <a:ext uri="{FF2B5EF4-FFF2-40B4-BE49-F238E27FC236}">
                <a16:creationId xmlns:a16="http://schemas.microsoft.com/office/drawing/2014/main" id="{3FB616E9-651B-5049-9A0D-DE0B654CC271}"/>
              </a:ext>
            </a:extLst>
          </p:cNvPr>
          <p:cNvSpPr/>
          <p:nvPr/>
        </p:nvSpPr>
        <p:spPr>
          <a:xfrm>
            <a:off x="2601621" y="3212322"/>
            <a:ext cx="5501048" cy="97214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0">
                <a:srgbClr val="B388EC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: 圓角 29">
            <a:extLst>
              <a:ext uri="{FF2B5EF4-FFF2-40B4-BE49-F238E27FC236}">
                <a16:creationId xmlns:a16="http://schemas.microsoft.com/office/drawing/2014/main" id="{8F10B7C1-749E-444C-9FC9-7E8AEEAF1380}"/>
              </a:ext>
            </a:extLst>
          </p:cNvPr>
          <p:cNvSpPr/>
          <p:nvPr/>
        </p:nvSpPr>
        <p:spPr>
          <a:xfrm>
            <a:off x="2577529" y="4258684"/>
            <a:ext cx="5501048" cy="514210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>
                  <a:lumMod val="40000"/>
                  <a:lumOff val="60000"/>
                </a:schemeClr>
              </a:gs>
              <a:gs pos="0">
                <a:srgbClr val="B388EC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EC093484-6CCD-416A-99AF-171B8334E6BE}"/>
              </a:ext>
            </a:extLst>
          </p:cNvPr>
          <p:cNvGrpSpPr/>
          <p:nvPr/>
        </p:nvGrpSpPr>
        <p:grpSpPr>
          <a:xfrm>
            <a:off x="176428" y="1575791"/>
            <a:ext cx="3716443" cy="3749101"/>
            <a:chOff x="176428" y="1575791"/>
            <a:chExt cx="3716443" cy="3749101"/>
          </a:xfrm>
        </p:grpSpPr>
        <p:pic>
          <p:nvPicPr>
            <p:cNvPr id="33" name="Picture 1">
              <a:extLst>
                <a:ext uri="{FF2B5EF4-FFF2-40B4-BE49-F238E27FC236}">
                  <a16:creationId xmlns:a16="http://schemas.microsoft.com/office/drawing/2014/main" id="{7F95FDB8-9E3F-B44D-B280-53ECCCCBA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428" y="1575791"/>
              <a:ext cx="3476174" cy="3749101"/>
            </a:xfrm>
            <a:prstGeom prst="rect">
              <a:avLst/>
            </a:prstGeom>
          </p:spPr>
        </p:pic>
        <p:pic>
          <p:nvPicPr>
            <p:cNvPr id="34" name="圖片 33" descr="003.png">
              <a:extLst>
                <a:ext uri="{FF2B5EF4-FFF2-40B4-BE49-F238E27FC236}">
                  <a16:creationId xmlns:a16="http://schemas.microsoft.com/office/drawing/2014/main" id="{1A28F025-BC00-3049-A0D7-02AE1ED1E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41046" y="1709657"/>
              <a:ext cx="951825" cy="95001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A04947F5-1107-B74E-8D76-CD752BBFB3B8}"/>
              </a:ext>
            </a:extLst>
          </p:cNvPr>
          <p:cNvSpPr/>
          <p:nvPr/>
        </p:nvSpPr>
        <p:spPr>
          <a:xfrm>
            <a:off x="3933740" y="2053347"/>
            <a:ext cx="3687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5,000+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支相容網路攝影機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0675ADC9-470F-6948-8EE6-112462D769BB}"/>
              </a:ext>
            </a:extLst>
          </p:cNvPr>
          <p:cNvSpPr/>
          <p:nvPr/>
        </p:nvSpPr>
        <p:spPr>
          <a:xfrm>
            <a:off x="3933740" y="2667682"/>
            <a:ext cx="36874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8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路免費攝影機頻道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12401F8B-0E30-9A41-A565-E60E4ECE24A9}"/>
              </a:ext>
            </a:extLst>
          </p:cNvPr>
          <p:cNvSpPr/>
          <p:nvPr/>
        </p:nvSpPr>
        <p:spPr>
          <a:xfrm>
            <a:off x="3892871" y="3199041"/>
            <a:ext cx="41043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可再購買授權擴充頻道數</a:t>
            </a:r>
            <a:endParaRPr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1200" b="1">
                <a:latin typeface="Arial"/>
                <a:ea typeface="+mn-lt"/>
                <a:cs typeface="Arial"/>
              </a:rPr>
              <a:t>TS-1253DU-RP: </a:t>
            </a:r>
            <a:r>
              <a:rPr lang="zh-CN" altLang="en-US" sz="1200" b="1">
                <a:latin typeface="Arial"/>
                <a:ea typeface="+mn-lt"/>
                <a:cs typeface="Arial"/>
              </a:rPr>
              <a:t>建議最高</a:t>
            </a:r>
            <a:r>
              <a:rPr lang="en-US" altLang="zh-TW" sz="1200" b="1">
                <a:latin typeface="Arial"/>
                <a:ea typeface="+mn-lt"/>
                <a:cs typeface="Arial"/>
              </a:rPr>
              <a:t> 48 </a:t>
            </a:r>
            <a:r>
              <a:rPr lang="zh-CN" altLang="en-US" sz="1200" b="1">
                <a:latin typeface="Arial"/>
                <a:ea typeface="+mn-lt"/>
                <a:cs typeface="Arial"/>
              </a:rPr>
              <a:t>頻道數</a:t>
            </a:r>
            <a:endParaRPr lang="en-US" altLang="zh-TW" sz="1200" b="1">
              <a:latin typeface="Arial"/>
              <a:ea typeface="+mn-lt"/>
              <a:cs typeface="Arial"/>
            </a:endParaRPr>
          </a:p>
          <a:p>
            <a:r>
              <a:rPr lang="en-US" altLang="zh-TW" sz="1200" b="1">
                <a:latin typeface="Arial"/>
                <a:ea typeface="+mn-lt"/>
                <a:cs typeface="Arial"/>
              </a:rPr>
              <a:t>TS-853DU-RP : </a:t>
            </a:r>
            <a:r>
              <a:rPr lang="zh-CN" altLang="en-US" sz="1200" b="1">
                <a:latin typeface="Arial"/>
                <a:ea typeface="+mn-lt"/>
                <a:cs typeface="Arial"/>
              </a:rPr>
              <a:t>建議最高</a:t>
            </a:r>
            <a:r>
              <a:rPr lang="en-US" altLang="zh-TW" sz="1200" b="1">
                <a:latin typeface="Arial"/>
                <a:ea typeface="+mn-lt"/>
                <a:cs typeface="Arial"/>
              </a:rPr>
              <a:t> 36 </a:t>
            </a:r>
            <a:r>
              <a:rPr lang="zh-CN" altLang="en-US" sz="1200" b="1">
                <a:latin typeface="Arial"/>
                <a:ea typeface="+mn-lt"/>
                <a:cs typeface="Arial"/>
              </a:rPr>
              <a:t>頻道數</a:t>
            </a:r>
            <a:endParaRPr lang="en-US" altLang="zh-TW" sz="1200" b="1">
              <a:latin typeface="Arial"/>
              <a:ea typeface="+mn-lt"/>
              <a:cs typeface="Arial"/>
            </a:endParaRPr>
          </a:p>
          <a:p>
            <a:pPr fontAlgn="base"/>
            <a:r>
              <a:rPr lang="en-US" altLang="zh-TW" sz="1200" b="1">
                <a:latin typeface="Arial"/>
                <a:ea typeface="+mn-lt"/>
                <a:cs typeface="Arial"/>
              </a:rPr>
              <a:t>TS-453DU-RP &amp; TS-453DU: </a:t>
            </a:r>
            <a:r>
              <a:rPr lang="zh-CN" altLang="en-US" sz="1200" b="1">
                <a:latin typeface="Arial"/>
                <a:ea typeface="+mn-lt"/>
                <a:cs typeface="Arial"/>
              </a:rPr>
              <a:t>建議最高</a:t>
            </a:r>
            <a:r>
              <a:rPr lang="en-US" altLang="zh-TW" sz="1200" b="1">
                <a:latin typeface="Arial"/>
                <a:ea typeface="+mn-lt"/>
                <a:cs typeface="Arial"/>
              </a:rPr>
              <a:t> 24 </a:t>
            </a:r>
            <a:r>
              <a:rPr lang="zh-CN" altLang="en-US" sz="1200" b="1">
                <a:latin typeface="Arial"/>
                <a:ea typeface="+mn-lt"/>
                <a:cs typeface="Arial"/>
              </a:rPr>
              <a:t>頻道數</a:t>
            </a:r>
            <a:endParaRPr lang="en-US" altLang="zh-TW" sz="1200" b="1">
              <a:latin typeface="Arial"/>
              <a:ea typeface="+mn-lt"/>
              <a:cs typeface="Arial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97023644-EA99-344E-900E-18DF8CD169E1}"/>
              </a:ext>
            </a:extLst>
          </p:cNvPr>
          <p:cNvSpPr/>
          <p:nvPr/>
        </p:nvSpPr>
        <p:spPr>
          <a:xfrm>
            <a:off x="3871727" y="4341880"/>
            <a:ext cx="3687473" cy="3693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QUSBCam2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觀看 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USB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攝影機影像</a:t>
            </a:r>
            <a:endParaRPr lang="en-US" b="1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pic>
        <p:nvPicPr>
          <p:cNvPr id="39" name="圖片 38" descr="002.png">
            <a:extLst>
              <a:ext uri="{FF2B5EF4-FFF2-40B4-BE49-F238E27FC236}">
                <a16:creationId xmlns:a16="http://schemas.microsoft.com/office/drawing/2014/main" id="{336E07FC-5881-7F42-B92D-6D336023CA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6569" y="4998989"/>
            <a:ext cx="731977" cy="7319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Google Shape;468;p47">
            <a:extLst>
              <a:ext uri="{FF2B5EF4-FFF2-40B4-BE49-F238E27FC236}">
                <a16:creationId xmlns:a16="http://schemas.microsoft.com/office/drawing/2014/main" id="{85BAD423-8A64-AD43-AD60-0F5E360F380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12853" y="2539127"/>
            <a:ext cx="2650756" cy="1537446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66;p47">
            <a:extLst>
              <a:ext uri="{FF2B5EF4-FFF2-40B4-BE49-F238E27FC236}">
                <a16:creationId xmlns:a16="http://schemas.microsoft.com/office/drawing/2014/main" id="{33C7E1E4-EDAB-5B40-904C-A020148082F8}"/>
              </a:ext>
            </a:extLst>
          </p:cNvPr>
          <p:cNvSpPr/>
          <p:nvPr/>
        </p:nvSpPr>
        <p:spPr>
          <a:xfrm>
            <a:off x="9010751" y="2018166"/>
            <a:ext cx="2135014" cy="328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0" u="none" strike="noStrike" cap="none">
                <a:latin typeface="Arial"/>
                <a:ea typeface="Arial"/>
                <a:cs typeface="Arial"/>
                <a:sym typeface="Arial"/>
              </a:rPr>
              <a:t>QVR Pro Client</a:t>
            </a:r>
            <a:endParaRPr lang="zh-TW" altLang="en-US" sz="2800"/>
          </a:p>
        </p:txBody>
      </p:sp>
      <p:pic>
        <p:nvPicPr>
          <p:cNvPr id="42" name="Google Shape;464;p47">
            <a:extLst>
              <a:ext uri="{FF2B5EF4-FFF2-40B4-BE49-F238E27FC236}">
                <a16:creationId xmlns:a16="http://schemas.microsoft.com/office/drawing/2014/main" id="{FFECAE81-6C65-7C46-9E7A-616F20BEB6F0}"/>
              </a:ext>
            </a:extLst>
          </p:cNvPr>
          <p:cNvPicPr preferRelativeResize="0"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39226" y="2207888"/>
            <a:ext cx="1156876" cy="193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182;p23">
            <a:extLst>
              <a:ext uri="{FF2B5EF4-FFF2-40B4-BE49-F238E27FC236}">
                <a16:creationId xmlns:a16="http://schemas.microsoft.com/office/drawing/2014/main" id="{4CBFBF3F-4E6E-6743-B6DE-9B9369472F6B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57070" y="2227460"/>
            <a:ext cx="594982" cy="59498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BEDBD248-69E2-5D4E-AD6D-3A2EE89ED274}"/>
              </a:ext>
            </a:extLst>
          </p:cNvPr>
          <p:cNvSpPr/>
          <p:nvPr/>
        </p:nvSpPr>
        <p:spPr>
          <a:xfrm>
            <a:off x="8389182" y="4274671"/>
            <a:ext cx="37047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iOS &amp; Android 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行動裝置隨時觀看</a:t>
            </a:r>
            <a:endParaRPr lang="en-US" altLang="zh-CN" b="1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B56C1657-399F-6A4C-8B1F-34679221959B}"/>
              </a:ext>
            </a:extLst>
          </p:cNvPr>
          <p:cNvSpPr/>
          <p:nvPr/>
        </p:nvSpPr>
        <p:spPr>
          <a:xfrm>
            <a:off x="8389182" y="4934015"/>
            <a:ext cx="37047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NAS HDMI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輸出與 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USB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鍵鼠操控</a:t>
            </a:r>
          </a:p>
        </p:txBody>
      </p:sp>
      <p:sp>
        <p:nvSpPr>
          <p:cNvPr id="48" name="TextBox 2">
            <a:extLst>
              <a:ext uri="{FF2B5EF4-FFF2-40B4-BE49-F238E27FC236}">
                <a16:creationId xmlns:a16="http://schemas.microsoft.com/office/drawing/2014/main" id="{157DC046-D3FA-DF4A-8109-A52D349AD72B}"/>
              </a:ext>
            </a:extLst>
          </p:cNvPr>
          <p:cNvSpPr txBox="1"/>
          <p:nvPr/>
        </p:nvSpPr>
        <p:spPr>
          <a:xfrm>
            <a:off x="4397409" y="5116049"/>
            <a:ext cx="3695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Surveillance Station</a:t>
            </a:r>
          </a:p>
        </p:txBody>
      </p:sp>
    </p:spTree>
    <p:extLst>
      <p:ext uri="{BB962C8B-B14F-4D97-AF65-F5344CB8AC3E}">
        <p14:creationId xmlns:p14="http://schemas.microsoft.com/office/powerpoint/2010/main" val="193786905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/>
              <a:t>有線網路</a:t>
            </a:r>
            <a:r>
              <a:rPr lang="zh-CN" altLang="en-US" sz="3600"/>
              <a:t>升級高速網路交換器以改善多人協作效率</a:t>
            </a:r>
            <a:endParaRPr lang="zh-TW" altLang="en-US" sz="360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AD6E516-4983-5246-A020-18E317A41D5A}"/>
              </a:ext>
            </a:extLst>
          </p:cNvPr>
          <p:cNvSpPr txBox="1"/>
          <p:nvPr/>
        </p:nvSpPr>
        <p:spPr>
          <a:xfrm>
            <a:off x="6951746" y="1737575"/>
            <a:ext cx="5000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無須更換既有佈線即可升速 </a:t>
            </a:r>
            <a: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2.5</a:t>
            </a:r>
            <a:r>
              <a:rPr lang="en" altLang="zh-TW" sz="2400" b="1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GbE</a:t>
            </a:r>
            <a:endParaRPr lang="zh-TW" altLang="en-US" sz="24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20" name="Shape 253">
            <a:extLst>
              <a:ext uri="{FF2B5EF4-FFF2-40B4-BE49-F238E27FC236}">
                <a16:creationId xmlns:a16="http://schemas.microsoft.com/office/drawing/2014/main" id="{71BEF758-E246-DE44-AF83-B30DF04391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8645076"/>
              </p:ext>
            </p:extLst>
          </p:nvPr>
        </p:nvGraphicFramePr>
        <p:xfrm>
          <a:off x="7044687" y="2230325"/>
          <a:ext cx="4619151" cy="2863884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{85BE263C-DBD7-4A20-BB59-AAB30ACAA65A}</a:tableStyleId>
              </a:tblPr>
              <a:tblGrid>
                <a:gridCol w="912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6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6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33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76252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b="1">
                        <a:solidFill>
                          <a:schemeClr val="dk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sz="19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sz="19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CAT 6A</a:t>
                      </a:r>
                      <a:endParaRPr lang="en-US" altLang="zh-TW" sz="1900" b="1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2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296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25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10G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X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✔(55m)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sz="1900" b="1"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sz="19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88816" marR="88816" marT="44408" marB="44408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8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ACEDA30A-03F9-E543-8797-EAB00FF36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3183" y="4700866"/>
            <a:ext cx="2328817" cy="215713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3" name="矩形: 圓角 8">
            <a:extLst>
              <a:ext uri="{FF2B5EF4-FFF2-40B4-BE49-F238E27FC236}">
                <a16:creationId xmlns:a16="http://schemas.microsoft.com/office/drawing/2014/main" id="{103F6E61-5498-7E4C-9D4E-8D84CF6B973D}"/>
              </a:ext>
            </a:extLst>
          </p:cNvPr>
          <p:cNvSpPr/>
          <p:nvPr/>
        </p:nvSpPr>
        <p:spPr>
          <a:xfrm>
            <a:off x="360213" y="1737575"/>
            <a:ext cx="6355784" cy="1752025"/>
          </a:xfrm>
          <a:prstGeom prst="roundRect">
            <a:avLst>
              <a:gd name="adj" fmla="val 9062"/>
            </a:avLst>
          </a:prstGeom>
          <a:solidFill>
            <a:srgbClr val="4A6F7A">
              <a:alpha val="15000"/>
            </a:srgbClr>
          </a:solidFill>
          <a:ln w="19050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EFECE1E-208A-1744-A6D3-6BB8230DEFE8}"/>
              </a:ext>
            </a:extLst>
          </p:cNvPr>
          <p:cNvSpPr txBox="1"/>
          <p:nvPr/>
        </p:nvSpPr>
        <p:spPr>
          <a:xfrm>
            <a:off x="4014043" y="4287771"/>
            <a:ext cx="2505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QSW-308-1C (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無網管型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1E9DF6E-F2DE-214E-BAB8-2293966D3352}"/>
              </a:ext>
            </a:extLst>
          </p:cNvPr>
          <p:cNvSpPr txBox="1"/>
          <p:nvPr/>
        </p:nvSpPr>
        <p:spPr>
          <a:xfrm>
            <a:off x="670717" y="4292606"/>
            <a:ext cx="2627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QSW-1208-8C (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無網管型</a:t>
            </a:r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58CBE206-AA6D-0844-9C78-657AC29204D2}"/>
              </a:ext>
            </a:extLst>
          </p:cNvPr>
          <p:cNvSpPr txBox="1"/>
          <p:nvPr/>
        </p:nvSpPr>
        <p:spPr>
          <a:xfrm>
            <a:off x="4014043" y="4593518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1 x 10G/5G/2.5G</a:t>
            </a:r>
          </a:p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RJ45 Multi-Gig</a:t>
            </a:r>
            <a:endParaRPr lang="zh-TW" altLang="en-US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05AEEC05-B49D-C149-A7C7-B1559D7FE4DE}"/>
              </a:ext>
            </a:extLst>
          </p:cNvPr>
          <p:cNvSpPr txBox="1"/>
          <p:nvPr/>
        </p:nvSpPr>
        <p:spPr>
          <a:xfrm>
            <a:off x="670717" y="4593518"/>
            <a:ext cx="16241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8 x 10G/5G/2.5G</a:t>
            </a:r>
          </a:p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RJ45 Multi-Gig</a:t>
            </a:r>
            <a:endParaRPr lang="zh-TW" altLang="en-US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E37C6709-39C4-C947-A622-E52DACD9B7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915" y="5104335"/>
            <a:ext cx="2247728" cy="695998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EA6734F7-28E8-9842-8ED4-06B7CD84A9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0427" y="5185436"/>
            <a:ext cx="2215847" cy="533797"/>
          </a:xfrm>
          <a:prstGeom prst="rect">
            <a:avLst/>
          </a:prstGeom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6EF3DEEC-3197-AF44-B300-658795AE0B74}"/>
              </a:ext>
            </a:extLst>
          </p:cNvPr>
          <p:cNvSpPr txBox="1"/>
          <p:nvPr/>
        </p:nvSpPr>
        <p:spPr>
          <a:xfrm>
            <a:off x="670717" y="5729730"/>
            <a:ext cx="2494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QSW-M408-4C (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網管型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88C4A5EA-9202-7E42-97AB-E1C166483D67}"/>
              </a:ext>
            </a:extLst>
          </p:cNvPr>
          <p:cNvSpPr txBox="1"/>
          <p:nvPr/>
        </p:nvSpPr>
        <p:spPr>
          <a:xfrm>
            <a:off x="670717" y="5997681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4 x 10G/5G/2.5G</a:t>
            </a:r>
          </a:p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RJ45 Multi-Gig</a:t>
            </a:r>
            <a:endParaRPr lang="zh-TW" altLang="en-US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9987836F-8016-6F4A-9ACA-CAC4790B62B8}"/>
              </a:ext>
            </a:extLst>
          </p:cNvPr>
          <p:cNvSpPr txBox="1"/>
          <p:nvPr/>
        </p:nvSpPr>
        <p:spPr>
          <a:xfrm>
            <a:off x="4014043" y="5709244"/>
            <a:ext cx="2494594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1600" b="1">
                <a:latin typeface="微軟正黑體"/>
                <a:ea typeface="微軟正黑體"/>
              </a:rPr>
              <a:t>QSW-M408-2C (</a:t>
            </a:r>
            <a:r>
              <a:rPr lang="zh-TW" altLang="en-US" sz="1600">
                <a:latin typeface="微軟正黑體"/>
                <a:ea typeface="微軟正黑體"/>
              </a:rPr>
              <a:t>網管型</a:t>
            </a:r>
            <a:r>
              <a:rPr lang="en-US" altLang="zh-TW" sz="1600">
                <a:latin typeface="微軟正黑體"/>
                <a:ea typeface="微軟正黑體"/>
              </a:rPr>
              <a:t>)</a:t>
            </a:r>
            <a:endParaRPr lang="zh-TW" altLang="en-US" sz="1600" b="1">
              <a:latin typeface="微軟正黑體"/>
              <a:ea typeface="微軟正黑體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0D45425A-23D6-7245-B089-E16F9638A71A}"/>
              </a:ext>
            </a:extLst>
          </p:cNvPr>
          <p:cNvSpPr txBox="1"/>
          <p:nvPr/>
        </p:nvSpPr>
        <p:spPr>
          <a:xfrm>
            <a:off x="4014043" y="5964614"/>
            <a:ext cx="1579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2 x 10G/5G/2.5G</a:t>
            </a:r>
          </a:p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RJ45 Multi-Gig</a:t>
            </a:r>
            <a:endParaRPr lang="zh-TW" altLang="en-US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4" name="圖片 43" descr="一張含有 電子用品, 黑色, 電腦, 時鐘 的圖片&#10;&#10;自動產生的描述">
            <a:extLst>
              <a:ext uri="{FF2B5EF4-FFF2-40B4-BE49-F238E27FC236}">
                <a16:creationId xmlns:a16="http://schemas.microsoft.com/office/drawing/2014/main" id="{DD7DB792-9635-6A45-8892-C923180911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579" y="3649059"/>
            <a:ext cx="2533414" cy="686696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B74A74CD-4E0C-0047-B97C-EB4C560FDB8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6859" y="3752393"/>
            <a:ext cx="2220909" cy="468307"/>
          </a:xfrm>
          <a:prstGeom prst="rect">
            <a:avLst/>
          </a:prstGeom>
        </p:spPr>
      </p:pic>
      <p:pic>
        <p:nvPicPr>
          <p:cNvPr id="46" name="圖片 45" descr="一張含有 電子用品 的圖片&#10;&#10;自動產生的描述">
            <a:extLst>
              <a:ext uri="{FF2B5EF4-FFF2-40B4-BE49-F238E27FC236}">
                <a16:creationId xmlns:a16="http://schemas.microsoft.com/office/drawing/2014/main" id="{822B8B12-39B2-9049-9F97-258332EC0E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393" y="1703777"/>
            <a:ext cx="3060347" cy="1912377"/>
          </a:xfrm>
          <a:prstGeom prst="rect">
            <a:avLst/>
          </a:prstGeom>
        </p:spPr>
      </p:pic>
      <p:sp>
        <p:nvSpPr>
          <p:cNvPr id="5" name="矩形: 圓角 4">
            <a:extLst>
              <a:ext uri="{FF2B5EF4-FFF2-40B4-BE49-F238E27FC236}">
                <a16:creationId xmlns:a16="http://schemas.microsoft.com/office/drawing/2014/main" id="{4E9337C5-09F1-45DA-B6D5-DC7573B5DD40}"/>
              </a:ext>
            </a:extLst>
          </p:cNvPr>
          <p:cNvSpPr/>
          <p:nvPr/>
        </p:nvSpPr>
        <p:spPr>
          <a:xfrm>
            <a:off x="4169080" y="2937963"/>
            <a:ext cx="1699446" cy="27544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>
                <a:solidFill>
                  <a:srgbClr val="D5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無風扇</a:t>
            </a:r>
            <a:r>
              <a:rPr lang="zh-CN" altLang="en-US" sz="1400">
                <a:solidFill>
                  <a:schemeClr val="bg1">
                    <a:lumMod val="9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與金屬外殼</a:t>
            </a:r>
            <a:endParaRPr lang="en-US" altLang="zh-TW" sz="1400">
              <a:solidFill>
                <a:schemeClr val="bg1">
                  <a:lumMod val="9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D2BFCA93-2486-4F05-AA09-A7425C3857A2}"/>
              </a:ext>
            </a:extLst>
          </p:cNvPr>
          <p:cNvGrpSpPr/>
          <p:nvPr/>
        </p:nvGrpSpPr>
        <p:grpSpPr>
          <a:xfrm>
            <a:off x="24506" y="1295359"/>
            <a:ext cx="1613372" cy="1344837"/>
            <a:chOff x="5570309" y="3635437"/>
            <a:chExt cx="1613372" cy="1344837"/>
          </a:xfrm>
        </p:grpSpPr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4AA65CC5-5DBE-4A02-B6AB-A258EC22BFB5}"/>
                </a:ext>
              </a:extLst>
            </p:cNvPr>
            <p:cNvGrpSpPr/>
            <p:nvPr/>
          </p:nvGrpSpPr>
          <p:grpSpPr>
            <a:xfrm>
              <a:off x="5570309" y="3635437"/>
              <a:ext cx="1613372" cy="1344837"/>
              <a:chOff x="5069820" y="1877389"/>
              <a:chExt cx="1613372" cy="1344837"/>
            </a:xfrm>
          </p:grpSpPr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7097B41A-F043-4122-86F2-07AE7A46AFC6}"/>
                  </a:ext>
                </a:extLst>
              </p:cNvPr>
              <p:cNvSpPr/>
              <p:nvPr/>
            </p:nvSpPr>
            <p:spPr>
              <a:xfrm rot="8100000">
                <a:off x="5393956" y="2393461"/>
                <a:ext cx="1289236" cy="828765"/>
              </a:xfrm>
              <a:prstGeom prst="rect">
                <a:avLst/>
              </a:prstGeom>
              <a:gradFill>
                <a:gsLst>
                  <a:gs pos="0">
                    <a:schemeClr val="bg1">
                      <a:lumMod val="75000"/>
                      <a:alpha val="0"/>
                    </a:schemeClr>
                  </a:gs>
                  <a:gs pos="100000">
                    <a:schemeClr val="tx1">
                      <a:lumMod val="95000"/>
                      <a:lumOff val="5000"/>
                      <a:alpha val="49000"/>
                    </a:schemeClr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63" name="橢圓 62">
                <a:extLst>
                  <a:ext uri="{FF2B5EF4-FFF2-40B4-BE49-F238E27FC236}">
                    <a16:creationId xmlns:a16="http://schemas.microsoft.com/office/drawing/2014/main" id="{D228DCB7-ED64-4260-9083-71CD90B737D0}"/>
                  </a:ext>
                </a:extLst>
              </p:cNvPr>
              <p:cNvSpPr/>
              <p:nvPr/>
            </p:nvSpPr>
            <p:spPr>
              <a:xfrm rot="3600000">
                <a:off x="5074017" y="1873192"/>
                <a:ext cx="1303851" cy="1312246"/>
              </a:xfrm>
              <a:prstGeom prst="ellipse">
                <a:avLst/>
              </a:prstGeom>
              <a:gradFill>
                <a:gsLst>
                  <a:gs pos="81000">
                    <a:srgbClr val="FFD926"/>
                  </a:gs>
                  <a:gs pos="0">
                    <a:srgbClr val="FF6699"/>
                  </a:gs>
                  <a:gs pos="99000">
                    <a:srgbClr val="FFFF00">
                      <a:alpha val="0"/>
                    </a:srgbClr>
                  </a:gs>
                </a:gsLst>
                <a:lin ang="10800000" scaled="0"/>
              </a:gradFill>
              <a:ln w="9525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100000">
                      <a:srgbClr val="FFFF00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184055CC-A7A0-49F3-989F-EA4EA9613D00}"/>
                </a:ext>
              </a:extLst>
            </p:cNvPr>
            <p:cNvSpPr/>
            <p:nvPr/>
          </p:nvSpPr>
          <p:spPr>
            <a:xfrm>
              <a:off x="5705373" y="4028718"/>
              <a:ext cx="110479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2020 Q3 </a:t>
              </a:r>
              <a:br>
                <a:rPr lang="en-US" altLang="zh-TW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zh-CN" altLang="en-US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超值上市</a:t>
              </a:r>
              <a:r>
                <a:rPr lang="en-US" altLang="zh-CN" sz="16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!</a:t>
              </a:r>
              <a:endPara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B27539D7-D7D0-4D35-AC62-54E3A633D7C3}"/>
              </a:ext>
            </a:extLst>
          </p:cNvPr>
          <p:cNvSpPr txBox="1"/>
          <p:nvPr/>
        </p:nvSpPr>
        <p:spPr>
          <a:xfrm>
            <a:off x="4093485" y="2076684"/>
            <a:ext cx="2603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QSW-1105-5T (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無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網管型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AEE6A2E1-67BB-4BEA-A706-7F8182BF41AB}"/>
              </a:ext>
            </a:extLst>
          </p:cNvPr>
          <p:cNvSpPr txBox="1"/>
          <p:nvPr/>
        </p:nvSpPr>
        <p:spPr>
          <a:xfrm>
            <a:off x="4124090" y="2367746"/>
            <a:ext cx="1437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5 x 2.5G</a:t>
            </a:r>
          </a:p>
          <a:p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</a:rPr>
              <a:t>RJ45 Multi-Gig</a:t>
            </a:r>
            <a:endParaRPr lang="zh-TW" altLang="en-US" sz="1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769514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>
            <a:extLst>
              <a:ext uri="{FF2B5EF4-FFF2-40B4-BE49-F238E27FC236}">
                <a16:creationId xmlns:a16="http://schemas.microsoft.com/office/drawing/2014/main" id="{FB051116-EED9-450F-B4EA-7CD855E2E836}"/>
              </a:ext>
            </a:extLst>
          </p:cNvPr>
          <p:cNvSpPr/>
          <p:nvPr/>
        </p:nvSpPr>
        <p:spPr>
          <a:xfrm>
            <a:off x="264219" y="2069666"/>
            <a:ext cx="8924833" cy="4499742"/>
          </a:xfrm>
          <a:prstGeom prst="rect">
            <a:avLst/>
          </a:prstGeom>
          <a:gradFill>
            <a:gsLst>
              <a:gs pos="0">
                <a:srgbClr val="73E3F9">
                  <a:alpha val="27000"/>
                </a:srgbClr>
              </a:gs>
              <a:gs pos="100000">
                <a:srgbClr val="73E3F9">
                  <a:alpha val="11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ADFE6E-404E-0342-B8BE-F26A99C86F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626921"/>
              </p:ext>
            </p:extLst>
          </p:nvPr>
        </p:nvGraphicFramePr>
        <p:xfrm>
          <a:off x="264219" y="1659774"/>
          <a:ext cx="8924833" cy="49091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3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1224">
                  <a:extLst>
                    <a:ext uri="{9D8B030D-6E8A-4147-A177-3AD203B41FA5}">
                      <a16:colId xmlns:a16="http://schemas.microsoft.com/office/drawing/2014/main" val="1993527468"/>
                    </a:ext>
                  </a:extLst>
                </a:gridCol>
                <a:gridCol w="3579780">
                  <a:extLst>
                    <a:ext uri="{9D8B030D-6E8A-4147-A177-3AD203B41FA5}">
                      <a16:colId xmlns:a16="http://schemas.microsoft.com/office/drawing/2014/main" val="2737457840"/>
                    </a:ext>
                  </a:extLst>
                </a:gridCol>
              </a:tblGrid>
              <a:tr h="424430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Hant" sz="1600" b="1" kern="1200" dirty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Arial"/>
                        </a:rPr>
                        <a:t>NAS </a:t>
                      </a:r>
                      <a:r>
                        <a:rPr lang="zh-TW" altLang="en-US" sz="1600" b="1" kern="120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Arial"/>
                        </a:rPr>
                        <a:t>型號</a:t>
                      </a:r>
                      <a:endParaRPr lang="en-US" sz="1600" b="1" kern="1200">
                        <a:solidFill>
                          <a:schemeClr val="bg1"/>
                        </a:solidFill>
                        <a:effectLst/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82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zh-TW" altLang="en-US" sz="1600" b="1" kern="1200" dirty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Arial"/>
                        </a:rPr>
                        <a:t>        </a:t>
                      </a: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Arial"/>
                        </a:rPr>
                        <a:t>QNAP TS-x53DU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827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微軟正黑體"/>
                          <a:ea typeface="微軟正黑體"/>
                          <a:cs typeface="Arial"/>
                        </a:rPr>
                        <a:t>QNAP TS-x53BU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882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89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訂購料號</a:t>
                      </a:r>
                      <a:endParaRPr lang="en-US" sz="16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accent2"/>
                          </a:solidFill>
                          <a:latin typeface="Arial"/>
                          <a:ea typeface="微軟正黑體"/>
                          <a:cs typeface="Arial"/>
                        </a:rPr>
                        <a:t>TS-1253DU-RP-4G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accent2"/>
                          </a:solidFill>
                          <a:latin typeface="Arial"/>
                          <a:ea typeface="微軟正黑體"/>
                          <a:cs typeface="Arial"/>
                        </a:rPr>
                        <a:t>TS-853DU-RP-4G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accent2"/>
                          </a:solidFill>
                          <a:latin typeface="Arial"/>
                          <a:ea typeface="微軟正黑體"/>
                          <a:cs typeface="Arial"/>
                        </a:rPr>
                        <a:t>TS-453DU-RP-4G, TS-453DU-4G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TS-1253BU-RP-4G, TS-1253BU-4G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TS-853BU-RP-4G, TS-853BU-4G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TS-453BU-RP-4G, TS-453BU-4G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3921432"/>
                  </a:ext>
                </a:extLst>
              </a:tr>
              <a:tr h="534662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處理器</a:t>
                      </a:r>
                      <a:endParaRPr lang="en-US" sz="16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Intel x86 Celeron </a:t>
                      </a:r>
                      <a:r>
                        <a:rPr lang="en-US" altLang="zh-TW" sz="1600" b="1" dirty="0">
                          <a:solidFill>
                            <a:schemeClr val="accent2"/>
                          </a:solidFill>
                          <a:latin typeface="Arial"/>
                          <a:ea typeface="微軟正黑體"/>
                          <a:cs typeface="Arial"/>
                        </a:rPr>
                        <a:t>J4125</a:t>
                      </a:r>
                      <a:r>
                        <a:rPr lang="en-US" altLang="zh-TW" sz="1600" b="0" dirty="0">
                          <a:solidFill>
                            <a:schemeClr val="accent2"/>
                          </a:solidFill>
                          <a:latin typeface="Arial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zh-TW" altLang="en-US" sz="1600" b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四核 </a:t>
                      </a:r>
                      <a:endParaRPr lang="en-US" altLang="zh-TW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accent2"/>
                          </a:solidFill>
                          <a:latin typeface="Arial"/>
                          <a:ea typeface="微軟正黑體"/>
                          <a:cs typeface="Arial"/>
                        </a:rPr>
                        <a:t>2.0 GHz</a:t>
                      </a:r>
                      <a:r>
                        <a:rPr lang="zh-TW" altLang="en-US" sz="1600" b="1">
                          <a:solidFill>
                            <a:schemeClr val="accent2"/>
                          </a:solidFill>
                          <a:latin typeface="Arial"/>
                          <a:ea typeface="微軟正黑體"/>
                          <a:cs typeface="Arial"/>
                        </a:rPr>
                        <a:t>，突增頻率至 </a:t>
                      </a:r>
                      <a:r>
                        <a:rPr lang="en-US" altLang="zh-TW" sz="1600" b="1" dirty="0">
                          <a:solidFill>
                            <a:schemeClr val="accent2"/>
                          </a:solidFill>
                          <a:latin typeface="Arial"/>
                          <a:ea typeface="微軟正黑體"/>
                          <a:cs typeface="Arial"/>
                        </a:rPr>
                        <a:t>2.7 GHz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Intel x86 Celeron J3455 </a:t>
                      </a:r>
                      <a:r>
                        <a:rPr lang="zh-TW" altLang="en-US" sz="1600" b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四核 </a:t>
                      </a:r>
                      <a:endParaRPr lang="en-US" altLang="zh-TW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1.5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GHz,</a:t>
                      </a:r>
                      <a:r>
                        <a:rPr lang="zh-TW" altLang="en-US" sz="1600" b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突增頻率至 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2.3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GHz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229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Arial" panose="020B0604020202020204" pitchFamily="34" charset="0"/>
                        </a:rPr>
                        <a:t>記憶體</a:t>
                      </a:r>
                      <a:endParaRPr lang="en-US" sz="16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TW" altLang="en-US" sz="1600" dirty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        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2 x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Arial"/>
                          <a:ea typeface="微軟正黑體"/>
                          <a:cs typeface="Arial"/>
                        </a:rPr>
                        <a:t>DDR4-2400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SODIMM 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zh-TW" altLang="en-US" sz="160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插槽，可擴充至 </a:t>
                      </a:r>
                      <a:r>
                        <a:rPr lang="en-US" altLang="zh-TW" sz="1600" dirty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8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GB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zh-TW" sz="1600" b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2 x DDR3L-1866 SODIMM </a:t>
                      </a:r>
                      <a:endParaRPr lang="en-US" altLang="zh-TW" sz="1600" b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22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插槽，</a:t>
                      </a:r>
                      <a:r>
                        <a:rPr lang="zh-TW" altLang="en-US" sz="1600" b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可擴充至 </a:t>
                      </a: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8GB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75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LAN</a:t>
                      </a: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網路</a:t>
                      </a:r>
                      <a:endParaRPr lang="en-US" sz="16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Arial"/>
                          <a:ea typeface="微軟正黑體"/>
                          <a:cs typeface="Arial"/>
                        </a:rPr>
                        <a:t>2 x 2.5GbE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2 x 1GbE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2236103"/>
                  </a:ext>
                </a:extLst>
              </a:tr>
              <a:tr h="19576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HDMI</a:t>
                      </a: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微軟正黑體"/>
                          <a:ea typeface="微軟正黑體"/>
                          <a:cs typeface="Arial"/>
                        </a:rPr>
                        <a:t>輸出</a:t>
                      </a:r>
                      <a:endParaRPr lang="en-US" sz="1600" b="1">
                        <a:solidFill>
                          <a:schemeClr val="tx1"/>
                        </a:solidFill>
                        <a:latin typeface="微軟正黑體"/>
                        <a:ea typeface="微軟正黑體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4K HDMI v1.4b 30Hz</a:t>
                      </a:r>
                      <a:endParaRPr lang="en-US" altLang="zh-CN" sz="1600" b="0" dirty="0">
                        <a:solidFill>
                          <a:schemeClr val="tx1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altLang="zh-CN" sz="1600" b="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3905578"/>
                  </a:ext>
                </a:extLst>
              </a:tr>
              <a:tr h="3517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處理器顯示</a:t>
                      </a:r>
                      <a:r>
                        <a:rPr lang="zh-CN" altLang="en-US" sz="1600" b="1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單元</a:t>
                      </a:r>
                      <a:endParaRPr lang="zh-TW" altLang="en-US" sz="1600" b="1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1" dirty="0">
                          <a:solidFill>
                            <a:schemeClr val="accent2"/>
                          </a:solidFill>
                          <a:latin typeface="Arial"/>
                          <a:ea typeface="微軟正黑體"/>
                          <a:cs typeface="Arial"/>
                        </a:rPr>
                        <a:t>Intel UHD Graphics 600</a:t>
                      </a:r>
                      <a:endParaRPr lang="zh-TW" altLang="en-US" sz="1600" b="1" dirty="0">
                        <a:solidFill>
                          <a:schemeClr val="accent2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b="0" dirty="0">
                          <a:solidFill>
                            <a:schemeClr val="tx1"/>
                          </a:solidFill>
                          <a:latin typeface="Arial"/>
                          <a:ea typeface="微軟正黑體"/>
                          <a:cs typeface="Arial"/>
                        </a:rPr>
                        <a:t>Intel HD Graphics 500</a:t>
                      </a:r>
                      <a:endParaRPr lang="zh-TW" altLang="en-US" sz="1600" b="0" dirty="0">
                        <a:solidFill>
                          <a:schemeClr val="tx1"/>
                        </a:solidFill>
                        <a:latin typeface="Arial"/>
                        <a:ea typeface="微軟正黑體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2241454"/>
                  </a:ext>
                </a:extLst>
              </a:tr>
              <a:tr h="3517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/>
                          <a:ea typeface="微軟正黑體"/>
                          <a:cs typeface="Arial"/>
                          <a:sym typeface="Arial"/>
                        </a:rPr>
                        <a:t>PCIe </a:t>
                      </a:r>
                      <a:r>
                        <a:rPr kumimoji="0" lang="zh-CN" altLang="en-US" sz="16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/>
                          <a:ea typeface="微軟正黑體"/>
                          <a:cs typeface="Arial"/>
                          <a:sym typeface="Arial"/>
                        </a:rPr>
                        <a:t>槽</a:t>
                      </a:r>
                      <a:endParaRPr kumimoji="0" lang="en-US" sz="1600" b="1" i="0" u="none" strike="noStrike" kern="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軟正黑體"/>
                        <a:ea typeface="微軟正黑體"/>
                        <a:cs typeface="Arial"/>
                        <a:sym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/>
                        </a:rPr>
                        <a:t>1 x PCIe Gen2 x2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740830"/>
                  </a:ext>
                </a:extLst>
              </a:tr>
              <a:tr h="3517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/>
                          <a:ea typeface="微軟正黑體"/>
                          <a:cs typeface="Arial"/>
                          <a:sym typeface="Arial"/>
                        </a:rPr>
                        <a:t>USB 3.2 Gen1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Heiti SC Medium" pitchFamily="2" charset="-128"/>
                          <a:cs typeface="Arial"/>
                          <a:sym typeface="Arial"/>
                        </a:rPr>
                        <a:t>4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2495005"/>
                  </a:ext>
                </a:extLst>
              </a:tr>
              <a:tr h="4045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軟正黑體"/>
                          <a:ea typeface="微軟正黑體"/>
                          <a:cs typeface="Arial"/>
                          <a:sym typeface="Arial"/>
                        </a:rPr>
                        <a:t>USB 2.0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/>
                          <a:ea typeface="微軟正黑體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121920" marR="121920" marT="60960" marB="6096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>
                          <a:latin typeface="Arial"/>
                          <a:cs typeface="Arial"/>
                        </a:rPr>
                        <a:t>0</a:t>
                      </a:r>
                      <a:endParaRPr lang="zh-TW" altLang="en-US" sz="1600" dirty="0">
                        <a:latin typeface="Arial"/>
                        <a:cs typeface="Arial"/>
                      </a:endParaRPr>
                    </a:p>
                  </a:txBody>
                  <a:tcPr marL="121920" marR="121920"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9065884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804422A-31D1-A247-B885-CB59E561C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/>
              <a:t>2.5GbE </a:t>
            </a:r>
            <a:r>
              <a:rPr lang="zh-CN" altLang="en-US" sz="3600"/>
              <a:t>網路與處理器升級，</a:t>
            </a:r>
            <a:br>
              <a:rPr lang="en-US" altLang="zh-CN" sz="3600"/>
            </a:br>
            <a:r>
              <a:rPr lang="zh-CN" altLang="en-US" sz="3600"/>
              <a:t>更適多工環境與多人遠距工作應用</a:t>
            </a:r>
            <a:endParaRPr lang="en-US" sz="3600"/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C9655677-3D65-4EC0-8C26-193FA2217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6058" y="1583024"/>
            <a:ext cx="756890" cy="892269"/>
          </a:xfrm>
          <a:prstGeom prst="rect">
            <a:avLst/>
          </a:prstGeom>
        </p:spPr>
      </p:pic>
      <p:sp>
        <p:nvSpPr>
          <p:cNvPr id="8" name="Google Shape;97;p18">
            <a:extLst>
              <a:ext uri="{FF2B5EF4-FFF2-40B4-BE49-F238E27FC236}">
                <a16:creationId xmlns:a16="http://schemas.microsoft.com/office/drawing/2014/main" id="{6083C268-C9E0-7E4C-BCD0-D0575199DCF9}"/>
              </a:ext>
            </a:extLst>
          </p:cNvPr>
          <p:cNvSpPr txBox="1"/>
          <p:nvPr/>
        </p:nvSpPr>
        <p:spPr>
          <a:xfrm>
            <a:off x="9299504" y="2271780"/>
            <a:ext cx="2773385" cy="1034933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4999"/>
              </a:lnSpc>
            </a:pPr>
            <a:r>
              <a:rPr lang="zh-TW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可加購額外</a:t>
            </a:r>
            <a:r>
              <a:rPr lang="en-US" altLang="zh-TW" sz="16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2</a:t>
            </a: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年延長保固以達總共</a:t>
            </a:r>
            <a:r>
              <a:rPr lang="en-US" altLang="zh-CN" sz="16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 5</a:t>
            </a:r>
            <a:r>
              <a:rPr lang="zh-CN" altLang="en-US" sz="1600" b="1">
                <a:latin typeface="Arial" panose="020B0604020202020204" pitchFamily="34" charset="0"/>
                <a:ea typeface="微軟正黑體" panose="020B0604030504040204" pitchFamily="34" charset="-120"/>
                <a:cs typeface="Arial"/>
                <a:sym typeface="Arial" panose="020B0604020202020204" pitchFamily="34" charset="0"/>
              </a:rPr>
              <a:t>年的標準保固期</a:t>
            </a:r>
            <a:endParaRPr lang="en-US" sz="2000">
              <a:latin typeface="Arial" panose="020B0604020202020204" pitchFamily="34" charset="0"/>
              <a:ea typeface="微軟正黑體" panose="020B0604030504040204" pitchFamily="34" charset="-120"/>
              <a:cs typeface="Arial"/>
              <a:sym typeface="Arial" panose="020B0604020202020204" pitchFamily="34" charset="0"/>
            </a:endParaRPr>
          </a:p>
        </p:txBody>
      </p:sp>
      <p:sp>
        <p:nvSpPr>
          <p:cNvPr id="12" name="Google Shape;97;p18">
            <a:extLst>
              <a:ext uri="{FF2B5EF4-FFF2-40B4-BE49-F238E27FC236}">
                <a16:creationId xmlns:a16="http://schemas.microsoft.com/office/drawing/2014/main" id="{57979C22-84D7-DA4C-8075-2AEDAD705075}"/>
              </a:ext>
            </a:extLst>
          </p:cNvPr>
          <p:cNvSpPr txBox="1"/>
          <p:nvPr/>
        </p:nvSpPr>
        <p:spPr>
          <a:xfrm>
            <a:off x="9299504" y="5806362"/>
            <a:ext cx="2773385" cy="43430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zh-CN" altLang="en-US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訂購料號</a:t>
            </a:r>
            <a:r>
              <a:rPr lang="en-US" altLang="zh-CN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:</a:t>
            </a:r>
            <a:endParaRPr lang="en-US" altLang="zh-TW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LIC-NAS-EXTW-ORANGE-2Y</a:t>
            </a:r>
          </a:p>
        </p:txBody>
      </p:sp>
      <p:pic>
        <p:nvPicPr>
          <p:cNvPr id="15" name="Google Shape;114;p19">
            <a:extLst>
              <a:ext uri="{FF2B5EF4-FFF2-40B4-BE49-F238E27FC236}">
                <a16:creationId xmlns:a16="http://schemas.microsoft.com/office/drawing/2014/main" id="{473F6D9B-028D-4342-9E24-CB0CAB4A9567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9580" y="3153591"/>
            <a:ext cx="2529273" cy="2748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8528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353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 descr="一張含有 手提箱, 坐, 行李, 袋 的圖片&#10;&#10;自動產生的描述">
            <a:extLst>
              <a:ext uri="{FF2B5EF4-FFF2-40B4-BE49-F238E27FC236}">
                <a16:creationId xmlns:a16="http://schemas.microsoft.com/office/drawing/2014/main" id="{B057B8EE-D9FE-49BA-B5D9-6B91C45340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514282" y="3438227"/>
            <a:ext cx="1006323" cy="1313159"/>
          </a:xfrm>
          <a:prstGeom prst="rect">
            <a:avLst/>
          </a:prstGeom>
        </p:spPr>
      </p:pic>
      <p:pic>
        <p:nvPicPr>
          <p:cNvPr id="16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49A28620-DFD3-1840-A939-8E1FC0F48C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203241" y="4037951"/>
            <a:ext cx="3988759" cy="1895694"/>
          </a:xfrm>
          <a:prstGeom prst="rect">
            <a:avLst/>
          </a:prstGeom>
          <a:noFill/>
        </p:spPr>
      </p:pic>
      <p:pic>
        <p:nvPicPr>
          <p:cNvPr id="44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7D98711C-CE47-4A18-BFF6-F7E2BDB27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0399309" y="5235019"/>
            <a:ext cx="1792689" cy="698626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FD32B4-E0F3-BF45-B1C2-8A4D4291A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600"/>
              <a:t>QNAP 10GbE/5GbE </a:t>
            </a:r>
            <a:r>
              <a:rPr lang="zh-TW" altLang="en-US" sz="3600"/>
              <a:t>配件讓 </a:t>
            </a:r>
            <a:r>
              <a:rPr lang="en-US" altLang="zh-CN" sz="3600"/>
              <a:t>PC / Server / NAS </a:t>
            </a:r>
            <a:r>
              <a:rPr lang="zh-CN" altLang="en-US" sz="3600"/>
              <a:t>透過</a:t>
            </a:r>
            <a:br>
              <a:rPr lang="en-US" altLang="zh-CN" sz="3600"/>
            </a:br>
            <a:r>
              <a:rPr lang="en-US" altLang="zh-CN" sz="3600"/>
              <a:t> PCIe </a:t>
            </a:r>
            <a:r>
              <a:rPr lang="zh-CN" altLang="en-US" sz="3600"/>
              <a:t>或</a:t>
            </a:r>
            <a:r>
              <a:rPr lang="en-US" altLang="zh-CN" sz="3600"/>
              <a:t> USB </a:t>
            </a:r>
            <a:r>
              <a:rPr lang="zh-TW" altLang="en-US" sz="3600"/>
              <a:t>連上 </a:t>
            </a:r>
            <a:r>
              <a:rPr lang="en-US" altLang="zh-TW" sz="3600"/>
              <a:t>10GbE/5</a:t>
            </a:r>
            <a:r>
              <a:rPr lang="en-US" altLang="zh-CN" sz="3600"/>
              <a:t>GbE/2.5GbE </a:t>
            </a:r>
            <a:r>
              <a:rPr lang="zh-CN" altLang="en-US" sz="3600"/>
              <a:t>高速區網</a:t>
            </a:r>
            <a:r>
              <a:rPr lang="en-US" altLang="zh-CN" sz="3600"/>
              <a:t> </a:t>
            </a:r>
            <a:endParaRPr lang="en-US" sz="3600"/>
          </a:p>
        </p:txBody>
      </p:sp>
      <p:pic>
        <p:nvPicPr>
          <p:cNvPr id="3" name="圖片 26">
            <a:extLst>
              <a:ext uri="{FF2B5EF4-FFF2-40B4-BE49-F238E27FC236}">
                <a16:creationId xmlns:a16="http://schemas.microsoft.com/office/drawing/2014/main" id="{4E80DC31-69CF-E948-A097-A7DF35D4A3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482" t="11559" r="5092" b="6261"/>
          <a:stretch/>
        </p:blipFill>
        <p:spPr>
          <a:xfrm>
            <a:off x="9370558" y="1803686"/>
            <a:ext cx="2689742" cy="3508779"/>
          </a:xfrm>
          <a:prstGeom prst="roundRect">
            <a:avLst>
              <a:gd name="adj" fmla="val 8257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1AE715-FD4B-1D4E-93CD-6FD21887E2A5}"/>
              </a:ext>
            </a:extLst>
          </p:cNvPr>
          <p:cNvSpPr/>
          <p:nvPr/>
        </p:nvSpPr>
        <p:spPr>
          <a:xfrm>
            <a:off x="6352473" y="5113482"/>
            <a:ext cx="1934367" cy="15325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1933"/>
              </a:lnSpc>
            </a:pPr>
            <a:r>
              <a:rPr lang="en-US" altLang="zh-CN" sz="1333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QNA </a:t>
            </a:r>
            <a:r>
              <a:rPr lang="zh-TW" altLang="en-US" sz="1333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系列在 </a:t>
            </a:r>
            <a:r>
              <a:rPr lang="en-US" altLang="zh-CN" sz="1333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QTS </a:t>
            </a:r>
            <a:r>
              <a:rPr lang="zh-TW" altLang="en-US" sz="1333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系統不支援以下功能</a:t>
            </a:r>
            <a:r>
              <a:rPr lang="en-US" altLang="zh-TW" sz="1333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:
</a:t>
            </a:r>
            <a:r>
              <a:rPr lang="en-US" altLang="zh-CN" sz="1333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Port </a:t>
            </a:r>
            <a:r>
              <a:rPr lang="en-US" altLang="zh-CN" sz="1333" err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trunking</a:t>
            </a:r>
            <a:r>
              <a:rPr lang="en-US" altLang="zh-CN" sz="1333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
DHCP </a:t>
            </a:r>
            <a:r>
              <a:rPr lang="zh-TW" altLang="en-US" sz="1333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伺服器
</a:t>
            </a:r>
            <a:r>
              <a:rPr lang="en-US" altLang="zh-CN" sz="1333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RADVD </a:t>
            </a:r>
            <a:r>
              <a:rPr lang="zh-TW" altLang="en-US" sz="1333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伺服器
靜態路由</a:t>
            </a:r>
            <a:endParaRPr lang="en-US" sz="1333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21334C4-DCBE-354A-8011-AA8100543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1612" y="4831111"/>
            <a:ext cx="267609" cy="24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hape 477">
            <a:extLst>
              <a:ext uri="{FF2B5EF4-FFF2-40B4-BE49-F238E27FC236}">
                <a16:creationId xmlns:a16="http://schemas.microsoft.com/office/drawing/2014/main" id="{260044FC-3962-F14E-B346-2CCD26F628F0}"/>
              </a:ext>
            </a:extLst>
          </p:cNvPr>
          <p:cNvSpPr/>
          <p:nvPr/>
        </p:nvSpPr>
        <p:spPr>
          <a:xfrm>
            <a:off x="9962361" y="5381954"/>
            <a:ext cx="254537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原有配線直接升速
</a:t>
            </a:r>
          </a:p>
        </p:txBody>
      </p:sp>
      <p:cxnSp>
        <p:nvCxnSpPr>
          <p:cNvPr id="18" name="肘形接點 57">
            <a:extLst>
              <a:ext uri="{FF2B5EF4-FFF2-40B4-BE49-F238E27FC236}">
                <a16:creationId xmlns:a16="http://schemas.microsoft.com/office/drawing/2014/main" id="{3B0D4FDB-0201-B24A-981E-B5FF8E308AD5}"/>
              </a:ext>
            </a:extLst>
          </p:cNvPr>
          <p:cNvCxnSpPr/>
          <p:nvPr/>
        </p:nvCxnSpPr>
        <p:spPr>
          <a:xfrm flipV="1">
            <a:off x="2084965" y="2674795"/>
            <a:ext cx="1944947" cy="408045"/>
          </a:xfrm>
          <a:prstGeom prst="bentConnector3">
            <a:avLst>
              <a:gd name="adj1" fmla="val 32448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F0026C1-B874-9544-9B8C-FF327160D7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1912574" y="3780303"/>
            <a:ext cx="1792689" cy="686059"/>
          </a:xfrm>
          <a:prstGeom prst="rect">
            <a:avLst/>
          </a:prstGeom>
          <a:noFill/>
        </p:spPr>
      </p:pic>
      <p:pic>
        <p:nvPicPr>
          <p:cNvPr id="20" name="Picture 3" descr="C:\Users\user\Desktop\21_PPT對稿QNAP AQC107 10G網卡\7-01.png">
            <a:extLst>
              <a:ext uri="{FF2B5EF4-FFF2-40B4-BE49-F238E27FC236}">
                <a16:creationId xmlns:a16="http://schemas.microsoft.com/office/drawing/2014/main" id="{2ACD8D09-051B-A84B-928B-5E35C127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flipH="1">
            <a:off x="2607191" y="2521582"/>
            <a:ext cx="4105525" cy="1944838"/>
          </a:xfrm>
          <a:prstGeom prst="rect">
            <a:avLst/>
          </a:prstGeom>
          <a:noFill/>
        </p:spPr>
      </p:pic>
      <p:pic>
        <p:nvPicPr>
          <p:cNvPr id="21" name="Shape 430">
            <a:extLst>
              <a:ext uri="{FF2B5EF4-FFF2-40B4-BE49-F238E27FC236}">
                <a16:creationId xmlns:a16="http://schemas.microsoft.com/office/drawing/2014/main" id="{FE26293C-A9CD-7A42-913C-B23E5255D85E}"/>
              </a:ext>
            </a:extLst>
          </p:cNvPr>
          <p:cNvPicPr preferRelativeResize="0"/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4029915" y="2053537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Shape 443">
            <a:extLst>
              <a:ext uri="{FF2B5EF4-FFF2-40B4-BE49-F238E27FC236}">
                <a16:creationId xmlns:a16="http://schemas.microsoft.com/office/drawing/2014/main" id="{549ED49B-1DC2-3B4C-86C4-DC50EEAC8663}"/>
              </a:ext>
            </a:extLst>
          </p:cNvPr>
          <p:cNvSpPr txBox="1"/>
          <p:nvPr/>
        </p:nvSpPr>
        <p:spPr>
          <a:xfrm>
            <a:off x="3230157" y="2286573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Cat 5e</a:t>
            </a:r>
            <a:endParaRPr lang="en-US" sz="1467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3" name="Shape 444">
            <a:extLst>
              <a:ext uri="{FF2B5EF4-FFF2-40B4-BE49-F238E27FC236}">
                <a16:creationId xmlns:a16="http://schemas.microsoft.com/office/drawing/2014/main" id="{C63272E7-4EE7-A34C-94B9-273415CE85CC}"/>
              </a:ext>
            </a:extLst>
          </p:cNvPr>
          <p:cNvSpPr txBox="1"/>
          <p:nvPr/>
        </p:nvSpPr>
        <p:spPr>
          <a:xfrm>
            <a:off x="2694710" y="2286573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5GbE</a:t>
            </a:r>
            <a:endParaRPr lang="en-US" sz="1467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4" name="Shape 443">
            <a:extLst>
              <a:ext uri="{FF2B5EF4-FFF2-40B4-BE49-F238E27FC236}">
                <a16:creationId xmlns:a16="http://schemas.microsoft.com/office/drawing/2014/main" id="{5F6866E8-949E-FD4B-AD78-0EB54F63E788}"/>
              </a:ext>
            </a:extLst>
          </p:cNvPr>
          <p:cNvSpPr txBox="1"/>
          <p:nvPr/>
        </p:nvSpPr>
        <p:spPr>
          <a:xfrm>
            <a:off x="3249856" y="3387845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Cat 5e</a:t>
            </a:r>
            <a:endParaRPr lang="en-US" sz="1467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Shape 444">
            <a:extLst>
              <a:ext uri="{FF2B5EF4-FFF2-40B4-BE49-F238E27FC236}">
                <a16:creationId xmlns:a16="http://schemas.microsoft.com/office/drawing/2014/main" id="{351EAA35-D441-6845-B11A-7BFDF3BA84B7}"/>
              </a:ext>
            </a:extLst>
          </p:cNvPr>
          <p:cNvSpPr txBox="1"/>
          <p:nvPr/>
        </p:nvSpPr>
        <p:spPr>
          <a:xfrm>
            <a:off x="2714409" y="3387845"/>
            <a:ext cx="754104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467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5GbE</a:t>
            </a:r>
            <a:endParaRPr lang="en-US" sz="1467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26" name="Shape 477">
            <a:extLst>
              <a:ext uri="{FF2B5EF4-FFF2-40B4-BE49-F238E27FC236}">
                <a16:creationId xmlns:a16="http://schemas.microsoft.com/office/drawing/2014/main" id="{EE36A213-51FA-454B-9F35-AA6CACE0C1C9}"/>
              </a:ext>
            </a:extLst>
          </p:cNvPr>
          <p:cNvSpPr/>
          <p:nvPr/>
        </p:nvSpPr>
        <p:spPr>
          <a:xfrm>
            <a:off x="2086485" y="3940878"/>
            <a:ext cx="254537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45707" rIns="91437" bIns="45707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zh-TW" altLang="en-US" sz="1867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Microsoft JhengHei"/>
                <a:sym typeface="Microsoft JhengHei"/>
              </a:rPr>
              <a:t>原有配線直接升速
</a:t>
            </a:r>
          </a:p>
        </p:txBody>
      </p:sp>
      <p:cxnSp>
        <p:nvCxnSpPr>
          <p:cNvPr id="27" name="肘形接點 58">
            <a:extLst>
              <a:ext uri="{FF2B5EF4-FFF2-40B4-BE49-F238E27FC236}">
                <a16:creationId xmlns:a16="http://schemas.microsoft.com/office/drawing/2014/main" id="{DC2BAE2B-A3E6-D441-B2FC-9E1532001564}"/>
              </a:ext>
            </a:extLst>
          </p:cNvPr>
          <p:cNvCxnSpPr/>
          <p:nvPr/>
        </p:nvCxnSpPr>
        <p:spPr>
          <a:xfrm>
            <a:off x="1988956" y="3274862"/>
            <a:ext cx="2054609" cy="478268"/>
          </a:xfrm>
          <a:prstGeom prst="bentConnector3">
            <a:avLst>
              <a:gd name="adj1" fmla="val 34753"/>
            </a:avLst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Shape 431">
            <a:extLst>
              <a:ext uri="{FF2B5EF4-FFF2-40B4-BE49-F238E27FC236}">
                <a16:creationId xmlns:a16="http://schemas.microsoft.com/office/drawing/2014/main" id="{0962714F-93BD-FB46-AD2D-7BFE7468FDD4}"/>
              </a:ext>
            </a:extLst>
          </p:cNvPr>
          <p:cNvPicPr preferRelativeResize="0"/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4029915" y="3133657"/>
            <a:ext cx="1313161" cy="9361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9" name="Shape 435">
            <a:extLst>
              <a:ext uri="{FF2B5EF4-FFF2-40B4-BE49-F238E27FC236}">
                <a16:creationId xmlns:a16="http://schemas.microsoft.com/office/drawing/2014/main" id="{DF75064C-92DD-CD44-85EB-FE4B98B56103}"/>
              </a:ext>
            </a:extLst>
          </p:cNvPr>
          <p:cNvSpPr txBox="1"/>
          <p:nvPr/>
        </p:nvSpPr>
        <p:spPr>
          <a:xfrm>
            <a:off x="448424" y="3521261"/>
            <a:ext cx="1792689" cy="38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QNAP 10G </a:t>
            </a:r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交換器
</a:t>
            </a:r>
            <a:endParaRPr lang="en-US" sz="1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0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123B05AD-9659-BC4B-A318-4C07DC2DD05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221" y="2349683"/>
            <a:ext cx="939120" cy="741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5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9C7CA80-5E85-854F-993E-44268852AF8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050" y="3368596"/>
            <a:ext cx="939120" cy="741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2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79649E10-B261-D141-B6CA-1AD50B2F5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949" y="2825795"/>
            <a:ext cx="2397224" cy="6191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Shape 434">
            <a:extLst>
              <a:ext uri="{FF2B5EF4-FFF2-40B4-BE49-F238E27FC236}">
                <a16:creationId xmlns:a16="http://schemas.microsoft.com/office/drawing/2014/main" id="{CFD1BE6D-F43E-EE47-A648-31CADF560224}"/>
              </a:ext>
            </a:extLst>
          </p:cNvPr>
          <p:cNvSpPr txBox="1"/>
          <p:nvPr/>
        </p:nvSpPr>
        <p:spPr>
          <a:xfrm>
            <a:off x="5457272" y="2212642"/>
            <a:ext cx="1719433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333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QXG-10G1T
</a:t>
            </a:r>
            <a:r>
              <a:rPr lang="zh-TW" altLang="en-US" sz="1333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或 </a:t>
            </a:r>
            <a:r>
              <a:rPr lang="en-US" altLang="zh-TW" sz="1333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QNA-UC5G1T
</a:t>
            </a:r>
          </a:p>
        </p:txBody>
      </p:sp>
      <p:pic>
        <p:nvPicPr>
          <p:cNvPr id="34" name="Picture 2" descr="C:\Users\user\Desktop\21_PPT對稿QNAP AQC107 10G網卡\16.png">
            <a:extLst>
              <a:ext uri="{FF2B5EF4-FFF2-40B4-BE49-F238E27FC236}">
                <a16:creationId xmlns:a16="http://schemas.microsoft.com/office/drawing/2014/main" id="{D418FB1B-694E-014B-BE73-025E95E1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756809" y="2669538"/>
            <a:ext cx="864096" cy="9316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Picture 3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42FC717-7BD3-DD41-AF64-59FFB3AE89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42" y="4372753"/>
            <a:ext cx="6290668" cy="2465203"/>
          </a:xfrm>
          <a:prstGeom prst="rect">
            <a:avLst/>
          </a:prstGeom>
          <a:ln w="57150" cap="sq" cmpd="thickThin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4FC7187-02BC-324E-B07D-B5E0D74E57C4}"/>
              </a:ext>
            </a:extLst>
          </p:cNvPr>
          <p:cNvSpPr/>
          <p:nvPr/>
        </p:nvSpPr>
        <p:spPr>
          <a:xfrm>
            <a:off x="7125797" y="2178052"/>
            <a:ext cx="211147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QNAP</a:t>
            </a:r>
          </a:p>
          <a:p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QNA-UC5G1T:</a:t>
            </a:r>
          </a:p>
          <a:p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USB 3.2 Gen1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對
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5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GbE/2.5GbE/1GbE 
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網路轉換器</a:t>
            </a:r>
            <a:endParaRPr lang="en-US" altLang="zh-CN" sz="16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圖片 37">
            <a:extLst>
              <a:ext uri="{FF2B5EF4-FFF2-40B4-BE49-F238E27FC236}">
                <a16:creationId xmlns:a16="http://schemas.microsoft.com/office/drawing/2014/main" id="{BC829F9D-CCF7-CA48-AE40-4118910422B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3878" y="1957083"/>
            <a:ext cx="2460893" cy="2720629"/>
          </a:xfrm>
          <a:prstGeom prst="rect">
            <a:avLst/>
          </a:prstGeom>
        </p:spPr>
      </p:pic>
      <p:sp>
        <p:nvSpPr>
          <p:cNvPr id="41" name="Shape 721">
            <a:extLst>
              <a:ext uri="{FF2B5EF4-FFF2-40B4-BE49-F238E27FC236}">
                <a16:creationId xmlns:a16="http://schemas.microsoft.com/office/drawing/2014/main" id="{7710C5CC-5C1C-3944-A639-F6BECEA1B5C7}"/>
              </a:ext>
            </a:extLst>
          </p:cNvPr>
          <p:cNvSpPr/>
          <p:nvPr/>
        </p:nvSpPr>
        <p:spPr>
          <a:xfrm flipH="1">
            <a:off x="11376166" y="3911001"/>
            <a:ext cx="525077" cy="367612"/>
          </a:xfrm>
          <a:prstGeom prst="roundRect">
            <a:avLst>
              <a:gd name="adj" fmla="val 16667"/>
            </a:avLst>
          </a:prstGeom>
          <a:solidFill>
            <a:srgbClr val="4ED7FD">
              <a:alpha val="52000"/>
            </a:srgbClr>
          </a:solidFill>
          <a:ln w="1143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13CDF31F-9930-408F-A310-9B29F863EF3F}"/>
              </a:ext>
            </a:extLst>
          </p:cNvPr>
          <p:cNvGrpSpPr/>
          <p:nvPr/>
        </p:nvGrpSpPr>
        <p:grpSpPr>
          <a:xfrm>
            <a:off x="8595760" y="3848385"/>
            <a:ext cx="2867022" cy="544371"/>
            <a:chOff x="6315423" y="2366410"/>
            <a:chExt cx="2150265" cy="408278"/>
          </a:xfrm>
        </p:grpSpPr>
        <p:pic>
          <p:nvPicPr>
            <p:cNvPr id="40" name="圖片 40">
              <a:extLst>
                <a:ext uri="{FF2B5EF4-FFF2-40B4-BE49-F238E27FC236}">
                  <a16:creationId xmlns:a16="http://schemas.microsoft.com/office/drawing/2014/main" id="{5AB0D984-37F3-4295-9B70-85D46F43E9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1695"/>
            <a:stretch/>
          </p:blipFill>
          <p:spPr>
            <a:xfrm rot="10800000">
              <a:off x="7817887" y="2366410"/>
              <a:ext cx="647801" cy="2624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6CF558A8-8405-46B6-8F84-9F2964251D5E}"/>
                </a:ext>
              </a:extLst>
            </p:cNvPr>
            <p:cNvSpPr/>
            <p:nvPr/>
          </p:nvSpPr>
          <p:spPr>
            <a:xfrm>
              <a:off x="6759013" y="2540624"/>
              <a:ext cx="1389625" cy="45719"/>
            </a:xfrm>
            <a:prstGeom prst="rect">
              <a:avLst/>
            </a:prstGeom>
            <a:gradFill flip="none" rotWithShape="1">
              <a:gsLst>
                <a:gs pos="53800">
                  <a:srgbClr val="2A2A2B"/>
                </a:gs>
                <a:gs pos="100000">
                  <a:srgbClr val="030303"/>
                </a:gs>
                <a:gs pos="0">
                  <a:srgbClr val="080500"/>
                </a:gs>
                <a:gs pos="0">
                  <a:srgbClr val="050506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39" name="圖片 40">
              <a:extLst>
                <a:ext uri="{FF2B5EF4-FFF2-40B4-BE49-F238E27FC236}">
                  <a16:creationId xmlns:a16="http://schemas.microsoft.com/office/drawing/2014/main" id="{F46E4917-0FC5-47D1-9710-614B73DB2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92140" b="-1"/>
            <a:stretch/>
          </p:blipFill>
          <p:spPr>
            <a:xfrm rot="10800000">
              <a:off x="6315423" y="2486108"/>
              <a:ext cx="566080" cy="2885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2" name="Shape 443">
            <a:extLst>
              <a:ext uri="{FF2B5EF4-FFF2-40B4-BE49-F238E27FC236}">
                <a16:creationId xmlns:a16="http://schemas.microsoft.com/office/drawing/2014/main" id="{7E7E0742-65DE-9541-A0CC-08BDB627DE6D}"/>
              </a:ext>
            </a:extLst>
          </p:cNvPr>
          <p:cNvSpPr txBox="1"/>
          <p:nvPr/>
        </p:nvSpPr>
        <p:spPr>
          <a:xfrm>
            <a:off x="10359462" y="4491820"/>
            <a:ext cx="1008375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7" tIns="91437" rIns="91437" bIns="91437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sz="1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TS-451+</a:t>
            </a:r>
          </a:p>
        </p:txBody>
      </p:sp>
    </p:spTree>
    <p:extLst>
      <p:ext uri="{BB962C8B-B14F-4D97-AF65-F5344CB8AC3E}">
        <p14:creationId xmlns:p14="http://schemas.microsoft.com/office/powerpoint/2010/main" val="133632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D8ADDBF-0154-42DC-988F-B0EA0A07CD36}"/>
              </a:ext>
            </a:extLst>
          </p:cNvPr>
          <p:cNvSpPr/>
          <p:nvPr/>
        </p:nvSpPr>
        <p:spPr>
          <a:xfrm rot="16200000">
            <a:off x="5911864" y="557324"/>
            <a:ext cx="4141917" cy="8418362"/>
          </a:xfrm>
          <a:prstGeom prst="rect">
            <a:avLst/>
          </a:prstGeom>
          <a:gradFill flip="none" rotWithShape="1">
            <a:gsLst>
              <a:gs pos="70997">
                <a:srgbClr val="0070C0"/>
              </a:gs>
              <a:gs pos="40996">
                <a:schemeClr val="accent1"/>
              </a:gs>
              <a:gs pos="0">
                <a:schemeClr val="accent1">
                  <a:lumMod val="75000"/>
                  <a:alpha val="0"/>
                </a:schemeClr>
              </a:gs>
              <a:gs pos="100000">
                <a:schemeClr val="tx2">
                  <a:lumMod val="50000"/>
                  <a:alpha val="97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6B12217F-8580-45F5-8686-0C86D7A2BF16}"/>
              </a:ext>
            </a:extLst>
          </p:cNvPr>
          <p:cNvGrpSpPr/>
          <p:nvPr/>
        </p:nvGrpSpPr>
        <p:grpSpPr>
          <a:xfrm>
            <a:off x="0" y="2699113"/>
            <a:ext cx="5705533" cy="4141918"/>
            <a:chOff x="-211209" y="2716081"/>
            <a:chExt cx="5705533" cy="4141918"/>
          </a:xfrm>
        </p:grpSpPr>
        <p:pic>
          <p:nvPicPr>
            <p:cNvPr id="7" name="圖片 6" descr="一張含有 電子用品, 電路 的圖片&#10;&#10;描述是以非常高的可信度產生">
              <a:extLst>
                <a:ext uri="{FF2B5EF4-FFF2-40B4-BE49-F238E27FC236}">
                  <a16:creationId xmlns:a16="http://schemas.microsoft.com/office/drawing/2014/main" id="{01DF78C4-4D59-4402-9141-498245F0B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-211209" y="2716081"/>
              <a:ext cx="5705533" cy="4141918"/>
            </a:xfrm>
            <a:prstGeom prst="rect">
              <a:avLst/>
            </a:prstGeom>
          </p:spPr>
        </p:pic>
        <p:grpSp>
          <p:nvGrpSpPr>
            <p:cNvPr id="5" name="群組 4">
              <a:extLst>
                <a:ext uri="{FF2B5EF4-FFF2-40B4-BE49-F238E27FC236}">
                  <a16:creationId xmlns:a16="http://schemas.microsoft.com/office/drawing/2014/main" id="{8F953689-8197-4E82-96C1-E46724CFD94A}"/>
                </a:ext>
              </a:extLst>
            </p:cNvPr>
            <p:cNvGrpSpPr/>
            <p:nvPr/>
          </p:nvGrpSpPr>
          <p:grpSpPr>
            <a:xfrm>
              <a:off x="864154" y="4576449"/>
              <a:ext cx="2290243" cy="1535856"/>
              <a:chOff x="864154" y="4576449"/>
              <a:chExt cx="2290243" cy="1535856"/>
            </a:xfrm>
          </p:grpSpPr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EEC89EA0-8BA8-4EE6-83A0-CCF39CDF9EAF}"/>
                  </a:ext>
                </a:extLst>
              </p:cNvPr>
              <p:cNvSpPr/>
              <p:nvPr/>
            </p:nvSpPr>
            <p:spPr>
              <a:xfrm>
                <a:off x="864154" y="5742973"/>
                <a:ext cx="125977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b="1">
                    <a:solidFill>
                      <a:schemeClr val="bg1"/>
                    </a:solidFill>
                    <a:effectLst>
                      <a:outerShdw blurRad="63500" dist="63500" dir="4200000" sx="112000" sy="112000" algn="ctr" rotWithShape="0">
                        <a:srgbClr val="000000">
                          <a:alpha val="91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2.5GbE </a:t>
                </a:r>
                <a:endParaRPr lang="zh-TW" altLang="en-US">
                  <a:solidFill>
                    <a:schemeClr val="bg1"/>
                  </a:solidFill>
                  <a:effectLst>
                    <a:outerShdw blurRad="63500" dist="63500" dir="4200000" sx="112000" sy="112000" algn="ctr" rotWithShape="0">
                      <a:srgbClr val="000000">
                        <a:alpha val="91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4B70ACD-44C8-4DF6-B054-04168191BA17}"/>
                  </a:ext>
                </a:extLst>
              </p:cNvPr>
              <p:cNvSpPr/>
              <p:nvPr/>
            </p:nvSpPr>
            <p:spPr>
              <a:xfrm>
                <a:off x="2116871" y="4576449"/>
                <a:ext cx="103752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b="1">
                    <a:solidFill>
                      <a:schemeClr val="bg1"/>
                    </a:solidFill>
                    <a:effectLst>
                      <a:outerShdw blurRad="63500" dist="63500" dir="4200000" sx="112000" sy="112000" algn="ctr" rotWithShape="0">
                        <a:srgbClr val="000000">
                          <a:alpha val="91000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2.5GbE </a:t>
                </a:r>
                <a:endParaRPr lang="zh-TW" altLang="en-US">
                  <a:solidFill>
                    <a:schemeClr val="bg1"/>
                  </a:solidFill>
                  <a:effectLst>
                    <a:outerShdw blurRad="63500" dist="63500" dir="4200000" sx="112000" sy="112000" algn="ctr" rotWithShape="0">
                      <a:srgbClr val="000000">
                        <a:alpha val="91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611" y="144078"/>
            <a:ext cx="11116638" cy="1378562"/>
          </a:xfrm>
        </p:spPr>
        <p:txBody>
          <a:bodyPr>
            <a:noAutofit/>
          </a:bodyPr>
          <a:lstStyle/>
          <a:p>
            <a:pPr>
              <a:lnSpc>
                <a:spcPts val="4700"/>
              </a:lnSpc>
            </a:pPr>
            <a:r>
              <a:rPr lang="zh-CN" altLang="en-US" sz="3200"/>
              <a:t>儲存裝置企業前瞻計畫</a:t>
            </a:r>
            <a:r>
              <a:rPr lang="en-US" altLang="zh-CN" sz="3200"/>
              <a:t>! TS-x53D</a:t>
            </a:r>
            <a:r>
              <a:rPr lang="zh-CN" altLang="en-US" sz="3200"/>
              <a:t>Ｕ</a:t>
            </a:r>
            <a:r>
              <a:rPr lang="en-US" altLang="zh-CN" sz="3200"/>
              <a:t> </a:t>
            </a:r>
            <a:r>
              <a:rPr lang="zh-CN" altLang="en-US" sz="3200"/>
              <a:t>四核</a:t>
            </a:r>
            <a:r>
              <a:rPr lang="en-US" altLang="zh-CN" sz="3200"/>
              <a:t> NAS</a:t>
            </a:r>
            <a:r>
              <a:rPr lang="zh-CN" altLang="en-US" sz="3200"/>
              <a:t>，內建</a:t>
            </a:r>
            <a:r>
              <a:rPr lang="zh-TW" altLang="en-US" sz="3200"/>
              <a:t>雙 </a:t>
            </a:r>
            <a:r>
              <a:rPr lang="en-US" altLang="zh-TW" sz="3200"/>
              <a:t>2.5</a:t>
            </a:r>
            <a:r>
              <a:rPr lang="en-US" altLang="zh-CN" sz="3200"/>
              <a:t>GbE </a:t>
            </a:r>
            <a:r>
              <a:rPr lang="zh-CN" altLang="en-US" sz="3200"/>
              <a:t>與</a:t>
            </a:r>
            <a:r>
              <a:rPr lang="en-US" altLang="zh-CN" sz="3200"/>
              <a:t> PCIe </a:t>
            </a:r>
            <a:r>
              <a:rPr lang="zh-CN" altLang="en-US" sz="3200"/>
              <a:t>擴充槽以應付未來大檔與多人密集傳輸需求</a:t>
            </a:r>
            <a:endParaRPr lang="zh-TW" altLang="en-US" sz="3200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75347CC-1DB1-B749-8BE8-79707FEBB2F4}"/>
              </a:ext>
            </a:extLst>
          </p:cNvPr>
          <p:cNvSpPr/>
          <p:nvPr/>
        </p:nvSpPr>
        <p:spPr>
          <a:xfrm>
            <a:off x="329700" y="1558852"/>
            <a:ext cx="11589021" cy="1162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900"/>
              </a:lnSpc>
            </a:pP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不用再被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1GbE 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綁住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NAS 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效能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! 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也不用再去研究如何可以自己安裝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2.5GbE USB 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網卡驅動程式到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它牌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NAS!! TS-x53DU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直接內建雙獨立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2.5 </a:t>
            </a:r>
            <a:r>
              <a:rPr lang="en-US" altLang="zh-TW" sz="16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GbE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網卡，提供更快、更順暢的網路傳輸體驗。 獨立的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LAN IC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可降低 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NAS CPU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負載並提供上乘的 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TCP / UDP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傳輸量，讓多人連線執行得更加流暢。 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擴充槽強勢支援多種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QNAP </a:t>
            </a:r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網路與儲存擴充配件多元應用．</a:t>
            </a:r>
            <a:endParaRPr lang="en-US" altLang="zh-TW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圓角矩形 53">
            <a:extLst>
              <a:ext uri="{FF2B5EF4-FFF2-40B4-BE49-F238E27FC236}">
                <a16:creationId xmlns:a16="http://schemas.microsoft.com/office/drawing/2014/main" id="{102FB2C8-5724-4BD3-93B8-361361198AF5}"/>
              </a:ext>
            </a:extLst>
          </p:cNvPr>
          <p:cNvSpPr/>
          <p:nvPr/>
        </p:nvSpPr>
        <p:spPr>
          <a:xfrm>
            <a:off x="392702" y="2904176"/>
            <a:ext cx="3943243" cy="597923"/>
          </a:xfrm>
          <a:prstGeom prst="roundRect">
            <a:avLst>
              <a:gd name="adj" fmla="val 10545"/>
            </a:avLst>
          </a:prstGeom>
          <a:gradFill flip="none" rotWithShape="1">
            <a:gsLst>
              <a:gs pos="0">
                <a:srgbClr val="D5FF00"/>
              </a:gs>
              <a:gs pos="100000">
                <a:srgbClr val="7D9818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圓角矩形 53">
            <a:extLst>
              <a:ext uri="{FF2B5EF4-FFF2-40B4-BE49-F238E27FC236}">
                <a16:creationId xmlns:a16="http://schemas.microsoft.com/office/drawing/2014/main" id="{103D2508-A4DE-45B4-B2D0-0F9ABB8D2191}"/>
              </a:ext>
            </a:extLst>
          </p:cNvPr>
          <p:cNvSpPr/>
          <p:nvPr/>
        </p:nvSpPr>
        <p:spPr>
          <a:xfrm>
            <a:off x="392702" y="3788622"/>
            <a:ext cx="3943243" cy="597923"/>
          </a:xfrm>
          <a:prstGeom prst="roundRect">
            <a:avLst>
              <a:gd name="adj" fmla="val 10545"/>
            </a:avLst>
          </a:prstGeom>
          <a:gradFill flip="none" rotWithShape="1">
            <a:gsLst>
              <a:gs pos="0">
                <a:srgbClr val="D5FF00"/>
              </a:gs>
              <a:gs pos="100000">
                <a:srgbClr val="7D9818"/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FC6B218-B263-F245-A482-C5B7217F489A}"/>
              </a:ext>
            </a:extLst>
          </p:cNvPr>
          <p:cNvSpPr/>
          <p:nvPr/>
        </p:nvSpPr>
        <p:spPr>
          <a:xfrm>
            <a:off x="553046" y="3887528"/>
            <a:ext cx="3719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 </a:t>
            </a:r>
            <a:r>
              <a:rPr lang="en" altLang="zh-TW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TCP </a:t>
            </a:r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和 </a:t>
            </a:r>
            <a:r>
              <a:rPr lang="en" altLang="zh-TW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UDP</a:t>
            </a:r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，適合多人連接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25AD0BF-CFBD-D949-AD59-23DC5E716E37}"/>
              </a:ext>
            </a:extLst>
          </p:cNvPr>
          <p:cNvSpPr/>
          <p:nvPr/>
        </p:nvSpPr>
        <p:spPr>
          <a:xfrm>
            <a:off x="743546" y="3005870"/>
            <a:ext cx="32447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更低的 </a:t>
            </a:r>
            <a:r>
              <a:rPr lang="en" altLang="zh-TW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CPU </a:t>
            </a:r>
            <a:r>
              <a:rPr lang="zh-TW" altLang="en-US" sz="2000" b="1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資源佔用</a:t>
            </a:r>
          </a:p>
        </p:txBody>
      </p:sp>
      <p:cxnSp>
        <p:nvCxnSpPr>
          <p:cNvPr id="38" name="直線接點 37">
            <a:extLst>
              <a:ext uri="{FF2B5EF4-FFF2-40B4-BE49-F238E27FC236}">
                <a16:creationId xmlns:a16="http://schemas.microsoft.com/office/drawing/2014/main" id="{C1AB678F-0BEF-0143-B6B2-AABBB5200E7C}"/>
              </a:ext>
            </a:extLst>
          </p:cNvPr>
          <p:cNvCxnSpPr>
            <a:cxnSpLocks/>
          </p:cNvCxnSpPr>
          <p:nvPr/>
        </p:nvCxnSpPr>
        <p:spPr>
          <a:xfrm>
            <a:off x="9259191" y="4632753"/>
            <a:ext cx="4788" cy="669534"/>
          </a:xfrm>
          <a:prstGeom prst="line">
            <a:avLst/>
          </a:prstGeom>
          <a:ln w="19050">
            <a:solidFill>
              <a:srgbClr val="85D8DE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B7235571-2BBE-5948-9E30-1C456C5446A2}"/>
              </a:ext>
            </a:extLst>
          </p:cNvPr>
          <p:cNvSpPr/>
          <p:nvPr/>
        </p:nvSpPr>
        <p:spPr>
          <a:xfrm>
            <a:off x="9395231" y="4776306"/>
            <a:ext cx="2319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iSCSI 2.5GbE </a:t>
            </a:r>
            <a:r>
              <a:rPr lang="zh-TW" altLang="en-US" sz="20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連接</a:t>
            </a: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64DE7739-2943-8E48-9A37-8BC02A41AED1}"/>
              </a:ext>
            </a:extLst>
          </p:cNvPr>
          <p:cNvSpPr/>
          <p:nvPr/>
        </p:nvSpPr>
        <p:spPr>
          <a:xfrm>
            <a:off x="5989697" y="3309314"/>
            <a:ext cx="24504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大容量空間，安裝許多</a:t>
            </a: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軟體與儲存公司資料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也不怕伺服器空間爆掉</a:t>
            </a:r>
          </a:p>
        </p:txBody>
      </p:sp>
      <p:pic>
        <p:nvPicPr>
          <p:cNvPr id="19" name="圖片 18" descr="一張含有 直立的, 黑色, 桌, 螢幕 的圖片&#10;&#10;自動產生的描述">
            <a:extLst>
              <a:ext uri="{FF2B5EF4-FFF2-40B4-BE49-F238E27FC236}">
                <a16:creationId xmlns:a16="http://schemas.microsoft.com/office/drawing/2014/main" id="{2AF06DFA-6115-464D-93DE-B65239B087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7768" y="5446812"/>
            <a:ext cx="4718273" cy="876274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9C7EF1D3-CABE-544B-879B-51C6904C7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409" y="2598564"/>
            <a:ext cx="2208392" cy="2208392"/>
          </a:xfrm>
          <a:prstGeom prst="rect">
            <a:avLst/>
          </a:prstGeom>
        </p:spPr>
      </p:pic>
      <p:sp>
        <p:nvSpPr>
          <p:cNvPr id="22" name="TextBox 30">
            <a:extLst>
              <a:ext uri="{FF2B5EF4-FFF2-40B4-BE49-F238E27FC236}">
                <a16:creationId xmlns:a16="http://schemas.microsoft.com/office/drawing/2014/main" id="{AB20567B-8E19-B04A-8583-057403292C95}"/>
              </a:ext>
            </a:extLst>
          </p:cNvPr>
          <p:cNvSpPr txBox="1"/>
          <p:nvPr/>
        </p:nvSpPr>
        <p:spPr>
          <a:xfrm>
            <a:off x="6730393" y="6363515"/>
            <a:ext cx="1617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TS-1253DU-RP</a:t>
            </a:r>
          </a:p>
        </p:txBody>
      </p:sp>
    </p:spTree>
    <p:extLst>
      <p:ext uri="{BB962C8B-B14F-4D97-AF65-F5344CB8AC3E}">
        <p14:creationId xmlns:p14="http://schemas.microsoft.com/office/powerpoint/2010/main" val="2277848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3">
            <a:extLst>
              <a:ext uri="{FF2B5EF4-FFF2-40B4-BE49-F238E27FC236}">
                <a16:creationId xmlns:a16="http://schemas.microsoft.com/office/drawing/2014/main" id="{46CF022E-CAEB-4A4A-8FB0-5BFAE76C5820}"/>
              </a:ext>
            </a:extLst>
          </p:cNvPr>
          <p:cNvSpPr txBox="1">
            <a:spLocks/>
          </p:cNvSpPr>
          <p:nvPr/>
        </p:nvSpPr>
        <p:spPr>
          <a:xfrm>
            <a:off x="6322555" y="3303328"/>
            <a:ext cx="5393094" cy="125862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000" kern="5000" spc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功能介紹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03D0D38B-C2D6-4314-A4DA-18A9ED64A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72361" y="2309144"/>
            <a:ext cx="2629387" cy="831659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23604E44-1038-4114-A63E-9A1EA51E37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001" t="17683" r="54466" b="61646"/>
          <a:stretch/>
        </p:blipFill>
        <p:spPr>
          <a:xfrm>
            <a:off x="6672360" y="3303328"/>
            <a:ext cx="4208669" cy="125672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FCBE07B0-2033-4F19-830F-3C01FB50B2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00335" y="6431485"/>
            <a:ext cx="991330" cy="18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69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微軟正黑體"/>
                <a:ea typeface="微軟正黑體"/>
              </a:rPr>
              <a:t>TS-x53DU </a:t>
            </a:r>
            <a:r>
              <a:rPr lang="zh-CN" altLang="en-US">
                <a:latin typeface="微軟正黑體"/>
                <a:ea typeface="微軟正黑體"/>
              </a:rPr>
              <a:t>前方硬體配置</a:t>
            </a:r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2FFE9B61-B29B-4099-9967-5DDC83FFDA53}"/>
              </a:ext>
            </a:extLst>
          </p:cNvPr>
          <p:cNvSpPr/>
          <p:nvPr/>
        </p:nvSpPr>
        <p:spPr>
          <a:xfrm>
            <a:off x="10659608" y="2560053"/>
            <a:ext cx="1013186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電源鍵</a:t>
            </a:r>
            <a:endParaRPr lang="zh-TW" altLang="en-US" sz="190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C6F5EA70-F819-914F-8F04-1D4165EE8D0E}"/>
              </a:ext>
            </a:extLst>
          </p:cNvPr>
          <p:cNvSpPr/>
          <p:nvPr/>
        </p:nvSpPr>
        <p:spPr>
          <a:xfrm>
            <a:off x="8956974" y="4469816"/>
            <a:ext cx="3235026" cy="1029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LED </a:t>
            </a:r>
            <a:r>
              <a:rPr lang="zh-TW" altLang="en-US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燈號指示</a:t>
            </a:r>
            <a:r>
              <a:rPr lang="en-US" altLang="zh-TW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:</a:t>
            </a:r>
          </a:p>
          <a:p>
            <a:pPr>
              <a:lnSpc>
                <a:spcPts val="2500"/>
              </a:lnSpc>
            </a:pPr>
            <a:r>
              <a:rPr lang="zh-TW" altLang="en-US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狀態、硬碟 </a:t>
            </a:r>
            <a:r>
              <a:rPr lang="en-US" altLang="zh-TW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1~4/8/12</a:t>
            </a:r>
            <a:r>
              <a:rPr lang="zh-TW" altLang="en-US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、</a:t>
            </a:r>
            <a:endParaRPr lang="en-US" altLang="zh-TW" sz="1900" b="1"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  <a:p>
            <a:pPr>
              <a:lnSpc>
                <a:spcPts val="2500"/>
              </a:lnSpc>
            </a:pPr>
            <a:r>
              <a:rPr lang="zh-TW" altLang="en-US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網路、外接</a:t>
            </a:r>
            <a:r>
              <a:rPr lang="zh-CN" altLang="en-US" sz="19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擴充裝置</a:t>
            </a:r>
            <a:endParaRPr lang="en-US" altLang="zh-CN" sz="1900" b="1"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Microsoft JhengHei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1243F0F-0160-DF46-A459-70EAE3ADCCAB}"/>
              </a:ext>
            </a:extLst>
          </p:cNvPr>
          <p:cNvSpPr/>
          <p:nvPr/>
        </p:nvSpPr>
        <p:spPr>
          <a:xfrm>
            <a:off x="3703314" y="4389634"/>
            <a:ext cx="2803075" cy="869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4/8/12 x SATA 6Gb/s 
3.5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吋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/2.5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吋 硬碟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Microsoft JhengHei"/>
              </a:rPr>
              <a:t>/SSD</a:t>
            </a:r>
            <a:endParaRPr lang="zh-TW" altLang="en-US"/>
          </a:p>
        </p:txBody>
      </p:sp>
      <p:pic>
        <p:nvPicPr>
          <p:cNvPr id="12" name="圖片 11" descr="一張含有 電子用品, 相片, 光, 坐 的圖片&#10;&#10;自動產生的描述">
            <a:extLst>
              <a:ext uri="{FF2B5EF4-FFF2-40B4-BE49-F238E27FC236}">
                <a16:creationId xmlns:a16="http://schemas.microsoft.com/office/drawing/2014/main" id="{84FE1E58-BC22-42F6-9488-806E9A9BB2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278" y="2408438"/>
            <a:ext cx="733316" cy="1932665"/>
          </a:xfrm>
          <a:prstGeom prst="rect">
            <a:avLst/>
          </a:prstGeom>
        </p:spPr>
      </p:pic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AB30ECAA-12A8-4A22-ADB8-C3310CCC896D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10011983" y="2741934"/>
            <a:ext cx="647625" cy="10480"/>
          </a:xfrm>
          <a:prstGeom prst="line">
            <a:avLst/>
          </a:prstGeom>
          <a:ln w="19050">
            <a:solidFill>
              <a:srgbClr val="D5FF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接點: 肘形 23">
            <a:extLst>
              <a:ext uri="{FF2B5EF4-FFF2-40B4-BE49-F238E27FC236}">
                <a16:creationId xmlns:a16="http://schemas.microsoft.com/office/drawing/2014/main" id="{5C1FD55A-B0BE-49EF-88FD-1EB014165D33}"/>
              </a:ext>
            </a:extLst>
          </p:cNvPr>
          <p:cNvCxnSpPr>
            <a:cxnSpLocks/>
          </p:cNvCxnSpPr>
          <p:nvPr/>
        </p:nvCxnSpPr>
        <p:spPr>
          <a:xfrm rot="16200000" flipH="1">
            <a:off x="9900524" y="3692042"/>
            <a:ext cx="792385" cy="634449"/>
          </a:xfrm>
          <a:prstGeom prst="bentConnector3">
            <a:avLst>
              <a:gd name="adj1" fmla="val -377"/>
            </a:avLst>
          </a:prstGeom>
          <a:ln w="19050">
            <a:solidFill>
              <a:srgbClr val="D5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圖片 35" descr="一張含有 螢幕, 監視器, 黑色, 直立的 的圖片&#10;&#10;自動產生的描述">
            <a:extLst>
              <a:ext uri="{FF2B5EF4-FFF2-40B4-BE49-F238E27FC236}">
                <a16:creationId xmlns:a16="http://schemas.microsoft.com/office/drawing/2014/main" id="{FD0FDEBA-00CC-4445-BEB4-F013B824EE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659" y="5869055"/>
            <a:ext cx="4166926" cy="773878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D240DECE-254A-4540-92DD-9C9A73100F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3277" y="6221766"/>
            <a:ext cx="4166926" cy="386992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4ED42EC4-58D3-4F44-A26D-EAB5E0606280}"/>
              </a:ext>
            </a:extLst>
          </p:cNvPr>
          <p:cNvSpPr/>
          <p:nvPr/>
        </p:nvSpPr>
        <p:spPr>
          <a:xfrm>
            <a:off x="358659" y="5539396"/>
            <a:ext cx="13365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TS-853DU-RP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FE98DABE-5103-46EB-8559-3677E04EFC79}"/>
              </a:ext>
            </a:extLst>
          </p:cNvPr>
          <p:cNvSpPr/>
          <p:nvPr/>
        </p:nvSpPr>
        <p:spPr>
          <a:xfrm>
            <a:off x="4743277" y="5869055"/>
            <a:ext cx="22739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TS-453DU-RP / TS-453DU</a:t>
            </a: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FB813551-E193-4D73-B298-3BE6DD34FBA1}"/>
              </a:ext>
            </a:extLst>
          </p:cNvPr>
          <p:cNvSpPr/>
          <p:nvPr/>
        </p:nvSpPr>
        <p:spPr>
          <a:xfrm>
            <a:off x="448115" y="2113368"/>
            <a:ext cx="13806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TS-1253DU-RP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67EB4C8-CDEA-4D5E-A8FE-8A7F0C8662F4}"/>
              </a:ext>
            </a:extLst>
          </p:cNvPr>
          <p:cNvSpPr/>
          <p:nvPr/>
        </p:nvSpPr>
        <p:spPr>
          <a:xfrm>
            <a:off x="885229" y="2791932"/>
            <a:ext cx="7558282" cy="1488280"/>
          </a:xfrm>
          <a:prstGeom prst="rect">
            <a:avLst/>
          </a:prstGeom>
          <a:noFill/>
          <a:ln w="28575">
            <a:solidFill>
              <a:srgbClr val="D5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511B3892-F29E-4324-9CAD-E08893B13004}"/>
              </a:ext>
            </a:extLst>
          </p:cNvPr>
          <p:cNvGrpSpPr/>
          <p:nvPr/>
        </p:nvGrpSpPr>
        <p:grpSpPr>
          <a:xfrm>
            <a:off x="71506" y="1954124"/>
            <a:ext cx="9210196" cy="2505143"/>
            <a:chOff x="609600" y="1935363"/>
            <a:chExt cx="10972800" cy="2984565"/>
          </a:xfrm>
        </p:grpSpPr>
        <p:pic>
          <p:nvPicPr>
            <p:cNvPr id="23" name="圖片 22" descr="一張含有 直立的, 黑色, 桌, 螢幕 的圖片&#10;&#10;自動產生的描述">
              <a:extLst>
                <a:ext uri="{FF2B5EF4-FFF2-40B4-BE49-F238E27FC236}">
                  <a16:creationId xmlns:a16="http://schemas.microsoft.com/office/drawing/2014/main" id="{7C7F4C98-CA52-4AB1-A9C4-09C37E844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9600" y="1935363"/>
              <a:ext cx="10972800" cy="2984565"/>
            </a:xfrm>
            <a:prstGeom prst="rect">
              <a:avLst/>
            </a:prstGeom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114FF103-8B94-4150-881C-9EC14CEE50D3}"/>
                </a:ext>
              </a:extLst>
            </p:cNvPr>
            <p:cNvSpPr/>
            <p:nvPr/>
          </p:nvSpPr>
          <p:spPr>
            <a:xfrm>
              <a:off x="1579049" y="2933507"/>
              <a:ext cx="9004751" cy="1773100"/>
            </a:xfrm>
            <a:prstGeom prst="rect">
              <a:avLst/>
            </a:prstGeom>
            <a:noFill/>
            <a:ln w="28575">
              <a:solidFill>
                <a:srgbClr val="D5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6322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圓角 8">
            <a:extLst>
              <a:ext uri="{FF2B5EF4-FFF2-40B4-BE49-F238E27FC236}">
                <a16:creationId xmlns:a16="http://schemas.microsoft.com/office/drawing/2014/main" id="{FA8ACAF4-068A-4DBA-9A3D-54C1CDC2BD1B}"/>
              </a:ext>
            </a:extLst>
          </p:cNvPr>
          <p:cNvSpPr/>
          <p:nvPr/>
        </p:nvSpPr>
        <p:spPr>
          <a:xfrm>
            <a:off x="8573080" y="2030721"/>
            <a:ext cx="3259595" cy="3949748"/>
          </a:xfrm>
          <a:prstGeom prst="roundRect">
            <a:avLst>
              <a:gd name="adj" fmla="val 3442"/>
            </a:avLst>
          </a:prstGeom>
          <a:solidFill>
            <a:schemeClr val="bg1">
              <a:alpha val="15000"/>
            </a:schemeClr>
          </a:solidFill>
          <a:ln w="9525">
            <a:solidFill>
              <a:schemeClr val="bg1"/>
            </a:solidFill>
          </a:ln>
          <a:effectLst>
            <a:outerShdw blurRad="50800" dist="139700" dir="25200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DCBD90C3-EF27-9946-A6B6-B8EF49AB2078}"/>
              </a:ext>
            </a:extLst>
          </p:cNvPr>
          <p:cNvSpPr txBox="1"/>
          <p:nvPr/>
        </p:nvSpPr>
        <p:spPr>
          <a:xfrm>
            <a:off x="320094" y="3520479"/>
            <a:ext cx="3193298" cy="954099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>
              <a:defRPr/>
            </a:pPr>
            <a:r>
              <a:rPr lang="zh-CN" altLang="en-US" sz="2800" b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雙通道記憶體支援
</a:t>
            </a:r>
            <a:endParaRPr lang="en-US" altLang="zh-TW" sz="2800" b="1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5D825B4E-46AB-5343-B647-D08DCB4FE3EA}"/>
              </a:ext>
            </a:extLst>
          </p:cNvPr>
          <p:cNvSpPr txBox="1"/>
          <p:nvPr/>
        </p:nvSpPr>
        <p:spPr>
          <a:xfrm>
            <a:off x="300170" y="4243425"/>
            <a:ext cx="3897053" cy="2463230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marL="180975" indent="-180975">
              <a:lnSpc>
                <a:spcPts val="25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 x DDR4 2400 MHz SO-DIMM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插槽，總和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8 GB (2 x 4 GB)
TS-x53DU-4G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用戶可</a:t>
            </a: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再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訂購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4GB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記憶體模組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(</a:t>
            </a: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訂購料號：</a:t>
            </a:r>
            <a:r>
              <a:rPr lang="en" altLang="zh-TW"/>
              <a:t> RAM-4GDR4K0-SO-2666 )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，輕鬆自行升級至最高總和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8 GB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，保障多人連線傳輸的穩定性與效能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2EC2F8B2-33A2-45E2-8BFF-1A699FDD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4400"/>
              </a:lnSpc>
            </a:pPr>
            <a:r>
              <a:rPr lang="zh-CN" altLang="en-US" sz="3600"/>
              <a:t>標配</a:t>
            </a:r>
            <a:r>
              <a:rPr lang="en-US" altLang="zh-CN" sz="3600"/>
              <a:t> 4GB </a:t>
            </a:r>
            <a:r>
              <a:rPr lang="zh-CN" altLang="en-US" sz="3600"/>
              <a:t>記憶體並可升級成</a:t>
            </a:r>
            <a:r>
              <a:rPr lang="en-US" altLang="zh-CN" sz="3600"/>
              <a:t> 8GB </a:t>
            </a:r>
            <a:r>
              <a:rPr lang="zh-CN" altLang="en-US" sz="3600"/>
              <a:t>雙通道</a:t>
            </a:r>
            <a:r>
              <a:rPr lang="zh-TW" altLang="en-US" sz="3600"/>
              <a:t>記憶體，</a:t>
            </a:r>
            <a:br>
              <a:rPr lang="en-US" altLang="zh-TW" sz="3600"/>
            </a:br>
            <a:r>
              <a:rPr lang="zh-TW" altLang="en-US" sz="3600"/>
              <a:t>讓多工應用與多台設備同時連接更為順暢</a:t>
            </a:r>
            <a:endParaRPr lang="zh-CN" altLang="zh-TW" sz="3600"/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C41E8356-BF08-D049-850E-F7FF525CD84A}"/>
              </a:ext>
            </a:extLst>
          </p:cNvPr>
          <p:cNvSpPr txBox="1"/>
          <p:nvPr/>
        </p:nvSpPr>
        <p:spPr>
          <a:xfrm>
            <a:off x="9323510" y="2987039"/>
            <a:ext cx="2008664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TS-453DU-4G</a:t>
            </a:r>
          </a:p>
          <a:p>
            <a:r>
              <a:rPr 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 GB RAM (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1 x 4 GB</a:t>
            </a:r>
            <a:r>
              <a:rPr 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)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08AAFBD9-4A74-3640-B2B2-7B54E61AD5FC}"/>
              </a:ext>
            </a:extLst>
          </p:cNvPr>
          <p:cNvSpPr txBox="1"/>
          <p:nvPr/>
        </p:nvSpPr>
        <p:spPr>
          <a:xfrm>
            <a:off x="9346066" y="3656940"/>
            <a:ext cx="2430116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TS-453DU-RP-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4G</a:t>
            </a:r>
            <a:r>
              <a:rPr 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</a:p>
          <a:p>
            <a:r>
              <a:rPr 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 GB RAM (1 x 4 GB)</a:t>
            </a:r>
          </a:p>
        </p:txBody>
      </p:sp>
      <p:sp>
        <p:nvSpPr>
          <p:cNvPr id="29" name="TextBox 10">
            <a:extLst>
              <a:ext uri="{FF2B5EF4-FFF2-40B4-BE49-F238E27FC236}">
                <a16:creationId xmlns:a16="http://schemas.microsoft.com/office/drawing/2014/main" id="{DDA3F9D2-8E23-1648-8EB1-BF9855FB8BD9}"/>
              </a:ext>
            </a:extLst>
          </p:cNvPr>
          <p:cNvSpPr txBox="1"/>
          <p:nvPr/>
        </p:nvSpPr>
        <p:spPr>
          <a:xfrm>
            <a:off x="9288341" y="2271575"/>
            <a:ext cx="2213720" cy="46165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altLang="zh-CN" sz="2400" b="1" u="sng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NAS </a:t>
            </a:r>
            <a:r>
              <a:rPr lang="zh-TW" altLang="en-US" sz="2400" b="1" u="sng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訂購型號</a:t>
            </a:r>
            <a:endParaRPr lang="en-US" altLang="zh-CN" sz="2400" b="1" u="sng"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F5A6A3CE-29BB-5543-AB8A-B0F2352BD376}"/>
              </a:ext>
            </a:extLst>
          </p:cNvPr>
          <p:cNvSpPr txBox="1"/>
          <p:nvPr/>
        </p:nvSpPr>
        <p:spPr>
          <a:xfrm>
            <a:off x="9346066" y="4314332"/>
            <a:ext cx="2570799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TS-853DU-RP-4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G</a:t>
            </a:r>
            <a:r>
              <a:rPr 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</a:p>
          <a:p>
            <a:r>
              <a:rPr 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 GB RAM (1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  <a:r>
              <a:rPr 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x 4 GB)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6DB36A67-4B7B-FB49-A6D7-65FAAC8FAB87}"/>
              </a:ext>
            </a:extLst>
          </p:cNvPr>
          <p:cNvSpPr txBox="1"/>
          <p:nvPr/>
        </p:nvSpPr>
        <p:spPr>
          <a:xfrm>
            <a:off x="9362893" y="4991193"/>
            <a:ext cx="2570799" cy="58476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TS-1253DU-RP-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4G</a:t>
            </a:r>
            <a:r>
              <a:rPr lang="en-US" sz="20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 </a:t>
            </a:r>
          </a:p>
          <a:p>
            <a:r>
              <a:rPr lang="en-US" sz="12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4 GB RAM (1 x 4 GB)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B2BFE370-BCE7-41B9-94D6-309E68C3D3EC}"/>
              </a:ext>
            </a:extLst>
          </p:cNvPr>
          <p:cNvGrpSpPr/>
          <p:nvPr/>
        </p:nvGrpSpPr>
        <p:grpSpPr>
          <a:xfrm>
            <a:off x="4259751" y="2780641"/>
            <a:ext cx="5002125" cy="3479025"/>
            <a:chOff x="4237194" y="2392630"/>
            <a:chExt cx="5002125" cy="3479025"/>
          </a:xfrm>
        </p:grpSpPr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41ED0A65-B065-4791-81B9-F067FEB6C5CC}"/>
                </a:ext>
              </a:extLst>
            </p:cNvPr>
            <p:cNvSpPr/>
            <p:nvPr/>
          </p:nvSpPr>
          <p:spPr>
            <a:xfrm>
              <a:off x="4237194" y="2392630"/>
              <a:ext cx="5002125" cy="3479025"/>
            </a:xfrm>
            <a:prstGeom prst="roundRect">
              <a:avLst>
                <a:gd name="adj" fmla="val 6093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190500" dist="304800" dir="270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" name="圖形 1">
              <a:extLst>
                <a:ext uri="{FF2B5EF4-FFF2-40B4-BE49-F238E27FC236}">
                  <a16:creationId xmlns:a16="http://schemas.microsoft.com/office/drawing/2014/main" id="{8145C467-74F1-4EDA-93D1-5B1C9B58A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10652" t="20418" r="27611" b="16096"/>
            <a:stretch/>
          </p:blipFill>
          <p:spPr>
            <a:xfrm>
              <a:off x="4237194" y="2392630"/>
              <a:ext cx="4952263" cy="3479025"/>
            </a:xfrm>
            <a:prstGeom prst="rect">
              <a:avLst/>
            </a:prstGeom>
            <a:effectLst/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9CE2FFC4-413B-44BF-B5E1-376F6BE14AB4}"/>
              </a:ext>
            </a:extLst>
          </p:cNvPr>
          <p:cNvGrpSpPr/>
          <p:nvPr/>
        </p:nvGrpSpPr>
        <p:grpSpPr>
          <a:xfrm>
            <a:off x="468752" y="2099835"/>
            <a:ext cx="2742477" cy="1095035"/>
            <a:chOff x="490279" y="2299493"/>
            <a:chExt cx="1796137" cy="717174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8515727A-C405-4933-AA28-7CF1656762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673709">
              <a:off x="490279" y="2363665"/>
              <a:ext cx="1276765" cy="65300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CED6706B-8C72-47BE-95D1-FC6EC53C4A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 rot="1673709">
              <a:off x="1009651" y="2299493"/>
              <a:ext cx="1276765" cy="65300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66378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寬螢幕</PresentationFormat>
  <Slides>41</Slides>
  <Notes>24</Notes>
  <HiddenSlides>0</HiddenSlide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42" baseType="lpstr">
      <vt:lpstr>Office 佈景主題</vt:lpstr>
      <vt:lpstr>PowerPoint 簡報</vt:lpstr>
      <vt:lpstr>預算緊縮的情況下，2020 年企業如何與時俱進， 超前部署以做出最有效益的 IT 投資?</vt:lpstr>
      <vt:lpstr>企業升級 Wi-Fi 6 無線網路，提升無線網路速度與密度</vt:lpstr>
      <vt:lpstr>有線網路升級高速網路交換器以改善多人協作效率</vt:lpstr>
      <vt:lpstr>QNAP 10GbE/5GbE 配件讓 PC / Server / NAS 透過  PCIe 或 USB 連上 10GbE/5GbE/2.5GbE 高速區網 </vt:lpstr>
      <vt:lpstr>儲存裝置企業前瞻計畫! TS-x53DＵ 四核 NAS，內建雙 2.5GbE 與 PCIe 擴充槽以應付未來大檔與多人密集傳輸需求</vt:lpstr>
      <vt:lpstr>PowerPoint 簡報</vt:lpstr>
      <vt:lpstr>TS-x53DU 前方硬體配置</vt:lpstr>
      <vt:lpstr>標配 4GB 記憶體並可升級成 8GB 雙通道記憶體， 讓多工應用與多台設備同時連接更為順暢</vt:lpstr>
      <vt:lpstr>快速上手的 HDD 與 SSD 安裝</vt:lpstr>
      <vt:lpstr>TS-x53DU 後方 I/O 配置</vt:lpstr>
      <vt:lpstr>Intel 四核心 J4125 2.0GHz 強勁火力加持</vt:lpstr>
      <vt:lpstr>效能升級的嵌入式低功耗 10W TDP J4125 四核處理器</vt:lpstr>
      <vt:lpstr>馬上有感！相較 1GbE NAS，2.5 GbE 大水管幫助 單台伺服器更快速處理大檔案傳輸</vt:lpstr>
      <vt:lpstr>相較 1GbE NAS， 2 x 2.5GbE 雙網併發， 多人多工環境達最高效益，支撐企業未來成長所需</vt:lpstr>
      <vt:lpstr>多網並行!PCIe Gen2 擴充槽支援各式  5GbE 與 10GbE 網卡擴充配件，即插即用免煩惱</vt:lpstr>
      <vt:lpstr>搭配 QM2 PCIe 卡新增 M.2 SSD，並使用 SSD 快取 增加小檔案處理效能</vt:lpstr>
      <vt:lpstr>各式 NAS 儲存配件讓您更得心應手</vt:lpstr>
      <vt:lpstr>別再選擇連 PC/NB 廠商都已放棄的老舊  eSATA 外接裝置傳輸介面 </vt:lpstr>
      <vt:lpstr>經濟又彈性的現代化 QNAP 儲存擴充櫃</vt:lpstr>
      <vt:lpstr>QNAP TR &amp; TL 外接盒支援兩種用法擴充 NAS</vt:lpstr>
      <vt:lpstr>PowerPoint 簡報</vt:lpstr>
      <vt:lpstr>PowerPoint 簡報</vt:lpstr>
      <vt:lpstr>QTS資安防護圈整合掃毒與安全防護總管保護企業數位資產</vt:lpstr>
      <vt:lpstr>QNAP 快照技術杜絕病毒與勒索軟體，讓企業時時運作</vt:lpstr>
      <vt:lpstr>免費支援大容量 Mac Time Machine 備份， 支援多人備份，幫助企業節省開銷</vt:lpstr>
      <vt:lpstr>省下公有雲費用，TS-x53DU 就是您的企業私人雲！ 災難復原與資料瘦身: 異地備份與還原，隨處取用</vt:lpstr>
      <vt:lpstr>Hyper Data Protector 高速 2.5GbE  免費主動式備份 VM 虛擬機</vt:lpstr>
      <vt:lpstr>Qsirch 幫助企業即時找到所需資料，不再迷惘</vt:lpstr>
      <vt:lpstr>在企業專屬私有雲裡多人即時線上協作文件</vt:lpstr>
      <vt:lpstr>NAS 即企業團隊工作站，讓各式文件協同作業變簡單了</vt:lpstr>
      <vt:lpstr>QuMagie AI 自動照片內人物與物件分類， 大幅縮減員工額外費時介入整理歸類</vt:lpstr>
      <vt:lpstr>將影音作品串流至智慧電視與網路播放器做分享或展示</vt:lpstr>
      <vt:lpstr>Virtualization Station 虛擬機器工作站讓一機多用途</vt:lpstr>
      <vt:lpstr>四核 x86 + 最大擴充 8GB RAM，最適創意無極限的 軟體容器工作站 (Container Station)</vt:lpstr>
      <vt:lpstr>HybridMount 無縫掛載雲空間，兩種彈性存取模式</vt:lpstr>
      <vt:lpstr>LUN 資料上雲與大型資料庫雲端備份利器： VJBOD cloud 區塊型雲網關</vt:lpstr>
      <vt:lpstr>利用 Virtual JBOD 擴充 NAS 容量</vt:lpstr>
      <vt:lpstr>24 x 7 監控應用，守護環境安全</vt:lpstr>
      <vt:lpstr>2.5GbE 網路與處理器升級， 更適多工環境與多人遠距工作應用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QNAP_Yvonne Tsai</dc:creator>
  <cp:revision>18</cp:revision>
  <dcterms:created xsi:type="dcterms:W3CDTF">2020-04-09T05:52:17Z</dcterms:created>
  <dcterms:modified xsi:type="dcterms:W3CDTF">2020-05-13T02:29:54Z</dcterms:modified>
</cp:coreProperties>
</file>