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1" r:id="rId3"/>
    <p:sldId id="1291" r:id="rId4"/>
    <p:sldId id="260" r:id="rId5"/>
    <p:sldId id="543" r:id="rId6"/>
    <p:sldId id="570" r:id="rId7"/>
    <p:sldId id="554" r:id="rId8"/>
    <p:sldId id="541" r:id="rId9"/>
    <p:sldId id="265" r:id="rId10"/>
    <p:sldId id="258" r:id="rId11"/>
    <p:sldId id="264" r:id="rId12"/>
    <p:sldId id="282" r:id="rId13"/>
    <p:sldId id="546" r:id="rId14"/>
    <p:sldId id="1294" r:id="rId15"/>
    <p:sldId id="1295" r:id="rId16"/>
    <p:sldId id="1296" r:id="rId17"/>
    <p:sldId id="558" r:id="rId18"/>
    <p:sldId id="559" r:id="rId19"/>
    <p:sldId id="593" r:id="rId20"/>
    <p:sldId id="259" r:id="rId21"/>
    <p:sldId id="548" r:id="rId22"/>
    <p:sldId id="535" r:id="rId23"/>
    <p:sldId id="536" r:id="rId24"/>
    <p:sldId id="367" r:id="rId25"/>
    <p:sldId id="531" r:id="rId26"/>
    <p:sldId id="371" r:id="rId27"/>
    <p:sldId id="295" r:id="rId28"/>
    <p:sldId id="279" r:id="rId29"/>
    <p:sldId id="576" r:id="rId30"/>
    <p:sldId id="594" r:id="rId31"/>
    <p:sldId id="577" r:id="rId32"/>
    <p:sldId id="1289" r:id="rId33"/>
    <p:sldId id="1290" r:id="rId34"/>
    <p:sldId id="1292" r:id="rId35"/>
    <p:sldId id="1293" r:id="rId36"/>
    <p:sldId id="538" r:id="rId37"/>
    <p:sldId id="368" r:id="rId38"/>
    <p:sldId id="545" r:id="rId39"/>
    <p:sldId id="262" r:id="rId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932"/>
    <a:srgbClr val="D6FF00"/>
    <a:srgbClr val="3A5760"/>
    <a:srgbClr val="9BBD1E"/>
    <a:srgbClr val="4A6F7A"/>
    <a:srgbClr val="5B5D31"/>
    <a:srgbClr val="088279"/>
    <a:srgbClr val="3F5036"/>
    <a:srgbClr val="D960E2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6B173-1E1D-4A67-B162-8AD93C912E73}" v="5" dt="2020-05-11T02:31:39.384"/>
    <p1510:client id="{E0B37FD7-6DFF-2C46-AC8B-61B1194F0108}" v="8051" dt="2020-05-11T02:19:27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2020/6/17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1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2987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297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0132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36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816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61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96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57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677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911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572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7062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9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3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509421"/>
            <a:ext cx="11478016" cy="7496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1896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8B93D08-C88B-4799-B67A-38D27047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1478016" cy="7496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214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8B93D08-C88B-4799-B67A-38D27047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1478016" cy="7496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5447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6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7A96B63-A596-4E2E-B162-F31E6B30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93" y="4199960"/>
            <a:ext cx="4603313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399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677CC27-597F-4D7D-848D-29F0381F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076" y="1663439"/>
            <a:ext cx="3331922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5525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1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2A1871-46BE-457C-A2EE-2189ADAAA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3" cy="6855223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19F2211-DEC0-40AE-8115-05AD80E3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509421"/>
            <a:ext cx="11478016" cy="7496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8854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2020/6/17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7" r:id="rId3"/>
    <p:sldLayoutId id="2147483654" r:id="rId4"/>
    <p:sldLayoutId id="2147483656" r:id="rId5"/>
    <p:sldLayoutId id="2147483657" r:id="rId6"/>
    <p:sldLayoutId id="2147483670" r:id="rId7"/>
    <p:sldLayoutId id="2147483658" r:id="rId8"/>
    <p:sldLayoutId id="2147483665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13" Type="http://schemas.openxmlformats.org/officeDocument/2006/relationships/image" Target="../media/image86.png"/><Relationship Id="rId3" Type="http://schemas.openxmlformats.org/officeDocument/2006/relationships/image" Target="../media/image76.tiff"/><Relationship Id="rId7" Type="http://schemas.openxmlformats.org/officeDocument/2006/relationships/image" Target="../media/image80.tiff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11" Type="http://schemas.openxmlformats.org/officeDocument/2006/relationships/image" Target="../media/image84.png"/><Relationship Id="rId5" Type="http://schemas.openxmlformats.org/officeDocument/2006/relationships/image" Target="../media/image78.tiff"/><Relationship Id="rId10" Type="http://schemas.openxmlformats.org/officeDocument/2006/relationships/image" Target="../media/image83.tiff"/><Relationship Id="rId4" Type="http://schemas.openxmlformats.org/officeDocument/2006/relationships/image" Target="../media/image77.tiff"/><Relationship Id="rId9" Type="http://schemas.openxmlformats.org/officeDocument/2006/relationships/image" Target="../media/image82.tiff"/><Relationship Id="rId14" Type="http://schemas.openxmlformats.org/officeDocument/2006/relationships/image" Target="../media/image8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tiff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9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11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jpeg"/><Relationship Id="rId7" Type="http://schemas.openxmlformats.org/officeDocument/2006/relationships/image" Target="../media/image130.emf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emf"/><Relationship Id="rId11" Type="http://schemas.openxmlformats.org/officeDocument/2006/relationships/image" Target="../media/image134.png"/><Relationship Id="rId5" Type="http://schemas.openxmlformats.org/officeDocument/2006/relationships/image" Target="../media/image128.emf"/><Relationship Id="rId10" Type="http://schemas.openxmlformats.org/officeDocument/2006/relationships/image" Target="../media/image133.png"/><Relationship Id="rId4" Type="http://schemas.openxmlformats.org/officeDocument/2006/relationships/image" Target="../media/image127.emf"/><Relationship Id="rId9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microsoft.com/office/2007/relationships/hdphoto" Target="../media/hdphoto2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18" Type="http://schemas.openxmlformats.org/officeDocument/2006/relationships/image" Target="../media/image162.png"/><Relationship Id="rId26" Type="http://schemas.openxmlformats.org/officeDocument/2006/relationships/image" Target="../media/image170.png"/><Relationship Id="rId3" Type="http://schemas.openxmlformats.org/officeDocument/2006/relationships/image" Target="../media/image147.png"/><Relationship Id="rId21" Type="http://schemas.openxmlformats.org/officeDocument/2006/relationships/image" Target="../media/image165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17" Type="http://schemas.openxmlformats.org/officeDocument/2006/relationships/image" Target="../media/image161.svg"/><Relationship Id="rId25" Type="http://schemas.openxmlformats.org/officeDocument/2006/relationships/image" Target="../media/image16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0.png"/><Relationship Id="rId20" Type="http://schemas.openxmlformats.org/officeDocument/2006/relationships/image" Target="../media/image16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11" Type="http://schemas.openxmlformats.org/officeDocument/2006/relationships/image" Target="../media/image155.svg"/><Relationship Id="rId24" Type="http://schemas.openxmlformats.org/officeDocument/2006/relationships/image" Target="../media/image168.png"/><Relationship Id="rId5" Type="http://schemas.openxmlformats.org/officeDocument/2006/relationships/image" Target="../media/image149.png"/><Relationship Id="rId15" Type="http://schemas.openxmlformats.org/officeDocument/2006/relationships/image" Target="../media/image159.svg"/><Relationship Id="rId23" Type="http://schemas.openxmlformats.org/officeDocument/2006/relationships/image" Target="../media/image167.png"/><Relationship Id="rId28" Type="http://schemas.openxmlformats.org/officeDocument/2006/relationships/image" Target="../media/image172.png"/><Relationship Id="rId10" Type="http://schemas.openxmlformats.org/officeDocument/2006/relationships/image" Target="../media/image154.png"/><Relationship Id="rId19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53.svg"/><Relationship Id="rId14" Type="http://schemas.openxmlformats.org/officeDocument/2006/relationships/image" Target="../media/image158.png"/><Relationship Id="rId22" Type="http://schemas.openxmlformats.org/officeDocument/2006/relationships/image" Target="../media/image166.png"/><Relationship Id="rId27" Type="http://schemas.openxmlformats.org/officeDocument/2006/relationships/image" Target="../media/image1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96.png"/><Relationship Id="rId26" Type="http://schemas.openxmlformats.org/officeDocument/2006/relationships/image" Target="../media/image204.png"/><Relationship Id="rId21" Type="http://schemas.openxmlformats.org/officeDocument/2006/relationships/image" Target="../media/image199.png"/><Relationship Id="rId34" Type="http://schemas.openxmlformats.org/officeDocument/2006/relationships/image" Target="../media/image212.png"/><Relationship Id="rId7" Type="http://schemas.openxmlformats.org/officeDocument/2006/relationships/image" Target="../media/image187.png"/><Relationship Id="rId12" Type="http://schemas.openxmlformats.org/officeDocument/2006/relationships/image" Target="../media/image191.png"/><Relationship Id="rId17" Type="http://schemas.openxmlformats.org/officeDocument/2006/relationships/image" Target="../media/image195.png"/><Relationship Id="rId25" Type="http://schemas.openxmlformats.org/officeDocument/2006/relationships/image" Target="../media/image203.tiff"/><Relationship Id="rId33" Type="http://schemas.openxmlformats.org/officeDocument/2006/relationships/image" Target="../media/image21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94.png"/><Relationship Id="rId20" Type="http://schemas.openxmlformats.org/officeDocument/2006/relationships/image" Target="../media/image198.png"/><Relationship Id="rId29" Type="http://schemas.openxmlformats.org/officeDocument/2006/relationships/image" Target="../media/image2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svg"/><Relationship Id="rId11" Type="http://schemas.microsoft.com/office/2007/relationships/hdphoto" Target="../media/hdphoto4.wdp"/><Relationship Id="rId24" Type="http://schemas.openxmlformats.org/officeDocument/2006/relationships/image" Target="../media/image202.tiff"/><Relationship Id="rId32" Type="http://schemas.openxmlformats.org/officeDocument/2006/relationships/image" Target="../media/image210.png"/><Relationship Id="rId37" Type="http://schemas.openxmlformats.org/officeDocument/2006/relationships/image" Target="../media/image215.tiff"/><Relationship Id="rId5" Type="http://schemas.openxmlformats.org/officeDocument/2006/relationships/image" Target="../media/image185.png"/><Relationship Id="rId15" Type="http://schemas.openxmlformats.org/officeDocument/2006/relationships/image" Target="../media/image193.svg"/><Relationship Id="rId23" Type="http://schemas.openxmlformats.org/officeDocument/2006/relationships/image" Target="../media/image201.tiff"/><Relationship Id="rId28" Type="http://schemas.openxmlformats.org/officeDocument/2006/relationships/image" Target="../media/image206.png"/><Relationship Id="rId36" Type="http://schemas.openxmlformats.org/officeDocument/2006/relationships/image" Target="../media/image214.png"/><Relationship Id="rId10" Type="http://schemas.openxmlformats.org/officeDocument/2006/relationships/image" Target="../media/image190.png"/><Relationship Id="rId19" Type="http://schemas.openxmlformats.org/officeDocument/2006/relationships/image" Target="../media/image197.png"/><Relationship Id="rId31" Type="http://schemas.openxmlformats.org/officeDocument/2006/relationships/image" Target="../media/image209.tiff"/><Relationship Id="rId4" Type="http://schemas.microsoft.com/office/2007/relationships/hdphoto" Target="../media/hdphoto3.wdp"/><Relationship Id="rId9" Type="http://schemas.openxmlformats.org/officeDocument/2006/relationships/image" Target="../media/image189.png"/><Relationship Id="rId14" Type="http://schemas.openxmlformats.org/officeDocument/2006/relationships/image" Target="../media/image192.png"/><Relationship Id="rId22" Type="http://schemas.openxmlformats.org/officeDocument/2006/relationships/image" Target="../media/image200.tiff"/><Relationship Id="rId27" Type="http://schemas.openxmlformats.org/officeDocument/2006/relationships/image" Target="../media/image205.png"/><Relationship Id="rId30" Type="http://schemas.openxmlformats.org/officeDocument/2006/relationships/image" Target="../media/image208.tiff"/><Relationship Id="rId35" Type="http://schemas.openxmlformats.org/officeDocument/2006/relationships/image" Target="../media/image213.png"/><Relationship Id="rId8" Type="http://schemas.openxmlformats.org/officeDocument/2006/relationships/image" Target="../media/image188.svg"/><Relationship Id="rId3" Type="http://schemas.openxmlformats.org/officeDocument/2006/relationships/image" Target="../media/image1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svg"/><Relationship Id="rId5" Type="http://schemas.openxmlformats.org/officeDocument/2006/relationships/image" Target="../media/image218.png"/><Relationship Id="rId4" Type="http://schemas.openxmlformats.org/officeDocument/2006/relationships/image" Target="../media/image217.svg"/><Relationship Id="rId9" Type="http://schemas.openxmlformats.org/officeDocument/2006/relationships/image" Target="../media/image2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tiff"/><Relationship Id="rId3" Type="http://schemas.openxmlformats.org/officeDocument/2006/relationships/image" Target="../media/image227.tiff"/><Relationship Id="rId7" Type="http://schemas.openxmlformats.org/officeDocument/2006/relationships/image" Target="../media/image23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tiff"/><Relationship Id="rId5" Type="http://schemas.openxmlformats.org/officeDocument/2006/relationships/image" Target="../media/image229.tiff"/><Relationship Id="rId4" Type="http://schemas.openxmlformats.org/officeDocument/2006/relationships/image" Target="../media/image228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tiff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tiff"/><Relationship Id="rId5" Type="http://schemas.openxmlformats.org/officeDocument/2006/relationships/image" Target="../media/image26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AB85E0F-35DE-4AD2-ABC3-0974131E4417}"/>
              </a:ext>
            </a:extLst>
          </p:cNvPr>
          <p:cNvGrpSpPr/>
          <p:nvPr/>
        </p:nvGrpSpPr>
        <p:grpSpPr>
          <a:xfrm>
            <a:off x="9077121" y="2288479"/>
            <a:ext cx="3041766" cy="2952071"/>
            <a:chOff x="106546" y="1276264"/>
            <a:chExt cx="3041766" cy="295207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E4CB391-F9E9-427A-BCCE-6747C005B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6" y="1276264"/>
              <a:ext cx="3041766" cy="2952071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BA0BE39-3D39-441B-9EDF-73E2A5A01141}"/>
                </a:ext>
              </a:extLst>
            </p:cNvPr>
            <p:cNvSpPr txBox="1"/>
            <p:nvPr/>
          </p:nvSpPr>
          <p:spPr>
            <a:xfrm>
              <a:off x="291874" y="1537778"/>
              <a:ext cx="642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0A5A716E-F12D-4C0B-8E4D-002B316B1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421" y="2288093"/>
            <a:ext cx="6155956" cy="295284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16F9475-B267-4B4E-B472-D1460790C77C}"/>
              </a:ext>
            </a:extLst>
          </p:cNvPr>
          <p:cNvSpPr/>
          <p:nvPr/>
        </p:nvSpPr>
        <p:spPr>
          <a:xfrm>
            <a:off x="7234891" y="2513387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2.5-inch HDD / SSD</a:t>
            </a:r>
            <a:endParaRPr lang="zh-TW" altLang="en-US" sz="800" b="1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9BF2AB-3F62-4F91-A29C-A42F1B63E3CA}"/>
              </a:ext>
            </a:extLst>
          </p:cNvPr>
          <p:cNvSpPr/>
          <p:nvPr/>
        </p:nvSpPr>
        <p:spPr>
          <a:xfrm>
            <a:off x="5187605" y="2513387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3.5-inch HDD</a:t>
            </a:r>
            <a:endParaRPr lang="zh-TW" altLang="en-US" sz="80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快速上手的 </a:t>
            </a:r>
            <a:r>
              <a:rPr lang="en" altLang="zh-TW"/>
              <a:t>HDD </a:t>
            </a:r>
            <a:r>
              <a:rPr lang="zh-TW" altLang="en-US"/>
              <a:t>與 </a:t>
            </a:r>
            <a:r>
              <a:rPr lang="en" altLang="zh-TW"/>
              <a:t>SSD </a:t>
            </a:r>
            <a:r>
              <a:rPr lang="zh-TW" altLang="en-US"/>
              <a:t>安裝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CDE4966-485A-4DED-B09B-D96CF80C0193}"/>
              </a:ext>
            </a:extLst>
          </p:cNvPr>
          <p:cNvSpPr txBox="1"/>
          <p:nvPr/>
        </p:nvSpPr>
        <p:spPr>
          <a:xfrm>
            <a:off x="3452820" y="2570267"/>
            <a:ext cx="59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AE0BFDA-3D4B-495E-9B84-2B69F27C1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59" y="2287715"/>
            <a:ext cx="3397584" cy="295359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81FC915-FDFF-4B5F-845F-37D3E9AFCCDA}"/>
              </a:ext>
            </a:extLst>
          </p:cNvPr>
          <p:cNvSpPr txBox="1"/>
          <p:nvPr/>
        </p:nvSpPr>
        <p:spPr>
          <a:xfrm>
            <a:off x="363699" y="2543700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13053AC-6C46-6C4D-9A0A-905589ACE693}"/>
              </a:ext>
            </a:extLst>
          </p:cNvPr>
          <p:cNvSpPr/>
          <p:nvPr/>
        </p:nvSpPr>
        <p:spPr>
          <a:xfrm>
            <a:off x="3102749" y="1746965"/>
            <a:ext cx="567213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免工具安裝 </a:t>
            </a: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3.5 </a:t>
            </a:r>
            <a:r>
              <a:rPr lang="zh-CN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吋硬碟</a:t>
            </a:r>
            <a:endParaRPr lang="zh-TW" altLang="en-US" sz="2400">
              <a:solidFill>
                <a:schemeClr val="bg1"/>
              </a:solidFill>
              <a:latin typeface="微軟正黑體"/>
              <a:ea typeface="微軟正黑體"/>
              <a:cs typeface="Calibri" panose="020F0502020204030204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C5CCE52E-008B-4CE1-B05A-644E9650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5666"/>
          <a:stretch/>
        </p:blipFill>
        <p:spPr>
          <a:xfrm>
            <a:off x="9243628" y="3038137"/>
            <a:ext cx="2778913" cy="200115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6571F5C6-4498-413D-93E7-3350FE7CC3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3409"/>
          <a:stretch/>
        </p:blipFill>
        <p:spPr>
          <a:xfrm>
            <a:off x="306667" y="3172572"/>
            <a:ext cx="2815376" cy="1927726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1E5F7CB-924A-42A9-A2AF-87859C559A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63950" y="3888289"/>
            <a:ext cx="1330562" cy="115100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97502771-E263-4FBC-916A-E33057DE42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67097" y="2767509"/>
            <a:ext cx="1442088" cy="233278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E4742073-1C6D-4B89-9AF8-BC85329CA1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5756" y="2835091"/>
            <a:ext cx="1369608" cy="22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行動電話, 手機, 坐, 街道 的圖片&#10;&#10;自動產生的描述">
            <a:extLst>
              <a:ext uri="{FF2B5EF4-FFF2-40B4-BE49-F238E27FC236}">
                <a16:creationId xmlns:a16="http://schemas.microsoft.com/office/drawing/2014/main" id="{2238C45F-CF84-4C2B-AED5-C75184E694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762" y="942524"/>
            <a:ext cx="3506954" cy="5984226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TS-253D, TS-453D, TS-653D </a:t>
            </a:r>
            <a:r>
              <a:rPr lang="zh-TW" altLang="en-US"/>
              <a:t>後方</a:t>
            </a:r>
            <a:r>
              <a:rPr lang="en-US" altLang="zh-TW"/>
              <a:t> I/O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8513774" y="1822335"/>
            <a:ext cx="240070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PCIe Gen2 </a:t>
            </a: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插槽</a:t>
            </a:r>
            <a:endParaRPr lang="en-US" altLang="zh-CN" sz="1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TS-253D: Gen2 x4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TS-453D: Gen2 x2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TS-653D: Gen2 x2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902525" y="2171580"/>
            <a:ext cx="182697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Reset </a:t>
            </a: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重置鍵</a:t>
            </a:r>
            <a:endParaRPr lang="zh-TW" altLang="en-US" sz="19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8513774" y="2989310"/>
            <a:ext cx="299237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2.5G/1G/100M RJ45</a:t>
            </a:r>
          </a:p>
          <a:p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雙網聚合、負載平衡、容錯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76F364C-FFA8-DB4E-AC67-060598D67A42}"/>
              </a:ext>
            </a:extLst>
          </p:cNvPr>
          <p:cNvSpPr/>
          <p:nvPr/>
        </p:nvSpPr>
        <p:spPr>
          <a:xfrm>
            <a:off x="924122" y="5380774"/>
            <a:ext cx="187226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USB 2.0 </a:t>
            </a:r>
            <a:r>
              <a:rPr lang="zh-CN" alt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埠</a:t>
            </a:r>
            <a:endParaRPr lang="zh-TW" altLang="en-US" sz="19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1117307" y="5956141"/>
            <a:ext cx="24007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DC 12V </a:t>
            </a:r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電源輸入</a:t>
            </a:r>
            <a:endParaRPr lang="zh-TW" altLang="en-US" sz="1900"/>
          </a:p>
        </p:txBody>
      </p:sp>
      <p:pic>
        <p:nvPicPr>
          <p:cNvPr id="4" name="圖片 3" descr="一張含有 白色 的圖片&#10;&#10;自動產生的描述">
            <a:extLst>
              <a:ext uri="{FF2B5EF4-FFF2-40B4-BE49-F238E27FC236}">
                <a16:creationId xmlns:a16="http://schemas.microsoft.com/office/drawing/2014/main" id="{F8C23916-B9DC-4A1C-B173-FFE09A0303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771" y="4858931"/>
            <a:ext cx="1673870" cy="1813129"/>
          </a:xfrm>
          <a:prstGeom prst="rect">
            <a:avLst/>
          </a:prstGeom>
        </p:spPr>
      </p:pic>
      <p:pic>
        <p:nvPicPr>
          <p:cNvPr id="12" name="圖片 11" descr="一張含有 白色, 桌, 監視器, 坐 的圖片&#10;&#10;自動產生的描述">
            <a:extLst>
              <a:ext uri="{FF2B5EF4-FFF2-40B4-BE49-F238E27FC236}">
                <a16:creationId xmlns:a16="http://schemas.microsoft.com/office/drawing/2014/main" id="{08716742-A8F2-4919-AB6F-B1A3CF26E6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0987" y="4828917"/>
            <a:ext cx="2328495" cy="1827566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2DD673BF-51F7-4C65-AFEA-30AB9E94D208}"/>
              </a:ext>
            </a:extLst>
          </p:cNvPr>
          <p:cNvCxnSpPr>
            <a:cxnSpLocks/>
          </p:cNvCxnSpPr>
          <p:nvPr/>
        </p:nvCxnSpPr>
        <p:spPr>
          <a:xfrm>
            <a:off x="2880703" y="2363941"/>
            <a:ext cx="144061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39C005E3-5294-4AC1-923B-9D77906581E9}"/>
              </a:ext>
            </a:extLst>
          </p:cNvPr>
          <p:cNvCxnSpPr>
            <a:cxnSpLocks/>
          </p:cNvCxnSpPr>
          <p:nvPr/>
        </p:nvCxnSpPr>
        <p:spPr>
          <a:xfrm>
            <a:off x="2880704" y="4038564"/>
            <a:ext cx="1601918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28E406CA-102B-4AAB-9BD1-13F6560DEDE9}"/>
              </a:ext>
            </a:extLst>
          </p:cNvPr>
          <p:cNvCxnSpPr>
            <a:cxnSpLocks/>
          </p:cNvCxnSpPr>
          <p:nvPr/>
        </p:nvCxnSpPr>
        <p:spPr>
          <a:xfrm>
            <a:off x="3485240" y="3208043"/>
            <a:ext cx="2487018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6BBB3351-D48A-4767-B1AF-243231D029C2}"/>
              </a:ext>
            </a:extLst>
          </p:cNvPr>
          <p:cNvCxnSpPr>
            <a:cxnSpLocks/>
          </p:cNvCxnSpPr>
          <p:nvPr/>
        </p:nvCxnSpPr>
        <p:spPr>
          <a:xfrm>
            <a:off x="2880704" y="5572483"/>
            <a:ext cx="144061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65813503-957A-4FDB-95A5-CDF33CA760C3}"/>
              </a:ext>
            </a:extLst>
          </p:cNvPr>
          <p:cNvCxnSpPr>
            <a:cxnSpLocks/>
          </p:cNvCxnSpPr>
          <p:nvPr/>
        </p:nvCxnSpPr>
        <p:spPr>
          <a:xfrm>
            <a:off x="3567213" y="6149998"/>
            <a:ext cx="754110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3F702EA1-6F7C-4B22-A736-7DF47354E54B}"/>
              </a:ext>
            </a:extLst>
          </p:cNvPr>
          <p:cNvCxnSpPr>
            <a:cxnSpLocks/>
          </p:cNvCxnSpPr>
          <p:nvPr/>
        </p:nvCxnSpPr>
        <p:spPr>
          <a:xfrm flipV="1">
            <a:off x="5655930" y="3181671"/>
            <a:ext cx="2728049" cy="1803356"/>
          </a:xfrm>
          <a:prstGeom prst="bentConnector3">
            <a:avLst>
              <a:gd name="adj1" fmla="val 67005"/>
            </a:avLst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6DE56D8-984A-8D4A-B3E2-399B8D83184F}"/>
              </a:ext>
            </a:extLst>
          </p:cNvPr>
          <p:cNvCxnSpPr>
            <a:cxnSpLocks/>
          </p:cNvCxnSpPr>
          <p:nvPr/>
        </p:nvCxnSpPr>
        <p:spPr>
          <a:xfrm>
            <a:off x="6452992" y="2045238"/>
            <a:ext cx="1930987" cy="11524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86AEC159-3538-0C4E-986A-37F3437F7C0A}"/>
              </a:ext>
            </a:extLst>
          </p:cNvPr>
          <p:cNvSpPr/>
          <p:nvPr/>
        </p:nvSpPr>
        <p:spPr>
          <a:xfrm>
            <a:off x="544355" y="3882442"/>
            <a:ext cx="254331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HDMI 2.0 4K 60Hz</a:t>
            </a:r>
            <a:endParaRPr lang="zh-TW" altLang="en-US" sz="19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3D9B5E6-389A-6A4A-9AE1-D33CB27B3B3E}"/>
              </a:ext>
            </a:extLst>
          </p:cNvPr>
          <p:cNvSpPr/>
          <p:nvPr/>
        </p:nvSpPr>
        <p:spPr>
          <a:xfrm>
            <a:off x="902525" y="2666146"/>
            <a:ext cx="240070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智慧型風扇</a:t>
            </a:r>
            <a:endParaRPr lang="en-US" altLang="zh-TW" sz="1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TS-253D: 1 x 70mm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TS-453D: 1 x 120mm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TS-653D: 2 x 90mm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32D9118-9BF2-D64E-AA92-942B556969F6}"/>
              </a:ext>
            </a:extLst>
          </p:cNvPr>
          <p:cNvSpPr/>
          <p:nvPr/>
        </p:nvSpPr>
        <p:spPr>
          <a:xfrm>
            <a:off x="8472037" y="4145925"/>
            <a:ext cx="299237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Kensington </a:t>
            </a: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防盜鎖孔</a:t>
            </a:r>
            <a:endParaRPr lang="en-US" altLang="zh-TW" sz="1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8D433A25-3DBE-46E6-8F0F-48215306BB50}"/>
              </a:ext>
            </a:extLst>
          </p:cNvPr>
          <p:cNvCxnSpPr>
            <a:cxnSpLocks/>
          </p:cNvCxnSpPr>
          <p:nvPr/>
        </p:nvCxnSpPr>
        <p:spPr>
          <a:xfrm flipV="1">
            <a:off x="6277905" y="4345145"/>
            <a:ext cx="2106074" cy="1665068"/>
          </a:xfrm>
          <a:prstGeom prst="bentConnector3">
            <a:avLst>
              <a:gd name="adj1" fmla="val 72028"/>
            </a:avLst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903B6DDB-4818-6D46-B45A-16CB7F7F0BC1}"/>
              </a:ext>
            </a:extLst>
          </p:cNvPr>
          <p:cNvCxnSpPr>
            <a:cxnSpLocks/>
          </p:cNvCxnSpPr>
          <p:nvPr/>
        </p:nvCxnSpPr>
        <p:spPr>
          <a:xfrm>
            <a:off x="3567213" y="4738629"/>
            <a:ext cx="91540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E967C17A-BA84-8A49-967F-46E4443432D8}"/>
              </a:ext>
            </a:extLst>
          </p:cNvPr>
          <p:cNvCxnSpPr>
            <a:cxnSpLocks/>
          </p:cNvCxnSpPr>
          <p:nvPr/>
        </p:nvCxnSpPr>
        <p:spPr>
          <a:xfrm>
            <a:off x="3566707" y="5038175"/>
            <a:ext cx="1141927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5A252C02-7984-D844-9FE5-5CE3D234DFE9}"/>
              </a:ext>
            </a:extLst>
          </p:cNvPr>
          <p:cNvSpPr/>
          <p:nvPr/>
        </p:nvSpPr>
        <p:spPr>
          <a:xfrm>
            <a:off x="1606382" y="4860751"/>
            <a:ext cx="187226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 x USB 2.0 </a:t>
            </a:r>
            <a:r>
              <a:rPr lang="zh-CN" alt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埠</a:t>
            </a:r>
            <a:endParaRPr lang="zh-TW" altLang="en-US" sz="1900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31A7B6D-3054-244B-99D4-0AB6FFB68566}"/>
              </a:ext>
            </a:extLst>
          </p:cNvPr>
          <p:cNvSpPr/>
          <p:nvPr/>
        </p:nvSpPr>
        <p:spPr>
          <a:xfrm>
            <a:off x="924122" y="4550520"/>
            <a:ext cx="255503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 x USB 3.2 Gen1 </a:t>
            </a:r>
            <a:r>
              <a:rPr lang="zh-CN" alt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埠</a:t>
            </a:r>
            <a:endParaRPr lang="zh-TW" altLang="en-US" sz="1900" dirty="0"/>
          </a:p>
        </p:txBody>
      </p: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altLang="zh-CN"/>
              <a:t>Intel </a:t>
            </a:r>
            <a:r>
              <a:rPr lang="zh-CN" altLang="en-US"/>
              <a:t>四核心</a:t>
            </a:r>
            <a:r>
              <a:rPr lang="en-US" altLang="zh-CN"/>
              <a:t> 2.0GHz </a:t>
            </a:r>
            <a:r>
              <a:rPr lang="zh-CN" altLang="en-US"/>
              <a:t>強勁火力加持，隨時備戰</a:t>
            </a:r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BEEC85-0421-4CE8-843D-A19DC67C0F29}"/>
              </a:ext>
            </a:extLst>
          </p:cNvPr>
          <p:cNvCxnSpPr>
            <a:cxnSpLocks/>
          </p:cNvCxnSpPr>
          <p:nvPr/>
        </p:nvCxnSpPr>
        <p:spPr>
          <a:xfrm>
            <a:off x="6247230" y="1317812"/>
            <a:ext cx="0" cy="2988051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7" descr="cp_k_ww_4c_075.png">
            <a:extLst>
              <a:ext uri="{FF2B5EF4-FFF2-40B4-BE49-F238E27FC236}">
                <a16:creationId xmlns:a16="http://schemas.microsoft.com/office/drawing/2014/main" id="{F598B714-19C4-41FF-ACFA-E485DA4B6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84" y="2317142"/>
            <a:ext cx="1387852" cy="1388030"/>
          </a:xfrm>
          <a:prstGeom prst="rect">
            <a:avLst/>
          </a:prstGeom>
          <a:effectLst/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432827-2E9F-43F2-AF14-161D741AAE83}"/>
              </a:ext>
            </a:extLst>
          </p:cNvPr>
          <p:cNvGrpSpPr/>
          <p:nvPr/>
        </p:nvGrpSpPr>
        <p:grpSpPr>
          <a:xfrm>
            <a:off x="2247928" y="1512341"/>
            <a:ext cx="3657595" cy="2517551"/>
            <a:chOff x="837399" y="1304834"/>
            <a:chExt cx="2743196" cy="1888163"/>
          </a:xfrm>
        </p:grpSpPr>
        <p:sp>
          <p:nvSpPr>
            <p:cNvPr id="16" name="Shape 65">
              <a:extLst>
                <a:ext uri="{FF2B5EF4-FFF2-40B4-BE49-F238E27FC236}">
                  <a16:creationId xmlns:a16="http://schemas.microsoft.com/office/drawing/2014/main" id="{18D3B68F-1529-4976-AEC8-E3D849FE8C54}"/>
                </a:ext>
              </a:extLst>
            </p:cNvPr>
            <p:cNvSpPr/>
            <p:nvPr/>
          </p:nvSpPr>
          <p:spPr>
            <a:xfrm>
              <a:off x="837399" y="1745267"/>
              <a:ext cx="2705380" cy="144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595959"/>
                </a:buClr>
              </a:pPr>
              <a:r>
                <a:rPr lang="en-US" altLang="zh-TW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2.0</a:t>
              </a:r>
              <a:r>
                <a:rPr lang="zh-TW" altLang="en-US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 </a:t>
              </a:r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GHz </a:t>
              </a:r>
              <a:r>
                <a:rPr lang="zh-TW" altLang="en-US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基本頻率
</a:t>
              </a:r>
              <a:r>
                <a:rPr lang="en-US" altLang="zh-TW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2.7</a:t>
              </a:r>
              <a:r>
                <a:rPr lang="zh-TW" altLang="zh-TW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GHz. </a:t>
              </a:r>
              <a:r>
                <a:rPr lang="zh-CN" altLang="en-US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突增</a:t>
              </a:r>
              <a:r>
                <a:rPr lang="zh-TW" altLang="en-US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頻率</a:t>
              </a:r>
              <a:endPara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14BB1CEF-E041-4E92-9265-D8821F55A210}"/>
                </a:ext>
              </a:extLst>
            </p:cNvPr>
            <p:cNvSpPr/>
            <p:nvPr/>
          </p:nvSpPr>
          <p:spPr>
            <a:xfrm>
              <a:off x="837399" y="1304834"/>
              <a:ext cx="2743196" cy="417189"/>
            </a:xfrm>
            <a:prstGeom prst="roundRect">
              <a:avLst/>
            </a:prstGeom>
            <a:solidFill>
              <a:schemeClr val="bg2">
                <a:lumMod val="20000"/>
                <a:lumOff val="80000"/>
                <a:alpha val="18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zh-TW" altLang="en-US" sz="2667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低功耗四核心 </a:t>
              </a:r>
              <a:r>
                <a:rPr lang="en" altLang="zh-TW" sz="2667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J4125</a:t>
              </a:r>
              <a:endParaRPr lang="zh-TW" altLang="zh-TW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92597F6-6725-43F7-AECE-53782F8EA09F}"/>
              </a:ext>
            </a:extLst>
          </p:cNvPr>
          <p:cNvSpPr/>
          <p:nvPr/>
        </p:nvSpPr>
        <p:spPr>
          <a:xfrm>
            <a:off x="6729122" y="1444557"/>
            <a:ext cx="4663841" cy="266996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65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/>
                <a:ea typeface="微軟正黑體"/>
              </a:rPr>
              <a:t>Intel UHD Graphics 600</a:t>
            </a:r>
            <a:r>
              <a:rPr lang="en-US" altLang="zh-TW" sz="265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65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/>
                <a:ea typeface="微軟正黑體"/>
              </a:rPr>
              <a:t>內</a:t>
            </a:r>
            <a:r>
              <a:rPr lang="zh-TW" altLang="en-US" sz="265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/>
                <a:ea typeface="微軟正黑體"/>
              </a:rPr>
              <a:t>顯</a:t>
            </a:r>
            <a:endParaRPr lang="en-US" altLang="zh-TW" sz="2667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595959"/>
              </a:buClr>
            </a:pPr>
            <a:r>
              <a:rPr lang="en-US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250</a:t>
            </a:r>
            <a:r>
              <a:rPr lang="zh-TW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MHz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基本頻率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buClr>
                <a:srgbClr val="595959"/>
              </a:buClr>
            </a:pPr>
            <a:r>
              <a:rPr lang="en-US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750</a:t>
            </a:r>
            <a:r>
              <a:rPr lang="zh-TW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MHz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突增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頻率</a:t>
            </a:r>
            <a:endParaRPr lang="zh-TW" altLang="en-US" sz="2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2" name="圖片 1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F9B6609E-0653-4E74-AD44-949C4DCEEC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727" y="3924212"/>
            <a:ext cx="2487005" cy="26699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77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Table 3">
            <a:extLst>
              <a:ext uri="{FF2B5EF4-FFF2-40B4-BE49-F238E27FC236}">
                <a16:creationId xmlns:a16="http://schemas.microsoft.com/office/drawing/2014/main" id="{9D1E47CA-10E9-4000-9964-FA39DD56D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802449"/>
              </p:ext>
            </p:extLst>
          </p:nvPr>
        </p:nvGraphicFramePr>
        <p:xfrm>
          <a:off x="955377" y="1830485"/>
          <a:ext cx="9227011" cy="4254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5063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3525866">
                  <a:extLst>
                    <a:ext uri="{9D8B030D-6E8A-4147-A177-3AD203B41FA5}">
                      <a16:colId xmlns:a16="http://schemas.microsoft.com/office/drawing/2014/main" val="2431662211"/>
                    </a:ext>
                  </a:extLst>
                </a:gridCol>
              </a:tblGrid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87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887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241454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740830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65884"/>
                  </a:ext>
                </a:extLst>
              </a:tr>
              <a:tr h="4226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8458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嵌入式低功耗 </a:t>
            </a:r>
            <a:r>
              <a:rPr lang="en-US" altLang="zh-TW"/>
              <a:t>10</a:t>
            </a:r>
            <a:r>
              <a:rPr lang="en" altLang="zh-TW"/>
              <a:t>W TDP J4125 </a:t>
            </a:r>
            <a:r>
              <a:rPr lang="zh-TW" altLang="en-US"/>
              <a:t>四核處理器</a:t>
            </a:r>
            <a:endParaRPr lang="en-US" altLang="zh-TW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906209" y="6276220"/>
            <a:ext cx="8306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 </a:t>
            </a:r>
            <a:r>
              <a:rPr lang="en-US" alt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https://ark.intel.com/content/www/cn/zh/ark/compare.html?productIds=95594,197305</a:t>
            </a:r>
            <a:endParaRPr lang="zh-TW" altLang="en-US" sz="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37E871C-2F96-6641-9D3F-6831366F0866}"/>
              </a:ext>
            </a:extLst>
          </p:cNvPr>
          <p:cNvSpPr txBox="1"/>
          <p:nvPr/>
        </p:nvSpPr>
        <p:spPr>
          <a:xfrm>
            <a:off x="7380853" y="1804769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J3455 (</a:t>
            </a:r>
            <a:r>
              <a:rPr lang="zh-CN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前一代</a:t>
            </a:r>
            <a:r>
              <a:rPr kumimoji="1"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D8DE3E-A0FB-934A-8EF3-92FEEC8DA8F6}"/>
              </a:ext>
            </a:extLst>
          </p:cNvPr>
          <p:cNvSpPr txBox="1"/>
          <p:nvPr/>
        </p:nvSpPr>
        <p:spPr>
          <a:xfrm>
            <a:off x="1211005" y="231138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發行日期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A26D7E-C9B9-7743-B6FB-48B1D4D948DC}"/>
              </a:ext>
            </a:extLst>
          </p:cNvPr>
          <p:cNvSpPr txBox="1"/>
          <p:nvPr/>
        </p:nvSpPr>
        <p:spPr>
          <a:xfrm>
            <a:off x="7876983" y="2320933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Q3’16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9A8CE24-1D68-A145-896E-DBC1ADA2CD86}"/>
              </a:ext>
            </a:extLst>
          </p:cNvPr>
          <p:cNvSpPr txBox="1"/>
          <p:nvPr/>
        </p:nvSpPr>
        <p:spPr>
          <a:xfrm>
            <a:off x="4465918" y="2321088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Q4’19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C529A7-B697-8140-B8AD-4CB8ACA30907}"/>
              </a:ext>
            </a:extLst>
          </p:cNvPr>
          <p:cNvSpPr txBox="1"/>
          <p:nvPr/>
        </p:nvSpPr>
        <p:spPr>
          <a:xfrm>
            <a:off x="1201697" y="273703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內核數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BC88058-EA46-804F-B907-3E6668FD8EBA}"/>
              </a:ext>
            </a:extLst>
          </p:cNvPr>
          <p:cNvSpPr txBox="1"/>
          <p:nvPr/>
        </p:nvSpPr>
        <p:spPr>
          <a:xfrm>
            <a:off x="1186637" y="314605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執行緒數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703962-BA9F-7B47-81AE-A342C6B0A0BB}"/>
              </a:ext>
            </a:extLst>
          </p:cNvPr>
          <p:cNvSpPr/>
          <p:nvPr/>
        </p:nvSpPr>
        <p:spPr>
          <a:xfrm>
            <a:off x="1189316" y="3583237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處理器基本頻率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C35403-2881-AF48-B988-B3135E1C151F}"/>
              </a:ext>
            </a:extLst>
          </p:cNvPr>
          <p:cNvSpPr/>
          <p:nvPr/>
        </p:nvSpPr>
        <p:spPr>
          <a:xfrm>
            <a:off x="1205251" y="399473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脈衝頻率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FBD3C5-AA47-9342-B928-A21E1CCF3DF9}"/>
              </a:ext>
            </a:extLst>
          </p:cNvPr>
          <p:cNvSpPr/>
          <p:nvPr/>
        </p:nvSpPr>
        <p:spPr>
          <a:xfrm>
            <a:off x="1201697" y="4413484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49BF44-D644-E944-BD32-225D3954F92B}"/>
              </a:ext>
            </a:extLst>
          </p:cNvPr>
          <p:cNvSpPr/>
          <p:nvPr/>
        </p:nvSpPr>
        <p:spPr>
          <a:xfrm>
            <a:off x="1211004" y="5270520"/>
            <a:ext cx="1467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處理器顯示卡
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CA671F-8A95-5C4B-ACF6-06BAC668F77C}"/>
              </a:ext>
            </a:extLst>
          </p:cNvPr>
          <p:cNvSpPr/>
          <p:nvPr/>
        </p:nvSpPr>
        <p:spPr>
          <a:xfrm>
            <a:off x="7232575" y="5271308"/>
            <a:ext cx="2116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英特爾</a:t>
            </a:r>
            <a:r>
              <a:rPr lang="en-US" altLang="zh-TW" sz="1600" b="1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核芯顯卡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500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213AF2-03A0-A74C-AE19-6E667909C6D1}"/>
              </a:ext>
            </a:extLst>
          </p:cNvPr>
          <p:cNvSpPr/>
          <p:nvPr/>
        </p:nvSpPr>
        <p:spPr>
          <a:xfrm>
            <a:off x="3817503" y="5266161"/>
            <a:ext cx="2218877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英特爾</a:t>
            </a:r>
            <a:r>
              <a:rPr lang="en-US" altLang="zh-TW" sz="1600" b="1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高清顯卡</a:t>
            </a:r>
            <a:r>
              <a:rPr lang="en-US" altLang="zh-TW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600</a:t>
            </a:r>
            <a:endParaRPr lang="zh-TW" altLang="en-US" sz="1600" b="1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7069D5-2ECC-B44F-B68E-F5C4F710CCF8}"/>
              </a:ext>
            </a:extLst>
          </p:cNvPr>
          <p:cNvSpPr/>
          <p:nvPr/>
        </p:nvSpPr>
        <p:spPr>
          <a:xfrm>
            <a:off x="1209818" y="5692089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4K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B5BF57-343C-604F-AC89-C8ABCE0F0B78}"/>
              </a:ext>
            </a:extLst>
          </p:cNvPr>
          <p:cNvSpPr/>
          <p:nvPr/>
        </p:nvSpPr>
        <p:spPr>
          <a:xfrm>
            <a:off x="1201697" y="4836014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記憶體類型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648C648-84A9-AB45-8445-191FC7F96361}"/>
              </a:ext>
            </a:extLst>
          </p:cNvPr>
          <p:cNvSpPr txBox="1"/>
          <p:nvPr/>
        </p:nvSpPr>
        <p:spPr>
          <a:xfrm>
            <a:off x="4771289" y="2766003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592274F-B367-904E-AF37-679A4B22787B}"/>
              </a:ext>
            </a:extLst>
          </p:cNvPr>
          <p:cNvSpPr txBox="1"/>
          <p:nvPr/>
        </p:nvSpPr>
        <p:spPr>
          <a:xfrm>
            <a:off x="4771289" y="3191473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13E479F-9704-E34C-9788-50A48F55562E}"/>
              </a:ext>
            </a:extLst>
          </p:cNvPr>
          <p:cNvSpPr txBox="1"/>
          <p:nvPr/>
        </p:nvSpPr>
        <p:spPr>
          <a:xfrm>
            <a:off x="8182354" y="2752084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50DE56C-8A49-0F4F-AA4E-8C58B4FBB2CD}"/>
              </a:ext>
            </a:extLst>
          </p:cNvPr>
          <p:cNvSpPr txBox="1"/>
          <p:nvPr/>
        </p:nvSpPr>
        <p:spPr>
          <a:xfrm>
            <a:off x="8182354" y="3169692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F987675-FD90-F24F-BF73-6B4E4E3D68BC}"/>
              </a:ext>
            </a:extLst>
          </p:cNvPr>
          <p:cNvSpPr txBox="1"/>
          <p:nvPr/>
        </p:nvSpPr>
        <p:spPr>
          <a:xfrm>
            <a:off x="3945743" y="4860019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DDR4 (2400 MHz)</a:t>
            </a:r>
            <a:endParaRPr kumimoji="1" lang="zh-TW" altLang="en-US" sz="1600" b="1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787C94D-6C30-994E-B805-9BE6C06C7901}"/>
              </a:ext>
            </a:extLst>
          </p:cNvPr>
          <p:cNvSpPr txBox="1"/>
          <p:nvPr/>
        </p:nvSpPr>
        <p:spPr>
          <a:xfrm>
            <a:off x="7303108" y="4868032"/>
            <a:ext cx="2069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DDR3L (1866 MHz)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A2F46FD5-339A-C74E-88D6-C7514FBD5C57}"/>
              </a:ext>
            </a:extLst>
          </p:cNvPr>
          <p:cNvSpPr txBox="1"/>
          <p:nvPr/>
        </p:nvSpPr>
        <p:spPr>
          <a:xfrm>
            <a:off x="4015474" y="5685253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60Hz (HDMI 2.0)</a:t>
            </a:r>
            <a:endParaRPr kumimoji="1" lang="zh-TW" altLang="en-US" sz="1600" b="1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57249E5-5250-4E4F-AFA1-5B743CEFDCAD}"/>
              </a:ext>
            </a:extLst>
          </p:cNvPr>
          <p:cNvSpPr txBox="1"/>
          <p:nvPr/>
        </p:nvSpPr>
        <p:spPr>
          <a:xfrm>
            <a:off x="7991597" y="5690019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30Hz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DC9E59B-5617-E141-A591-FC76FB60C9C9}"/>
              </a:ext>
            </a:extLst>
          </p:cNvPr>
          <p:cNvSpPr txBox="1"/>
          <p:nvPr/>
        </p:nvSpPr>
        <p:spPr>
          <a:xfrm>
            <a:off x="4579731" y="4459481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 MB</a:t>
            </a:r>
            <a:endParaRPr kumimoji="1" lang="zh-TW" altLang="en-US" sz="1600" b="1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B64D3BE-E169-7342-A430-3800C5CE87DB}"/>
              </a:ext>
            </a:extLst>
          </p:cNvPr>
          <p:cNvSpPr txBox="1"/>
          <p:nvPr/>
        </p:nvSpPr>
        <p:spPr>
          <a:xfrm>
            <a:off x="7990796" y="4452356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 MB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5B2FF2F-AD99-EB46-9A1A-DC9989E3693F}"/>
              </a:ext>
            </a:extLst>
          </p:cNvPr>
          <p:cNvSpPr txBox="1"/>
          <p:nvPr/>
        </p:nvSpPr>
        <p:spPr>
          <a:xfrm>
            <a:off x="4451491" y="3589224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2.0 GHz</a:t>
            </a:r>
            <a:endParaRPr kumimoji="1" lang="zh-TW" altLang="en-US" sz="1600" b="1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E2B26E03-1289-9A4E-AD71-634A20B6E619}"/>
              </a:ext>
            </a:extLst>
          </p:cNvPr>
          <p:cNvSpPr txBox="1"/>
          <p:nvPr/>
        </p:nvSpPr>
        <p:spPr>
          <a:xfrm>
            <a:off x="4451491" y="4004623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2.7 GHz</a:t>
            </a:r>
            <a:endParaRPr kumimoji="1" lang="zh-TW" altLang="en-US" sz="1600" b="1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F07DF86-519D-B44F-B857-5EF82D402529}"/>
              </a:ext>
            </a:extLst>
          </p:cNvPr>
          <p:cNvSpPr txBox="1"/>
          <p:nvPr/>
        </p:nvSpPr>
        <p:spPr>
          <a:xfrm>
            <a:off x="7862556" y="3592259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 GHz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CE640E5-F0E8-274F-AFBA-CD3680DE4743}"/>
              </a:ext>
            </a:extLst>
          </p:cNvPr>
          <p:cNvSpPr txBox="1"/>
          <p:nvPr/>
        </p:nvSpPr>
        <p:spPr>
          <a:xfrm>
            <a:off x="7862556" y="4004999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2.3 GHz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BADA68E-45D2-5B41-8A40-DDABA56E8C96}"/>
              </a:ext>
            </a:extLst>
          </p:cNvPr>
          <p:cNvSpPr txBox="1"/>
          <p:nvPr/>
        </p:nvSpPr>
        <p:spPr>
          <a:xfrm>
            <a:off x="4476337" y="1829704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J4125</a:t>
            </a:r>
            <a:endParaRPr kumimoji="1"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065" y="1473370"/>
            <a:ext cx="683691" cy="683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2596AE0A-82EC-4545-8F43-1AB10795F7B6}"/>
              </a:ext>
            </a:extLst>
          </p:cNvPr>
          <p:cNvSpPr txBox="1"/>
          <p:nvPr/>
        </p:nvSpPr>
        <p:spPr>
          <a:xfrm>
            <a:off x="1955444" y="1876890"/>
            <a:ext cx="121058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處理器型號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9" name="圖片 68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A011B9A8-C1FB-4311-8F4A-CA1C34C85C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928" y="1064712"/>
            <a:ext cx="1107242" cy="11886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688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11018" y="1436033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288108" y="1436033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19529" y="2538678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73423" y="5833658"/>
            <a:ext cx="6554257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</a:t>
            </a:r>
            <a:endParaRPr lang="en" altLang="zh-TW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73423" y="6036731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453D-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4G, QTS 4.4.2,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860 Pro 1TB SSDs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endParaRPr lang="zh-TW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</a:t>
            </a:r>
            <a:r>
              <a:rPr lang="en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| RAM*4, 30-sec ramp up time, 3-min seq. run time, 2 workers, 64-outstanding</a:t>
            </a:r>
            <a:endParaRPr lang="en-US" altLang="en-US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063904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864833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99224" y="4638907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713984" y="118761"/>
            <a:ext cx="11478016" cy="1131858"/>
          </a:xfrm>
        </p:spPr>
        <p:txBody>
          <a:bodyPr>
            <a:noAutofit/>
          </a:bodyPr>
          <a:lstStyle/>
          <a:p>
            <a:r>
              <a:rPr lang="zh-CN" altLang="en-US"/>
              <a:t>馬上有感！相較</a:t>
            </a:r>
            <a:r>
              <a:rPr lang="en-US" altLang="zh-CN"/>
              <a:t> 1GbE NAS</a:t>
            </a:r>
            <a:r>
              <a:rPr lang="zh-CN" altLang="en-US"/>
              <a:t>，</a:t>
            </a:r>
            <a:r>
              <a:rPr lang="en-US" altLang="zh-TW"/>
              <a:t>2.5 </a:t>
            </a:r>
            <a:r>
              <a:rPr lang="en-US" altLang="zh-TW" err="1"/>
              <a:t>GbE</a:t>
            </a:r>
            <a:r>
              <a:rPr lang="zh-TW" altLang="en-US"/>
              <a:t> 大水管幫助</a:t>
            </a:r>
            <a:br>
              <a:rPr lang="en-US" altLang="zh-TW"/>
            </a:br>
            <a:r>
              <a:rPr lang="zh-CN" altLang="en-US"/>
              <a:t>單台電腦</a:t>
            </a:r>
            <a:r>
              <a:rPr lang="en-US" altLang="zh-CN"/>
              <a:t>/</a:t>
            </a:r>
            <a:r>
              <a:rPr lang="zh-CN" altLang="en-US"/>
              <a:t>伺服器更快速處理大檔案傳輸</a:t>
            </a:r>
            <a:endParaRPr lang="en-US" altLang="zh-TW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086839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871669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37319" y="1532408"/>
            <a:ext cx="4596964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2.5GbE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拖拉</a:t>
            </a:r>
          </a:p>
          <a:p>
            <a:pPr algn="ctr" eaLnBrk="1" hangingPunct="1">
              <a:defRPr/>
            </a:pPr>
            <a:endParaRPr 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270829" y="1534792"/>
            <a:ext cx="4922793" cy="47197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2.5GbE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加密拖拉</a:t>
            </a:r>
            <a:endParaRPr lang="zh-CN" alt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21768" y="2649628"/>
            <a:ext cx="812865" cy="254407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11280" y="2581133"/>
            <a:ext cx="841780" cy="260558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19530" y="2528901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295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34380" y="262439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289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246199" y="2993727"/>
            <a:ext cx="812865" cy="219161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445427" y="2592313"/>
            <a:ext cx="841780" cy="2586043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555184" y="2586033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294</a:t>
            </a: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323865" y="3004854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252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576171" y="2273356"/>
            <a:ext cx="497252" cy="3056270"/>
            <a:chOff x="741665" y="2061534"/>
            <a:chExt cx="497252" cy="343297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835166" y="4634249"/>
              <a:ext cx="393056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11970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6051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3090620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57607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E60B08C-B913-174F-BCD2-72D235BC643C}"/>
                </a:ext>
              </a:extLst>
            </p:cNvPr>
            <p:cNvSpPr/>
            <p:nvPr/>
          </p:nvSpPr>
          <p:spPr>
            <a:xfrm>
              <a:off x="741665" y="206153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41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406198" y="1695209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383288" y="1695209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214709" y="2809210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86687" y="6035674"/>
            <a:ext cx="3422115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159084" y="5482549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960013" y="5482549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100532" y="4912928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相較</a:t>
            </a:r>
            <a:r>
              <a:rPr lang="en-US" altLang="zh-CN"/>
              <a:t> 1GbE NAS</a:t>
            </a:r>
            <a:r>
              <a:rPr lang="zh-CN" altLang="en-US"/>
              <a:t>， </a:t>
            </a:r>
            <a:r>
              <a:rPr lang="en-US" altLang="zh-CN"/>
              <a:t>2 x 2.5GbE </a:t>
            </a:r>
            <a:r>
              <a:rPr lang="zh-CN" altLang="en-US"/>
              <a:t>雙</a:t>
            </a:r>
            <a:r>
              <a:rPr lang="zh-TW" altLang="en-US"/>
              <a:t>網併發，</a:t>
            </a:r>
            <a:br>
              <a:rPr lang="en-US" altLang="zh-TW"/>
            </a:br>
            <a:r>
              <a:rPr lang="zh-TW" altLang="en-US"/>
              <a:t>多人多工環境達最高</a:t>
            </a:r>
            <a:r>
              <a:rPr lang="zh-CN" altLang="en-US"/>
              <a:t>效益</a:t>
            </a:r>
            <a:r>
              <a:rPr lang="zh-TW" altLang="en-US"/>
              <a:t>，</a:t>
            </a:r>
            <a:r>
              <a:rPr lang="zh-CN" altLang="en-US"/>
              <a:t>支撐未來成長所需</a:t>
            </a:r>
            <a:endParaRPr lang="en-US" altLang="zh-TW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182019" y="5482549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966849" y="5482549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432499" y="1791584"/>
            <a:ext cx="4596964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循序傳輸</a:t>
            </a:r>
          </a:p>
          <a:p>
            <a:pPr algn="ctr" eaLnBrk="1" hangingPunct="1">
              <a:defRPr/>
            </a:pPr>
            <a:endParaRPr 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366009" y="1793968"/>
            <a:ext cx="4922793" cy="47197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加密循序傳輸</a:t>
            </a:r>
            <a:endParaRPr lang="zh-CN" alt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316948" y="3138722"/>
            <a:ext cx="812865" cy="234186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506460" y="2851123"/>
            <a:ext cx="841780" cy="262248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614710" y="2827763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590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404086" y="3125373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535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341379" y="3751817"/>
            <a:ext cx="812865" cy="172040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540607" y="2919174"/>
            <a:ext cx="841780" cy="254607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632731" y="292059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586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419045" y="3719614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433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671351" y="2532532"/>
            <a:ext cx="497252" cy="3056270"/>
            <a:chOff x="741665" y="2061534"/>
            <a:chExt cx="497252" cy="343297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11970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6051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3090620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57607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E60B08C-B913-174F-BCD2-72D235BC643C}"/>
                </a:ext>
              </a:extLst>
            </p:cNvPr>
            <p:cNvSpPr/>
            <p:nvPr/>
          </p:nvSpPr>
          <p:spPr>
            <a:xfrm>
              <a:off x="741665" y="206153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600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8A0B1EDE-9765-8542-8722-F4B8931480FB}"/>
              </a:ext>
            </a:extLst>
          </p:cNvPr>
          <p:cNvSpPr/>
          <p:nvPr/>
        </p:nvSpPr>
        <p:spPr>
          <a:xfrm>
            <a:off x="777318" y="1215016"/>
            <a:ext cx="11075541" cy="3702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除了支援巨型幀可用於增強乙太網的網路輸送量之外，雙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2.5GbE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網路更有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雙網聚合、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負載平衡與故障轉移容錯可設定．</a:t>
            </a: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53A1D377-F2AB-674F-8D8B-7C86C0474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687" y="6188130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453D-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4G, QTS 4.4.2,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860 Pro 1TB SSDs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endParaRPr lang="zh-TW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</a:t>
            </a:r>
            <a:r>
              <a:rPr lang="en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| RAM*4, 30-sec ramp up time, 3-min seq. run time, 2 workers, 64-outstanding</a:t>
            </a:r>
            <a:endParaRPr lang="en-US" altLang="en-US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83796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743235" y="1400639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551746" y="2503221"/>
            <a:ext cx="4959811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2496121" y="513423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4297050" y="513423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243640" y="4461415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多網並行</a:t>
            </a:r>
            <a:r>
              <a:rPr lang="en-US" altLang="zh-CN"/>
              <a:t>!PCIe Gen2 </a:t>
            </a:r>
            <a:r>
              <a:rPr lang="zh-CN" altLang="en-US"/>
              <a:t>擴充槽支援各式</a:t>
            </a:r>
            <a:r>
              <a:rPr lang="en-US" altLang="zh-CN"/>
              <a:t> </a:t>
            </a:r>
            <a:br>
              <a:rPr lang="en-US" altLang="zh-CN"/>
            </a:br>
            <a:r>
              <a:rPr lang="en-US" altLang="zh-CN"/>
              <a:t>5GbE</a:t>
            </a:r>
            <a:r>
              <a:rPr lang="zh-TW" altLang="en-US"/>
              <a:t> 與</a:t>
            </a:r>
            <a:r>
              <a:rPr lang="en-US" altLang="zh-TW"/>
              <a:t> </a:t>
            </a:r>
            <a:r>
              <a:rPr lang="en-US" altLang="zh-CN"/>
              <a:t>10GbE </a:t>
            </a:r>
            <a:r>
              <a:rPr lang="zh-CN" altLang="en-US"/>
              <a:t>網卡擴充配件，即插即用免煩惱</a:t>
            </a:r>
            <a:endParaRPr lang="en-US" altLang="zh-TW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769536" y="1444530"/>
            <a:ext cx="4596964" cy="47197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10GbE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拖拉</a:t>
            </a:r>
            <a:endParaRPr 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653985" y="2670074"/>
            <a:ext cx="812865" cy="246219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843497" y="2185478"/>
            <a:ext cx="841780" cy="293981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946939" y="2188662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686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769651" y="265524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397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1008388" y="2185478"/>
            <a:ext cx="497252" cy="3056270"/>
            <a:chOff x="741665" y="2061534"/>
            <a:chExt cx="497252" cy="343297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11970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6051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3090620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576076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E60B08C-B913-174F-BCD2-72D235BC643C}"/>
                </a:ext>
              </a:extLst>
            </p:cNvPr>
            <p:cNvSpPr/>
            <p:nvPr/>
          </p:nvSpPr>
          <p:spPr>
            <a:xfrm>
              <a:off x="741665" y="206153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600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98C0C4E-81E2-9B46-946D-6761B3AC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992" y="1476349"/>
            <a:ext cx="1083030" cy="6786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3AC205-800F-9949-9F21-2E31E6BB3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687" y="2216049"/>
            <a:ext cx="993335" cy="6224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D7EFA4-E865-1F40-825B-89D561C5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687" y="2913611"/>
            <a:ext cx="1069165" cy="6700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85F0EB-9DCF-234A-93C3-9613FA59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996" y="3658694"/>
            <a:ext cx="1069151" cy="6700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9A8C3F2-8E7C-554A-8B9F-748A35806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522" y="4431609"/>
            <a:ext cx="952500" cy="5969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B45D7AB-D14A-7046-8EF2-FADBC0991C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227" y="5135725"/>
            <a:ext cx="1014625" cy="634028"/>
          </a:xfrm>
          <a:prstGeom prst="rect">
            <a:avLst/>
          </a:prstGeom>
        </p:spPr>
      </p:pic>
      <p:sp>
        <p:nvSpPr>
          <p:cNvPr id="53" name="矩形: 圓角 55">
            <a:extLst>
              <a:ext uri="{FF2B5EF4-FFF2-40B4-BE49-F238E27FC236}">
                <a16:creationId xmlns:a16="http://schemas.microsoft.com/office/drawing/2014/main" id="{8C7BFD3D-7EDF-431F-B2FF-F113F83A4779}"/>
              </a:ext>
            </a:extLst>
          </p:cNvPr>
          <p:cNvSpPr/>
          <p:nvPr/>
        </p:nvSpPr>
        <p:spPr>
          <a:xfrm>
            <a:off x="6901161" y="1400639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: 圓角 55">
            <a:extLst>
              <a:ext uri="{FF2B5EF4-FFF2-40B4-BE49-F238E27FC236}">
                <a16:creationId xmlns:a16="http://schemas.microsoft.com/office/drawing/2014/main" id="{DC2C442F-750D-4692-8E7E-E29D62E3ED2F}"/>
              </a:ext>
            </a:extLst>
          </p:cNvPr>
          <p:cNvSpPr/>
          <p:nvPr/>
        </p:nvSpPr>
        <p:spPr>
          <a:xfrm>
            <a:off x="6901161" y="2130807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矩形: 圓角 55">
            <a:extLst>
              <a:ext uri="{FF2B5EF4-FFF2-40B4-BE49-F238E27FC236}">
                <a16:creationId xmlns:a16="http://schemas.microsoft.com/office/drawing/2014/main" id="{CA25F311-BE17-4358-9FA7-2F64FD9A0980}"/>
              </a:ext>
            </a:extLst>
          </p:cNvPr>
          <p:cNvSpPr/>
          <p:nvPr/>
        </p:nvSpPr>
        <p:spPr>
          <a:xfrm>
            <a:off x="6901160" y="2860975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QXG-5G4T-111C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5G/2.5G/1G/100M </a:t>
            </a:r>
            <a:r>
              <a:rPr lang="zh-CN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矩形: 圓角 55">
            <a:extLst>
              <a:ext uri="{FF2B5EF4-FFF2-40B4-BE49-F238E27FC236}">
                <a16:creationId xmlns:a16="http://schemas.microsoft.com/office/drawing/2014/main" id="{FC77F25C-A440-4327-AF3A-EAFB1D9E6622}"/>
              </a:ext>
            </a:extLst>
          </p:cNvPr>
          <p:cNvSpPr/>
          <p:nvPr/>
        </p:nvSpPr>
        <p:spPr>
          <a:xfrm>
            <a:off x="6914851" y="3591143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矩形: 圓角 55">
            <a:extLst>
              <a:ext uri="{FF2B5EF4-FFF2-40B4-BE49-F238E27FC236}">
                <a16:creationId xmlns:a16="http://schemas.microsoft.com/office/drawing/2014/main" id="{15A24EB4-2F69-4E0F-A853-EA2881B8FB65}"/>
              </a:ext>
            </a:extLst>
          </p:cNvPr>
          <p:cNvSpPr/>
          <p:nvPr/>
        </p:nvSpPr>
        <p:spPr>
          <a:xfrm>
            <a:off x="6915741" y="4321311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QXG-10G2T-107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10G/5G/2.5G/1G/100M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矩形: 圓角 55">
            <a:extLst>
              <a:ext uri="{FF2B5EF4-FFF2-40B4-BE49-F238E27FC236}">
                <a16:creationId xmlns:a16="http://schemas.microsoft.com/office/drawing/2014/main" id="{80B5FB88-6221-480A-B42A-80D7D9DFCF9C}"/>
              </a:ext>
            </a:extLst>
          </p:cNvPr>
          <p:cNvSpPr/>
          <p:nvPr/>
        </p:nvSpPr>
        <p:spPr>
          <a:xfrm>
            <a:off x="6914851" y="5051479"/>
            <a:ext cx="3047141" cy="635903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QXG-10G2SF-CX4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 SFP+ 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DCF1954A-7531-D440-881A-EF49274F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789" y="5808303"/>
            <a:ext cx="655425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ADB8A72B-4FD3-E242-A01C-7D907882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354" y="6065791"/>
            <a:ext cx="4674146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453D-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4G, QTS 4.4.2,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860 Pro 1TB SSDs</a:t>
            </a:r>
            <a:r>
              <a:rPr 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endParaRPr lang="zh-TW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</a:t>
            </a:r>
            <a:r>
              <a:rPr lang="en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| RAM*4, 30-sec ramp up time, 3-min seq. run time, 2 workers, 64-outstanding</a:t>
            </a:r>
            <a:endParaRPr lang="en-US" altLang="en-US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33142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300" y="3365615"/>
            <a:ext cx="6892072" cy="3321935"/>
          </a:xfrm>
          <a:prstGeom prst="roundRect">
            <a:avLst>
              <a:gd name="adj" fmla="val 1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170451"/>
            <a:ext cx="11478016" cy="1102232"/>
          </a:xfrm>
        </p:spPr>
        <p:txBody>
          <a:bodyPr>
            <a:noAutofit/>
          </a:bodyPr>
          <a:lstStyle/>
          <a:p>
            <a:r>
              <a:rPr lang="zh-TW" altLang="en-US"/>
              <a:t>搭配</a:t>
            </a:r>
            <a:r>
              <a:rPr lang="en-US" altLang="zh-TW"/>
              <a:t> QM2 PCIe </a:t>
            </a:r>
            <a:r>
              <a:rPr lang="zh-CN" altLang="en-US"/>
              <a:t>卡新增</a:t>
            </a:r>
            <a:r>
              <a:rPr lang="en-US" altLang="zh-CN"/>
              <a:t> M.2 SSD</a:t>
            </a:r>
            <a:r>
              <a:rPr lang="zh-CN" altLang="en-US"/>
              <a:t>，並使用</a:t>
            </a:r>
            <a:r>
              <a:rPr lang="en-US" altLang="zh-CN"/>
              <a:t> SSD </a:t>
            </a:r>
            <a:r>
              <a:rPr lang="zh-CN" altLang="en-US"/>
              <a:t>快取</a:t>
            </a:r>
            <a:r>
              <a:rPr lang="zh-TW" altLang="en-US"/>
              <a:t>，增加小檔案處理效能</a:t>
            </a: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43" y="1452887"/>
            <a:ext cx="3214078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996" y="1353981"/>
            <a:ext cx="3214077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3205323" y="1521248"/>
            <a:ext cx="2867932" cy="746159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 </a:t>
            </a:r>
            <a:r>
              <a:rPr lang="zh-CN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3205323" y="2418775"/>
            <a:ext cx="2867932" cy="746159"/>
          </a:xfrm>
          <a:prstGeom prst="roundRect">
            <a:avLst/>
          </a:prstGeom>
          <a:gradFill>
            <a:gsLst>
              <a:gs pos="100000">
                <a:srgbClr val="4A6F7A"/>
              </a:gs>
              <a:gs pos="30000">
                <a:srgbClr val="002060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i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8630571" y="1309488"/>
            <a:ext cx="3047141" cy="1004005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en-US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8630571" y="2388604"/>
            <a:ext cx="3047141" cy="1058310"/>
          </a:xfrm>
          <a:prstGeom prst="roundRect">
            <a:avLst/>
          </a:prstGeom>
          <a:gradFill>
            <a:gsLst>
              <a:gs pos="100000">
                <a:srgbClr val="4A6F7A"/>
              </a:gs>
              <a:gs pos="30000">
                <a:srgbClr val="002060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i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40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8">
            <a:extLst>
              <a:ext uri="{FF2B5EF4-FFF2-40B4-BE49-F238E27FC236}">
                <a16:creationId xmlns:a16="http://schemas.microsoft.com/office/drawing/2014/main" id="{A5087C83-1EF8-4108-9643-65D20BC5CF49}"/>
              </a:ext>
            </a:extLst>
          </p:cNvPr>
          <p:cNvSpPr/>
          <p:nvPr/>
        </p:nvSpPr>
        <p:spPr>
          <a:xfrm>
            <a:off x="7761259" y="3761592"/>
            <a:ext cx="3934326" cy="2265274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紛紛升級 </a:t>
            </a:r>
            <a:r>
              <a:rPr lang="en" altLang="zh-CN"/>
              <a:t>Wi-Fi 6 </a:t>
            </a:r>
            <a:r>
              <a:rPr lang="zh-CN" altLang="en-US"/>
              <a:t>無線網路，提升無線網路速度與密度</a:t>
            </a:r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489656-EE5C-D54D-9AC9-57CEE4E1EDF3}"/>
              </a:ext>
            </a:extLst>
          </p:cNvPr>
          <p:cNvSpPr/>
          <p:nvPr/>
        </p:nvSpPr>
        <p:spPr>
          <a:xfrm>
            <a:off x="830655" y="1700430"/>
            <a:ext cx="118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Ruckus 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R750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C09225-64BE-D74D-A3B5-8A94F756A83B}"/>
              </a:ext>
            </a:extLst>
          </p:cNvPr>
          <p:cNvSpPr/>
          <p:nvPr/>
        </p:nvSpPr>
        <p:spPr>
          <a:xfrm>
            <a:off x="7826167" y="1700430"/>
            <a:ext cx="2785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Extreme Networks 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AP305C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67720DB-670A-AD4A-85BC-07E592DAA853}"/>
              </a:ext>
            </a:extLst>
          </p:cNvPr>
          <p:cNvSpPr/>
          <p:nvPr/>
        </p:nvSpPr>
        <p:spPr>
          <a:xfrm>
            <a:off x="4456232" y="1700430"/>
            <a:ext cx="118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Aruba</a:t>
            </a:r>
          </a:p>
          <a:p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550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0339F77-7139-3547-B8C7-72682895B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535" y="2003511"/>
            <a:ext cx="2350395" cy="13945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B7ED1E7-B519-C84A-ABB5-0FEA451B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832" y="1606459"/>
            <a:ext cx="2045250" cy="21856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55D4134-6737-1E4D-AC97-CAD5A16D62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271" y="1892685"/>
            <a:ext cx="2096417" cy="16367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844BE3-2FCB-234F-B139-2A847D5943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04" y="4604036"/>
            <a:ext cx="1390407" cy="190003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7414199-3AC7-8748-BB2B-52C8ECEE9E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205" y="5526922"/>
            <a:ext cx="1105539" cy="110553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B8FA26C-4226-FE43-A222-097AEDCC8583}"/>
              </a:ext>
            </a:extLst>
          </p:cNvPr>
          <p:cNvSpPr/>
          <p:nvPr/>
        </p:nvSpPr>
        <p:spPr>
          <a:xfrm>
            <a:off x="857597" y="4276426"/>
            <a:ext cx="2365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PCIe &amp; </a:t>
            </a:r>
            <a:r>
              <a:rPr lang="en-US" altLang="zh-CN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CNVi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擴充卡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4CA710D-86AB-BB4C-B77A-76AF7C078D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731" y="5259404"/>
            <a:ext cx="1207937" cy="14289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F239AD5-BCFE-1146-A1F1-D5C45215C8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483" y="4411178"/>
            <a:ext cx="2269262" cy="268448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7EE51DF-AF65-DF48-8756-1A25B0A2AA16}"/>
              </a:ext>
            </a:extLst>
          </p:cNvPr>
          <p:cNvSpPr/>
          <p:nvPr/>
        </p:nvSpPr>
        <p:spPr>
          <a:xfrm>
            <a:off x="3424176" y="4276426"/>
            <a:ext cx="4740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iPad Pro, iPhone 11, Galaxy S20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系列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2A780ED-A7F0-8643-B74A-FE37F43BFA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744" y="5372911"/>
            <a:ext cx="1207937" cy="1307911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5F67C164-F99D-4C08-8407-400DBF4B311B}"/>
              </a:ext>
            </a:extLst>
          </p:cNvPr>
          <p:cNvSpPr/>
          <p:nvPr/>
        </p:nvSpPr>
        <p:spPr>
          <a:xfrm>
            <a:off x="795104" y="1187375"/>
            <a:ext cx="1154891" cy="400110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AP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2DD8143-73B3-4C25-8921-48F1D1E3EC48}"/>
              </a:ext>
            </a:extLst>
          </p:cNvPr>
          <p:cNvSpPr/>
          <p:nvPr/>
        </p:nvSpPr>
        <p:spPr>
          <a:xfrm>
            <a:off x="799552" y="3766433"/>
            <a:ext cx="1824563" cy="400110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筆電與桌機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4EB9A49-A723-441B-8B26-3F157FF57000}"/>
              </a:ext>
            </a:extLst>
          </p:cNvPr>
          <p:cNvSpPr/>
          <p:nvPr/>
        </p:nvSpPr>
        <p:spPr>
          <a:xfrm>
            <a:off x="3468073" y="3766433"/>
            <a:ext cx="1824563" cy="400110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行動裝置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D72CE5D3-E3BF-4C5F-AA65-02BC0D2BAB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6393" y="4672820"/>
            <a:ext cx="361343" cy="294687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6678DA6-99E5-4DF7-85C7-1B40470F91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7783" y="4113404"/>
            <a:ext cx="338563" cy="276442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06575F7C-C759-41DA-92F5-E6030FD721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7783" y="5250480"/>
            <a:ext cx="338563" cy="276442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9C5C25CA-914D-49C0-92CC-D45CF45B793E}"/>
              </a:ext>
            </a:extLst>
          </p:cNvPr>
          <p:cNvSpPr/>
          <p:nvPr/>
        </p:nvSpPr>
        <p:spPr>
          <a:xfrm>
            <a:off x="8427736" y="4100297"/>
            <a:ext cx="894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WiFi</a:t>
            </a:r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6</a:t>
            </a: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D628BF1-7E5C-4572-87A2-D5B1C7C071E1}"/>
              </a:ext>
            </a:extLst>
          </p:cNvPr>
          <p:cNvSpPr/>
          <p:nvPr/>
        </p:nvSpPr>
        <p:spPr>
          <a:xfrm>
            <a:off x="8427736" y="4558553"/>
            <a:ext cx="894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Gigabit LAN</a:t>
            </a: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E426978-2E57-47CA-B529-FC0451D27444}"/>
              </a:ext>
            </a:extLst>
          </p:cNvPr>
          <p:cNvSpPr/>
          <p:nvPr/>
        </p:nvSpPr>
        <p:spPr>
          <a:xfrm>
            <a:off x="8427736" y="5232253"/>
            <a:ext cx="894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WiFi</a:t>
            </a:r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5</a:t>
            </a: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0F542B7-5A8B-43F4-A14A-E56124B9A56C}"/>
              </a:ext>
            </a:extLst>
          </p:cNvPr>
          <p:cNvGrpSpPr/>
          <p:nvPr/>
        </p:nvGrpSpPr>
        <p:grpSpPr>
          <a:xfrm>
            <a:off x="9334015" y="4048758"/>
            <a:ext cx="1666718" cy="1581343"/>
            <a:chOff x="4540097" y="2634251"/>
            <a:chExt cx="3317082" cy="3330438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3B2BC23-5D83-486A-8A70-D1B58F46CF00}"/>
                </a:ext>
              </a:extLst>
            </p:cNvPr>
            <p:cNvCxnSpPr/>
            <p:nvPr/>
          </p:nvCxnSpPr>
          <p:spPr>
            <a:xfrm>
              <a:off x="4540097" y="2634251"/>
              <a:ext cx="0" cy="3330438"/>
            </a:xfrm>
            <a:prstGeom prst="line">
              <a:avLst/>
            </a:prstGeom>
            <a:ln w="952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2E950FA8-5733-423C-BBE2-27CA515F575F}"/>
                </a:ext>
              </a:extLst>
            </p:cNvPr>
            <p:cNvCxnSpPr/>
            <p:nvPr/>
          </p:nvCxnSpPr>
          <p:spPr>
            <a:xfrm>
              <a:off x="7857179" y="2634251"/>
              <a:ext cx="0" cy="3330438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4F46F3C9-79D2-4615-8340-EA7FA6729049}"/>
                </a:ext>
              </a:extLst>
            </p:cNvPr>
            <p:cNvCxnSpPr/>
            <p:nvPr/>
          </p:nvCxnSpPr>
          <p:spPr>
            <a:xfrm>
              <a:off x="6198638" y="2634251"/>
              <a:ext cx="0" cy="3330438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19147ABA-28D8-4187-84D9-3C34249B8DCC}"/>
              </a:ext>
            </a:extLst>
          </p:cNvPr>
          <p:cNvSpPr/>
          <p:nvPr/>
        </p:nvSpPr>
        <p:spPr>
          <a:xfrm>
            <a:off x="9101822" y="5681640"/>
            <a:ext cx="4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0</a:t>
            </a: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9FD545F-5A50-4A28-B0CC-9AB2C5AB06C0}"/>
              </a:ext>
            </a:extLst>
          </p:cNvPr>
          <p:cNvSpPr/>
          <p:nvPr/>
        </p:nvSpPr>
        <p:spPr>
          <a:xfrm>
            <a:off x="9635288" y="5681640"/>
            <a:ext cx="737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1Gbps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1E9403A-9902-49B8-8D57-4C8A7EE947EE}"/>
              </a:ext>
            </a:extLst>
          </p:cNvPr>
          <p:cNvSpPr/>
          <p:nvPr/>
        </p:nvSpPr>
        <p:spPr>
          <a:xfrm>
            <a:off x="10644207" y="5681640"/>
            <a:ext cx="737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2Gbps</a:t>
            </a:r>
          </a:p>
        </p:txBody>
      </p:sp>
      <p:sp>
        <p:nvSpPr>
          <p:cNvPr id="43" name="矩形: 圓角 113">
            <a:extLst>
              <a:ext uri="{FF2B5EF4-FFF2-40B4-BE49-F238E27FC236}">
                <a16:creationId xmlns:a16="http://schemas.microsoft.com/office/drawing/2014/main" id="{85833CEF-35FB-4BC3-890F-4A21C66487D3}"/>
              </a:ext>
            </a:extLst>
          </p:cNvPr>
          <p:cNvSpPr/>
          <p:nvPr/>
        </p:nvSpPr>
        <p:spPr>
          <a:xfrm>
            <a:off x="9269281" y="4199264"/>
            <a:ext cx="2112550" cy="164714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: 圓角 53">
            <a:extLst>
              <a:ext uri="{FF2B5EF4-FFF2-40B4-BE49-F238E27FC236}">
                <a16:creationId xmlns:a16="http://schemas.microsoft.com/office/drawing/2014/main" id="{E2AB6693-ED07-4A30-8939-5107F6B13425}"/>
              </a:ext>
            </a:extLst>
          </p:cNvPr>
          <p:cNvSpPr/>
          <p:nvPr/>
        </p:nvSpPr>
        <p:spPr>
          <a:xfrm>
            <a:off x="9269280" y="4740180"/>
            <a:ext cx="889909" cy="15929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 26">
            <a:extLst>
              <a:ext uri="{FF2B5EF4-FFF2-40B4-BE49-F238E27FC236}">
                <a16:creationId xmlns:a16="http://schemas.microsoft.com/office/drawing/2014/main" id="{B32ED28C-4B75-4B6B-9873-569C4DDA7A6E}"/>
              </a:ext>
            </a:extLst>
          </p:cNvPr>
          <p:cNvSpPr/>
          <p:nvPr/>
        </p:nvSpPr>
        <p:spPr>
          <a:xfrm>
            <a:off x="10530760" y="3889688"/>
            <a:ext cx="105189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2.4 Gbps</a:t>
            </a:r>
            <a:endParaRPr lang="zh-CN" altLang="en-US" sz="1600" b="1">
              <a:solidFill>
                <a:srgbClr val="D6FF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矩形: 圓角 53">
            <a:extLst>
              <a:ext uri="{FF2B5EF4-FFF2-40B4-BE49-F238E27FC236}">
                <a16:creationId xmlns:a16="http://schemas.microsoft.com/office/drawing/2014/main" id="{9EDE3F13-4176-4567-AABD-33511C3570B1}"/>
              </a:ext>
            </a:extLst>
          </p:cNvPr>
          <p:cNvSpPr/>
          <p:nvPr/>
        </p:nvSpPr>
        <p:spPr>
          <a:xfrm>
            <a:off x="9269281" y="5275672"/>
            <a:ext cx="737624" cy="1592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 26">
            <a:extLst>
              <a:ext uri="{FF2B5EF4-FFF2-40B4-BE49-F238E27FC236}">
                <a16:creationId xmlns:a16="http://schemas.microsoft.com/office/drawing/2014/main" id="{31BEEF60-A974-4CCC-9306-C89ABEFF424B}"/>
              </a:ext>
            </a:extLst>
          </p:cNvPr>
          <p:cNvSpPr/>
          <p:nvPr/>
        </p:nvSpPr>
        <p:spPr>
          <a:xfrm>
            <a:off x="9725305" y="4489966"/>
            <a:ext cx="679994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 Gbps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矩形 26">
            <a:extLst>
              <a:ext uri="{FF2B5EF4-FFF2-40B4-BE49-F238E27FC236}">
                <a16:creationId xmlns:a16="http://schemas.microsoft.com/office/drawing/2014/main" id="{EA09D6FC-A305-4A85-8364-FF48CDE42132}"/>
              </a:ext>
            </a:extLst>
          </p:cNvPr>
          <p:cNvSpPr/>
          <p:nvPr/>
        </p:nvSpPr>
        <p:spPr>
          <a:xfrm>
            <a:off x="9725305" y="5028994"/>
            <a:ext cx="978153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0.867 Gbps</a:t>
            </a:r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6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FC74168-F691-4C84-A9BF-02FA2FC0BF7E}"/>
              </a:ext>
            </a:extLst>
          </p:cNvPr>
          <p:cNvSpPr/>
          <p:nvPr/>
        </p:nvSpPr>
        <p:spPr>
          <a:xfrm>
            <a:off x="805912" y="1322267"/>
            <a:ext cx="10276611" cy="5413580"/>
          </a:xfrm>
          <a:prstGeom prst="roundRect">
            <a:avLst>
              <a:gd name="adj" fmla="val 3128"/>
            </a:avLst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支援市場</a:t>
            </a:r>
            <a:r>
              <a:rPr lang="en-US" altLang="zh-CN"/>
              <a:t> Wi-Fi 6 PCIe </a:t>
            </a:r>
            <a:r>
              <a:rPr lang="zh-CN" altLang="en-US"/>
              <a:t>擴充卡，讓</a:t>
            </a:r>
            <a:r>
              <a:rPr lang="en-US" altLang="zh-CN"/>
              <a:t> NAS </a:t>
            </a:r>
            <a:r>
              <a:rPr lang="zh-CN" altLang="en-US"/>
              <a:t>隨處擺放</a:t>
            </a:r>
            <a:br>
              <a:rPr lang="en-US" altLang="zh-CN"/>
            </a:br>
            <a:r>
              <a:rPr lang="zh-CN" altLang="en-US"/>
              <a:t>仍有</a:t>
            </a:r>
            <a:r>
              <a:rPr lang="en-US" altLang="zh-CN"/>
              <a:t> </a:t>
            </a:r>
            <a:r>
              <a:rPr lang="en-US" altLang="zh-CN" err="1"/>
              <a:t>GbE</a:t>
            </a:r>
            <a:r>
              <a:rPr lang="en-US" altLang="zh-CN"/>
              <a:t> </a:t>
            </a:r>
            <a:r>
              <a:rPr lang="zh-CN" altLang="en-US"/>
              <a:t>級無線傳輸實力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1094030" y="4759600"/>
            <a:ext cx="3492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sz="1600">
                <a:solidFill>
                  <a:srgbClr val="D6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支援基於</a:t>
            </a:r>
            <a:r>
              <a:rPr lang="en-US" altLang="zh-TW" sz="1600">
                <a:solidFill>
                  <a:srgbClr val="D6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Intel AX200 Wi-Fi 6 </a:t>
            </a:r>
            <a:r>
              <a:rPr lang="zh-CN" altLang="en-US" sz="1600">
                <a:solidFill>
                  <a:srgbClr val="D6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晶片的各廠牌</a:t>
            </a:r>
            <a:r>
              <a:rPr lang="en-US" altLang="zh-CN" sz="1600">
                <a:solidFill>
                  <a:srgbClr val="D6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802.11AX PCIe </a:t>
            </a:r>
            <a:r>
              <a:rPr lang="zh-CN" altLang="en-US" sz="1600">
                <a:solidFill>
                  <a:srgbClr val="D6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擴充卡</a:t>
            </a:r>
            <a:endParaRPr lang="zh-TW" altLang="zh-TW" sz="1600">
              <a:solidFill>
                <a:srgbClr val="D6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5E16DAD-D600-4BC1-88C2-DD3BF880F7F0}"/>
              </a:ext>
            </a:extLst>
          </p:cNvPr>
          <p:cNvSpPr/>
          <p:nvPr/>
        </p:nvSpPr>
        <p:spPr>
          <a:xfrm>
            <a:off x="1094030" y="6273726"/>
            <a:ext cx="3319625" cy="309651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MSI HERALD-AX</a:t>
            </a:r>
          </a:p>
        </p:txBody>
      </p:sp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B7C1237B-F699-E94D-A5DF-D9C347F10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12" y="1242795"/>
            <a:ext cx="10263309" cy="336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矩形: 圓角 31">
            <a:extLst>
              <a:ext uri="{FF2B5EF4-FFF2-40B4-BE49-F238E27FC236}">
                <a16:creationId xmlns:a16="http://schemas.microsoft.com/office/drawing/2014/main" id="{496029E2-CF54-4941-8907-D8809465325F}"/>
              </a:ext>
            </a:extLst>
          </p:cNvPr>
          <p:cNvSpPr/>
          <p:nvPr/>
        </p:nvSpPr>
        <p:spPr>
          <a:xfrm>
            <a:off x="1094030" y="5406385"/>
            <a:ext cx="3308106" cy="309651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Gigabyte GC-WBAX200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38B4343-09B5-AD4C-914D-614EFFEAA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031" y="4484805"/>
            <a:ext cx="3577610" cy="22395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7EBDCB9-06C3-694F-86DB-DF510CBEBB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575" y="4538382"/>
            <a:ext cx="3891581" cy="2004597"/>
          </a:xfrm>
          <a:prstGeom prst="rect">
            <a:avLst/>
          </a:prstGeom>
        </p:spPr>
      </p:pic>
      <p:sp>
        <p:nvSpPr>
          <p:cNvPr id="25" name="矩形: 圓角 31">
            <a:extLst>
              <a:ext uri="{FF2B5EF4-FFF2-40B4-BE49-F238E27FC236}">
                <a16:creationId xmlns:a16="http://schemas.microsoft.com/office/drawing/2014/main" id="{8E54EB2E-AF53-C148-8235-C5F0F02FCCB3}"/>
              </a:ext>
            </a:extLst>
          </p:cNvPr>
          <p:cNvSpPr/>
          <p:nvPr/>
        </p:nvSpPr>
        <p:spPr>
          <a:xfrm>
            <a:off x="1094030" y="5840055"/>
            <a:ext cx="3319850" cy="309651"/>
          </a:xfrm>
          <a:prstGeom prst="roundRect">
            <a:avLst/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ASUS PCE-AX58BT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0162B845-C409-7544-BC60-EA248AF22EC9}"/>
              </a:ext>
            </a:extLst>
          </p:cNvPr>
          <p:cNvSpPr/>
          <p:nvPr/>
        </p:nvSpPr>
        <p:spPr>
          <a:xfrm>
            <a:off x="8701571" y="3238529"/>
            <a:ext cx="716692" cy="42929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66888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0359B9-021C-4912-A1E5-009FB10B3D2A}"/>
              </a:ext>
            </a:extLst>
          </p:cNvPr>
          <p:cNvSpPr/>
          <p:nvPr/>
        </p:nvSpPr>
        <p:spPr>
          <a:xfrm>
            <a:off x="7563173" y="2464231"/>
            <a:ext cx="116237" cy="511444"/>
          </a:xfrm>
          <a:prstGeom prst="rect">
            <a:avLst/>
          </a:prstGeom>
          <a:solidFill>
            <a:srgbClr val="D6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C545F0-A39D-47F1-BE5E-ADBD2677D85A}"/>
              </a:ext>
            </a:extLst>
          </p:cNvPr>
          <p:cNvSpPr/>
          <p:nvPr/>
        </p:nvSpPr>
        <p:spPr>
          <a:xfrm>
            <a:off x="7679410" y="2489120"/>
            <a:ext cx="4384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的普及速度遠超你所想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91816B4-D994-4B79-B23B-1B4DCB4D6B50}"/>
              </a:ext>
            </a:extLst>
          </p:cNvPr>
          <p:cNvSpPr/>
          <p:nvPr/>
        </p:nvSpPr>
        <p:spPr>
          <a:xfrm>
            <a:off x="7563173" y="3355384"/>
            <a:ext cx="116237" cy="511444"/>
          </a:xfrm>
          <a:prstGeom prst="rect">
            <a:avLst/>
          </a:prstGeom>
          <a:solidFill>
            <a:srgbClr val="D6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022FD13-6DD5-444F-87A6-51040E0F7E49}"/>
              </a:ext>
            </a:extLst>
          </p:cNvPr>
          <p:cNvSpPr/>
          <p:nvPr/>
        </p:nvSpPr>
        <p:spPr>
          <a:xfrm>
            <a:off x="7679409" y="3204376"/>
            <a:ext cx="4195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迎接 </a:t>
            </a:r>
            <a:r>
              <a:rPr lang="en-US" altLang="zh-TW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世代的高擴充性 </a:t>
            </a:r>
            <a:r>
              <a:rPr lang="en-US" altLang="zh-TW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TS-x53D NAS </a:t>
            </a:r>
            <a:r>
              <a:rPr lang="zh-TW" altLang="en-US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C8E5C56-C558-431B-A6EC-ECBAF188A321}"/>
              </a:ext>
            </a:extLst>
          </p:cNvPr>
          <p:cNvSpPr/>
          <p:nvPr/>
        </p:nvSpPr>
        <p:spPr>
          <a:xfrm>
            <a:off x="7563173" y="4215344"/>
            <a:ext cx="116237" cy="511444"/>
          </a:xfrm>
          <a:prstGeom prst="rect">
            <a:avLst/>
          </a:prstGeom>
          <a:solidFill>
            <a:srgbClr val="D6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B52EDE3-31AA-49AF-BEF4-18D747F0BB27}"/>
              </a:ext>
            </a:extLst>
          </p:cNvPr>
          <p:cNvSpPr/>
          <p:nvPr/>
        </p:nvSpPr>
        <p:spPr>
          <a:xfrm>
            <a:off x="7679409" y="4082692"/>
            <a:ext cx="4195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更勝一疇的軟體應用，搭配 </a:t>
            </a:r>
            <a:r>
              <a:rPr lang="en-US" altLang="zh-TW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24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相輔相成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2BB5584-38F2-4320-8352-718D8353C9D6}"/>
              </a:ext>
            </a:extLst>
          </p:cNvPr>
          <p:cNvSpPr txBox="1"/>
          <p:nvPr/>
        </p:nvSpPr>
        <p:spPr>
          <a:xfrm rot="613681">
            <a:off x="319706" y="3266088"/>
            <a:ext cx="763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</a:rPr>
              <a:t>TS-253D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5E57EFC-7EC1-4855-864D-5483D4555241}"/>
              </a:ext>
            </a:extLst>
          </p:cNvPr>
          <p:cNvSpPr txBox="1"/>
          <p:nvPr/>
        </p:nvSpPr>
        <p:spPr>
          <a:xfrm rot="613681">
            <a:off x="4674731" y="5226623"/>
            <a:ext cx="763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</a:rPr>
              <a:t>TS-653D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E4C1260-0EC7-4328-9B91-26FEF6CB30D0}"/>
              </a:ext>
            </a:extLst>
          </p:cNvPr>
          <p:cNvSpPr txBox="1"/>
          <p:nvPr/>
        </p:nvSpPr>
        <p:spPr>
          <a:xfrm rot="20778536">
            <a:off x="2246663" y="6122941"/>
            <a:ext cx="763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</a:rPr>
              <a:t>TS-453D</a:t>
            </a:r>
            <a:endParaRPr lang="zh-TW" alt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9D3645-7EC8-4B2E-9198-31DF5FE5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98" y="4081183"/>
            <a:ext cx="5281807" cy="1910616"/>
          </a:xfrm>
        </p:spPr>
        <p:txBody>
          <a:bodyPr>
            <a:no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備份、分享與虛擬機器等各項免費功能讓專業使用者盡享一機多用途</a:t>
            </a: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A048CB-3875-4203-BEEF-2813C3326B8E}"/>
              </a:ext>
            </a:extLst>
          </p:cNvPr>
          <p:cNvSpPr/>
          <p:nvPr/>
        </p:nvSpPr>
        <p:spPr>
          <a:xfrm>
            <a:off x="7827897" y="4147307"/>
            <a:ext cx="839563" cy="2590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TS-653D</a:t>
            </a:r>
            <a:endParaRPr lang="en-US" altLang="zh-CN" sz="1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138035-3982-42B9-850E-2F1B99C98FB0}"/>
              </a:ext>
            </a:extLst>
          </p:cNvPr>
          <p:cNvSpPr/>
          <p:nvPr/>
        </p:nvSpPr>
        <p:spPr>
          <a:xfrm>
            <a:off x="8569518" y="2344030"/>
            <a:ext cx="839563" cy="2590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TS-453D</a:t>
            </a:r>
            <a:endParaRPr lang="en-US" altLang="zh-CN" sz="1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B6C0731-000E-4AEF-87C7-DD6071A52DFF}"/>
              </a:ext>
            </a:extLst>
          </p:cNvPr>
          <p:cNvSpPr/>
          <p:nvPr/>
        </p:nvSpPr>
        <p:spPr>
          <a:xfrm>
            <a:off x="9467060" y="466495"/>
            <a:ext cx="839563" cy="25909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TS-253D</a:t>
            </a:r>
            <a:endParaRPr lang="en-US" altLang="zh-CN" sz="1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12" name="圖片 1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4B2C6B10-764C-4DB4-8D84-221A32C0B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7897" y="4276853"/>
            <a:ext cx="2773290" cy="2237776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11" name="圖片 1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4A216A52-AB5C-40D7-AED3-EE0B28C3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720" y="2473576"/>
            <a:ext cx="2015265" cy="2163518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13" name="圖片 12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19A4B83D-190B-4CE5-A29B-8C381BF927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363" y="596041"/>
            <a:ext cx="1294959" cy="2172930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549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21" y="3476117"/>
            <a:ext cx="2287345" cy="22898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920" y="509421"/>
            <a:ext cx="10358079" cy="749691"/>
          </a:xfrm>
        </p:spPr>
        <p:txBody>
          <a:bodyPr>
            <a:noAutofit/>
          </a:bodyPr>
          <a:lstStyle/>
          <a:p>
            <a:r>
              <a:rPr lang="en-US" altLang="zh-TW" err="1"/>
              <a:t>QuMagie</a:t>
            </a:r>
            <a:r>
              <a:rPr lang="en-US" altLang="zh-TW"/>
              <a:t> </a:t>
            </a:r>
            <a:r>
              <a:rPr lang="zh-TW" altLang="en-US"/>
              <a:t>智慧相簿與 </a:t>
            </a:r>
            <a:r>
              <a:rPr lang="en-US" altLang="zh-TW"/>
              <a:t>AI </a:t>
            </a:r>
            <a:r>
              <a:rPr lang="zh-TW" altLang="en-US"/>
              <a:t>自動分類</a:t>
            </a:r>
            <a:endParaRPr 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1833921" y="1165734"/>
            <a:ext cx="7454952" cy="8586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067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運用人工智慧比對人臉特徵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將相似的人臉自動分組
</a:t>
            </a:r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2035229" y="-61633"/>
            <a:ext cx="1220075" cy="5290537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BBD1E"/>
              </a:gs>
              <a:gs pos="0">
                <a:srgbClr val="3F5036"/>
              </a:gs>
            </a:gsLst>
            <a:lin ang="0" scaled="1"/>
            <a:tileRect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601442" y="2000915"/>
            <a:ext cx="4253269" cy="14918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運用人工智慧辨識照片內容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自動依照內容分類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目前已有將近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類不同主題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依照人物、標籤、日期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快速搜尋
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36" y="384384"/>
            <a:ext cx="948759" cy="94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345" y="4032579"/>
            <a:ext cx="3688923" cy="2180515"/>
          </a:xfrm>
          <a:prstGeom prst="rect">
            <a:avLst/>
          </a:prstGeom>
        </p:spPr>
      </p:pic>
      <p:sp>
        <p:nvSpPr>
          <p:cNvPr id="38" name="橢圓 37">
            <a:extLst>
              <a:ext uri="{FF2B5EF4-FFF2-40B4-BE49-F238E27FC236}">
                <a16:creationId xmlns:a16="http://schemas.microsoft.com/office/drawing/2014/main" id="{B205F529-41BC-4C7C-9A17-A7CD2F22C28C}"/>
              </a:ext>
            </a:extLst>
          </p:cNvPr>
          <p:cNvSpPr/>
          <p:nvPr/>
        </p:nvSpPr>
        <p:spPr>
          <a:xfrm>
            <a:off x="5052015" y="2082840"/>
            <a:ext cx="1027052" cy="10391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0C737B18-2C5C-4FD3-879C-B771A2FF52EC}"/>
              </a:ext>
            </a:extLst>
          </p:cNvPr>
          <p:cNvSpPr/>
          <p:nvPr/>
        </p:nvSpPr>
        <p:spPr>
          <a:xfrm>
            <a:off x="5117136" y="2153981"/>
            <a:ext cx="900000" cy="900000"/>
          </a:xfrm>
          <a:prstGeom prst="ellipse">
            <a:avLst/>
          </a:prstGeom>
          <a:gradFill flip="none" rotWithShape="1">
            <a:gsLst>
              <a:gs pos="0">
                <a:srgbClr val="9BBD1E"/>
              </a:gs>
              <a:gs pos="0">
                <a:srgbClr val="3F5036"/>
              </a:gs>
            </a:gsLst>
            <a:lin ang="0" scaled="1"/>
            <a:tileRect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3184" y="2337700"/>
            <a:ext cx="669931" cy="534249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715000" y="6089514"/>
            <a:ext cx="1795182" cy="244643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825372" y="3794370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2877726" y="3731958"/>
            <a:ext cx="2060756" cy="7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資料夾瀏覽模式
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601442" y="3460639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695089" y="3404727"/>
            <a:ext cx="2060756" cy="794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相簿瀏覽模式
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Google Shape;158;p22">
            <a:extLst>
              <a:ext uri="{FF2B5EF4-FFF2-40B4-BE49-F238E27FC236}">
                <a16:creationId xmlns:a16="http://schemas.microsoft.com/office/drawing/2014/main" id="{13506F77-A818-3141-9F93-517F7F4EB899}"/>
              </a:ext>
            </a:extLst>
          </p:cNvPr>
          <p:cNvSpPr txBox="1"/>
          <p:nvPr/>
        </p:nvSpPr>
        <p:spPr>
          <a:xfrm>
            <a:off x="5658622" y="3735972"/>
            <a:ext cx="1218422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TS-253D</a:t>
            </a:r>
          </a:p>
        </p:txBody>
      </p:sp>
      <p:pic>
        <p:nvPicPr>
          <p:cNvPr id="26" name="圖片 25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AC21682E-0019-4C31-ADA7-EFFA455D28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860" y="3943073"/>
            <a:ext cx="1418794" cy="23807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65256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333B1AE-47A1-422E-BC0C-F785E69E761E}"/>
              </a:ext>
            </a:extLst>
          </p:cNvPr>
          <p:cNvSpPr/>
          <p:nvPr/>
        </p:nvSpPr>
        <p:spPr>
          <a:xfrm>
            <a:off x="0" y="1148142"/>
            <a:ext cx="12192000" cy="570985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/>
              <a:t>串流至智慧電視、</a:t>
            </a:r>
            <a:r>
              <a:rPr lang="en-US" altLang="zh-TW" sz="3200"/>
              <a:t>Apple TV</a:t>
            </a:r>
            <a:r>
              <a:rPr lang="zh-TW" altLang="en-US" sz="3200"/>
              <a:t>、</a:t>
            </a:r>
            <a:r>
              <a:rPr lang="en-US" altLang="zh-TW" sz="3200"/>
              <a:t>Chromecast</a:t>
            </a:r>
            <a:r>
              <a:rPr lang="zh-TW" altLang="en-US" sz="3200"/>
              <a:t>、</a:t>
            </a:r>
            <a:r>
              <a:rPr lang="en-US" altLang="zh-TW" sz="3200"/>
              <a:t>Fire TV</a:t>
            </a:r>
            <a:r>
              <a:rPr lang="zh-TW" altLang="en-US" sz="3200"/>
              <a:t>、</a:t>
            </a:r>
            <a:r>
              <a:rPr lang="en-US" altLang="zh-TW" sz="3200"/>
              <a:t>Roku</a:t>
            </a:r>
            <a:endParaRPr lang="en-US" sz="320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971106" y="2641602"/>
            <a:ext cx="2223484" cy="1883844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9BBD1E"/>
                </a:gs>
                <a:gs pos="38000">
                  <a:srgbClr val="D6FF00"/>
                </a:gs>
                <a:gs pos="78000">
                  <a:schemeClr val="accent6">
                    <a:alpha val="2000"/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5341" y="2163936"/>
              <a:ext cx="1621222" cy="1621222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907" y="2874311"/>
            <a:ext cx="1778795" cy="1771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940C4-EC77-9546-BEA8-945094800F9D}"/>
              </a:ext>
            </a:extLst>
          </p:cNvPr>
          <p:cNvSpPr txBox="1"/>
          <p:nvPr/>
        </p:nvSpPr>
        <p:spPr>
          <a:xfrm>
            <a:off x="3029977" y="4441736"/>
            <a:ext cx="123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b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Qmedia</a:t>
            </a:r>
            <a:endParaRPr lang="en-US" sz="1400" b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3762607" y="5185197"/>
            <a:ext cx="205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DLNA,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網路串流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 flipV="1">
            <a:off x="2850620" y="5616941"/>
            <a:ext cx="4061865" cy="1"/>
          </a:xfrm>
          <a:prstGeom prst="straightConnector1">
            <a:avLst/>
          </a:prstGeom>
          <a:ln w="38100" cap="rnd"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6000">
                  <a:srgbClr val="D5FF00"/>
                </a:gs>
                <a:gs pos="68000">
                  <a:srgbClr val="D6FF00"/>
                </a:gs>
                <a:gs pos="100000">
                  <a:srgbClr val="9BBD1E"/>
                </a:gs>
              </a:gsLst>
              <a:lin ang="2700000" scaled="0"/>
            </a:gradFill>
            <a:prstDash val="sysDot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B38C86-A837-6A41-8D3E-9716D7A4D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529" y="1472400"/>
            <a:ext cx="3801793" cy="213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661111" y="1148143"/>
            <a:ext cx="6000348" cy="1509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33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使用</a:t>
            </a:r>
            <a:r>
              <a:rPr lang="zh-CN" altLang="en-US" sz="2133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電視或播放器隨附</a:t>
            </a:r>
            <a:r>
              <a:rPr lang="zh-TW" altLang="en-US" sz="2133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遙控器的直覺操作
多種類別與排序方式例如標題、日期、評分等
篩選與關鍵字快速搜尋</a:t>
            </a:r>
            <a:endParaRPr lang="zh-CN" altLang="en-US" sz="2133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915514-8A5F-9348-BBB2-93233403D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904" y="2657339"/>
            <a:ext cx="3780324" cy="2126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524">
            <a:extLst>
              <a:ext uri="{FF2B5EF4-FFF2-40B4-BE49-F238E27FC236}">
                <a16:creationId xmlns:a16="http://schemas.microsoft.com/office/drawing/2014/main" id="{81895EC7-6BCF-4DEE-9E98-13CC2BB527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0254" y="3962277"/>
            <a:ext cx="4656687" cy="3042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5DA96-5812-404A-AEB4-8516B7582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32" y="4124900"/>
            <a:ext cx="3808919" cy="214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EFF0C9-A203-4BD8-BCF8-16A05C0699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37199" y="6574536"/>
            <a:ext cx="2273466" cy="244643"/>
          </a:xfrm>
          <a:prstGeom prst="rect">
            <a:avLst/>
          </a:prstGeom>
        </p:spPr>
      </p:pic>
      <p:sp>
        <p:nvSpPr>
          <p:cNvPr id="24" name="Google Shape;158;p22">
            <a:extLst>
              <a:ext uri="{FF2B5EF4-FFF2-40B4-BE49-F238E27FC236}">
                <a16:creationId xmlns:a16="http://schemas.microsoft.com/office/drawing/2014/main" id="{D9E4DDFC-E791-1144-8879-F850431CF56B}"/>
              </a:ext>
            </a:extLst>
          </p:cNvPr>
          <p:cNvSpPr txBox="1"/>
          <p:nvPr/>
        </p:nvSpPr>
        <p:spPr>
          <a:xfrm>
            <a:off x="2862724" y="6354204"/>
            <a:ext cx="132971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</a:t>
            </a:r>
          </a:p>
        </p:txBody>
      </p:sp>
      <p:pic>
        <p:nvPicPr>
          <p:cNvPr id="25" name="圖片 2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DC48A54-E686-4C43-8039-872ACD27C7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258" y="4412817"/>
            <a:ext cx="2241469" cy="24063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882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C599D5B5-53C9-4DEB-A939-CBB4A414DA8B}"/>
              </a:ext>
            </a:extLst>
          </p:cNvPr>
          <p:cNvSpPr/>
          <p:nvPr/>
        </p:nvSpPr>
        <p:spPr>
          <a:xfrm>
            <a:off x="568237" y="4974192"/>
            <a:ext cx="5422089" cy="8254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A5760"/>
              </a:gs>
              <a:gs pos="0">
                <a:srgbClr val="0882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CACBD7E-975A-4B7F-8D63-2DD2BF3069B7}"/>
              </a:ext>
            </a:extLst>
          </p:cNvPr>
          <p:cNvSpPr/>
          <p:nvPr/>
        </p:nvSpPr>
        <p:spPr>
          <a:xfrm>
            <a:off x="1042503" y="3808037"/>
            <a:ext cx="4947823" cy="8763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3286EACE-FEB2-4D0B-B872-7B0DDC0237A1}"/>
              </a:ext>
            </a:extLst>
          </p:cNvPr>
          <p:cNvSpPr/>
          <p:nvPr/>
        </p:nvSpPr>
        <p:spPr>
          <a:xfrm>
            <a:off x="893137" y="2771602"/>
            <a:ext cx="5122395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全方位 </a:t>
            </a:r>
            <a:r>
              <a:rPr lang="en-US" altLang="zh-TW"/>
              <a:t>4K </a:t>
            </a:r>
            <a:r>
              <a:rPr lang="zh-TW" altLang="en-US"/>
              <a:t>影音專家，本地播放與串流樣樣行</a:t>
            </a:r>
            <a:endParaRPr 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A48E7D3-6D8D-40CD-BE05-3649BB8AE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58868" y="6373871"/>
            <a:ext cx="2564169" cy="264864"/>
          </a:xfrm>
          <a:prstGeom prst="rect">
            <a:avLst/>
          </a:prstGeom>
        </p:spPr>
      </p:pic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73" y="3784141"/>
            <a:ext cx="915155" cy="915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724644" y="2869370"/>
            <a:ext cx="42656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Plex Server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影音串流與轉檔</a:t>
            </a:r>
            <a:endParaRPr lang="en-US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689570" y="3826417"/>
            <a:ext cx="402674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 </a:t>
            </a:r>
            <a:r>
              <a:rPr lang="en-US" altLang="zh-CN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Cinema28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串流多媒體至各房間的影音播放裝置</a:t>
            </a:r>
            <a:endParaRPr lang="en-US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D2B32EC-D25E-43B7-AECD-E7F2235F5AD3}"/>
              </a:ext>
            </a:extLst>
          </p:cNvPr>
          <p:cNvSpPr/>
          <p:nvPr/>
        </p:nvSpPr>
        <p:spPr>
          <a:xfrm>
            <a:off x="880535" y="1694189"/>
            <a:ext cx="5122395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735785" y="1786768"/>
            <a:ext cx="374333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4K HDMI v2.0 60Hz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輸出</a:t>
            </a:r>
            <a:endParaRPr 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568237" y="1578233"/>
            <a:ext cx="864096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8617B5-EAC7-4C0B-89BE-F6FA45852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18" y="1761678"/>
            <a:ext cx="687381" cy="497207"/>
          </a:xfrm>
          <a:prstGeom prst="rect">
            <a:avLst/>
          </a:prstGeom>
        </p:spPr>
      </p:pic>
      <p:pic>
        <p:nvPicPr>
          <p:cNvPr id="5" name="圖片 4" descr="一張含有 電子用品, 電腦, 鍵盤, 室內 的圖片&#10;&#10;自動產生的描述">
            <a:extLst>
              <a:ext uri="{FF2B5EF4-FFF2-40B4-BE49-F238E27FC236}">
                <a16:creationId xmlns:a16="http://schemas.microsoft.com/office/drawing/2014/main" id="{C3CDE44A-2C39-461B-B4DD-17014A895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969" y="5137276"/>
            <a:ext cx="1602328" cy="13762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893137" y="4959280"/>
            <a:ext cx="481732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搭配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RM-IR004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紅外線遙控器或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USB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無線鍵盤與滑鼠操控</a:t>
            </a:r>
            <a:endParaRPr lang="en-US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9" name="圖片 18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09BA1BDE-4BBE-4290-BB1B-E3E89745C8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460" y="4194729"/>
            <a:ext cx="2241469" cy="2406363"/>
          </a:xfrm>
          <a:prstGeom prst="rect">
            <a:avLst/>
          </a:prstGeom>
          <a:effectLst/>
        </p:spPr>
      </p:pic>
      <p:pic>
        <p:nvPicPr>
          <p:cNvPr id="26" name="圖片 25" descr="H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20207" y="3438254"/>
            <a:ext cx="886584" cy="89998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81F8887-9C89-AC4F-B798-44864428AE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97" y="5408586"/>
            <a:ext cx="738611" cy="738611"/>
          </a:xfrm>
          <a:prstGeom prst="rect">
            <a:avLst/>
          </a:prstGeom>
        </p:spPr>
      </p:pic>
      <p:pic>
        <p:nvPicPr>
          <p:cNvPr id="20" name="Shape 328">
            <a:extLst>
              <a:ext uri="{FF2B5EF4-FFF2-40B4-BE49-F238E27FC236}">
                <a16:creationId xmlns:a16="http://schemas.microsoft.com/office/drawing/2014/main" id="{04523AE2-03B7-A647-9C2E-0F1CD2801DBA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53" y="2627719"/>
            <a:ext cx="878880" cy="905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882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82F1DED9-C9AC-4132-9BE5-EF7D2F4B7965}"/>
              </a:ext>
            </a:extLst>
          </p:cNvPr>
          <p:cNvGrpSpPr/>
          <p:nvPr/>
        </p:nvGrpSpPr>
        <p:grpSpPr>
          <a:xfrm>
            <a:off x="3684073" y="4658828"/>
            <a:ext cx="1963692" cy="1963692"/>
            <a:chOff x="1538702" y="4710155"/>
            <a:chExt cx="1963692" cy="1963692"/>
          </a:xfrm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249DA8CC-E2E3-40F6-839B-BD000FF1353B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88874ADB-B201-49F9-BB6F-992D42C4F483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89E97086-EA31-4C61-B057-49A518093AA6}"/>
              </a:ext>
            </a:extLst>
          </p:cNvPr>
          <p:cNvGrpSpPr/>
          <p:nvPr/>
        </p:nvGrpSpPr>
        <p:grpSpPr>
          <a:xfrm>
            <a:off x="5844839" y="4658828"/>
            <a:ext cx="1963692" cy="1963692"/>
            <a:chOff x="1538702" y="4710155"/>
            <a:chExt cx="1963692" cy="1963692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407B4D61-AFE1-4BB8-B384-76DE327CE62A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4701CABB-43D4-4E57-AEDB-A8741B444E13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EB16133B-5FBB-4A42-97DE-F9BF79370A09}"/>
              </a:ext>
            </a:extLst>
          </p:cNvPr>
          <p:cNvGrpSpPr/>
          <p:nvPr/>
        </p:nvGrpSpPr>
        <p:grpSpPr>
          <a:xfrm>
            <a:off x="8023639" y="4658828"/>
            <a:ext cx="1963692" cy="1963692"/>
            <a:chOff x="1538702" y="4710155"/>
            <a:chExt cx="1963692" cy="1963692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F7DC1F75-4485-41D4-9E35-B8C93530E23E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734B85AB-9C8C-4711-B26D-1D565AFC2A41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46B3BEB-8BDC-44EE-8071-78A618AA10DF}"/>
              </a:ext>
            </a:extLst>
          </p:cNvPr>
          <p:cNvGrpSpPr/>
          <p:nvPr/>
        </p:nvGrpSpPr>
        <p:grpSpPr>
          <a:xfrm>
            <a:off x="1542956" y="4658828"/>
            <a:ext cx="1963692" cy="1963692"/>
            <a:chOff x="1538702" y="4710155"/>
            <a:chExt cx="1963692" cy="1963692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B756E22-A3B9-42F2-B76D-F75FAE715D9B}"/>
                </a:ext>
              </a:extLst>
            </p:cNvPr>
            <p:cNvSpPr/>
            <p:nvPr/>
          </p:nvSpPr>
          <p:spPr>
            <a:xfrm>
              <a:off x="1632543" y="4795192"/>
              <a:ext cx="1768288" cy="1768288"/>
            </a:xfrm>
            <a:prstGeom prst="ellipse">
              <a:avLst/>
            </a:prstGeom>
            <a:gradFill>
              <a:gsLst>
                <a:gs pos="0">
                  <a:srgbClr val="9BBD1E"/>
                </a:gs>
                <a:gs pos="100000">
                  <a:srgbClr val="08827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854FC07D-E02E-4D0E-808A-0610B9E6BBC5}"/>
                </a:ext>
              </a:extLst>
            </p:cNvPr>
            <p:cNvSpPr/>
            <p:nvPr/>
          </p:nvSpPr>
          <p:spPr>
            <a:xfrm>
              <a:off x="1538702" y="4710155"/>
              <a:ext cx="1963692" cy="1963692"/>
            </a:xfrm>
            <a:prstGeom prst="ellipse">
              <a:avLst/>
            </a:prstGeom>
            <a:noFill/>
            <a:ln>
              <a:solidFill>
                <a:srgbClr val="9BBD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835665" y="1291898"/>
            <a:ext cx="5368320" cy="3140496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/>
              <a:t>Qsirch</a:t>
            </a:r>
            <a:r>
              <a:rPr lang="en-US" altLang="zh-TW"/>
              <a:t> 4.0 </a:t>
            </a:r>
            <a:r>
              <a:rPr lang="zh-TW" altLang="en-US"/>
              <a:t>在茫茫檔海一指「尋」來</a:t>
            </a:r>
            <a:endParaRPr lang="en-US"/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5780228" y="4733007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6328964" y="4755188"/>
            <a:ext cx="937301" cy="458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133"/>
              </a:lnSpc>
            </a:pPr>
            <a:r>
              <a:rPr lang="en" sz="1733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sz="1733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6316603" y="5384927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059" y="5818133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445603" y="4733008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869763" y="5336351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6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2209917" y="4874175"/>
            <a:ext cx="761248" cy="295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733" kern="0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Web</a:t>
            </a:r>
            <a:endParaRPr sz="1733" kern="0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7938913" y="4733007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8314554" y="5373754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8385962" y="4932966"/>
            <a:ext cx="1393549" cy="410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/>
            <a:r>
              <a:rPr lang="zh-TW" altLang="en-US" sz="1733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瀏覽器套件
</a:t>
            </a:r>
            <a:endParaRPr sz="1733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3618811" y="4733008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997992" y="5255366"/>
            <a:ext cx="1355016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4122479" y="4887899"/>
            <a:ext cx="1179737" cy="258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zh-TW" altLang="en-US" sz="1733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行動裝置
</a:t>
            </a:r>
            <a:endParaRPr sz="1733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6240778" y="1705774"/>
            <a:ext cx="5733509" cy="2086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80990" indent="-38099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指定路徑、排除關鍵字等進階搜尋
強大篩選器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缺關鍵詞也能搜
搜尋、預覽、與分享一氣呵成
四大搜尋入口在哪都能搜</a:t>
            </a:r>
            <a:endParaRPr lang="en-US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1049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2B1DB051-7FBE-4359-834C-D3324F670420}"/>
              </a:ext>
            </a:extLst>
          </p:cNvPr>
          <p:cNvSpPr/>
          <p:nvPr/>
        </p:nvSpPr>
        <p:spPr>
          <a:xfrm>
            <a:off x="827032" y="2342570"/>
            <a:ext cx="8374762" cy="394594"/>
          </a:xfrm>
          <a:prstGeom prst="rect">
            <a:avLst/>
          </a:prstGeom>
          <a:gradFill>
            <a:gsLst>
              <a:gs pos="0">
                <a:srgbClr val="9BBD1E">
                  <a:alpha val="25000"/>
                </a:srgbClr>
              </a:gs>
              <a:gs pos="100000">
                <a:srgbClr val="9BBD1E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905290" y="5073061"/>
            <a:ext cx="4573313" cy="1407296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>
                <a:sym typeface="Microsoft JhengHei"/>
              </a:rPr>
              <a:t>QNAP </a:t>
            </a:r>
            <a:r>
              <a:rPr lang="zh-TW" altLang="en-US">
                <a:sym typeface="Microsoft JhengHei"/>
              </a:rPr>
              <a:t>快照技術讓您不懼疫情，隨時保護重要資料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824029" y="1205418"/>
            <a:ext cx="7821613" cy="969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1.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完整支援存儲池上的磁碟區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(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及其檔案層級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LUN),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及區塊層級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LUN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。 
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2.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輕而易舉的快照擷取、管理與還原方式。
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3.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以市場上穩定的 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EXT4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檔案系統開發「磁碟區外」快照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。</a:t>
            </a: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902178" y="4337227"/>
            <a:ext cx="4578479" cy="59138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lang="zh-TW" alt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902177" y="4337227"/>
            <a:ext cx="1723536" cy="410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檔案層級
</a:t>
            </a: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914886" y="5082341"/>
            <a:ext cx="1290560" cy="4104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區塊層級
</a:t>
            </a: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101544" y="5719538"/>
            <a:ext cx="3317020" cy="632837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168446" y="581443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808692" y="581443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477832" y="580661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814353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477832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150874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4141310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804786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4142656" y="5806841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810321" y="581785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166514" y="4196521"/>
            <a:ext cx="625151" cy="625151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874872" y="4192775"/>
            <a:ext cx="2464552" cy="625151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778" y="5399034"/>
            <a:ext cx="1562719" cy="10727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1" y="4445261"/>
            <a:ext cx="868973" cy="1082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7635209" y="3847437"/>
            <a:ext cx="1449576" cy="89535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471112" y="3595102"/>
            <a:ext cx="6939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indent="-143996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經由使用者電腦或外接裝置入侵的勒索軟體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,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無法覆蓋快照</a:t>
            </a:r>
            <a:endParaRPr lang="zh-CN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9365895" y="4341037"/>
            <a:ext cx="1636892" cy="1067131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7462796" y="4720719"/>
            <a:ext cx="179699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外接儲存裝置</a:t>
            </a: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5967529" y="5482989"/>
            <a:ext cx="139174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電腦或伺服器上的硬碟空間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9421281" y="5409672"/>
            <a:ext cx="159895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NAS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6768926" y="4001369"/>
            <a:ext cx="1219200" cy="1219200"/>
          </a:xfrm>
          <a:prstGeom prst="arc">
            <a:avLst>
              <a:gd name="adj1" fmla="val 16323179"/>
              <a:gd name="adj2" fmla="val 736492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8559936" y="4065027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6689945" y="5134703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8" name="表格 3">
            <a:extLst>
              <a:ext uri="{FF2B5EF4-FFF2-40B4-BE49-F238E27FC236}">
                <a16:creationId xmlns:a16="http://schemas.microsoft.com/office/drawing/2014/main" id="{9FB37130-EB7E-415D-B342-56D00FFCB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04824"/>
              </p:ext>
            </p:extLst>
          </p:nvPr>
        </p:nvGraphicFramePr>
        <p:xfrm>
          <a:off x="824029" y="2360646"/>
          <a:ext cx="8377765" cy="757459"/>
        </p:xfrm>
        <a:graphic>
          <a:graphicData uri="http://schemas.openxmlformats.org/drawingml/2006/table">
            <a:tbl>
              <a:tblPr firstRow="1" bandRow="1"/>
              <a:tblGrid>
                <a:gridCol w="1431472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793393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6577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RAM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大小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整台 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可具有快照數量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每個 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Volume/LUN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及以上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600" b="0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88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FDC47B17-A966-4EC0-9352-DCE6CCC14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589" y="4533730"/>
            <a:ext cx="1642510" cy="1763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大容量 </a:t>
            </a:r>
            <a:r>
              <a:rPr lang="en-US" altLang="zh-CN"/>
              <a:t>Mac Time Machine </a:t>
            </a:r>
            <a:r>
              <a:rPr lang="zh-CN" altLang="en-US"/>
              <a:t>備份</a:t>
            </a:r>
            <a:endParaRPr lang="ja-JP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576197" y="1049951"/>
            <a:ext cx="9178790" cy="84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HBS 3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將 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Time Machine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備份檔案複製到 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NAS,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再將 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NAS Time Machine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資料備份到外接裝置例如 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TR-004 USB RAID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3EC5DFB7-6EEF-4625-BB5F-3C356C1ED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131589" y="6167586"/>
            <a:ext cx="1612895" cy="16660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97BC672-D5B2-4FF1-AD97-B99951934C5F}"/>
              </a:ext>
            </a:extLst>
          </p:cNvPr>
          <p:cNvGrpSpPr/>
          <p:nvPr/>
        </p:nvGrpSpPr>
        <p:grpSpPr>
          <a:xfrm>
            <a:off x="8649685" y="4530520"/>
            <a:ext cx="1545110" cy="1757290"/>
            <a:chOff x="8655482" y="2391131"/>
            <a:chExt cx="1443491" cy="1641713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CFA33BD1-7803-48EF-8371-D26618CB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655482" y="3883740"/>
              <a:ext cx="1443491" cy="149104"/>
            </a:xfrm>
            <a:prstGeom prst="rect">
              <a:avLst/>
            </a:prstGeom>
          </p:spPr>
        </p:pic>
        <p:pic>
          <p:nvPicPr>
            <p:cNvPr id="61" name="圖片 11" descr="一張含有 電子用品, 室內 的圖片&#10;&#10;描述是以高可信度產生">
              <a:extLst>
                <a:ext uri="{FF2B5EF4-FFF2-40B4-BE49-F238E27FC236}">
                  <a16:creationId xmlns:a16="http://schemas.microsoft.com/office/drawing/2014/main" id="{D0310C26-4682-45BE-BC9A-37382771B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4318" y="2391131"/>
              <a:ext cx="1361504" cy="1641713"/>
            </a:xfrm>
            <a:prstGeom prst="rect">
              <a:avLst/>
            </a:prstGeom>
          </p:spPr>
        </p:pic>
      </p:grpSp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3FF1B-40CB-431B-8FE7-85E4DB54B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46" y="4606154"/>
            <a:ext cx="2546983" cy="1432909"/>
          </a:xfrm>
          <a:prstGeom prst="rect">
            <a:avLst/>
          </a:prstGeom>
        </p:spPr>
      </p:pic>
      <p:pic>
        <p:nvPicPr>
          <p:cNvPr id="67" name="圖片 26">
            <a:extLst>
              <a:ext uri="{FF2B5EF4-FFF2-40B4-BE49-F238E27FC236}">
                <a16:creationId xmlns:a16="http://schemas.microsoft.com/office/drawing/2014/main" id="{B8FEF67B-D769-4CF9-9191-2127B6C83A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31" y="5534212"/>
            <a:ext cx="652780" cy="621665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AF2F8C74-EFDF-43DF-BF5A-5191DB2FE414}"/>
              </a:ext>
            </a:extLst>
          </p:cNvPr>
          <p:cNvSpPr txBox="1"/>
          <p:nvPr/>
        </p:nvSpPr>
        <p:spPr>
          <a:xfrm>
            <a:off x="1022984" y="6152662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FF33F3E-593D-4455-BEB7-64A3306C3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615" y="5256099"/>
            <a:ext cx="159385" cy="974725"/>
          </a:xfrm>
          <a:prstGeom prst="rect">
            <a:avLst/>
          </a:prstGeom>
        </p:spPr>
      </p:pic>
      <p:pic>
        <p:nvPicPr>
          <p:cNvPr id="70" name="圖片 80">
            <a:extLst>
              <a:ext uri="{FF2B5EF4-FFF2-40B4-BE49-F238E27FC236}">
                <a16:creationId xmlns:a16="http://schemas.microsoft.com/office/drawing/2014/main" id="{7EABCEB7-4251-46B4-831A-03B99DC8C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801" y="4653885"/>
            <a:ext cx="442633" cy="663951"/>
          </a:xfrm>
          <a:prstGeom prst="rect">
            <a:avLst/>
          </a:prstGeom>
        </p:spPr>
      </p:pic>
      <p:sp>
        <p:nvSpPr>
          <p:cNvPr id="72" name="Google Shape;158;p22">
            <a:extLst>
              <a:ext uri="{FF2B5EF4-FFF2-40B4-BE49-F238E27FC236}">
                <a16:creationId xmlns:a16="http://schemas.microsoft.com/office/drawing/2014/main" id="{7381F5B6-B182-4293-868C-F86EA88D58AD}"/>
              </a:ext>
            </a:extLst>
          </p:cNvPr>
          <p:cNvSpPr txBox="1"/>
          <p:nvPr/>
        </p:nvSpPr>
        <p:spPr>
          <a:xfrm>
            <a:off x="8842416" y="6167902"/>
            <a:ext cx="104310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79" name="箭號: 向右 78">
            <a:extLst>
              <a:ext uri="{FF2B5EF4-FFF2-40B4-BE49-F238E27FC236}">
                <a16:creationId xmlns:a16="http://schemas.microsoft.com/office/drawing/2014/main" id="{01225166-20FD-48EA-A57C-3A316E225855}"/>
              </a:ext>
            </a:extLst>
          </p:cNvPr>
          <p:cNvSpPr/>
          <p:nvPr/>
        </p:nvSpPr>
        <p:spPr>
          <a:xfrm>
            <a:off x="7458994" y="5276183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45D1DEB-0111-4B2F-8088-497CCE0E38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401" y="4429180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81" name="Google Shape;127;p18">
            <a:extLst>
              <a:ext uri="{FF2B5EF4-FFF2-40B4-BE49-F238E27FC236}">
                <a16:creationId xmlns:a16="http://schemas.microsoft.com/office/drawing/2014/main" id="{2BDCF09B-EABB-4778-8C79-82B5E98F77AB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85436" y="4251735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599517FD-5444-4030-AD6F-D0B7BD59DBAF}"/>
              </a:ext>
            </a:extLst>
          </p:cNvPr>
          <p:cNvSpPr/>
          <p:nvPr/>
        </p:nvSpPr>
        <p:spPr>
          <a:xfrm>
            <a:off x="3840765" y="5276183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E401245-379E-420A-8F78-158A56D580D9}"/>
              </a:ext>
            </a:extLst>
          </p:cNvPr>
          <p:cNvGrpSpPr/>
          <p:nvPr/>
        </p:nvGrpSpPr>
        <p:grpSpPr>
          <a:xfrm>
            <a:off x="609152" y="2160367"/>
            <a:ext cx="9900638" cy="1841576"/>
            <a:chOff x="562572" y="4612623"/>
            <a:chExt cx="10320336" cy="1919644"/>
          </a:xfrm>
        </p:grpSpPr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80641017-647E-49CB-9FB7-9DD251E31BC6}"/>
                </a:ext>
              </a:extLst>
            </p:cNvPr>
            <p:cNvSpPr txBox="1"/>
            <p:nvPr/>
          </p:nvSpPr>
          <p:spPr>
            <a:xfrm>
              <a:off x="562572" y="4612623"/>
              <a:ext cx="4160388" cy="48123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建立 </a:t>
              </a:r>
              <a:r>
                <a:rPr lang="en-US" altLang="zh-TW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NAS </a:t>
              </a:r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備份工作</a:t>
              </a:r>
              <a:r>
                <a:rPr lang="en-US" altLang="zh-TW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:</a:t>
              </a:r>
              <a:endPara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  <p:sp>
          <p:nvSpPr>
            <p:cNvPr id="74" name="箭號: 向右 73">
              <a:extLst>
                <a:ext uri="{FF2B5EF4-FFF2-40B4-BE49-F238E27FC236}">
                  <a16:creationId xmlns:a16="http://schemas.microsoft.com/office/drawing/2014/main" id="{D095F73D-76C3-4CF2-8985-6E10338DFE5B}"/>
                </a:ext>
              </a:extLst>
            </p:cNvPr>
            <p:cNvSpPr/>
            <p:nvPr/>
          </p:nvSpPr>
          <p:spPr>
            <a:xfrm>
              <a:off x="3462827" y="6076036"/>
              <a:ext cx="1064080" cy="456231"/>
            </a:xfrm>
            <a:prstGeom prst="rightArrow">
              <a:avLst>
                <a:gd name="adj1" fmla="val 50000"/>
                <a:gd name="adj2" fmla="val 87117"/>
              </a:avLst>
            </a:prstGeom>
            <a:solidFill>
              <a:srgbClr val="D6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箭號: 向右 74">
              <a:extLst>
                <a:ext uri="{FF2B5EF4-FFF2-40B4-BE49-F238E27FC236}">
                  <a16:creationId xmlns:a16="http://schemas.microsoft.com/office/drawing/2014/main" id="{3E7C5FB8-29F0-4514-97A8-4C59BC199C91}"/>
                </a:ext>
              </a:extLst>
            </p:cNvPr>
            <p:cNvSpPr/>
            <p:nvPr/>
          </p:nvSpPr>
          <p:spPr>
            <a:xfrm>
              <a:off x="6944371" y="6074093"/>
              <a:ext cx="1064080" cy="456231"/>
            </a:xfrm>
            <a:prstGeom prst="rightArrow">
              <a:avLst>
                <a:gd name="adj1" fmla="val 50000"/>
                <a:gd name="adj2" fmla="val 87117"/>
              </a:avLst>
            </a:prstGeom>
            <a:solidFill>
              <a:srgbClr val="D6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46B7D00C-8E1E-4235-8DF5-59CD0A79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155" y="5295735"/>
              <a:ext cx="2724771" cy="1228805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A25B8B97-C344-44ED-A11C-B5039151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136" y="5295734"/>
              <a:ext cx="2724772" cy="1228805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4C3D4F94-5E58-4AD2-854E-B88FE8F27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182" y="5287269"/>
              <a:ext cx="2724771" cy="1228805"/>
            </a:xfrm>
            <a:prstGeom prst="rect">
              <a:avLst/>
            </a:prstGeom>
          </p:spPr>
        </p:pic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602981E1-6DCC-4D8E-82E1-C7733D5060BD}"/>
                </a:ext>
              </a:extLst>
            </p:cNvPr>
            <p:cNvSpPr/>
            <p:nvPr/>
          </p:nvSpPr>
          <p:spPr>
            <a:xfrm>
              <a:off x="1316554" y="5408033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EAA129AC-5245-4212-AB2C-6BE371A9F672}"/>
                </a:ext>
              </a:extLst>
            </p:cNvPr>
            <p:cNvSpPr/>
            <p:nvPr/>
          </p:nvSpPr>
          <p:spPr>
            <a:xfrm>
              <a:off x="1222158" y="5563839"/>
              <a:ext cx="2684793" cy="7128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來源端選取 </a:t>
              </a:r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Time 
Machine </a:t>
              </a: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備份資料夾</a:t>
              </a:r>
            </a:p>
          </p:txBody>
        </p:sp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8886AFDA-AFC7-4A04-A616-1045B143F2D2}"/>
                </a:ext>
              </a:extLst>
            </p:cNvPr>
            <p:cNvSpPr/>
            <p:nvPr/>
          </p:nvSpPr>
          <p:spPr>
            <a:xfrm>
              <a:off x="4792198" y="5416498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id="{D5587BD8-056A-41AE-A802-85D3F50BB0A6}"/>
                </a:ext>
              </a:extLst>
            </p:cNvPr>
            <p:cNvSpPr/>
            <p:nvPr/>
          </p:nvSpPr>
          <p:spPr>
            <a:xfrm>
              <a:off x="8284418" y="5416230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F1056B7-D6C8-4E68-BC0A-0F0C6C6BD9F7}"/>
                </a:ext>
              </a:extLst>
            </p:cNvPr>
            <p:cNvSpPr/>
            <p:nvPr/>
          </p:nvSpPr>
          <p:spPr>
            <a:xfrm>
              <a:off x="4769132" y="5573906"/>
              <a:ext cx="2543907" cy="7128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目標選擇的本地端</a:t>
              </a:r>
              <a:endPara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  <a:p>
              <a:pPr algn="ctr">
                <a:lnSpc>
                  <a:spcPts val="2400"/>
                </a:lnSpc>
              </a:pP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介面 </a:t>
              </a:r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&gt; </a:t>
              </a: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選擇 </a:t>
              </a:r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TR-004</a:t>
              </a:r>
              <a:endPara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40164FE0-2EE1-4F9C-9BCE-889154E32F36}"/>
                </a:ext>
              </a:extLst>
            </p:cNvPr>
            <p:cNvSpPr/>
            <p:nvPr/>
          </p:nvSpPr>
          <p:spPr>
            <a:xfrm>
              <a:off x="8732730" y="5491869"/>
              <a:ext cx="1942755" cy="89830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- </a:t>
              </a: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選擇排程
</a:t>
              </a:r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- </a:t>
              </a: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選擇使用</a:t>
              </a:r>
              <a:r>
                <a:rPr lang="en-US" altLang="zh-TW" sz="180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QuDedup</a:t>
              </a:r>
              <a:endPara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</p:grpSp>
      <p:sp>
        <p:nvSpPr>
          <p:cNvPr id="40" name="Google Shape;158;p22">
            <a:extLst>
              <a:ext uri="{FF2B5EF4-FFF2-40B4-BE49-F238E27FC236}">
                <a16:creationId xmlns:a16="http://schemas.microsoft.com/office/drawing/2014/main" id="{7BA8A95F-BAF9-5348-A0CE-3A4A77BD2D37}"/>
              </a:ext>
            </a:extLst>
          </p:cNvPr>
          <p:cNvSpPr txBox="1"/>
          <p:nvPr/>
        </p:nvSpPr>
        <p:spPr>
          <a:xfrm>
            <a:off x="5171672" y="6167902"/>
            <a:ext cx="1392407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</a:t>
            </a:r>
          </a:p>
        </p:txBody>
      </p:sp>
      <p:pic>
        <p:nvPicPr>
          <p:cNvPr id="44" name="圖片 26">
            <a:extLst>
              <a:ext uri="{FF2B5EF4-FFF2-40B4-BE49-F238E27FC236}">
                <a16:creationId xmlns:a16="http://schemas.microsoft.com/office/drawing/2014/main" id="{1DD943C6-9EA6-4429-BA7E-99BBBC673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222" y="5534212"/>
            <a:ext cx="652780" cy="621665"/>
          </a:xfrm>
          <a:prstGeom prst="rect">
            <a:avLst/>
          </a:prstGeom>
        </p:spPr>
      </p:pic>
      <p:sp>
        <p:nvSpPr>
          <p:cNvPr id="43" name="Shape 450">
            <a:extLst>
              <a:ext uri="{FF2B5EF4-FFF2-40B4-BE49-F238E27FC236}">
                <a16:creationId xmlns:a16="http://schemas.microsoft.com/office/drawing/2014/main" id="{0CD64D3B-ED5B-4D38-A4A5-BE6F45F0A7B5}"/>
              </a:ext>
            </a:extLst>
          </p:cNvPr>
          <p:cNvSpPr/>
          <p:nvPr/>
        </p:nvSpPr>
        <p:spPr>
          <a:xfrm>
            <a:off x="849821" y="2703357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5" name="Shape 450">
            <a:extLst>
              <a:ext uri="{FF2B5EF4-FFF2-40B4-BE49-F238E27FC236}">
                <a16:creationId xmlns:a16="http://schemas.microsoft.com/office/drawing/2014/main" id="{C1417724-E6EF-4472-A166-CE99A775CDE9}"/>
              </a:ext>
            </a:extLst>
          </p:cNvPr>
          <p:cNvSpPr/>
          <p:nvPr/>
        </p:nvSpPr>
        <p:spPr>
          <a:xfrm>
            <a:off x="4247605" y="2703357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6" name="Shape 450">
            <a:extLst>
              <a:ext uri="{FF2B5EF4-FFF2-40B4-BE49-F238E27FC236}">
                <a16:creationId xmlns:a16="http://schemas.microsoft.com/office/drawing/2014/main" id="{321224E8-0E76-481E-B49B-081F359987F0}"/>
              </a:ext>
            </a:extLst>
          </p:cNvPr>
          <p:cNvSpPr/>
          <p:nvPr/>
        </p:nvSpPr>
        <p:spPr>
          <a:xfrm>
            <a:off x="7629826" y="2703357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2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備份數據異地備份與還原，隨處取用</a:t>
            </a:r>
          </a:p>
        </p:txBody>
      </p:sp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972255" y="2205553"/>
            <a:ext cx="3193134" cy="4217564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1" name="圖片 17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94BAF6FD-3BC2-4099-8E6D-80FEBC3DA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384" y="4581212"/>
            <a:ext cx="955901" cy="1026222"/>
          </a:xfrm>
          <a:prstGeom prst="rect">
            <a:avLst/>
          </a:prstGeom>
          <a:effectLst/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4344728" y="2196215"/>
            <a:ext cx="3193134" cy="4217564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8" name="圖片 167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898E3863-1113-45DF-AC61-9D1C1C71F9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531" y="2565674"/>
            <a:ext cx="955901" cy="1026222"/>
          </a:xfrm>
          <a:prstGeom prst="rect">
            <a:avLst/>
          </a:prstGeom>
          <a:effectLst/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7717202" y="2196214"/>
            <a:ext cx="3446718" cy="4217564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961837" y="1688080"/>
            <a:ext cx="3213008" cy="671395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7722340" y="1676315"/>
            <a:ext cx="3446718" cy="671395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4337360" y="1676315"/>
            <a:ext cx="3213008" cy="671395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6616" y="2332787"/>
            <a:ext cx="822345" cy="8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027" y="3838356"/>
            <a:ext cx="822345" cy="6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6121" y="5013652"/>
            <a:ext cx="715652" cy="74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4647877" y="1661506"/>
            <a:ext cx="2493724" cy="72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
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)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7641114" y="1654883"/>
            <a:ext cx="3545829" cy="6609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攜帶使用
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1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QuDedup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Extract Tool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還原工具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)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5791450" y="5913780"/>
            <a:ext cx="189111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4554259" y="3791580"/>
            <a:ext cx="2522179" cy="4721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352924" y="5876501"/>
            <a:ext cx="2452912" cy="4721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28" y="1302623"/>
            <a:ext cx="811475" cy="806434"/>
          </a:xfrm>
          <a:prstGeom prst="rect">
            <a:avLst/>
          </a:prstGeom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337096" y="1234632"/>
            <a:ext cx="5642302" cy="35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TW" altLang="en-US" sz="1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混合型備份與同步中心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270587" y="1685908"/>
            <a:ext cx="2534993" cy="72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3)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5737" y="2525777"/>
            <a:ext cx="1407983" cy="1033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6398" y="2615507"/>
            <a:ext cx="1073727" cy="850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3306961" y="2926549"/>
            <a:ext cx="1330540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98016" y="2612523"/>
            <a:ext cx="269372" cy="838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618730" y="3759244"/>
            <a:ext cx="0" cy="70808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3471332" y="2530421"/>
            <a:ext cx="1097632" cy="247508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3153067" y="2501392"/>
            <a:ext cx="1722923" cy="26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10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5959719" y="2926549"/>
            <a:ext cx="765330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41565" y="2600926"/>
            <a:ext cx="600072" cy="60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06815" y="4330029"/>
            <a:ext cx="2079639" cy="900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011" y="4579579"/>
            <a:ext cx="509677" cy="509677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22029" y="4385763"/>
            <a:ext cx="269372" cy="838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6092339" y="4735383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6079531" y="4707656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51085" y="5756731"/>
            <a:ext cx="600072" cy="600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5437788" y="5252633"/>
            <a:ext cx="0" cy="41177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07930" y="5256546"/>
            <a:ext cx="1785404" cy="10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9596277" y="5091664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9583468" y="5063937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9878692" y="3130970"/>
            <a:ext cx="1198208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10311694" y="3130720"/>
            <a:ext cx="702233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476622" y="2653173"/>
            <a:ext cx="1785404" cy="10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781" y="2991124"/>
            <a:ext cx="509677" cy="50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9564969" y="2488291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9552161" y="2460564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446904" y="3974256"/>
            <a:ext cx="1785404" cy="10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9535251" y="3809373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9522443" y="3781647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3361044" y="3237572"/>
            <a:ext cx="1287491" cy="1264092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3642496" y="3611200"/>
            <a:ext cx="702233" cy="241012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3616486" y="3565486"/>
            <a:ext cx="1102947" cy="28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TCP BBR</a:t>
            </a:r>
            <a:endParaRPr lang="zh-TW" altLang="en-US" sz="1200" b="1" spc="-15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7293963" y="3099801"/>
            <a:ext cx="841869" cy="841869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7504973" y="3214094"/>
            <a:ext cx="432993" cy="622972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7311501" y="5298436"/>
            <a:ext cx="841869" cy="841869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7486491" y="5527579"/>
            <a:ext cx="506666" cy="426755"/>
            <a:chOff x="5683805" y="5518573"/>
            <a:chExt cx="371585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7054035" y="4194137"/>
            <a:ext cx="1272151" cy="700805"/>
            <a:chOff x="5382236" y="3152426"/>
            <a:chExt cx="932986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7" cy="267740"/>
              <a:chOff x="9637509" y="2915693"/>
              <a:chExt cx="366237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4" cy="221748"/>
                <a:chOff x="9647019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7" cy="267740"/>
              <a:chOff x="10204258" y="2915693"/>
              <a:chExt cx="366237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4" cy="221748"/>
                <a:chOff x="10213768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09" cy="56381"/>
                <a:chOff x="9696177" y="2803301"/>
                <a:chExt cx="277609" cy="56381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7033652" y="4953221"/>
            <a:ext cx="1319338" cy="286918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6837270" y="4947315"/>
            <a:ext cx="1687629" cy="28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6926377" y="1064712"/>
            <a:ext cx="1778098" cy="870156"/>
            <a:chOff x="251519" y="2499741"/>
            <a:chExt cx="1944025" cy="951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38067" y="4700209"/>
            <a:ext cx="269372" cy="838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9889268" y="4453455"/>
            <a:ext cx="1198208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063" y="4338567"/>
            <a:ext cx="509677" cy="50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10166370" y="4457751"/>
            <a:ext cx="1015980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紐約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9889268" y="5826473"/>
            <a:ext cx="1198208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089" y="5643347"/>
            <a:ext cx="509677" cy="50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10298459" y="5825243"/>
            <a:ext cx="797134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2485718" y="3398581"/>
            <a:ext cx="912643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614912" y="3405830"/>
            <a:ext cx="612924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台北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5453932" y="3485466"/>
            <a:ext cx="726687" cy="320688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5441124" y="3457739"/>
            <a:ext cx="702233" cy="3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2485718" y="5487765"/>
            <a:ext cx="912643" cy="283270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2614912" y="5495014"/>
            <a:ext cx="612924" cy="283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台北</a:t>
            </a: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282" y="5140606"/>
            <a:ext cx="374066" cy="37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384" y="3142745"/>
            <a:ext cx="374066" cy="374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555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Virtualization Station </a:t>
            </a:r>
            <a:r>
              <a:rPr lang="zh-TW" altLang="en-US"/>
              <a:t>虛擬機器工作站讓一機多用途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4C9598-C693-1741-AEA1-082C48790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694" y="1702299"/>
            <a:ext cx="6668323" cy="390532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91DE47-6C2C-294D-8CD4-A57C077C545A}"/>
              </a:ext>
            </a:extLst>
          </p:cNvPr>
          <p:cNvSpPr/>
          <p:nvPr/>
        </p:nvSpPr>
        <p:spPr>
          <a:xfrm>
            <a:off x="713984" y="1702299"/>
            <a:ext cx="4304406" cy="9916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50"/>
              </a:lnSpc>
            </a:pP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允許您在 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上建立虛擬機器來安裝 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Linux</a:t>
            </a:r>
            <a:r>
              <a:rPr lang="zh-TW" altLang="e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UNIX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等作業系統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6CDE0A-49E8-4166-A721-802D4C4DBF46}"/>
              </a:ext>
            </a:extLst>
          </p:cNvPr>
          <p:cNvSpPr/>
          <p:nvPr/>
        </p:nvSpPr>
        <p:spPr>
          <a:xfrm>
            <a:off x="714715" y="2817607"/>
            <a:ext cx="4626403" cy="1940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遠端桌面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lang="en" altLang="zh-TW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 </a:t>
            </a:r>
            <a:r>
              <a:rPr lang="zh-TW" altLang="en-US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輸出</a:t>
            </a:r>
            <a:r>
              <a:rPr lang="zh-TW" altLang="en-US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鍵盤與滑鼠的方式來操作虛擬機器
虛擬機器匯入匯出
輕鬆建立 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備份和還原工作或系統緩照
虛擬交換器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支援多種網路模式
支援 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裝置連入</a:t>
            </a:r>
            <a:endParaRPr 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13997225-2EB5-441F-8A8A-CF6F90FCF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3951" y="5085656"/>
            <a:ext cx="1531507" cy="12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7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8">
            <a:extLst>
              <a:ext uri="{FF2B5EF4-FFF2-40B4-BE49-F238E27FC236}">
                <a16:creationId xmlns:a16="http://schemas.microsoft.com/office/drawing/2014/main" id="{7B4FB6E2-D1E7-432E-99EB-EC406C3BB0D7}"/>
              </a:ext>
            </a:extLst>
          </p:cNvPr>
          <p:cNvSpPr/>
          <p:nvPr/>
        </p:nvSpPr>
        <p:spPr>
          <a:xfrm>
            <a:off x="917464" y="1442082"/>
            <a:ext cx="9557795" cy="5100896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0716016" cy="963285"/>
          </a:xfrm>
        </p:spPr>
        <p:txBody>
          <a:bodyPr>
            <a:noAutofit/>
          </a:bodyPr>
          <a:lstStyle/>
          <a:p>
            <a:r>
              <a:rPr lang="zh-CN" altLang="en-US"/>
              <a:t>十幾年前就開始的</a:t>
            </a:r>
            <a:r>
              <a:rPr lang="en-US" altLang="zh-CN"/>
              <a:t> </a:t>
            </a:r>
            <a:r>
              <a:rPr lang="en-US" altLang="zh-TW"/>
              <a:t>1GbE </a:t>
            </a:r>
            <a:r>
              <a:rPr lang="zh-CN" altLang="en-US"/>
              <a:t>早已不夠用，</a:t>
            </a:r>
            <a:r>
              <a:rPr lang="zh-TW" altLang="en-US"/>
              <a:t>桌機用的</a:t>
            </a:r>
            <a:br>
              <a:rPr lang="en-US" altLang="zh-TW"/>
            </a:br>
            <a:r>
              <a:rPr lang="zh-TW" altLang="en-US"/>
              <a:t>新主</a:t>
            </a:r>
            <a:r>
              <a:rPr lang="zh-CN" altLang="en-US"/>
              <a:t>機</a:t>
            </a:r>
            <a:r>
              <a:rPr lang="zh-TW" altLang="en-US"/>
              <a:t>板</a:t>
            </a:r>
            <a:r>
              <a:rPr lang="zh-CN" altLang="en-US"/>
              <a:t>也從善如流開始內建</a:t>
            </a:r>
            <a:r>
              <a:rPr lang="en-US" altLang="zh-CN"/>
              <a:t> 2.5GbE!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20BB52B-AB02-294F-AE6C-6CDC87654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316" y="1895747"/>
            <a:ext cx="3279400" cy="240741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1136C7F-7E3B-5F42-8562-49A5A0E67801}"/>
              </a:ext>
            </a:extLst>
          </p:cNvPr>
          <p:cNvSpPr txBox="1"/>
          <p:nvPr/>
        </p:nvSpPr>
        <p:spPr>
          <a:xfrm>
            <a:off x="1382336" y="1525060"/>
            <a:ext cx="362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</a:rPr>
              <a:t>Asus ROG MAXIMUS XII EXTREME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8B14D44-CEFE-1348-9BC7-CFEB05031E18}"/>
              </a:ext>
            </a:extLst>
          </p:cNvPr>
          <p:cNvSpPr txBox="1"/>
          <p:nvPr/>
        </p:nvSpPr>
        <p:spPr>
          <a:xfrm>
            <a:off x="1382336" y="4180579"/>
            <a:ext cx="227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</a:rPr>
              <a:t>MSI MEG Z490 ACE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4AABCB-367C-FB4F-8A53-4F6F99826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872" y="4588448"/>
            <a:ext cx="3269844" cy="195453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6589652" y="1525060"/>
            <a:ext cx="336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</a:rPr>
              <a:t>Gigabyte Z490 AORUS MASTER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2" name="圖片 11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359" y="1419990"/>
            <a:ext cx="3048000" cy="3048000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6589652" y="4201428"/>
            <a:ext cx="219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err="1">
                <a:solidFill>
                  <a:schemeClr val="bg1"/>
                </a:solidFill>
              </a:rPr>
              <a:t>Asrock</a:t>
            </a:r>
            <a:r>
              <a:rPr kumimoji="1" lang="en-US" altLang="zh-TW">
                <a:solidFill>
                  <a:schemeClr val="bg1"/>
                </a:solidFill>
              </a:rPr>
              <a:t> Z490 </a:t>
            </a:r>
            <a:r>
              <a:rPr kumimoji="1" lang="en-US" altLang="zh-TW" err="1">
                <a:solidFill>
                  <a:schemeClr val="bg1"/>
                </a:solidFill>
              </a:rPr>
              <a:t>Taichi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9" name="圖片 18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9BBB1483-3E87-594A-A699-915D238AB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220" y="4590434"/>
            <a:ext cx="2489985" cy="20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7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8618562" y="-656256"/>
            <a:ext cx="1070700" cy="7790479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3F5036">
                  <a:alpha val="60000"/>
                </a:srgbClr>
              </a:gs>
              <a:gs pos="100000">
                <a:srgbClr val="353932">
                  <a:alpha val="0"/>
                </a:srgbClr>
              </a:gs>
              <a:gs pos="2000">
                <a:srgbClr val="3A5760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4378220" y="-4108623"/>
            <a:ext cx="1070700" cy="12365628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3F5036">
                  <a:alpha val="60000"/>
                </a:srgbClr>
              </a:gs>
              <a:gs pos="100000">
                <a:srgbClr val="353932">
                  <a:alpha val="0"/>
                </a:srgbClr>
              </a:gs>
              <a:gs pos="2000">
                <a:srgbClr val="3A5760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2" name="圖片 9" descr="Image 5.png">
            <a:extLst>
              <a:ext uri="{FF2B5EF4-FFF2-40B4-BE49-F238E27FC236}">
                <a16:creationId xmlns:a16="http://schemas.microsoft.com/office/drawing/2014/main" id="{2AB8FDCA-2522-C948-97FA-FA78FDCAE3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681" y="2796429"/>
            <a:ext cx="8572560" cy="3978996"/>
          </a:xfrm>
          <a:prstGeom prst="roundRect">
            <a:avLst>
              <a:gd name="adj" fmla="val 21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1478016" cy="1013796"/>
          </a:xfrm>
        </p:spPr>
        <p:txBody>
          <a:bodyPr>
            <a:no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四核</a:t>
            </a:r>
            <a:r>
              <a:rPr lang="en-US" altLang="zh-CN">
                <a:latin typeface="微軟正黑體"/>
                <a:ea typeface="微軟正黑體"/>
              </a:rPr>
              <a:t> x86 + </a:t>
            </a:r>
            <a:r>
              <a:rPr lang="zh-CN" altLang="en-US">
                <a:latin typeface="微軟正黑體"/>
                <a:ea typeface="微軟正黑體"/>
              </a:rPr>
              <a:t>最大擴充</a:t>
            </a:r>
            <a:r>
              <a:rPr lang="en-US" altLang="zh-CN">
                <a:latin typeface="微軟正黑體"/>
                <a:ea typeface="微軟正黑體"/>
              </a:rPr>
              <a:t> 8GB RAM</a:t>
            </a:r>
            <a:r>
              <a:rPr lang="zh-CN" altLang="en-US">
                <a:latin typeface="微軟正黑體"/>
                <a:ea typeface="微軟正黑體"/>
              </a:rPr>
              <a:t>，</a:t>
            </a:r>
            <a:r>
              <a:rPr lang="zh-TW" altLang="en-US">
                <a:latin typeface="微軟正黑體"/>
                <a:ea typeface="微軟正黑體"/>
              </a:rPr>
              <a:t>最適</a:t>
            </a:r>
            <a:r>
              <a:rPr lang="zh-CN" altLang="en-US">
                <a:latin typeface="微軟正黑體"/>
                <a:ea typeface="微軟正黑體"/>
              </a:rPr>
              <a:t>創意無極限的</a:t>
            </a:r>
            <a:br>
              <a:rPr lang="zh-CN" altLang="en-US">
                <a:latin typeface="微軟正黑體"/>
                <a:ea typeface="微軟正黑體"/>
              </a:rPr>
            </a:br>
            <a:r>
              <a:rPr lang="zh-TW" altLang="en-US">
                <a:latin typeface="微軟正黑體"/>
                <a:ea typeface="微軟正黑體"/>
              </a:rPr>
              <a:t>軟體容器工作站</a:t>
            </a:r>
            <a:r>
              <a:rPr lang="en-US" altLang="zh-TW">
                <a:latin typeface="微軟正黑體"/>
                <a:ea typeface="微軟正黑體"/>
              </a:rPr>
              <a:t> (Container Station)</a:t>
            </a:r>
            <a:endParaRPr lang="zh-TW" altLang="en-US">
              <a:latin typeface="微軟正黑體"/>
              <a:ea typeface="微軟正黑體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5726" y="3515843"/>
            <a:ext cx="5135010" cy="3166787"/>
          </a:xfrm>
          <a:prstGeom prst="roundRect">
            <a:avLst>
              <a:gd name="adj" fmla="val 2542"/>
            </a:avLst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6689402" y="1593514"/>
            <a:ext cx="3805261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>
              <a:defRPr/>
            </a:pPr>
            <a:r>
              <a:rPr lang="zh-TW" altLang="en-US" sz="1867" b="1">
                <a:solidFill>
                  <a:srgbClr val="D6FF00"/>
                </a:solidFill>
                <a:latin typeface="微軟正黑體" pitchFamily="34" charset="-120"/>
                <a:ea typeface="微軟正黑體" pitchFamily="34" charset="-120"/>
              </a:rPr>
              <a:t>匯入匯出容器輕鬆轉移</a:t>
            </a:r>
            <a:endParaRPr lang="en-US" altLang="zh-TW" sz="1867" b="1">
              <a:solidFill>
                <a:srgbClr val="D6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由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或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匯入映像檔或容器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可匯出映像檔或容器至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做備份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994" indent="-457189" defTabSz="1219170">
              <a:buFont typeface="Arial" pitchFamily="34" charset="0"/>
              <a:buChar char="•"/>
              <a:defRPr/>
            </a:pPr>
            <a:endParaRPr lang="zh-TW" altLang="en-US" sz="1867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8711241" y="2796429"/>
            <a:ext cx="3515929" cy="58575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 defTabSz="1219170">
              <a:defRPr/>
            </a:pPr>
            <a:r>
              <a:rPr lang="zh-TW" altLang="en-US" sz="1867" b="1">
                <a:solidFill>
                  <a:srgbClr val="D6FF00"/>
                </a:solidFill>
                <a:latin typeface="微軟正黑體" pitchFamily="34" charset="-120"/>
                <a:ea typeface="微軟正黑體" pitchFamily="34" charset="-120"/>
              </a:rPr>
              <a:t>內建 </a:t>
            </a:r>
            <a:r>
              <a:rPr lang="en-US" altLang="zh-TW" sz="1867" b="1">
                <a:solidFill>
                  <a:srgbClr val="D6FF00"/>
                </a:solidFill>
                <a:latin typeface="微軟正黑體" pitchFamily="34" charset="-120"/>
                <a:ea typeface="微軟正黑體" pitchFamily="34" charset="-120"/>
              </a:rPr>
              <a:t>Docker</a:t>
            </a:r>
            <a:r>
              <a:rPr lang="en-US" altLang="zh-TW" sz="1867" b="1" baseline="30000">
                <a:solidFill>
                  <a:srgbClr val="D6FF00"/>
                </a:solidFill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en-US" altLang="zh-TW" sz="1867" b="1">
                <a:solidFill>
                  <a:srgbClr val="D6FF00"/>
                </a:solidFill>
                <a:latin typeface="微軟正黑體" pitchFamily="34" charset="-120"/>
                <a:ea typeface="微軟正黑體" pitchFamily="34" charset="-120"/>
              </a:rPr>
              <a:t> Hub</a:t>
            </a:r>
            <a:r>
              <a:rPr lang="zh-TW" altLang="en-US" sz="1867" b="1">
                <a:solidFill>
                  <a:srgbClr val="D6FF00"/>
                </a:solidFill>
                <a:latin typeface="微軟正黑體" pitchFamily="34" charset="-120"/>
                <a:ea typeface="微軟正黑體" pitchFamily="34" charset="-120"/>
              </a:rPr>
              <a:t> 線上市集</a:t>
            </a:r>
            <a:endParaRPr lang="en-US" altLang="zh-TW" sz="1867" b="1">
              <a:solidFill>
                <a:srgbClr val="D6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994" indent="-457189" defTabSz="1219170"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直接搜尋、隨選下載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1549166" y="1593514"/>
            <a:ext cx="5034445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 defTabSz="1219170">
              <a:defRPr/>
            </a:pPr>
            <a:r>
              <a:rPr lang="zh-TW" altLang="en-US" sz="1867" b="1">
                <a:solidFill>
                  <a:srgbClr val="D6FF00"/>
                </a:solidFill>
                <a:latin typeface="微軟正黑體" pitchFamily="34" charset="-120"/>
                <a:ea typeface="微軟正黑體" pitchFamily="34" charset="-120"/>
              </a:rPr>
              <a:t>人工智慧、物聯網、及常用容器推薦</a:t>
            </a:r>
            <a:endParaRPr lang="en-US" altLang="zh-TW" sz="1867" b="1">
              <a:solidFill>
                <a:srgbClr val="D6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0712" lvl="1" indent="-230712" defTabSz="121917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一鍵安裝精靈，幫助您快速設定參數並建立容器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Docker Compose YAML 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格式建立應用程式</a:t>
            </a:r>
          </a:p>
        </p:txBody>
      </p:sp>
    </p:spTree>
    <p:extLst>
      <p:ext uri="{BB962C8B-B14F-4D97-AF65-F5344CB8AC3E}">
        <p14:creationId xmlns:p14="http://schemas.microsoft.com/office/powerpoint/2010/main" val="1339260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95D8B17-C92A-47BC-B4C5-7122E4636A7B}"/>
              </a:ext>
            </a:extLst>
          </p:cNvPr>
          <p:cNvSpPr/>
          <p:nvPr/>
        </p:nvSpPr>
        <p:spPr>
          <a:xfrm>
            <a:off x="2375074" y="5723165"/>
            <a:ext cx="5501049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B656D53D-3EDF-414A-B466-BD439FEE4E30}"/>
              </a:ext>
            </a:extLst>
          </p:cNvPr>
          <p:cNvSpPr/>
          <p:nvPr/>
        </p:nvSpPr>
        <p:spPr>
          <a:xfrm>
            <a:off x="2375074" y="5091647"/>
            <a:ext cx="5501049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8388382" y="2415654"/>
            <a:ext cx="3648263" cy="142155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A5760"/>
              </a:gs>
              <a:gs pos="0">
                <a:srgbClr val="0882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8682925" y="2512411"/>
            <a:ext cx="3098313" cy="12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067"/>
              </a:lnSpc>
            </a:pPr>
            <a:r>
              <a:rPr lang="en-US" altLang="zh-Hant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Surveillance Station</a:t>
            </a:r>
          </a:p>
          <a:p>
            <a:pPr marL="241294" indent="-241294" fontAlgn="base">
              <a:lnSpc>
                <a:spcPts val="3067"/>
              </a:lnSpc>
              <a:buFont typeface="Arial" pitchFamily="34" charset="0"/>
              <a:buChar char="•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路免費頻道數，並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可再購買授權擴充頻道數至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40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1478016" cy="749691"/>
          </a:xfrm>
        </p:spPr>
        <p:txBody>
          <a:bodyPr>
            <a:normAutofit/>
          </a:bodyPr>
          <a:lstStyle/>
          <a:p>
            <a:r>
              <a:rPr lang="en-US" altLang="zh-TW"/>
              <a:t>24 x 7 </a:t>
            </a:r>
            <a:r>
              <a:rPr lang="zh-TW" altLang="en-US"/>
              <a:t>監控應用，守護環境安全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F554209-E492-45DE-8918-5BBFB7E70148}"/>
              </a:ext>
            </a:extLst>
          </p:cNvPr>
          <p:cNvGrpSpPr/>
          <p:nvPr/>
        </p:nvGrpSpPr>
        <p:grpSpPr>
          <a:xfrm>
            <a:off x="105620" y="1046768"/>
            <a:ext cx="8418623" cy="3749101"/>
            <a:chOff x="562820" y="1109761"/>
            <a:chExt cx="9474431" cy="4219292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27CF5733-87D9-4058-94B3-3230BF8A9618}"/>
                </a:ext>
              </a:extLst>
            </p:cNvPr>
            <p:cNvSpPr/>
            <p:nvPr/>
          </p:nvSpPr>
          <p:spPr>
            <a:xfrm>
              <a:off x="3572573" y="1913053"/>
              <a:ext cx="6190954" cy="57869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B9B2E9-437B-E74B-95F3-68CBBB15D7F4}"/>
                </a:ext>
              </a:extLst>
            </p:cNvPr>
            <p:cNvSpPr txBox="1"/>
            <p:nvPr/>
          </p:nvSpPr>
          <p:spPr>
            <a:xfrm>
              <a:off x="5464201" y="1432484"/>
              <a:ext cx="1789824" cy="450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QVR Pro</a:t>
              </a: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9BAEE1FF-DAE5-47DC-B341-27FEAC3B73BA}"/>
                </a:ext>
              </a:extLst>
            </p:cNvPr>
            <p:cNvSpPr/>
            <p:nvPr/>
          </p:nvSpPr>
          <p:spPr>
            <a:xfrm>
              <a:off x="3572574" y="2608642"/>
              <a:ext cx="6190953" cy="57869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BD8EF6D1-45D0-4BC4-9348-718E4B815DF2}"/>
                </a:ext>
              </a:extLst>
            </p:cNvPr>
            <p:cNvSpPr/>
            <p:nvPr/>
          </p:nvSpPr>
          <p:spPr>
            <a:xfrm>
              <a:off x="3572574" y="3309438"/>
              <a:ext cx="6190953" cy="82049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A18A6A8F-DB7C-4B70-B4CA-23A6BFD6BAFB}"/>
                </a:ext>
              </a:extLst>
            </p:cNvPr>
            <p:cNvSpPr/>
            <p:nvPr/>
          </p:nvSpPr>
          <p:spPr>
            <a:xfrm>
              <a:off x="3572574" y="4250168"/>
              <a:ext cx="6190953" cy="57869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F5036"/>
                </a:gs>
                <a:gs pos="0">
                  <a:srgbClr val="9BBD1E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10C3E9-C1DD-A44A-ACA2-B606F0B7A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20" y="1109761"/>
              <a:ext cx="4676804" cy="4219292"/>
            </a:xfrm>
            <a:prstGeom prst="rect">
              <a:avLst/>
            </a:prstGeom>
          </p:spPr>
        </p:pic>
        <p:pic>
          <p:nvPicPr>
            <p:cNvPr id="25" name="圖片 24" descr="00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219" y="1288678"/>
              <a:ext cx="1071196" cy="10691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5464202" y="2005109"/>
              <a:ext cx="4149931" cy="415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5,000+ 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支相容網路攝影機</a:t>
              </a:r>
              <a:endPara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5464202" y="2696491"/>
              <a:ext cx="4149931" cy="415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8 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路免費攝影機頻道</a:t>
              </a:r>
              <a:endPara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5418207" y="3294490"/>
              <a:ext cx="4619044" cy="1143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可再購買授權擴充頻道數</a:t>
              </a:r>
              <a:endPara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1200" b="1">
                  <a:latin typeface="Arial"/>
                  <a:ea typeface="+mn-lt"/>
                  <a:cs typeface="Arial"/>
                </a:rPr>
                <a:t>TS-653D &amp; TS-453D: </a:t>
              </a:r>
              <a:r>
                <a:rPr lang="zh-CN" altLang="en-US" sz="1200" b="1">
                  <a:latin typeface="Arial"/>
                  <a:ea typeface="+mn-lt"/>
                  <a:cs typeface="Arial"/>
                </a:rPr>
                <a:t>建議最高</a:t>
              </a:r>
              <a:r>
                <a:rPr lang="en-US" altLang="zh-TW" sz="1200" b="1">
                  <a:latin typeface="Arial"/>
                  <a:ea typeface="+mn-lt"/>
                  <a:cs typeface="Arial"/>
                </a:rPr>
                <a:t> 24 </a:t>
              </a:r>
              <a:r>
                <a:rPr lang="zh-CN" altLang="en-US" sz="1200" b="1">
                  <a:latin typeface="Arial"/>
                  <a:ea typeface="+mn-lt"/>
                  <a:cs typeface="Arial"/>
                </a:rPr>
                <a:t>頻道數</a:t>
              </a:r>
              <a:endParaRPr lang="en-US" altLang="zh-TW" sz="1200" b="1">
                <a:latin typeface="Arial"/>
                <a:ea typeface="+mn-lt"/>
                <a:cs typeface="Arial"/>
              </a:endParaRPr>
            </a:p>
            <a:p>
              <a:r>
                <a:rPr lang="en-US" altLang="zh-TW" sz="1200" b="1">
                  <a:latin typeface="Arial"/>
                  <a:ea typeface="+mn-lt"/>
                  <a:cs typeface="Arial"/>
                </a:rPr>
                <a:t>TS-253D: </a:t>
              </a:r>
              <a:r>
                <a:rPr lang="zh-CN" altLang="en-US" sz="1200" b="1">
                  <a:latin typeface="Arial"/>
                  <a:ea typeface="+mn-lt"/>
                  <a:cs typeface="Arial"/>
                </a:rPr>
                <a:t>建議最高</a:t>
              </a:r>
              <a:r>
                <a:rPr lang="en-US" altLang="zh-TW" sz="1200" b="1">
                  <a:latin typeface="Arial"/>
                  <a:ea typeface="+mn-lt"/>
                  <a:cs typeface="Arial"/>
                </a:rPr>
                <a:t> 16 </a:t>
              </a:r>
              <a:r>
                <a:rPr lang="zh-CN" altLang="en-US" sz="1200" b="1">
                  <a:latin typeface="Arial"/>
                  <a:ea typeface="+mn-lt"/>
                  <a:cs typeface="Arial"/>
                </a:rPr>
                <a:t>頻道數</a:t>
              </a:r>
              <a:endParaRPr lang="en-US" altLang="zh-TW" sz="1200" b="1">
                <a:latin typeface="Arial"/>
                <a:ea typeface="+mn-lt"/>
                <a:cs typeface="Arial"/>
              </a:endParaRPr>
            </a:p>
            <a:p>
              <a:pPr fontAlgn="base"/>
              <a:endPara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5416436" y="4308549"/>
              <a:ext cx="4149931" cy="41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CN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QUSBCam2 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觀看 </a:t>
              </a:r>
              <a:r>
                <a:rPr lang="en-US" altLang="zh-CN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USB 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攝影機影像</a:t>
              </a:r>
              <a:endParaRPr 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pic>
        <p:nvPicPr>
          <p:cNvPr id="18" name="圖片 17" descr="002.png">
            <a:extLst>
              <a:ext uri="{FF2B5EF4-FFF2-40B4-BE49-F238E27FC236}">
                <a16:creationId xmlns:a16="http://schemas.microsoft.com/office/drawing/2014/main" id="{FC95D9C9-18A1-4754-88CD-B4B1F3D88D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917" y="1840045"/>
            <a:ext cx="731977" cy="731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oogle Shape;468;p47">
            <a:extLst>
              <a:ext uri="{FF2B5EF4-FFF2-40B4-BE49-F238E27FC236}">
                <a16:creationId xmlns:a16="http://schemas.microsoft.com/office/drawing/2014/main" id="{29B7AEAF-C280-5A46-8D0A-5DCDC5B066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0390" y="4769924"/>
            <a:ext cx="2650756" cy="153744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466;p47">
            <a:extLst>
              <a:ext uri="{FF2B5EF4-FFF2-40B4-BE49-F238E27FC236}">
                <a16:creationId xmlns:a16="http://schemas.microsoft.com/office/drawing/2014/main" id="{AA57AED9-32DE-8741-A3AD-84D214724454}"/>
              </a:ext>
            </a:extLst>
          </p:cNvPr>
          <p:cNvSpPr/>
          <p:nvPr/>
        </p:nvSpPr>
        <p:spPr>
          <a:xfrm>
            <a:off x="3960986" y="4650384"/>
            <a:ext cx="2135014" cy="3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lang="zh-TW" altLang="en-US" sz="2800"/>
          </a:p>
        </p:txBody>
      </p:sp>
      <p:pic>
        <p:nvPicPr>
          <p:cNvPr id="20" name="Google Shape;464;p47">
            <a:extLst>
              <a:ext uri="{FF2B5EF4-FFF2-40B4-BE49-F238E27FC236}">
                <a16:creationId xmlns:a16="http://schemas.microsoft.com/office/drawing/2014/main" id="{A4F9D9AD-703D-004C-92CC-D8262D126BBC}"/>
              </a:ext>
            </a:extLst>
          </p:cNvPr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763" y="4496665"/>
            <a:ext cx="1156876" cy="19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2;p23">
            <a:extLst>
              <a:ext uri="{FF2B5EF4-FFF2-40B4-BE49-F238E27FC236}">
                <a16:creationId xmlns:a16="http://schemas.microsoft.com/office/drawing/2014/main" id="{8696A33A-8011-CE4C-9201-BEDBCE0481A4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607" y="4458257"/>
            <a:ext cx="594982" cy="59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0CF6530-A693-484E-BA4D-39D2AB18EF95}"/>
              </a:ext>
            </a:extLst>
          </p:cNvPr>
          <p:cNvSpPr/>
          <p:nvPr/>
        </p:nvSpPr>
        <p:spPr>
          <a:xfrm>
            <a:off x="2599341" y="5169315"/>
            <a:ext cx="3704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iOS &amp; Android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行動裝置隨時觀看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66DCA35-FE27-48BB-BC46-8CB9F2D3C007}"/>
              </a:ext>
            </a:extLst>
          </p:cNvPr>
          <p:cNvSpPr/>
          <p:nvPr/>
        </p:nvSpPr>
        <p:spPr>
          <a:xfrm>
            <a:off x="2599341" y="5800833"/>
            <a:ext cx="3704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NAS HDMI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輸出與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USB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鍵鼠操控</a:t>
            </a:r>
          </a:p>
        </p:txBody>
      </p:sp>
    </p:spTree>
    <p:extLst>
      <p:ext uri="{BB962C8B-B14F-4D97-AF65-F5344CB8AC3E}">
        <p14:creationId xmlns:p14="http://schemas.microsoft.com/office/powerpoint/2010/main" val="33006774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>
            <a:extLst>
              <a:ext uri="{FF2B5EF4-FFF2-40B4-BE49-F238E27FC236}">
                <a16:creationId xmlns:a16="http://schemas.microsoft.com/office/drawing/2014/main" id="{96D94293-948A-496D-AA99-42F268E656C9}"/>
              </a:ext>
            </a:extLst>
          </p:cNvPr>
          <p:cNvSpPr/>
          <p:nvPr/>
        </p:nvSpPr>
        <p:spPr>
          <a:xfrm rot="16200000">
            <a:off x="5700222" y="380988"/>
            <a:ext cx="780692" cy="1218113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err="1"/>
              <a:t>HybridMount</a:t>
            </a:r>
            <a:r>
              <a:rPr lang="en-US" altLang="zh-TW" sz="3400"/>
              <a:t> </a:t>
            </a:r>
            <a:r>
              <a:rPr lang="zh-CN" altLang="en-US" sz="3400"/>
              <a:t>無縫掛載雲空間，</a:t>
            </a:r>
            <a:r>
              <a:rPr lang="en-US" altLang="zh-TW" sz="3400" err="1"/>
              <a:t>兩</a:t>
            </a:r>
            <a:r>
              <a:rPr lang="zh-TW" altLang="en-US" sz="3400"/>
              <a:t>種彈性存取模式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A694EF-66F8-468F-BB46-0390FC126700}"/>
              </a:ext>
            </a:extLst>
          </p:cNvPr>
          <p:cNvSpPr/>
          <p:nvPr/>
        </p:nvSpPr>
        <p:spPr>
          <a:xfrm>
            <a:off x="505491" y="1182485"/>
            <a:ext cx="9366930" cy="624325"/>
          </a:xfrm>
          <a:prstGeom prst="rect">
            <a:avLst/>
          </a:prstGeom>
          <a:gradFill>
            <a:gsLst>
              <a:gs pos="0">
                <a:srgbClr val="9BBD1E">
                  <a:alpha val="25000"/>
                </a:srgbClr>
              </a:gs>
              <a:gs pos="100000">
                <a:srgbClr val="9BBD1E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228691"/>
              </p:ext>
            </p:extLst>
          </p:nvPr>
        </p:nvGraphicFramePr>
        <p:xfrm>
          <a:off x="490374" y="1170690"/>
          <a:ext cx="9369933" cy="4910520"/>
        </p:xfrm>
        <a:graphic>
          <a:graphicData uri="http://schemas.openxmlformats.org/drawingml/2006/table">
            <a:tbl>
              <a:tblPr firstRow="1" bandRow="1"/>
              <a:tblGrid>
                <a:gridCol w="2413708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329862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800" b="1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File Station</a:t>
                      </a:r>
                      <a:r>
                        <a:rPr lang="zh-TW" altLang="en-US" sz="1800" b="1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sz="18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掛載</a:t>
                      </a:r>
                      <a:endParaRPr lang="zh-TW" sz="180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5563" marR="855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檔案型</a:t>
                      </a:r>
                      <a:r>
                        <a:rPr lang="zh-TW" altLang="en-US" sz="18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</a:t>
                      </a:r>
                      <a:r>
                        <a:rPr lang="zh-TW" sz="18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網關</a:t>
                      </a:r>
                      <a:endParaRPr lang="zh-TW" sz="18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128" marR="89128" marT="190500" marB="1905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設置方法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建立</a:t>
                      </a:r>
                      <a:r>
                        <a:rPr lang="en-US" altLang="zh-TW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File Station </a:t>
                      </a:r>
                    </a:p>
                    <a:p>
                      <a:pPr algn="ctr" fontAlgn="ctr"/>
                      <a:r>
                        <a:rPr lang="zh-CN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雲端掛載模式</a:t>
                      </a:r>
                      <a:endParaRPr lang="zh-TW" altLang="en-US" sz="18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選擇檔案型雲網關模式</a:t>
                      </a:r>
                      <a:b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並配置快取空間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掛載數量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en-US" altLang="zh-TW" sz="18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可掛載無限個雲端服務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2 </a:t>
                      </a:r>
                      <a:r>
                        <a:rPr 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個永久免費的</a:t>
                      </a: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網關</a:t>
                      </a:r>
                      <a:r>
                        <a:rPr 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授權</a:t>
                      </a:r>
                      <a:endParaRPr lang="en-US" altLang="zh-TW" sz="1800" b="0" i="0" u="none" strike="noStrike" noProof="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可依需求購置額外授權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存取體驗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存取速度取決於網際網路速度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快取機制大幅減少讀寫等待時間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於 </a:t>
                      </a:r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File Station</a:t>
                      </a:r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透過 </a:t>
                      </a:r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SMB / NFS / AFP </a:t>
                      </a:r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同步機制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每次瀏覽時需重新與雲端同步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定期同步，可快速瀏覽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QTS Apps 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檔案管理</a:t>
                      </a:r>
                      <a:endParaRPr lang="zh-TW" altLang="en-US" sz="1800" b="1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</a:t>
                      </a:r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 </a:t>
                      </a: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支援</a:t>
                      </a: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                                 ...</a:t>
                      </a:r>
                      <a:endParaRPr lang="zh-TW" altLang="en-US" sz="1800" b="0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pic>
        <p:nvPicPr>
          <p:cNvPr id="9" name="图片 57">
            <a:extLst>
              <a:ext uri="{FF2B5EF4-FFF2-40B4-BE49-F238E27FC236}">
                <a16:creationId xmlns:a16="http://schemas.microsoft.com/office/drawing/2014/main" id="{F744FA4F-5026-456D-A6D2-9337F8983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93125" y="1360577"/>
            <a:ext cx="9369764" cy="469619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9960014" y="2044018"/>
            <a:ext cx="2231986" cy="3500964"/>
            <a:chOff x="9960014" y="1888151"/>
            <a:chExt cx="2231986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GB" sz="101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7244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r>
                <a:rPr lang="en-US" altLang="zh-TW" sz="10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sz="10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快取空間</a:t>
              </a:r>
              <a:endParaRPr lang="en-GB" altLang="zh-TW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431823" y="3675153"/>
              <a:ext cx="284997" cy="279879"/>
              <a:chOff x="3668692" y="5275450"/>
              <a:chExt cx="676157" cy="664015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668692" y="5487018"/>
                <a:ext cx="676157" cy="452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450">
                  <a:solidFill>
                    <a:srgbClr val="1FC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3" y="2585036"/>
              <a:ext cx="8797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/>
              <a:r>
                <a:rPr lang="zh-CN" altLang="en-US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網際網路</a:t>
              </a:r>
              <a:endParaRPr lang="en-GB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3" y="2364591"/>
              <a:ext cx="532981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CN" altLang="en-US" sz="105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較慢</a:t>
              </a:r>
              <a:endParaRPr lang="zh-TW" altLang="en-US" sz="105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5"/>
              <a:ext cx="835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zh-CN" altLang="en-US" sz="1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區域網路</a:t>
              </a:r>
              <a:endParaRPr lang="en-GB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524636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TW" altLang="en-US" sz="105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/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/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/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540" y="1018927"/>
            <a:ext cx="750627" cy="750627"/>
          </a:xfrm>
          <a:prstGeom prst="rect">
            <a:avLst/>
          </a:prstGeom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5476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954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433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912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781216" y="617500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379867" y="6378761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01" y="6390542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10" y="6194621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1208482" y="6362574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506247" y="6312094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326753" y="6350784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769" y="627184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314445" y="6247487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499930" y="620653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842779" y="6324866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26" y="627085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8117953" y="6337225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877763" y="6278911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988921" y="6285751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457139" y="6279868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9861498" y="1214670"/>
            <a:ext cx="2319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多方線上協作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檔案層級資料分析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4459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5980618" y="1820935"/>
            <a:ext cx="3657399" cy="4327098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solidFill>
              <a:srgbClr val="0882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5944633" y="1740549"/>
            <a:ext cx="3734215" cy="661436"/>
          </a:xfrm>
          <a:prstGeom prst="round2SameRect">
            <a:avLst>
              <a:gd name="adj1" fmla="val 17519"/>
              <a:gd name="adj2" fmla="val 0"/>
            </a:avLst>
          </a:prstGeom>
          <a:solidFill>
            <a:srgbClr val="088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9168649" y="3677576"/>
            <a:ext cx="3128300" cy="1812613"/>
          </a:xfrm>
          <a:prstGeom prst="roundRect">
            <a:avLst>
              <a:gd name="adj" fmla="val 15021"/>
            </a:avLst>
          </a:prstGeom>
          <a:solidFill>
            <a:srgbClr val="5B5D31">
              <a:alpha val="50000"/>
            </a:srgbClr>
          </a:solidFill>
          <a:ln w="38100">
            <a:solidFill>
              <a:srgbClr val="D6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9883453" y="3249515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5960522" y="1825655"/>
            <a:ext cx="36862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LUN </a:t>
            </a:r>
            <a:r>
              <a:rPr lang="zh-CN" altLang="en-US"/>
              <a:t>資料上雲與大型資料庫雲端備份利器：</a:t>
            </a:r>
            <a:br>
              <a:rPr lang="en-US" altLang="zh-CN"/>
            </a:br>
            <a:r>
              <a:rPr lang="zh-TW" altLang="en-US"/>
              <a:t>VJBOD cloud 區塊型雲網關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33323-6A60-426D-897A-1EFB696DC44D}"/>
              </a:ext>
            </a:extLst>
          </p:cNvPr>
          <p:cNvGrpSpPr/>
          <p:nvPr/>
        </p:nvGrpSpPr>
        <p:grpSpPr>
          <a:xfrm>
            <a:off x="7884633" y="5312644"/>
            <a:ext cx="1407224" cy="533876"/>
            <a:chOff x="7884633" y="5312644"/>
            <a:chExt cx="1407224" cy="533876"/>
          </a:xfrm>
        </p:grpSpPr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B68F6260-F3F2-4ADD-83D8-1202B0E3BE4E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131" name="圖形 152">
              <a:extLst>
                <a:ext uri="{FF2B5EF4-FFF2-40B4-BE49-F238E27FC236}">
                  <a16:creationId xmlns:a16="http://schemas.microsoft.com/office/drawing/2014/main" id="{952873CE-8FE1-4AEA-8B41-FC705E37E2E6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08F926E4-87F1-423C-94EB-3EA7C438A3C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16C225B-A1B8-4B2C-BD96-08325DA08C8B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07CAA1C4-07CF-4C32-B1C9-6480EF83FC46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55E68C5-F30E-4F3C-9A77-0E7B6079A1B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3ACDA93F-1120-4813-8152-47438181D1A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542BC1B-E3D2-4A3F-B94A-1BC13F5F24C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DCDC7D08-75DE-46A8-9D8C-5984368A27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70CE798-12A6-40EE-A2E8-9F084C0306C8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9F6B50A4-646C-4465-BC19-51CD8A5C499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C3E48B94-CE24-493D-BBBC-FC29DC37D3E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130B5AF4-C2A9-4EBE-BB52-F6BCFE7F3BB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E7348B41-FD63-4F27-A8FB-AED41E2C8903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5921867" y="5510740"/>
            <a:ext cx="1749059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6340788" y="4891089"/>
            <a:ext cx="945011" cy="568292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67337B-DD0A-47B3-826E-ECB6C399ECF2}"/>
              </a:ext>
            </a:extLst>
          </p:cNvPr>
          <p:cNvGrpSpPr/>
          <p:nvPr/>
        </p:nvGrpSpPr>
        <p:grpSpPr>
          <a:xfrm>
            <a:off x="7536131" y="3278111"/>
            <a:ext cx="1870179" cy="1672483"/>
            <a:chOff x="12488019" y="3273148"/>
            <a:chExt cx="1870179" cy="1672483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6220032" y="3725811"/>
            <a:ext cx="1173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6304724" y="2992140"/>
            <a:ext cx="849928" cy="666133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6370537" y="2674095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2456401" y="3238142"/>
            <a:ext cx="796372" cy="1138592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2133965" y="4368652"/>
            <a:ext cx="14129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sz="14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3518171" y="3534190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3252031" y="3727274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2695014" y="5303464"/>
            <a:ext cx="3009613" cy="156304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3574565" y="5432373"/>
            <a:ext cx="21476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4439445" y="3734426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910131" y="4222872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Client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770200" y="3752116"/>
            <a:ext cx="625982" cy="1629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2290389" y="2014757"/>
            <a:ext cx="1074504" cy="712928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701733" y="3405900"/>
            <a:ext cx="1053055" cy="765063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10191360" y="315615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ea typeface="微軟正黑體"/>
              </a:rPr>
              <a:t>雲端物件</a:t>
            </a:r>
            <a:endParaRPr lang="en-US" altLang="zh-TW" b="1">
              <a:solidFill>
                <a:schemeClr val="bg1"/>
              </a:solidFill>
              <a:ea typeface="微軟正黑體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ea typeface="微軟正黑體"/>
              </a:rPr>
              <a:t>儲存空間</a:t>
            </a:r>
            <a:endParaRPr lang="en-US" altLang="zh-TW" b="1">
              <a:solidFill>
                <a:schemeClr val="bg1"/>
              </a:solidFill>
              <a:ea typeface="微軟正黑體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10005454" y="3889548"/>
            <a:ext cx="1449998" cy="101172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10427141" y="4218335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3404422" y="2140186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3489557" y="2552177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4419709" y="2708025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271" y="1705404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10102304" y="5281777"/>
            <a:ext cx="1407224" cy="533876"/>
            <a:chOff x="7884633" y="5312644"/>
            <a:chExt cx="1407224" cy="53387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10721725" y="4218335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2296759" y="2743490"/>
            <a:ext cx="1345066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6843" y="2370888"/>
            <a:ext cx="391767" cy="37252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B651E69-4C74-421C-B28D-4547BC6D3B46}"/>
              </a:ext>
            </a:extLst>
          </p:cNvPr>
          <p:cNvGrpSpPr/>
          <p:nvPr/>
        </p:nvGrpSpPr>
        <p:grpSpPr>
          <a:xfrm>
            <a:off x="1154311" y="5035031"/>
            <a:ext cx="1554982" cy="1036510"/>
            <a:chOff x="1942737" y="2167157"/>
            <a:chExt cx="1554982" cy="1036510"/>
          </a:xfrm>
        </p:grpSpPr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A83E0AE9-DE75-488F-A8B6-34FF8CD69EC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B3F76A-A50E-4552-AEB3-2181470588E2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979B78B-E025-48A3-BA91-528466673A8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4" name="文字方塊 323">
              <a:extLst>
                <a:ext uri="{FF2B5EF4-FFF2-40B4-BE49-F238E27FC236}">
                  <a16:creationId xmlns:a16="http://schemas.microsoft.com/office/drawing/2014/main" id="{3729410E-1962-4525-8E4E-E6E1CA136F2A}"/>
                </a:ext>
              </a:extLst>
            </p:cNvPr>
            <p:cNvSpPr txBox="1"/>
            <p:nvPr/>
          </p:nvSpPr>
          <p:spPr>
            <a:xfrm>
              <a:off x="2152653" y="2895890"/>
              <a:ext cx="13450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25" name="圖形 324">
              <a:extLst>
                <a:ext uri="{FF2B5EF4-FFF2-40B4-BE49-F238E27FC236}">
                  <a16:creationId xmlns:a16="http://schemas.microsoft.com/office/drawing/2014/main" id="{DD9D457A-A143-4143-A859-E216FC0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6132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0876654" cy="1033045"/>
          </a:xfrm>
        </p:spPr>
        <p:txBody>
          <a:bodyPr>
            <a:no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別再選擇連</a:t>
            </a:r>
            <a:r>
              <a:rPr lang="en-US" altLang="zh-CN">
                <a:latin typeface="微軟正黑體"/>
                <a:ea typeface="微軟正黑體"/>
              </a:rPr>
              <a:t> PC/NB </a:t>
            </a:r>
            <a:r>
              <a:rPr lang="zh-CN" altLang="en-US">
                <a:latin typeface="微軟正黑體"/>
                <a:ea typeface="微軟正黑體"/>
              </a:rPr>
              <a:t>廠商都已放棄的老舊</a:t>
            </a:r>
            <a:r>
              <a:rPr lang="en-US" altLang="zh-CN">
                <a:latin typeface="微軟正黑體"/>
                <a:ea typeface="微軟正黑體"/>
              </a:rPr>
              <a:t> </a:t>
            </a:r>
            <a:br>
              <a:rPr lang="en-US" altLang="zh-CN">
                <a:latin typeface="微軟正黑體"/>
                <a:ea typeface="微軟正黑體"/>
              </a:rPr>
            </a:br>
            <a:r>
              <a:rPr lang="en-US" altLang="zh-CN" err="1">
                <a:latin typeface="微軟正黑體"/>
                <a:ea typeface="微軟正黑體"/>
              </a:rPr>
              <a:t>eSATA</a:t>
            </a:r>
            <a:r>
              <a:rPr lang="zh-TW" altLang="en-US">
                <a:latin typeface="微軟正黑體"/>
                <a:ea typeface="微軟正黑體"/>
              </a:rPr>
              <a:t> 外接裝置</a:t>
            </a:r>
            <a:r>
              <a:rPr lang="zh-CN" altLang="en-US">
                <a:latin typeface="微軟正黑體"/>
                <a:ea typeface="微軟正黑體"/>
              </a:rPr>
              <a:t>傳輸介面</a:t>
            </a:r>
            <a:r>
              <a:rPr lang="en-US" altLang="zh-CN">
                <a:latin typeface="微軟正黑體"/>
                <a:ea typeface="微軟正黑體"/>
              </a:rPr>
              <a:t> </a:t>
            </a:r>
            <a:endParaRPr 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C9E6B64-36C1-1E49-B67A-B6B3E7E3F0E1}"/>
              </a:ext>
            </a:extLst>
          </p:cNvPr>
          <p:cNvSpPr/>
          <p:nvPr/>
        </p:nvSpPr>
        <p:spPr>
          <a:xfrm>
            <a:off x="0" y="2268859"/>
            <a:ext cx="12192000" cy="3955638"/>
          </a:xfrm>
          <a:prstGeom prst="rect">
            <a:avLst/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 26">
            <a:extLst>
              <a:ext uri="{FF2B5EF4-FFF2-40B4-BE49-F238E27FC236}">
                <a16:creationId xmlns:a16="http://schemas.microsoft.com/office/drawing/2014/main" id="{CB1DF9E3-988B-654E-971A-D3DB9B0270F9}"/>
              </a:ext>
            </a:extLst>
          </p:cNvPr>
          <p:cNvSpPr/>
          <p:nvPr/>
        </p:nvSpPr>
        <p:spPr>
          <a:xfrm>
            <a:off x="7067622" y="1814923"/>
            <a:ext cx="1954381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2000" b="1" spc="300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理論</a:t>
            </a:r>
            <a:r>
              <a:rPr lang="en-US" altLang="zh-CN" sz="2000" b="1" spc="300" err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傳輸效能</a:t>
            </a:r>
            <a:endParaRPr lang="zh-CN" altLang="en-US" sz="2000" b="1" spc="300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26">
            <a:extLst>
              <a:ext uri="{FF2B5EF4-FFF2-40B4-BE49-F238E27FC236}">
                <a16:creationId xmlns:a16="http://schemas.microsoft.com/office/drawing/2014/main" id="{FFA7710F-B0B9-3247-AEBA-8EE3760569DD}"/>
              </a:ext>
            </a:extLst>
          </p:cNvPr>
          <p:cNvSpPr/>
          <p:nvPr/>
        </p:nvSpPr>
        <p:spPr>
          <a:xfrm>
            <a:off x="2745742" y="1792583"/>
            <a:ext cx="162430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000" b="1" spc="300" err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連接介面</a:t>
            </a:r>
            <a:endParaRPr lang="en-US" altLang="zh-CN" sz="2000" b="1" spc="300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9" name="矩形 26">
            <a:extLst>
              <a:ext uri="{FF2B5EF4-FFF2-40B4-BE49-F238E27FC236}">
                <a16:creationId xmlns:a16="http://schemas.microsoft.com/office/drawing/2014/main" id="{7CC47E50-9EA5-7348-8E35-A988FDFFE936}"/>
              </a:ext>
            </a:extLst>
          </p:cNvPr>
          <p:cNvSpPr/>
          <p:nvPr/>
        </p:nvSpPr>
        <p:spPr>
          <a:xfrm>
            <a:off x="305224" y="1770881"/>
            <a:ext cx="1069524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" sz="2000" b="1" spc="300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普及性</a:t>
            </a:r>
            <a:endParaRPr lang="en" altLang="zh-CN" sz="2000" b="1" spc="300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1" name="矩形 26">
            <a:extLst>
              <a:ext uri="{FF2B5EF4-FFF2-40B4-BE49-F238E27FC236}">
                <a16:creationId xmlns:a16="http://schemas.microsoft.com/office/drawing/2014/main" id="{0FCA17C8-7436-B041-9A8E-74564549D4E2}"/>
              </a:ext>
            </a:extLst>
          </p:cNvPr>
          <p:cNvSpPr/>
          <p:nvPr/>
        </p:nvSpPr>
        <p:spPr>
          <a:xfrm>
            <a:off x="11095322" y="5598870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96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 26">
            <a:extLst>
              <a:ext uri="{FF2B5EF4-FFF2-40B4-BE49-F238E27FC236}">
                <a16:creationId xmlns:a16="http://schemas.microsoft.com/office/drawing/2014/main" id="{735AE152-7A68-944E-9355-651A0BDA3F41}"/>
              </a:ext>
            </a:extLst>
          </p:cNvPr>
          <p:cNvSpPr/>
          <p:nvPr/>
        </p:nvSpPr>
        <p:spPr>
          <a:xfrm>
            <a:off x="7745337" y="4703537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 26">
            <a:extLst>
              <a:ext uri="{FF2B5EF4-FFF2-40B4-BE49-F238E27FC236}">
                <a16:creationId xmlns:a16="http://schemas.microsoft.com/office/drawing/2014/main" id="{01983F6E-E0D3-9347-A592-4B32498C6547}"/>
              </a:ext>
            </a:extLst>
          </p:cNvPr>
          <p:cNvSpPr/>
          <p:nvPr/>
        </p:nvSpPr>
        <p:spPr>
          <a:xfrm>
            <a:off x="5069143" y="3368318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1B311761-4762-9F4B-8391-84D3F237C7BE}"/>
              </a:ext>
            </a:extLst>
          </p:cNvPr>
          <p:cNvCxnSpPr/>
          <p:nvPr/>
        </p:nvCxnSpPr>
        <p:spPr>
          <a:xfrm>
            <a:off x="4540097" y="2634251"/>
            <a:ext cx="0" cy="3330438"/>
          </a:xfrm>
          <a:prstGeom prst="line">
            <a:avLst/>
          </a:prstGeom>
          <a:ln w="952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7D2768E5-DA09-8646-8D02-054F1C897245}"/>
              </a:ext>
            </a:extLst>
          </p:cNvPr>
          <p:cNvCxnSpPr/>
          <p:nvPr/>
        </p:nvCxnSpPr>
        <p:spPr>
          <a:xfrm>
            <a:off x="11174261" y="2634251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1EFFAE43-E0FC-9546-BF25-02120F84A663}"/>
              </a:ext>
            </a:extLst>
          </p:cNvPr>
          <p:cNvCxnSpPr/>
          <p:nvPr/>
        </p:nvCxnSpPr>
        <p:spPr>
          <a:xfrm>
            <a:off x="7857179" y="2634251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37690C70-229E-F14D-B250-50C2E96894BB}"/>
              </a:ext>
            </a:extLst>
          </p:cNvPr>
          <p:cNvCxnSpPr/>
          <p:nvPr/>
        </p:nvCxnSpPr>
        <p:spPr>
          <a:xfrm>
            <a:off x="9519293" y="2634251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4DC68E85-072C-C548-86E3-EA71C17F91FD}"/>
              </a:ext>
            </a:extLst>
          </p:cNvPr>
          <p:cNvCxnSpPr/>
          <p:nvPr/>
        </p:nvCxnSpPr>
        <p:spPr>
          <a:xfrm>
            <a:off x="6198638" y="2634251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26">
            <a:extLst>
              <a:ext uri="{FF2B5EF4-FFF2-40B4-BE49-F238E27FC236}">
                <a16:creationId xmlns:a16="http://schemas.microsoft.com/office/drawing/2014/main" id="{F065C7DB-1E64-4D46-A7D1-9DD14B857849}"/>
              </a:ext>
            </a:extLst>
          </p:cNvPr>
          <p:cNvSpPr/>
          <p:nvPr/>
        </p:nvSpPr>
        <p:spPr>
          <a:xfrm>
            <a:off x="4792448" y="2615676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箭號: 向右 144">
            <a:extLst>
              <a:ext uri="{FF2B5EF4-FFF2-40B4-BE49-F238E27FC236}">
                <a16:creationId xmlns:a16="http://schemas.microsoft.com/office/drawing/2014/main" id="{B0AECD76-77EF-CF44-B2E9-164C2ED30FF5}"/>
              </a:ext>
            </a:extLst>
          </p:cNvPr>
          <p:cNvSpPr/>
          <p:nvPr/>
        </p:nvSpPr>
        <p:spPr>
          <a:xfrm>
            <a:off x="2912415" y="3982721"/>
            <a:ext cx="725639" cy="871296"/>
          </a:xfrm>
          <a:prstGeom prst="rightArrow">
            <a:avLst>
              <a:gd name="adj1" fmla="val 63653"/>
              <a:gd name="adj2" fmla="val 39515"/>
            </a:avLst>
          </a:prstGeom>
          <a:noFill/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矩形: 圓角 7">
            <a:extLst>
              <a:ext uri="{FF2B5EF4-FFF2-40B4-BE49-F238E27FC236}">
                <a16:creationId xmlns:a16="http://schemas.microsoft.com/office/drawing/2014/main" id="{3C8AF4A8-52E6-A94D-9219-8AFF53176567}"/>
              </a:ext>
            </a:extLst>
          </p:cNvPr>
          <p:cNvSpPr/>
          <p:nvPr/>
        </p:nvSpPr>
        <p:spPr>
          <a:xfrm>
            <a:off x="4492587" y="2695492"/>
            <a:ext cx="269537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矩形: 圓角 106">
            <a:extLst>
              <a:ext uri="{FF2B5EF4-FFF2-40B4-BE49-F238E27FC236}">
                <a16:creationId xmlns:a16="http://schemas.microsoft.com/office/drawing/2014/main" id="{A0939768-0C99-714A-AC2E-B831C38C40FB}"/>
              </a:ext>
            </a:extLst>
          </p:cNvPr>
          <p:cNvSpPr/>
          <p:nvPr/>
        </p:nvSpPr>
        <p:spPr>
          <a:xfrm>
            <a:off x="4492587" y="5696489"/>
            <a:ext cx="6580212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925DF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矩形: 圓角 107">
            <a:extLst>
              <a:ext uri="{FF2B5EF4-FFF2-40B4-BE49-F238E27FC236}">
                <a16:creationId xmlns:a16="http://schemas.microsoft.com/office/drawing/2014/main" id="{79704135-8A55-5247-B9FD-F1E16AAF4A68}"/>
              </a:ext>
            </a:extLst>
          </p:cNvPr>
          <p:cNvSpPr/>
          <p:nvPr/>
        </p:nvSpPr>
        <p:spPr>
          <a:xfrm>
            <a:off x="4516251" y="3471750"/>
            <a:ext cx="395246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" name="矩形: 圓角 113">
            <a:extLst>
              <a:ext uri="{FF2B5EF4-FFF2-40B4-BE49-F238E27FC236}">
                <a16:creationId xmlns:a16="http://schemas.microsoft.com/office/drawing/2014/main" id="{D98716FF-D40F-944B-A345-ADD9881A3464}"/>
              </a:ext>
            </a:extLst>
          </p:cNvPr>
          <p:cNvSpPr/>
          <p:nvPr/>
        </p:nvSpPr>
        <p:spPr>
          <a:xfrm>
            <a:off x="4494773" y="4793554"/>
            <a:ext cx="3221893" cy="156972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矩形 26">
            <a:extLst>
              <a:ext uri="{FF2B5EF4-FFF2-40B4-BE49-F238E27FC236}">
                <a16:creationId xmlns:a16="http://schemas.microsoft.com/office/drawing/2014/main" id="{17670907-DC5B-BC46-9548-977CDA7A09B8}"/>
              </a:ext>
            </a:extLst>
          </p:cNvPr>
          <p:cNvSpPr/>
          <p:nvPr/>
        </p:nvSpPr>
        <p:spPr>
          <a:xfrm>
            <a:off x="2941307" y="3327180"/>
            <a:ext cx="1623725" cy="10218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Gen1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 x2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" name="矩形 26">
            <a:extLst>
              <a:ext uri="{FF2B5EF4-FFF2-40B4-BE49-F238E27FC236}">
                <a16:creationId xmlns:a16="http://schemas.microsoft.com/office/drawing/2014/main" id="{79CC32CC-9BF7-BB49-A602-575C69CF403E}"/>
              </a:ext>
            </a:extLst>
          </p:cNvPr>
          <p:cNvSpPr/>
          <p:nvPr/>
        </p:nvSpPr>
        <p:spPr>
          <a:xfrm>
            <a:off x="2941036" y="4731782"/>
            <a:ext cx="128753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Thunderbolt 3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7" name="矩形 26">
            <a:extLst>
              <a:ext uri="{FF2B5EF4-FFF2-40B4-BE49-F238E27FC236}">
                <a16:creationId xmlns:a16="http://schemas.microsoft.com/office/drawing/2014/main" id="{1721FA0E-455F-0D47-A36F-F132C416CE20}"/>
              </a:ext>
            </a:extLst>
          </p:cNvPr>
          <p:cNvSpPr/>
          <p:nvPr/>
        </p:nvSpPr>
        <p:spPr>
          <a:xfrm>
            <a:off x="2941307" y="5633720"/>
            <a:ext cx="119616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矩形 26">
            <a:extLst>
              <a:ext uri="{FF2B5EF4-FFF2-40B4-BE49-F238E27FC236}">
                <a16:creationId xmlns:a16="http://schemas.microsoft.com/office/drawing/2014/main" id="{E0360A3B-1A0F-E84A-856D-E6239D6C47F4}"/>
              </a:ext>
            </a:extLst>
          </p:cNvPr>
          <p:cNvSpPr/>
          <p:nvPr/>
        </p:nvSpPr>
        <p:spPr>
          <a:xfrm>
            <a:off x="2941307" y="2628913"/>
            <a:ext cx="728469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eSATA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9" name="圖片 58" descr="一張含有 文字 的圖片&#10;&#10;自動產生的描述">
            <a:extLst>
              <a:ext uri="{FF2B5EF4-FFF2-40B4-BE49-F238E27FC236}">
                <a16:creationId xmlns:a16="http://schemas.microsoft.com/office/drawing/2014/main" id="{1FE8DC40-52AE-D04F-8894-9F686628B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75" y="3502941"/>
            <a:ext cx="1151848" cy="602800"/>
          </a:xfrm>
          <a:prstGeom prst="rect">
            <a:avLst/>
          </a:prstGeom>
          <a:effectLst/>
        </p:spPr>
      </p:pic>
      <p:pic>
        <p:nvPicPr>
          <p:cNvPr id="60" name="圖片 59" descr="一張含有 物件 的圖片&#10;&#10;自動產生的描述">
            <a:extLst>
              <a:ext uri="{FF2B5EF4-FFF2-40B4-BE49-F238E27FC236}">
                <a16:creationId xmlns:a16="http://schemas.microsoft.com/office/drawing/2014/main" id="{2DACE908-1712-1E4B-A13A-702E50A51B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61" y="4472345"/>
            <a:ext cx="592945" cy="702269"/>
          </a:xfrm>
          <a:prstGeom prst="rect">
            <a:avLst/>
          </a:prstGeom>
          <a:effectLst/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27E491BB-3F9D-A248-B697-16D2D43E4C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02" y="5309976"/>
            <a:ext cx="1889112" cy="826486"/>
          </a:xfrm>
          <a:prstGeom prst="rect">
            <a:avLst/>
          </a:prstGeom>
        </p:spPr>
      </p:pic>
      <p:pic>
        <p:nvPicPr>
          <p:cNvPr id="62" name="Picture 4" descr="Image result for esata logo svg">
            <a:extLst>
              <a:ext uri="{FF2B5EF4-FFF2-40B4-BE49-F238E27FC236}">
                <a16:creationId xmlns:a16="http://schemas.microsoft.com/office/drawing/2014/main" id="{7E4B8ABC-BBD5-894E-8F10-E8C13450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492" y="2534034"/>
            <a:ext cx="1163290" cy="5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星形: 五角 30">
            <a:extLst>
              <a:ext uri="{FF2B5EF4-FFF2-40B4-BE49-F238E27FC236}">
                <a16:creationId xmlns:a16="http://schemas.microsoft.com/office/drawing/2014/main" id="{35696736-0512-D144-87E9-D88D9A50C520}"/>
              </a:ext>
            </a:extLst>
          </p:cNvPr>
          <p:cNvSpPr/>
          <p:nvPr/>
        </p:nvSpPr>
        <p:spPr>
          <a:xfrm>
            <a:off x="374503" y="2713080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" name="星形: 五角 132">
            <a:extLst>
              <a:ext uri="{FF2B5EF4-FFF2-40B4-BE49-F238E27FC236}">
                <a16:creationId xmlns:a16="http://schemas.microsoft.com/office/drawing/2014/main" id="{9FF906D8-E399-4942-86F6-47318EE5101D}"/>
              </a:ext>
            </a:extLst>
          </p:cNvPr>
          <p:cNvSpPr/>
          <p:nvPr/>
        </p:nvSpPr>
        <p:spPr>
          <a:xfrm>
            <a:off x="395770" y="3620260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星形: 五角 135">
            <a:extLst>
              <a:ext uri="{FF2B5EF4-FFF2-40B4-BE49-F238E27FC236}">
                <a16:creationId xmlns:a16="http://schemas.microsoft.com/office/drawing/2014/main" id="{362EE6D4-C710-6249-BFCD-171519230098}"/>
              </a:ext>
            </a:extLst>
          </p:cNvPr>
          <p:cNvSpPr/>
          <p:nvPr/>
        </p:nvSpPr>
        <p:spPr>
          <a:xfrm>
            <a:off x="644780" y="3620260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星形: 五角 136">
            <a:extLst>
              <a:ext uri="{FF2B5EF4-FFF2-40B4-BE49-F238E27FC236}">
                <a16:creationId xmlns:a16="http://schemas.microsoft.com/office/drawing/2014/main" id="{AE52E0EE-EF16-5A46-A554-34CA22295139}"/>
              </a:ext>
            </a:extLst>
          </p:cNvPr>
          <p:cNvSpPr/>
          <p:nvPr/>
        </p:nvSpPr>
        <p:spPr>
          <a:xfrm>
            <a:off x="893790" y="3620260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7" name="星形: 五角 137">
            <a:extLst>
              <a:ext uri="{FF2B5EF4-FFF2-40B4-BE49-F238E27FC236}">
                <a16:creationId xmlns:a16="http://schemas.microsoft.com/office/drawing/2014/main" id="{88242375-A7D8-C04D-951E-8B826E6BC2AD}"/>
              </a:ext>
            </a:extLst>
          </p:cNvPr>
          <p:cNvSpPr/>
          <p:nvPr/>
        </p:nvSpPr>
        <p:spPr>
          <a:xfrm>
            <a:off x="1142800" y="3620260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星形: 五角 138">
            <a:extLst>
              <a:ext uri="{FF2B5EF4-FFF2-40B4-BE49-F238E27FC236}">
                <a16:creationId xmlns:a16="http://schemas.microsoft.com/office/drawing/2014/main" id="{B9C45295-8438-3944-BD94-F07F65D964FB}"/>
              </a:ext>
            </a:extLst>
          </p:cNvPr>
          <p:cNvSpPr/>
          <p:nvPr/>
        </p:nvSpPr>
        <p:spPr>
          <a:xfrm>
            <a:off x="1391809" y="3620260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9" name="星形: 五角 133">
            <a:extLst>
              <a:ext uri="{FF2B5EF4-FFF2-40B4-BE49-F238E27FC236}">
                <a16:creationId xmlns:a16="http://schemas.microsoft.com/office/drawing/2014/main" id="{91A9ADAC-B74F-3145-ACEB-31F0F36FD362}"/>
              </a:ext>
            </a:extLst>
          </p:cNvPr>
          <p:cNvSpPr/>
          <p:nvPr/>
        </p:nvSpPr>
        <p:spPr>
          <a:xfrm>
            <a:off x="371005" y="475827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星形: 五角 139">
            <a:extLst>
              <a:ext uri="{FF2B5EF4-FFF2-40B4-BE49-F238E27FC236}">
                <a16:creationId xmlns:a16="http://schemas.microsoft.com/office/drawing/2014/main" id="{A65CDBF6-5156-C04B-8E61-3DBEFB199BD9}"/>
              </a:ext>
            </a:extLst>
          </p:cNvPr>
          <p:cNvSpPr/>
          <p:nvPr/>
        </p:nvSpPr>
        <p:spPr>
          <a:xfrm>
            <a:off x="631069" y="475416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1" name="星形: 五角 140">
            <a:extLst>
              <a:ext uri="{FF2B5EF4-FFF2-40B4-BE49-F238E27FC236}">
                <a16:creationId xmlns:a16="http://schemas.microsoft.com/office/drawing/2014/main" id="{81EF7244-C49E-8149-A16D-528C51E0B033}"/>
              </a:ext>
            </a:extLst>
          </p:cNvPr>
          <p:cNvSpPr/>
          <p:nvPr/>
        </p:nvSpPr>
        <p:spPr>
          <a:xfrm>
            <a:off x="891133" y="475416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2" name="星形: 五角 141">
            <a:extLst>
              <a:ext uri="{FF2B5EF4-FFF2-40B4-BE49-F238E27FC236}">
                <a16:creationId xmlns:a16="http://schemas.microsoft.com/office/drawing/2014/main" id="{EB44D5F1-D205-6749-9488-116679986E29}"/>
              </a:ext>
            </a:extLst>
          </p:cNvPr>
          <p:cNvSpPr/>
          <p:nvPr/>
        </p:nvSpPr>
        <p:spPr>
          <a:xfrm>
            <a:off x="1151197" y="475416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3" name="星形: 五角 134">
            <a:extLst>
              <a:ext uri="{FF2B5EF4-FFF2-40B4-BE49-F238E27FC236}">
                <a16:creationId xmlns:a16="http://schemas.microsoft.com/office/drawing/2014/main" id="{D7C7737A-E8EB-7248-8C1F-F7710666E75F}"/>
              </a:ext>
            </a:extLst>
          </p:cNvPr>
          <p:cNvSpPr/>
          <p:nvPr/>
        </p:nvSpPr>
        <p:spPr>
          <a:xfrm>
            <a:off x="373286" y="5598870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4" name="星形: 五角 142">
            <a:extLst>
              <a:ext uri="{FF2B5EF4-FFF2-40B4-BE49-F238E27FC236}">
                <a16:creationId xmlns:a16="http://schemas.microsoft.com/office/drawing/2014/main" id="{41EFF2CF-6EE1-144E-9611-E38B7800BC7E}"/>
              </a:ext>
            </a:extLst>
          </p:cNvPr>
          <p:cNvSpPr/>
          <p:nvPr/>
        </p:nvSpPr>
        <p:spPr>
          <a:xfrm>
            <a:off x="638654" y="559905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5" name="星形: 五角 143">
            <a:extLst>
              <a:ext uri="{FF2B5EF4-FFF2-40B4-BE49-F238E27FC236}">
                <a16:creationId xmlns:a16="http://schemas.microsoft.com/office/drawing/2014/main" id="{E9DC763E-5479-C244-94B1-23E861B3FEF4}"/>
              </a:ext>
            </a:extLst>
          </p:cNvPr>
          <p:cNvSpPr/>
          <p:nvPr/>
        </p:nvSpPr>
        <p:spPr>
          <a:xfrm>
            <a:off x="904022" y="559905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6" name="矩形: 圓角 51">
            <a:extLst>
              <a:ext uri="{FF2B5EF4-FFF2-40B4-BE49-F238E27FC236}">
                <a16:creationId xmlns:a16="http://schemas.microsoft.com/office/drawing/2014/main" id="{9D8A2D7E-E062-6744-A139-1DEBA47D5CEE}"/>
              </a:ext>
            </a:extLst>
          </p:cNvPr>
          <p:cNvSpPr/>
          <p:nvPr/>
        </p:nvSpPr>
        <p:spPr>
          <a:xfrm>
            <a:off x="4461583" y="3025655"/>
            <a:ext cx="558091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矩形: 圓角 52">
            <a:extLst>
              <a:ext uri="{FF2B5EF4-FFF2-40B4-BE49-F238E27FC236}">
                <a16:creationId xmlns:a16="http://schemas.microsoft.com/office/drawing/2014/main" id="{3935E078-4C1D-8042-881B-7B9E71CCCCF5}"/>
              </a:ext>
            </a:extLst>
          </p:cNvPr>
          <p:cNvSpPr/>
          <p:nvPr/>
        </p:nvSpPr>
        <p:spPr>
          <a:xfrm>
            <a:off x="4492587" y="3797553"/>
            <a:ext cx="889038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8" name="矩形: 圓角 53">
            <a:extLst>
              <a:ext uri="{FF2B5EF4-FFF2-40B4-BE49-F238E27FC236}">
                <a16:creationId xmlns:a16="http://schemas.microsoft.com/office/drawing/2014/main" id="{1D4D7E5F-0EAD-B44D-831D-A416A06FA7D4}"/>
              </a:ext>
            </a:extLst>
          </p:cNvPr>
          <p:cNvSpPr/>
          <p:nvPr/>
        </p:nvSpPr>
        <p:spPr>
          <a:xfrm>
            <a:off x="4438661" y="4122174"/>
            <a:ext cx="1732020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" name="矩形 26">
            <a:extLst>
              <a:ext uri="{FF2B5EF4-FFF2-40B4-BE49-F238E27FC236}">
                <a16:creationId xmlns:a16="http://schemas.microsoft.com/office/drawing/2014/main" id="{B32B78FA-B382-C84B-A8FF-B92227359B8C}"/>
              </a:ext>
            </a:extLst>
          </p:cNvPr>
          <p:cNvSpPr/>
          <p:nvPr/>
        </p:nvSpPr>
        <p:spPr>
          <a:xfrm>
            <a:off x="5039820" y="2920545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0" name="矩形 26">
            <a:extLst>
              <a:ext uri="{FF2B5EF4-FFF2-40B4-BE49-F238E27FC236}">
                <a16:creationId xmlns:a16="http://schemas.microsoft.com/office/drawing/2014/main" id="{610BC820-B075-AA4D-8C83-79881667A24D}"/>
              </a:ext>
            </a:extLst>
          </p:cNvPr>
          <p:cNvSpPr/>
          <p:nvPr/>
        </p:nvSpPr>
        <p:spPr>
          <a:xfrm>
            <a:off x="5441789" y="3705244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1" name="矩形 26">
            <a:extLst>
              <a:ext uri="{FF2B5EF4-FFF2-40B4-BE49-F238E27FC236}">
                <a16:creationId xmlns:a16="http://schemas.microsoft.com/office/drawing/2014/main" id="{CC132932-27B2-EE4D-94B6-9001D7B4B7D8}"/>
              </a:ext>
            </a:extLst>
          </p:cNvPr>
          <p:cNvSpPr/>
          <p:nvPr/>
        </p:nvSpPr>
        <p:spPr>
          <a:xfrm>
            <a:off x="6135832" y="4020361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00C044CF-2CAE-604E-BF4C-1F46B66B2DA7}"/>
              </a:ext>
            </a:extLst>
          </p:cNvPr>
          <p:cNvCxnSpPr/>
          <p:nvPr/>
        </p:nvCxnSpPr>
        <p:spPr>
          <a:xfrm>
            <a:off x="9515720" y="2634251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26">
            <a:extLst>
              <a:ext uri="{FF2B5EF4-FFF2-40B4-BE49-F238E27FC236}">
                <a16:creationId xmlns:a16="http://schemas.microsoft.com/office/drawing/2014/main" id="{CDE31F79-8041-464E-B08C-F26724E53FA6}"/>
              </a:ext>
            </a:extLst>
          </p:cNvPr>
          <p:cNvSpPr/>
          <p:nvPr/>
        </p:nvSpPr>
        <p:spPr>
          <a:xfrm>
            <a:off x="2958471" y="5268147"/>
            <a:ext cx="1072730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6Gb/s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4" name="矩形 26">
            <a:extLst>
              <a:ext uri="{FF2B5EF4-FFF2-40B4-BE49-F238E27FC236}">
                <a16:creationId xmlns:a16="http://schemas.microsoft.com/office/drawing/2014/main" id="{CEC5E9FC-2D7A-C246-A210-D2E2A7CCCDD3}"/>
              </a:ext>
            </a:extLst>
          </p:cNvPr>
          <p:cNvSpPr/>
          <p:nvPr/>
        </p:nvSpPr>
        <p:spPr>
          <a:xfrm>
            <a:off x="8609824" y="5187550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48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5" name="矩形: 圓角 113">
            <a:extLst>
              <a:ext uri="{FF2B5EF4-FFF2-40B4-BE49-F238E27FC236}">
                <a16:creationId xmlns:a16="http://schemas.microsoft.com/office/drawing/2014/main" id="{8B84840F-D067-254E-B7FD-9BE475617D8B}"/>
              </a:ext>
            </a:extLst>
          </p:cNvPr>
          <p:cNvSpPr/>
          <p:nvPr/>
        </p:nvSpPr>
        <p:spPr>
          <a:xfrm>
            <a:off x="4540098" y="5309923"/>
            <a:ext cx="3957884" cy="176659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: 圓角 8">
            <a:extLst>
              <a:ext uri="{FF2B5EF4-FFF2-40B4-BE49-F238E27FC236}">
                <a16:creationId xmlns:a16="http://schemas.microsoft.com/office/drawing/2014/main" id="{69E8FCBF-CE42-464C-B4FB-E2F8D4737AB3}"/>
              </a:ext>
            </a:extLst>
          </p:cNvPr>
          <p:cNvSpPr/>
          <p:nvPr/>
        </p:nvSpPr>
        <p:spPr>
          <a:xfrm>
            <a:off x="429421" y="4111501"/>
            <a:ext cx="4390861" cy="1795524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: 圓角 8">
            <a:extLst>
              <a:ext uri="{FF2B5EF4-FFF2-40B4-BE49-F238E27FC236}">
                <a16:creationId xmlns:a16="http://schemas.microsoft.com/office/drawing/2014/main" id="{FB41078F-A3CA-924D-851F-C24AC35CB003}"/>
              </a:ext>
            </a:extLst>
          </p:cNvPr>
          <p:cNvSpPr/>
          <p:nvPr/>
        </p:nvSpPr>
        <p:spPr>
          <a:xfrm>
            <a:off x="4931709" y="4111501"/>
            <a:ext cx="6828483" cy="1795523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0085821" cy="749691"/>
          </a:xfrm>
        </p:spPr>
        <p:txBody>
          <a:bodyPr>
            <a:normAutofit/>
          </a:bodyPr>
          <a:lstStyle/>
          <a:p>
            <a:r>
              <a:rPr lang="zh-TW" altLang="en-US"/>
              <a:t>經濟又彈性的</a:t>
            </a:r>
            <a:r>
              <a:rPr lang="zh-CN" altLang="en-US"/>
              <a:t>現代化</a:t>
            </a:r>
            <a:r>
              <a:rPr lang="en-US" altLang="zh-CN"/>
              <a:t> QNAP </a:t>
            </a:r>
            <a:r>
              <a:rPr lang="zh-CN" altLang="en-US"/>
              <a:t>儲存擴充櫃</a:t>
            </a:r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89280" y="1228205"/>
            <a:ext cx="116961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相較於市場</a:t>
            </a:r>
            <a:r>
              <a:rPr kumimoji="1"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2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eSATA</a:t>
            </a:r>
            <a:r>
              <a:rPr kumimoji="1"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擴充櫃產品，</a:t>
            </a:r>
            <a:r>
              <a:rPr kumimoji="1"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</a:t>
            </a:r>
            <a:r>
              <a:rPr kumimoji="1"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</a:t>
            </a:r>
            <a:r>
              <a:rPr kumimoji="1" lang="en-US" altLang="zh-CN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RAID &amp; TL JBOD </a:t>
            </a:r>
            <a:r>
              <a:rPr kumimoji="1"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擴充櫃提供許多優勢</a:t>
            </a:r>
            <a:endParaRPr kumimoji="1" lang="en-US" altLang="zh-TW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更大的容量</a:t>
            </a:r>
            <a:endParaRPr kumimoji="1"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 4, 8, 16-bay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擴充櫃選項</a:t>
            </a:r>
            <a:endParaRPr kumimoji="1"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可連接至多兩台擴充櫃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更高的速度</a:t>
            </a:r>
            <a:endParaRPr kumimoji="1" lang="en-US" altLang="zh-CN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最高普及率的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Gen1 5Gb/s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Gen2 10Gb/s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與多通道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最達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64Gb/s*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更好的相容性，</a:t>
            </a:r>
            <a:r>
              <a:rPr kumimoji="1"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1"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PC/server </a:t>
            </a:r>
            <a:r>
              <a:rPr kumimoji="1"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靈活兩用</a:t>
            </a:r>
            <a:endParaRPr kumimoji="1" lang="en-US" altLang="zh-CN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恣意擴充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PC/server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儲存空間，或是快速完成不同主機間的資料遷移，最大化您的硬體投資</a:t>
            </a:r>
            <a:endParaRPr kumimoji="1"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獨家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 External RAID Manager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JBOD Manager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工具軟體支援各大作業系統隨時掌握擴充櫃狀態</a:t>
            </a:r>
            <a:endParaRPr kumimoji="1"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358233" y="6135537"/>
            <a:ext cx="63225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*TS-x53D </a:t>
            </a:r>
            <a:r>
              <a:rPr kumimoji="1"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可額外安裝</a:t>
            </a:r>
            <a:r>
              <a:rPr kumimoji="1"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 3.2 Gen2 PCIe </a:t>
            </a:r>
            <a:r>
              <a:rPr kumimoji="1"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擴充卡支援</a:t>
            </a:r>
            <a:r>
              <a:rPr kumimoji="1"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 3.2 Gen2 10Gbps. </a:t>
            </a:r>
          </a:p>
          <a:p>
            <a:r>
              <a:rPr kumimoji="1"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TS-253D</a:t>
            </a:r>
            <a:r>
              <a:rPr kumimoji="1"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具</a:t>
            </a:r>
            <a:r>
              <a:rPr kumimoji="1"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PCIe Gen2 x4 = 16Gbps </a:t>
            </a:r>
            <a:r>
              <a:rPr kumimoji="1"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頻寬</a:t>
            </a:r>
            <a:r>
              <a:rPr kumimoji="1"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TS-453D &amp; TS-653D </a:t>
            </a:r>
            <a:r>
              <a:rPr kumimoji="1"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kumimoji="1"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PCIe Gen2 x2 = 8Gbps </a:t>
            </a:r>
            <a:r>
              <a:rPr kumimoji="1"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頻寬</a:t>
            </a:r>
            <a:endParaRPr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D872FE-F7CA-634D-A090-CFFDE0B67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68" y="4569816"/>
            <a:ext cx="1618265" cy="10069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5E1D82-C120-6347-9C95-EC9655FB8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4" y="4638632"/>
            <a:ext cx="1493544" cy="9293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22C16E7-11D5-F24E-B125-ECF18BAD0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960" y="4274619"/>
            <a:ext cx="1803293" cy="15628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DD4D131-8E8E-3A47-924E-674C6C71A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472" y="4432847"/>
            <a:ext cx="1589709" cy="13777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9529426-2768-2141-BE16-4CF9BAA0B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0878" y="4111501"/>
            <a:ext cx="2331274" cy="202043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1956F8D-30A4-1042-98AA-7653D7860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2889" y="4061845"/>
            <a:ext cx="2331275" cy="202043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679360" y="5613069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TR-002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BBAFD93-3366-D14E-B9C5-E0FF4ED711B9}"/>
              </a:ext>
            </a:extLst>
          </p:cNvPr>
          <p:cNvSpPr txBox="1"/>
          <p:nvPr/>
        </p:nvSpPr>
        <p:spPr>
          <a:xfrm>
            <a:off x="2092822" y="5613069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TR-004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3285697" y="5613069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TL-D800C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5568340" y="5613069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TL-R400S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3BB74E27-8325-BF49-9135-011A0E0DA5BD}"/>
              </a:ext>
            </a:extLst>
          </p:cNvPr>
          <p:cNvSpPr txBox="1"/>
          <p:nvPr/>
        </p:nvSpPr>
        <p:spPr>
          <a:xfrm>
            <a:off x="7528925" y="5613069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TL-R800S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9697284" y="5613069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TL-R1600S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496004" y="4186770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 </a:t>
            </a:r>
            <a:r>
              <a:rPr kumimoji="1"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介面</a:t>
            </a:r>
            <a:endParaRPr kumimoji="1"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4977979" y="4186770"/>
            <a:ext cx="2462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SFF-8088 </a:t>
            </a:r>
            <a:r>
              <a:rPr lang="zh-CN" altLang="en-US"/>
              <a:t>多通道</a:t>
            </a:r>
            <a:r>
              <a:rPr lang="en-US" altLang="zh-CN"/>
              <a:t> SATA </a:t>
            </a:r>
            <a:r>
              <a:rPr lang="zh-CN" altLang="en-US"/>
              <a:t>介面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303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8">
            <a:extLst>
              <a:ext uri="{FF2B5EF4-FFF2-40B4-BE49-F238E27FC236}">
                <a16:creationId xmlns:a16="http://schemas.microsoft.com/office/drawing/2014/main" id="{3C3A99AB-3C86-4017-AC36-62460FC41FF1}"/>
              </a:ext>
            </a:extLst>
          </p:cNvPr>
          <p:cNvSpPr/>
          <p:nvPr/>
        </p:nvSpPr>
        <p:spPr>
          <a:xfrm>
            <a:off x="6217037" y="2921399"/>
            <a:ext cx="5496087" cy="2861791"/>
          </a:xfrm>
          <a:prstGeom prst="roundRect">
            <a:avLst>
              <a:gd name="adj" fmla="val 17117"/>
            </a:avLst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8">
            <a:extLst>
              <a:ext uri="{FF2B5EF4-FFF2-40B4-BE49-F238E27FC236}">
                <a16:creationId xmlns:a16="http://schemas.microsoft.com/office/drawing/2014/main" id="{5C923667-E74D-4EE5-BAE7-B361B60CE437}"/>
              </a:ext>
            </a:extLst>
          </p:cNvPr>
          <p:cNvSpPr/>
          <p:nvPr/>
        </p:nvSpPr>
        <p:spPr>
          <a:xfrm>
            <a:off x="458271" y="2921399"/>
            <a:ext cx="5496087" cy="2861791"/>
          </a:xfrm>
          <a:prstGeom prst="roundRect">
            <a:avLst>
              <a:gd name="adj" fmla="val 17117"/>
            </a:avLst>
          </a:prstGeom>
          <a:solidFill>
            <a:schemeClr val="bg1">
              <a:alpha val="15000"/>
            </a:schemeClr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456670" y="2934609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88279"/>
                </a:gs>
                <a:gs pos="67000">
                  <a:srgbClr val="4A6F7A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/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6186909" y="2954145"/>
            <a:ext cx="5526215" cy="2829045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88279"/>
                </a:gs>
                <a:gs pos="67000">
                  <a:srgbClr val="4A6F7A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/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6652481" y="2936412"/>
            <a:ext cx="4361279" cy="456903"/>
          </a:xfrm>
          <a:prstGeom prst="rect">
            <a:avLst/>
          </a:prstGeom>
          <a:gradFill>
            <a:gsLst>
              <a:gs pos="0">
                <a:schemeClr val="accent6">
                  <a:lumMod val="100000"/>
                </a:schemeClr>
              </a:gs>
              <a:gs pos="100000">
                <a:srgbClr val="3F5036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lvl="0" algn="ctr">
              <a:lnSpc>
                <a:spcPct val="106875"/>
              </a:lnSpc>
              <a:defRPr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/>
              <a:t>模式二</a:t>
            </a:r>
            <a:r>
              <a:rPr lang="en-US" altLang="zh-TW"/>
              <a:t>:</a:t>
            </a:r>
            <a:r>
              <a:rPr lang="zh-TW" altLang="en-US"/>
              <a:t>作為快照保險庫備份本機快照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028" y="3550160"/>
            <a:ext cx="3610916" cy="2256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58" y="3559872"/>
            <a:ext cx="3610916" cy="2256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QNAP TR &amp; TL </a:t>
            </a:r>
            <a:r>
              <a:rPr lang="zh-TW" altLang="en-US"/>
              <a:t>外接盒支援</a:t>
            </a:r>
            <a:r>
              <a:rPr lang="en-US" altLang="zh-TW"/>
              <a:t> NAS </a:t>
            </a:r>
            <a:r>
              <a:rPr lang="zh-TW" altLang="en-US"/>
              <a:t>兩種模式</a:t>
            </a:r>
            <a:endParaRPr lang="en-US"/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642" y="5056101"/>
            <a:ext cx="1418793" cy="10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188" y="3504169"/>
            <a:ext cx="1326440" cy="1347765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4204394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4712393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5220393"/>
            <a:ext cx="765031" cy="685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897752" y="3697554"/>
            <a:ext cx="1273477" cy="617875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2343368" y="5789311"/>
            <a:ext cx="1255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擴充櫃</a:t>
            </a:r>
            <a:endParaRPr 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5618743" y="5711917"/>
            <a:ext cx="867545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33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TS-453D</a:t>
            </a:r>
            <a:endParaRPr lang="en-US" sz="1333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872651" y="2931004"/>
            <a:ext cx="4662078" cy="459421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0">
                <a:schemeClr val="accent6">
                  <a:lumMod val="100000"/>
                </a:schemeClr>
              </a:gs>
              <a:gs pos="100000">
                <a:srgbClr val="3F5036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模式一</a:t>
            </a: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 </a:t>
            </a: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擴充儲存空間存放檔案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458271" y="1121875"/>
            <a:ext cx="10996903" cy="168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&amp; TL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系列儲存擴充櫃可有效作為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擴充空間。 每台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支援最多兩台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TL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裝置。
支援所有一般儲存池可做的操作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例如建立磁碟區並且使用 </a:t>
            </a:r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進行檔案分類，或是建立快照備份任務將快照備份到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TR/TL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外接盒。</a:t>
            </a:r>
            <a:endParaRPr lang="zh-CN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9B41A692-2754-46D6-9C9F-726A0FF574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602" y="3581503"/>
            <a:ext cx="2104175" cy="2258969"/>
          </a:xfrm>
          <a:prstGeom prst="rect">
            <a:avLst/>
          </a:prstGeom>
          <a:effectLst/>
        </p:spPr>
      </p:pic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297" y="5194887"/>
            <a:ext cx="914100" cy="8218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7">
            <a:extLst>
              <a:ext uri="{FF2B5EF4-FFF2-40B4-BE49-F238E27FC236}">
                <a16:creationId xmlns:a16="http://schemas.microsoft.com/office/drawing/2014/main" id="{EA97CC9A-5408-7F4C-B349-4E7E90754630}"/>
              </a:ext>
            </a:extLst>
          </p:cNvPr>
          <p:cNvSpPr/>
          <p:nvPr/>
        </p:nvSpPr>
        <p:spPr>
          <a:xfrm>
            <a:off x="9114482" y="5789311"/>
            <a:ext cx="1255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擴充櫃</a:t>
            </a:r>
            <a:endParaRPr 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15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8">
            <a:extLst>
              <a:ext uri="{FF2B5EF4-FFF2-40B4-BE49-F238E27FC236}">
                <a16:creationId xmlns:a16="http://schemas.microsoft.com/office/drawing/2014/main" id="{4FAEB16F-220A-4809-8D26-D136C8B90968}"/>
              </a:ext>
            </a:extLst>
          </p:cNvPr>
          <p:cNvSpPr/>
          <p:nvPr/>
        </p:nvSpPr>
        <p:spPr>
          <a:xfrm>
            <a:off x="862195" y="1356841"/>
            <a:ext cx="10467609" cy="462908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利用 </a:t>
            </a:r>
            <a:r>
              <a:rPr lang="en" altLang="zh-TW"/>
              <a:t>Virtual JBOD </a:t>
            </a:r>
            <a:r>
              <a:rPr lang="zh-TW" altLang="en-US"/>
              <a:t>擴充 </a:t>
            </a:r>
            <a:r>
              <a:rPr lang="en" altLang="zh-TW"/>
              <a:t>NAS </a:t>
            </a:r>
            <a:r>
              <a:rPr lang="zh-TW" altLang="en-US"/>
              <a:t>容量</a:t>
            </a: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3456647" y="4742223"/>
            <a:ext cx="4850171" cy="520863"/>
          </a:xfrm>
          <a:prstGeom prst="bentConnector3">
            <a:avLst>
              <a:gd name="adj1" fmla="val 50000"/>
            </a:avLst>
          </a:prstGeom>
          <a:ln w="38100" cap="flat" cmpd="sng">
            <a:solidFill>
              <a:srgbClr val="D6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322142" y="2964962"/>
            <a:ext cx="4367744" cy="980252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D6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62037" y="3585162"/>
            <a:ext cx="2069883" cy="663890"/>
          </a:xfrm>
          <a:prstGeom prst="rect">
            <a:avLst/>
          </a:prstGeom>
          <a:noFill/>
        </p:spPr>
        <p:txBody>
          <a:bodyPr wrap="square" lIns="121908" tIns="60955" rIns="121908" bIns="60955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2.5GbE / 1GbE
iSCSI VJBOD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連線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37077" y="2000097"/>
            <a:ext cx="3235527" cy="2022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859" y="3611653"/>
            <a:ext cx="2069883" cy="5749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8692561" y="5563543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TVS-872N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8744123" y="3430865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TS-832XU</a:t>
            </a:r>
          </a:p>
        </p:txBody>
      </p:sp>
      <p:sp>
        <p:nvSpPr>
          <p:cNvPr id="9" name="橢圓 8"/>
          <p:cNvSpPr/>
          <p:nvPr/>
        </p:nvSpPr>
        <p:spPr>
          <a:xfrm>
            <a:off x="4653877" y="2520723"/>
            <a:ext cx="1172423" cy="1172575"/>
          </a:xfrm>
          <a:prstGeom prst="ellipse">
            <a:avLst/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VJB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7701" y="2779812"/>
            <a:ext cx="796388" cy="699997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FEB6E58-E78A-4984-86E1-B810E6D80AB5}"/>
              </a:ext>
            </a:extLst>
          </p:cNvPr>
          <p:cNvSpPr/>
          <p:nvPr/>
        </p:nvSpPr>
        <p:spPr>
          <a:xfrm>
            <a:off x="3748183" y="1687907"/>
            <a:ext cx="3817165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3F5036"/>
              </a:gs>
              <a:gs pos="0">
                <a:srgbClr val="9BBD1E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4018005" y="1739871"/>
            <a:ext cx="3241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最高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個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VJBOD 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連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線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136E278B-DCA6-CB4E-A84D-D803E2E7DF7B}"/>
              </a:ext>
            </a:extLst>
          </p:cNvPr>
          <p:cNvSpPr txBox="1"/>
          <p:nvPr/>
        </p:nvSpPr>
        <p:spPr>
          <a:xfrm>
            <a:off x="2090170" y="5387838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</a:t>
            </a:r>
          </a:p>
        </p:txBody>
      </p:sp>
      <p:pic>
        <p:nvPicPr>
          <p:cNvPr id="21" name="圖片 2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4609B626-99C6-484B-AA71-D2993EB8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613" y="3273906"/>
            <a:ext cx="2104175" cy="2258969"/>
          </a:xfrm>
          <a:prstGeom prst="rect">
            <a:avLst/>
          </a:prstGeom>
          <a:effectLst/>
        </p:spPr>
      </p:pic>
      <p:pic>
        <p:nvPicPr>
          <p:cNvPr id="6" name="圖片 5" descr="一張含有 電子用品, 黑色, 監視器, 坐 的圖片&#10;&#10;自動產生的描述">
            <a:extLst>
              <a:ext uri="{FF2B5EF4-FFF2-40B4-BE49-F238E27FC236}">
                <a16:creationId xmlns:a16="http://schemas.microsoft.com/office/drawing/2014/main" id="{A218F9D5-B82A-4058-AF62-C2D554286F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881" y="4244350"/>
            <a:ext cx="2327701" cy="14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9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NAS </a:t>
            </a:r>
            <a:r>
              <a:rPr lang="zh-TW" altLang="en-US"/>
              <a:t>火力進化，別再讓老舊規格成為日後的絆腳石</a:t>
            </a:r>
            <a:endParaRPr lang="en-US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0E6501F2-BCF8-E34C-98DC-1682C7A5F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752815"/>
              </p:ext>
            </p:extLst>
          </p:nvPr>
        </p:nvGraphicFramePr>
        <p:xfrm>
          <a:off x="344774" y="1138671"/>
          <a:ext cx="11478012" cy="5178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8069">
                  <a:extLst>
                    <a:ext uri="{9D8B030D-6E8A-4147-A177-3AD203B41FA5}">
                      <a16:colId xmlns:a16="http://schemas.microsoft.com/office/drawing/2014/main" val="3136003826"/>
                    </a:ext>
                  </a:extLst>
                </a:gridCol>
                <a:gridCol w="2514491">
                  <a:extLst>
                    <a:ext uri="{9D8B030D-6E8A-4147-A177-3AD203B41FA5}">
                      <a16:colId xmlns:a16="http://schemas.microsoft.com/office/drawing/2014/main" val="4294332376"/>
                    </a:ext>
                  </a:extLst>
                </a:gridCol>
                <a:gridCol w="2896957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1723800">
                  <a:extLst>
                    <a:ext uri="{9D8B030D-6E8A-4147-A177-3AD203B41FA5}">
                      <a16:colId xmlns:a16="http://schemas.microsoft.com/office/drawing/2014/main" val="3730243611"/>
                    </a:ext>
                  </a:extLst>
                </a:gridCol>
                <a:gridCol w="1224811">
                  <a:extLst>
                    <a:ext uri="{9D8B030D-6E8A-4147-A177-3AD203B41FA5}">
                      <a16:colId xmlns:a16="http://schemas.microsoft.com/office/drawing/2014/main" val="1724576682"/>
                    </a:ext>
                  </a:extLst>
                </a:gridCol>
              </a:tblGrid>
              <a:tr h="29453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廠牌</a:t>
                      </a:r>
                      <a:endParaRPr lang="en-US" sz="14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QNAP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友商</a:t>
                      </a:r>
                      <a:r>
                        <a:rPr lang="en-US" altLang="zh-CN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2020 </a:t>
                      </a:r>
                      <a:r>
                        <a:rPr lang="zh-CN" alt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年</a:t>
                      </a:r>
                      <a:r>
                        <a:rPr lang="en-US" altLang="zh-CN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機型</a:t>
                      </a:r>
                      <a:endParaRPr lang="en-US" sz="14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72261"/>
                  </a:ext>
                </a:extLst>
              </a:tr>
              <a:tr h="243457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型號</a:t>
                      </a:r>
                      <a:endParaRPr lang="en-US" sz="14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  TS-253D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TS-453D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TS-653D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2-bay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4-bay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5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處理器</a:t>
                      </a:r>
                      <a:endParaRPr lang="en-US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x86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Celeron J4125 </a:t>
                      </a:r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四核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2.0 GHz, </a:t>
                      </a:r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突增頻率至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2.7 GHz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b="1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記憶體</a:t>
                      </a:r>
                      <a:endParaRPr lang="en-US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 &amp; 8GB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2GB</a:t>
                      </a:r>
                      <a:endParaRPr lang="en-US" sz="1400" b="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793020"/>
                  </a:ext>
                </a:extLst>
              </a:tr>
              <a:tr h="1891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記憶體插槽數</a:t>
                      </a:r>
                      <a:endParaRPr lang="en-US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400" b="1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400" b="1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(</a:t>
                      </a:r>
                      <a:r>
                        <a:rPr lang="zh-CN" altLang="en-US" sz="1400" b="1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最高</a:t>
                      </a:r>
                      <a:r>
                        <a:rPr lang="en-US" altLang="zh-CN" sz="1400" b="1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8GB)</a:t>
                      </a:r>
                      <a:endParaRPr lang="en-US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(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最高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6GB)</a:t>
                      </a:r>
                      <a:endParaRPr lang="en-US" sz="14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(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最高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8GB)</a:t>
                      </a:r>
                      <a:endParaRPr lang="en-US" altLang="zh-TW" sz="14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網路</a:t>
                      </a:r>
                      <a:endParaRPr lang="en-US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 x 2.5GbE (</a:t>
                      </a:r>
                      <a:r>
                        <a:rPr lang="zh-CN" altLang="en-US" sz="1400" b="1" kern="1200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讀取</a:t>
                      </a:r>
                      <a:r>
                        <a:rPr lang="en-US" altLang="zh-CN" sz="1400" b="1" kern="1200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590 MB/s,  </a:t>
                      </a:r>
                      <a:r>
                        <a:rPr lang="zh-CN" altLang="en-US" sz="1400" b="1" kern="1200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寫入</a:t>
                      </a:r>
                      <a:r>
                        <a:rPr lang="en-US" altLang="zh-CN" sz="1400" b="1" kern="1200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535 MB/s) </a:t>
                      </a:r>
                      <a:endParaRPr lang="en-US" sz="1400" b="1" kern="120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2 x 1GbE (</a:t>
                      </a:r>
                      <a:r>
                        <a:rPr lang="zh-CN" altLang="en-US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讀取</a:t>
                      </a:r>
                      <a:r>
                        <a:rPr lang="en-US" altLang="zh-CN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225.99 MB/s, 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寫入</a:t>
                      </a:r>
                      <a:r>
                        <a:rPr lang="en-US" altLang="zh-CN" sz="14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225.90 MB/s)</a:t>
                      </a:r>
                      <a:endParaRPr lang="en-US" sz="1400" b="0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15793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HDMI</a:t>
                      </a: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輸出</a:t>
                      </a:r>
                      <a:endParaRPr lang="en-US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D6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4K HDMI v2.0 60Hz</a:t>
                      </a:r>
                      <a:endParaRPr lang="en-US" altLang="zh-CN" sz="1400" b="1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altLang="zh-CN" sz="1400" b="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16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PCIe </a:t>
                      </a: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槽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PCIe Gen2 x4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PCIe Gen2 x2</a:t>
                      </a:r>
                      <a:endParaRPr kumimoji="0" lang="en-US" altLang="zh-TW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D6FF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altLang="zh-CN" sz="1400" b="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74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USB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3 x USB 3.2 Gen 1 + 2 x USB 2.0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iti SC Medium" pitchFamily="2" charset="-128"/>
                          <a:ea typeface="Heiti SC Medium" pitchFamily="2" charset="-128"/>
                          <a:cs typeface="Arial" panose="020B0604020202020204" pitchFamily="34" charset="0"/>
                          <a:sym typeface="Arial"/>
                        </a:rPr>
                        <a:t>2 x USB 3.2 Gen1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iti SC Medium" pitchFamily="2" charset="-128"/>
                        <a:ea typeface="Heiti SC Medium" pitchFamily="2" charset="-128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M.2 SSD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可透過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QM2 PCIe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卡擴充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2 x M.2 </a:t>
                      </a:r>
                      <a:r>
                        <a:rPr kumimoji="0" lang="en-US" altLang="zh-CN" sz="14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NVMe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或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SATA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SSD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2 x M.2 </a:t>
                      </a:r>
                      <a:r>
                        <a:rPr kumimoji="0" lang="en-US" sz="14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NVMe</a:t>
                      </a: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SSD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(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預期比照舊款機型為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Gen2 x1)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9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10GbE/5GbE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可再透過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PCIe </a:t>
                      </a:r>
                      <a:r>
                        <a:rPr kumimoji="0" lang="zh-TW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或</a:t>
                      </a:r>
                      <a:r>
                        <a:rPr kumimoji="0" lang="en-US" altLang="zh-TW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USB </a:t>
                      </a: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網路卡擴充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10GbE </a:t>
                      </a: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或</a:t>
                      </a:r>
                      <a:r>
                        <a:rPr kumimoji="0" lang="en-US" altLang="zh-CN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5GbE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D6FF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altLang="zh-CN" sz="1400" b="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469386"/>
                  </a:ext>
                </a:extLst>
              </a:tr>
              <a:tr h="404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擴充性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最多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2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台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(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或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最多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16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顆</a:t>
                      </a:r>
                      <a:r>
                        <a:rPr kumimoji="0" lang="zh-TW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磁碟</a:t>
                      </a: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)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的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USB 3.2 Gen2 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6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10Gb/s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或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多通道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SATA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TR &amp; TL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擴充裝置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1 </a:t>
                      </a:r>
                      <a:r>
                        <a:rPr kumimoji="0" lang="zh-TW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台</a:t>
                      </a: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5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顆磁碟的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kumimoji="0" lang="en-US" altLang="zh-CN" sz="14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eSATA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6Gb/s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擴充裝置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723288"/>
                  </a:ext>
                </a:extLst>
              </a:tr>
              <a:tr h="404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保固期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3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年有限硬體保固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0">
                        <a:solidFill>
                          <a:srgbClr val="D6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21411"/>
                  </a:ext>
                </a:extLst>
              </a:tr>
            </a:tbl>
          </a:graphicData>
        </a:graphic>
      </p:graphicFrame>
      <p:pic>
        <p:nvPicPr>
          <p:cNvPr id="5" name="圖片 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3B272F27-8E6F-164F-BBA4-5D0929F1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969" y="1145395"/>
            <a:ext cx="615043" cy="660288"/>
          </a:xfrm>
          <a:prstGeom prst="rect">
            <a:avLst/>
          </a:prstGeom>
          <a:effectLst/>
        </p:spPr>
      </p:pic>
      <p:pic>
        <p:nvPicPr>
          <p:cNvPr id="6" name="圖片 5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5D110D63-8816-3648-A9DC-4FB9D9CCD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083" y="1145393"/>
            <a:ext cx="818300" cy="660289"/>
          </a:xfrm>
          <a:prstGeom prst="rect">
            <a:avLst/>
          </a:prstGeom>
          <a:effectLst/>
        </p:spPr>
      </p:pic>
      <p:pic>
        <p:nvPicPr>
          <p:cNvPr id="8" name="圖片 7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153D8B22-252E-D845-9A07-7C029A928E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172" y="1145394"/>
            <a:ext cx="393500" cy="66028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9852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D6A86D-F101-4D5A-BD62-FFC6ACF0A33F}"/>
              </a:ext>
            </a:extLst>
          </p:cNvPr>
          <p:cNvSpPr txBox="1"/>
          <p:nvPr/>
        </p:nvSpPr>
        <p:spPr>
          <a:xfrm>
            <a:off x="8760759" y="6521825"/>
            <a:ext cx="3431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©2020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zh-TW" sz="6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A24FF72-3BE3-44EC-A784-26B3487B5C39}"/>
              </a:ext>
            </a:extLst>
          </p:cNvPr>
          <p:cNvSpPr txBox="1"/>
          <p:nvPr/>
        </p:nvSpPr>
        <p:spPr>
          <a:xfrm>
            <a:off x="5263161" y="571864"/>
            <a:ext cx="5852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網路儲存裝置也要超前部署</a:t>
            </a:r>
            <a:endParaRPr lang="en-US" altLang="zh-TW" sz="2400" b="1">
              <a:solidFill>
                <a:srgbClr val="35393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</a:t>
            </a:r>
            <a:r>
              <a:rPr lang="en-US" altLang="zh-CN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M.2 SSD </a:t>
            </a:r>
            <a:r>
              <a:rPr lang="zh-CN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10GbE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Intel J4125 2.0GHz</a:t>
            </a:r>
            <a:r>
              <a:rPr lang="zh-TW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處理器</a:t>
            </a:r>
            <a:endParaRPr lang="en-US" altLang="zh-TW" sz="2000" b="1" i="1">
              <a:solidFill>
                <a:srgbClr val="35393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</a:t>
            </a:r>
            <a:r>
              <a:rPr lang="en-US" altLang="zh-TW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2.5GbE </a:t>
            </a:r>
            <a:r>
              <a:rPr lang="zh-CN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zh-TW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r>
              <a:rPr lang="en-US" altLang="zh-TW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590MB/s </a:t>
            </a:r>
            <a:r>
              <a:rPr lang="zh-CN" altLang="en-US" sz="2000" b="1" i="1">
                <a:solidFill>
                  <a:srgbClr val="3539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讀取速度</a:t>
            </a:r>
            <a:endParaRPr lang="zh-TW" altLang="en-US" sz="2000" b="1" i="1">
              <a:solidFill>
                <a:srgbClr val="35393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064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圓角 8">
            <a:extLst>
              <a:ext uri="{FF2B5EF4-FFF2-40B4-BE49-F238E27FC236}">
                <a16:creationId xmlns:a16="http://schemas.microsoft.com/office/drawing/2014/main" id="{14046D9D-4F3C-461E-A11D-A88F37252F42}"/>
              </a:ext>
            </a:extLst>
          </p:cNvPr>
          <p:cNvSpPr/>
          <p:nvPr/>
        </p:nvSpPr>
        <p:spPr>
          <a:xfrm>
            <a:off x="4338311" y="2749895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AC9CEBEB-ED22-4548-9A9E-175DC44CBE4B}"/>
              </a:ext>
            </a:extLst>
          </p:cNvPr>
          <p:cNvCxnSpPr/>
          <p:nvPr/>
        </p:nvCxnSpPr>
        <p:spPr>
          <a:xfrm>
            <a:off x="4496269" y="3825688"/>
            <a:ext cx="2612693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8">
            <a:extLst>
              <a:ext uri="{FF2B5EF4-FFF2-40B4-BE49-F238E27FC236}">
                <a16:creationId xmlns:a16="http://schemas.microsoft.com/office/drawing/2014/main" id="{92F37904-961C-4112-80D8-2E2D6AA13F3B}"/>
              </a:ext>
            </a:extLst>
          </p:cNvPr>
          <p:cNvSpPr/>
          <p:nvPr/>
        </p:nvSpPr>
        <p:spPr>
          <a:xfrm>
            <a:off x="7977932" y="2749895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F0BD26FF-497A-472F-8C07-4AD388AB4855}"/>
              </a:ext>
            </a:extLst>
          </p:cNvPr>
          <p:cNvCxnSpPr/>
          <p:nvPr/>
        </p:nvCxnSpPr>
        <p:spPr>
          <a:xfrm>
            <a:off x="8135890" y="3825688"/>
            <a:ext cx="2612693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圓角 8">
            <a:extLst>
              <a:ext uri="{FF2B5EF4-FFF2-40B4-BE49-F238E27FC236}">
                <a16:creationId xmlns:a16="http://schemas.microsoft.com/office/drawing/2014/main" id="{F6ADD4E3-71CA-4AB6-999A-88E0BDEE99FE}"/>
              </a:ext>
            </a:extLst>
          </p:cNvPr>
          <p:cNvSpPr/>
          <p:nvPr/>
        </p:nvSpPr>
        <p:spPr>
          <a:xfrm>
            <a:off x="698690" y="2749895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9BBD1E"/>
              </a:gs>
              <a:gs pos="30000">
                <a:srgbClr val="3F5036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Wi-Fi 6 </a:t>
            </a:r>
            <a:r>
              <a:rPr lang="zh-TW" altLang="en-US">
                <a:latin typeface="微軟正黑體"/>
                <a:ea typeface="微軟正黑體"/>
              </a:rPr>
              <a:t>路由器也內建</a:t>
            </a:r>
            <a:r>
              <a:rPr lang="en-US" altLang="zh-TW">
                <a:latin typeface="微軟正黑體"/>
                <a:ea typeface="微軟正黑體"/>
              </a:rPr>
              <a:t> 2.5GbE WAN / LAN </a:t>
            </a:r>
            <a:r>
              <a:rPr lang="zh-CN" altLang="en-US">
                <a:latin typeface="微軟正黑體"/>
                <a:ea typeface="微軟正黑體"/>
              </a:rPr>
              <a:t>埠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691966" y="1172120"/>
            <a:ext cx="10375808" cy="12091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當您升級了具備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2.5</a:t>
            </a:r>
            <a:r>
              <a:rPr lang="en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GbE WAN/LAN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埠的 </a:t>
            </a:r>
            <a:r>
              <a:rPr lang="en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Wi-Fi 6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路由器，當此路由器的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2.5</a:t>
            </a:r>
            <a:r>
              <a:rPr lang="en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GbE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連接埠設為 </a:t>
            </a:r>
            <a:r>
              <a:rPr lang="en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LAN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連接埠時，搭配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2.5GbE NAS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、</a:t>
            </a:r>
            <a:r>
              <a:rPr lang="en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Wi-Fi 6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無線與 </a:t>
            </a:r>
            <a:r>
              <a:rPr lang="en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GbE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有線多重用戶端可有效發揮出區網內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2.5</a:t>
            </a:r>
            <a:r>
              <a:rPr lang="en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GbE NAS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與用戶端間資料傳輸最高效益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!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5C542E-9393-1149-A4AD-30D77A0BA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95" y="4268265"/>
            <a:ext cx="2045903" cy="153442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F489656-EE5C-D54D-9AC9-57CEE4E1EDF3}"/>
              </a:ext>
            </a:extLst>
          </p:cNvPr>
          <p:cNvSpPr/>
          <p:nvPr/>
        </p:nvSpPr>
        <p:spPr>
          <a:xfrm>
            <a:off x="745755" y="2985663"/>
            <a:ext cx="2878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TP-Link 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TL-XDR6060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C09225-64BE-D74D-A3B5-8A94F756A83B}"/>
              </a:ext>
            </a:extLst>
          </p:cNvPr>
          <p:cNvSpPr/>
          <p:nvPr/>
        </p:nvSpPr>
        <p:spPr>
          <a:xfrm>
            <a:off x="4477671" y="2985663"/>
            <a:ext cx="241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Asus 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AX6600M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07A041D-83E9-0D43-B632-2B14027C7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371" y="4121033"/>
            <a:ext cx="2207458" cy="190989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67720DB-670A-AD4A-85BC-07E592DAA853}"/>
              </a:ext>
            </a:extLst>
          </p:cNvPr>
          <p:cNvSpPr/>
          <p:nvPr/>
        </p:nvSpPr>
        <p:spPr>
          <a:xfrm>
            <a:off x="8234562" y="2985663"/>
            <a:ext cx="241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Netgear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RAX120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EA17718-E9E0-D441-8A89-3CE1FAD6F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881" y="3812684"/>
            <a:ext cx="2335207" cy="2335207"/>
          </a:xfrm>
          <a:prstGeom prst="rect">
            <a:avLst/>
          </a:prstGeom>
        </p:spPr>
      </p:pic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7013FC2C-5F91-43AD-963C-ED9966703287}"/>
              </a:ext>
            </a:extLst>
          </p:cNvPr>
          <p:cNvCxnSpPr/>
          <p:nvPr/>
        </p:nvCxnSpPr>
        <p:spPr>
          <a:xfrm>
            <a:off x="856648" y="3825688"/>
            <a:ext cx="2612693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499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15021"/>
            <a:ext cx="10949854" cy="749691"/>
          </a:xfrm>
        </p:spPr>
        <p:txBody>
          <a:bodyPr>
            <a:normAutofit/>
          </a:bodyPr>
          <a:lstStyle/>
          <a:p>
            <a:r>
              <a:rPr lang="zh-CN" altLang="en-US"/>
              <a:t>免換佈線，</a:t>
            </a:r>
            <a:r>
              <a:rPr lang="en-US" altLang="zh-CN"/>
              <a:t>2.5GbE </a:t>
            </a:r>
            <a:r>
              <a:rPr lang="zh-CN" altLang="en-US"/>
              <a:t>交換器讓多人協作更為順暢</a:t>
            </a:r>
            <a:endParaRPr lang="zh-TW" altLang="en-US"/>
          </a:p>
        </p:txBody>
      </p:sp>
      <p:sp>
        <p:nvSpPr>
          <p:cNvPr id="11" name="矩形: 圓角 8">
            <a:extLst>
              <a:ext uri="{FF2B5EF4-FFF2-40B4-BE49-F238E27FC236}">
                <a16:creationId xmlns:a16="http://schemas.microsoft.com/office/drawing/2014/main" id="{BA85C10B-EE4A-AD48-82B0-E8B4ABC43E38}"/>
              </a:ext>
            </a:extLst>
          </p:cNvPr>
          <p:cNvSpPr/>
          <p:nvPr/>
        </p:nvSpPr>
        <p:spPr>
          <a:xfrm>
            <a:off x="360213" y="1902163"/>
            <a:ext cx="6355784" cy="1587437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6951746" y="1737575"/>
            <a:ext cx="500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無須更換既有佈線即可升速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TW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7944B94-A10C-4444-9991-AAAFD2324A5A}"/>
              </a:ext>
            </a:extLst>
          </p:cNvPr>
          <p:cNvSpPr txBox="1"/>
          <p:nvPr/>
        </p:nvSpPr>
        <p:spPr>
          <a:xfrm>
            <a:off x="474913" y="1373428"/>
            <a:ext cx="619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多款支援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TW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10G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網路交換器</a:t>
            </a: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807266"/>
              </p:ext>
            </p:extLst>
          </p:nvPr>
        </p:nvGraphicFramePr>
        <p:xfrm>
          <a:off x="7044687" y="2230325"/>
          <a:ext cx="4619151" cy="2863884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4C61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CEEA517A-1E4E-9C41-8F61-8CB504D84F05}"/>
              </a:ext>
            </a:extLst>
          </p:cNvPr>
          <p:cNvSpPr txBox="1"/>
          <p:nvPr/>
        </p:nvSpPr>
        <p:spPr>
          <a:xfrm>
            <a:off x="3945365" y="4222326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QSW-308-1C (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無網管型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2C48320-2BBE-6A40-A528-BFA5DB42E81F}"/>
              </a:ext>
            </a:extLst>
          </p:cNvPr>
          <p:cNvSpPr txBox="1"/>
          <p:nvPr/>
        </p:nvSpPr>
        <p:spPr>
          <a:xfrm>
            <a:off x="670717" y="4227161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 (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無網管型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8B1F4AF-2C66-6D44-A156-2117EB274B72}"/>
              </a:ext>
            </a:extLst>
          </p:cNvPr>
          <p:cNvSpPr txBox="1"/>
          <p:nvPr/>
        </p:nvSpPr>
        <p:spPr>
          <a:xfrm>
            <a:off x="4377616" y="4528073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9529FD7-3EF9-E04E-B881-86C1E9C39586}"/>
              </a:ext>
            </a:extLst>
          </p:cNvPr>
          <p:cNvSpPr txBox="1"/>
          <p:nvPr/>
        </p:nvSpPr>
        <p:spPr>
          <a:xfrm>
            <a:off x="1009115" y="4528073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183" y="4700866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F80F600-4B82-3942-A92E-D222511D21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07" y="5104335"/>
            <a:ext cx="2247728" cy="695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D9F98B7-25FE-5B48-91EC-E61E78CE7B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427" y="5185436"/>
            <a:ext cx="2215847" cy="533797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185CCC8A-B8FC-5D44-B5A9-4C2D6858474F}"/>
              </a:ext>
            </a:extLst>
          </p:cNvPr>
          <p:cNvSpPr txBox="1"/>
          <p:nvPr/>
        </p:nvSpPr>
        <p:spPr>
          <a:xfrm>
            <a:off x="675779" y="5729730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QSW-M408-4C (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B8794A2-4E1F-A54F-AC22-55E762EB3B15}"/>
              </a:ext>
            </a:extLst>
          </p:cNvPr>
          <p:cNvSpPr txBox="1"/>
          <p:nvPr/>
        </p:nvSpPr>
        <p:spPr>
          <a:xfrm>
            <a:off x="1032458" y="599768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60F44EA-8074-BA43-ADDF-4091AB63153F}"/>
              </a:ext>
            </a:extLst>
          </p:cNvPr>
          <p:cNvSpPr txBox="1"/>
          <p:nvPr/>
        </p:nvSpPr>
        <p:spPr>
          <a:xfrm>
            <a:off x="3850326" y="5709244"/>
            <a:ext cx="249459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QSW-M408-2C (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</a:rPr>
              <a:t>網管型</a:t>
            </a:r>
            <a:r>
              <a:rPr lang="en-US" altLang="zh-TW" sz="1600">
                <a:solidFill>
                  <a:schemeClr val="bg1"/>
                </a:solidFill>
                <a:latin typeface="微軟正黑體"/>
                <a:ea typeface="微軟正黑體"/>
              </a:rPr>
              <a:t>)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23B0629-8A06-4D42-BA60-6B8F35511750}"/>
              </a:ext>
            </a:extLst>
          </p:cNvPr>
          <p:cNvSpPr txBox="1"/>
          <p:nvPr/>
        </p:nvSpPr>
        <p:spPr>
          <a:xfrm>
            <a:off x="4229157" y="59646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電子用品 的圖片&#10;&#10;自動產生的描述">
            <a:extLst>
              <a:ext uri="{FF2B5EF4-FFF2-40B4-BE49-F238E27FC236}">
                <a16:creationId xmlns:a16="http://schemas.microsoft.com/office/drawing/2014/main" id="{880A9228-25D4-4C47-9D8E-2C527683A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83" y="1637252"/>
            <a:ext cx="2015872" cy="125969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A005BD8D-C792-FA4C-87C1-E0E9A7CB8A1C}"/>
              </a:ext>
            </a:extLst>
          </p:cNvPr>
          <p:cNvSpPr txBox="1"/>
          <p:nvPr/>
        </p:nvSpPr>
        <p:spPr>
          <a:xfrm>
            <a:off x="2167522" y="2644423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QSW-1105-5T (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8D8B751-D5F1-734E-A2A7-E90EDCC33965}"/>
              </a:ext>
            </a:extLst>
          </p:cNvPr>
          <p:cNvSpPr txBox="1"/>
          <p:nvPr/>
        </p:nvSpPr>
        <p:spPr>
          <a:xfrm>
            <a:off x="2696192" y="2921720"/>
            <a:ext cx="1437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x 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1EFAFAD-A143-D44B-8E3C-EBFDF6585BFD}"/>
              </a:ext>
            </a:extLst>
          </p:cNvPr>
          <p:cNvSpPr/>
          <p:nvPr/>
        </p:nvSpPr>
        <p:spPr>
          <a:xfrm>
            <a:off x="4489395" y="315062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無風扇高耐用金屬外殼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D0175E7-A21E-7145-B4FC-AEC78647510B}"/>
              </a:ext>
            </a:extLst>
          </p:cNvPr>
          <p:cNvSpPr/>
          <p:nvPr/>
        </p:nvSpPr>
        <p:spPr>
          <a:xfrm>
            <a:off x="445960" y="2000121"/>
            <a:ext cx="1983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 Q3 </a:t>
            </a:r>
            <a:r>
              <a:rPr lang="zh-CN" altLang="en-US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超值上市</a:t>
            </a:r>
            <a:r>
              <a:rPr lang="en-US" altLang="zh-CN" sz="16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sz="1600" b="1">
              <a:solidFill>
                <a:srgbClr val="D6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27C32F72-6FC1-4FA6-8BC4-501C192B81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79" y="3583614"/>
            <a:ext cx="2533414" cy="6866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014E2B-A161-48D5-AC7D-7C2D3C9F89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365" y="3686948"/>
            <a:ext cx="2220909" cy="46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8">
            <a:extLst>
              <a:ext uri="{FF2B5EF4-FFF2-40B4-BE49-F238E27FC236}">
                <a16:creationId xmlns:a16="http://schemas.microsoft.com/office/drawing/2014/main" id="{97872E94-D579-4E96-9041-1AE381983FFC}"/>
              </a:ext>
            </a:extLst>
          </p:cNvPr>
          <p:cNvSpPr/>
          <p:nvPr/>
        </p:nvSpPr>
        <p:spPr>
          <a:xfrm>
            <a:off x="350729" y="1442082"/>
            <a:ext cx="11478016" cy="5100896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/>
              <a:t>QNAP 10GbE/5GbE </a:t>
            </a:r>
            <a:r>
              <a:rPr lang="zh-TW" altLang="en-US" sz="3600"/>
              <a:t>配件讓 </a:t>
            </a:r>
            <a:r>
              <a:rPr lang="en-US" altLang="zh-CN" sz="3600"/>
              <a:t>PC / Server / NAS </a:t>
            </a:r>
            <a:r>
              <a:rPr lang="zh-CN" altLang="en-US" sz="3600"/>
              <a:t>透過</a:t>
            </a:r>
            <a:br>
              <a:rPr lang="en-US" altLang="zh-CN" sz="3600"/>
            </a:br>
            <a:r>
              <a:rPr lang="en-US" altLang="zh-CN" sz="3600"/>
              <a:t> PCIe </a:t>
            </a:r>
            <a:r>
              <a:rPr lang="zh-CN" altLang="en-US" sz="3600"/>
              <a:t>或</a:t>
            </a:r>
            <a:r>
              <a:rPr lang="en-US" altLang="zh-CN" sz="3600"/>
              <a:t> USB </a:t>
            </a:r>
            <a:r>
              <a:rPr lang="zh-TW" altLang="en-US" sz="3600"/>
              <a:t>連上 </a:t>
            </a:r>
            <a:r>
              <a:rPr lang="en-US" altLang="zh-TW" sz="3600"/>
              <a:t>10GbE/5</a:t>
            </a:r>
            <a:r>
              <a:rPr lang="en-US" altLang="zh-CN" sz="3600"/>
              <a:t>GbE/2.5GbE </a:t>
            </a:r>
            <a:r>
              <a:rPr lang="zh-CN" altLang="en-US" sz="3600"/>
              <a:t>高速區網</a:t>
            </a:r>
            <a:r>
              <a:rPr lang="en-US" altLang="zh-CN" sz="3600"/>
              <a:t> </a:t>
            </a:r>
            <a:endParaRPr lang="en-US" sz="3600"/>
          </a:p>
        </p:txBody>
      </p:sp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067698" y="3749707"/>
            <a:ext cx="3847605" cy="1828609"/>
          </a:xfrm>
          <a:prstGeom prst="rect">
            <a:avLst/>
          </a:prstGeom>
          <a:noFill/>
        </p:spPr>
      </p:pic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82" t="11559" r="5092" b="6261"/>
          <a:stretch/>
        </p:blipFill>
        <p:spPr>
          <a:xfrm>
            <a:off x="9370558" y="1803686"/>
            <a:ext cx="2689742" cy="3027425"/>
          </a:xfrm>
          <a:prstGeom prst="roundRect">
            <a:avLst>
              <a:gd name="adj" fmla="val 825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AE715-FD4B-1D4E-93CD-6FD21887E2A5}"/>
              </a:ext>
            </a:extLst>
          </p:cNvPr>
          <p:cNvSpPr/>
          <p:nvPr/>
        </p:nvSpPr>
        <p:spPr>
          <a:xfrm>
            <a:off x="6596617" y="5640632"/>
            <a:ext cx="3225468" cy="8016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933"/>
              </a:lnSpc>
            </a:pPr>
            <a:r>
              <a:rPr lang="en-US" altLang="zh-CN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系列在 </a:t>
            </a:r>
            <a:r>
              <a:rPr lang="en-US" altLang="zh-CN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QTS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系統不支援以下功能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
</a:t>
            </a:r>
            <a:r>
              <a:rPr lang="en-US" altLang="zh-CN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Port </a:t>
            </a:r>
            <a:r>
              <a:rPr lang="en-US" altLang="zh-CN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trunking</a:t>
            </a:r>
            <a:r>
              <a:rPr lang="en-US" altLang="zh-CN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/ DHCP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伺服器
</a:t>
            </a:r>
            <a:r>
              <a:rPr lang="en-US" altLang="zh-CN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RADVD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伺服器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/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靜態路由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9621591" y="5046618"/>
            <a:ext cx="218767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原有配線直接升速
</a:t>
            </a: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2292313" y="2662833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119922" y="3768341"/>
            <a:ext cx="1792689" cy="686059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2814539" y="2509620"/>
            <a:ext cx="4105525" cy="194483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237263" y="2041575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3437505" y="227461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902058" y="2274611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3457204" y="3375883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921757" y="3375883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2293833" y="3928916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原有配線直接升速
</a:t>
            </a: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2196304" y="3262900"/>
            <a:ext cx="2054609" cy="478268"/>
          </a:xfrm>
          <a:prstGeom prst="bentConnector3">
            <a:avLst>
              <a:gd name="adj1" fmla="val 34753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237263" y="3121695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722455" y="3509299"/>
            <a:ext cx="1792689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10G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交換器
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569" y="2337721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398" y="335663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980" y="2813833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5557665" y="1838013"/>
            <a:ext cx="1878387" cy="87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QXG-5G1T-111C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</a:t>
            </a: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4157" y="2657576"/>
            <a:ext cx="864096" cy="931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2FC717-7BD3-DD41-AF64-59FFB3AE89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76" y="4372753"/>
            <a:ext cx="5967029" cy="2338375"/>
          </a:xfrm>
          <a:prstGeom prst="rect">
            <a:avLst/>
          </a:prstGeom>
          <a:ln w="57150" cap="sq" cmpd="thickThin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7440770" y="2137813"/>
            <a:ext cx="190949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USB 3.0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對
</a:t>
            </a: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CN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GbE/2.5GbE/1GbE 
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網路轉換器
</a:t>
            </a:r>
            <a:endParaRPr lang="en-US" altLang="zh-CN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DD7AEC-1A74-A04F-962E-B69F702B56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3686" y="1957083"/>
            <a:ext cx="4353006" cy="2720629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13CDF31F-9930-408F-A310-9B29F863EF3F}"/>
              </a:ext>
            </a:extLst>
          </p:cNvPr>
          <p:cNvGrpSpPr/>
          <p:nvPr/>
        </p:nvGrpSpPr>
        <p:grpSpPr>
          <a:xfrm>
            <a:off x="8551961" y="3844671"/>
            <a:ext cx="2867022" cy="544371"/>
            <a:chOff x="6315423" y="2366410"/>
            <a:chExt cx="2150265" cy="408278"/>
          </a:xfrm>
        </p:grpSpPr>
        <p:pic>
          <p:nvPicPr>
            <p:cNvPr id="40" name="圖片 40">
              <a:extLst>
                <a:ext uri="{FF2B5EF4-FFF2-40B4-BE49-F238E27FC236}">
                  <a16:creationId xmlns:a16="http://schemas.microsoft.com/office/drawing/2014/main" id="{5AB0D984-37F3-4295-9B70-85D46F43E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695"/>
            <a:stretch/>
          </p:blipFill>
          <p:spPr>
            <a:xfrm rot="10800000">
              <a:off x="7817887" y="2366410"/>
              <a:ext cx="647801" cy="26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F558A8-8405-46B6-8F84-9F2964251D5E}"/>
                </a:ext>
              </a:extLst>
            </p:cNvPr>
            <p:cNvSpPr/>
            <p:nvPr/>
          </p:nvSpPr>
          <p:spPr>
            <a:xfrm>
              <a:off x="6759013" y="2540624"/>
              <a:ext cx="1389625" cy="45719"/>
            </a:xfrm>
            <a:prstGeom prst="rect">
              <a:avLst/>
            </a:prstGeom>
            <a:gradFill flip="none" rotWithShape="1">
              <a:gsLst>
                <a:gs pos="53800">
                  <a:srgbClr val="2A2A2B"/>
                </a:gs>
                <a:gs pos="100000">
                  <a:srgbClr val="030303"/>
                </a:gs>
                <a:gs pos="0">
                  <a:srgbClr val="080500"/>
                </a:gs>
                <a:gs pos="0">
                  <a:srgbClr val="05050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9" name="圖片 40">
              <a:extLst>
                <a:ext uri="{FF2B5EF4-FFF2-40B4-BE49-F238E27FC236}">
                  <a16:creationId xmlns:a16="http://schemas.microsoft.com/office/drawing/2014/main" id="{F46E4917-0FC5-47D1-9710-614B73DB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2140" b="-1"/>
            <a:stretch/>
          </p:blipFill>
          <p:spPr>
            <a:xfrm rot="10800000">
              <a:off x="6315423" y="2486108"/>
              <a:ext cx="566080" cy="288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C1E7BF39-7AAE-4941-85B6-D0D7877925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9037" y="5687700"/>
            <a:ext cx="257115" cy="231794"/>
          </a:xfrm>
          <a:prstGeom prst="rect">
            <a:avLst/>
          </a:prstGeom>
        </p:spPr>
      </p:pic>
      <p:pic>
        <p:nvPicPr>
          <p:cNvPr id="37" name="圖片 36" descr="一張含有 手提箱, 坐, 行李, 袋 的圖片&#10;&#10;自動產生的描述">
            <a:extLst>
              <a:ext uri="{FF2B5EF4-FFF2-40B4-BE49-F238E27FC236}">
                <a16:creationId xmlns:a16="http://schemas.microsoft.com/office/drawing/2014/main" id="{B057B8EE-D9FE-49BA-B5D9-6B91C45340C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27466" y="3328318"/>
            <a:ext cx="1006323" cy="1313159"/>
          </a:xfrm>
          <a:prstGeom prst="rect">
            <a:avLst/>
          </a:prstGeom>
        </p:spPr>
      </p:pic>
      <p:sp>
        <p:nvSpPr>
          <p:cNvPr id="38" name="Shape 443">
            <a:extLst>
              <a:ext uri="{FF2B5EF4-FFF2-40B4-BE49-F238E27FC236}">
                <a16:creationId xmlns:a16="http://schemas.microsoft.com/office/drawing/2014/main" id="{3FA92D5F-21C9-2247-973F-6E597DBD0A8B}"/>
              </a:ext>
            </a:extLst>
          </p:cNvPr>
          <p:cNvSpPr txBox="1"/>
          <p:nvPr/>
        </p:nvSpPr>
        <p:spPr>
          <a:xfrm>
            <a:off x="10359462" y="4491820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TS-451+</a:t>
            </a:r>
          </a:p>
        </p:txBody>
      </p:sp>
      <p:sp>
        <p:nvSpPr>
          <p:cNvPr id="8" name="Shape 721">
            <a:extLst>
              <a:ext uri="{FF2B5EF4-FFF2-40B4-BE49-F238E27FC236}">
                <a16:creationId xmlns:a16="http://schemas.microsoft.com/office/drawing/2014/main" id="{200CD91F-176A-5A45-BA2C-F2287062231F}"/>
              </a:ext>
            </a:extLst>
          </p:cNvPr>
          <p:cNvSpPr/>
          <p:nvPr/>
        </p:nvSpPr>
        <p:spPr>
          <a:xfrm flipH="1">
            <a:off x="11376166" y="3911001"/>
            <a:ext cx="525077" cy="367612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351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D8ADDBF-0154-42DC-988F-B0EA0A07CD36}"/>
              </a:ext>
            </a:extLst>
          </p:cNvPr>
          <p:cNvSpPr/>
          <p:nvPr/>
        </p:nvSpPr>
        <p:spPr>
          <a:xfrm rot="16200000">
            <a:off x="8082575" y="642205"/>
            <a:ext cx="1561382" cy="6657474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12217F-8580-45F5-8686-0C86D7A2BF16}"/>
              </a:ext>
            </a:extLst>
          </p:cNvPr>
          <p:cNvGrpSpPr/>
          <p:nvPr/>
        </p:nvGrpSpPr>
        <p:grpSpPr>
          <a:xfrm>
            <a:off x="0" y="2699113"/>
            <a:ext cx="5705533" cy="4141918"/>
            <a:chOff x="-211209" y="2716081"/>
            <a:chExt cx="5705533" cy="4141918"/>
          </a:xfrm>
        </p:grpSpPr>
        <p:pic>
          <p:nvPicPr>
            <p:cNvPr id="7" name="圖片 6" descr="一張含有 電子用品, 電路 的圖片&#10;&#10;描述是以非常高的可信度產生">
              <a:extLst>
                <a:ext uri="{FF2B5EF4-FFF2-40B4-BE49-F238E27FC236}">
                  <a16:creationId xmlns:a16="http://schemas.microsoft.com/office/drawing/2014/main" id="{01DF78C4-4D59-4402-9141-498245F0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11209" y="2716081"/>
              <a:ext cx="5705533" cy="4141918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F953689-8197-4E82-96C1-E46724CFD94A}"/>
                </a:ext>
              </a:extLst>
            </p:cNvPr>
            <p:cNvGrpSpPr/>
            <p:nvPr/>
          </p:nvGrpSpPr>
          <p:grpSpPr>
            <a:xfrm>
              <a:off x="864154" y="4576449"/>
              <a:ext cx="2290243" cy="1535856"/>
              <a:chOff x="864154" y="4576449"/>
              <a:chExt cx="2290243" cy="1535856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EC89EA0-8BA8-4EE6-83A0-CCF39CDF9EAF}"/>
                  </a:ext>
                </a:extLst>
              </p:cNvPr>
              <p:cNvSpPr/>
              <p:nvPr/>
            </p:nvSpPr>
            <p:spPr>
              <a:xfrm>
                <a:off x="864154" y="5742973"/>
                <a:ext cx="12597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4B70ACD-44C8-4DF6-B054-04168191BA17}"/>
                  </a:ext>
                </a:extLst>
              </p:cNvPr>
              <p:cNvSpPr/>
              <p:nvPr/>
            </p:nvSpPr>
            <p:spPr>
              <a:xfrm>
                <a:off x="2116871" y="4576449"/>
                <a:ext cx="10375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166582"/>
            <a:ext cx="11478016" cy="1311273"/>
          </a:xfrm>
        </p:spPr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zh-CN" altLang="en-US"/>
              <a:t>儲存裝置也要跟上高速腳步</a:t>
            </a:r>
            <a:r>
              <a:rPr lang="en-US" altLang="zh-TW"/>
              <a:t>! </a:t>
            </a:r>
            <a:r>
              <a:rPr lang="zh-TW" altLang="en-US"/>
              <a:t>雙</a:t>
            </a:r>
            <a:r>
              <a:rPr lang="en-US" altLang="zh-TW"/>
              <a:t> 2.5</a:t>
            </a:r>
            <a:r>
              <a:rPr lang="en-US" altLang="zh-CN"/>
              <a:t>GbE TS-x53D</a:t>
            </a:r>
            <a:r>
              <a:rPr lang="zh-TW" altLang="en-US"/>
              <a:t> </a:t>
            </a:r>
            <a:r>
              <a:rPr lang="en-US" altLang="zh-TW"/>
              <a:t>NAS </a:t>
            </a:r>
            <a:br>
              <a:rPr lang="en-US" altLang="zh-TW"/>
            </a:br>
            <a:r>
              <a:rPr lang="zh-CN" altLang="en-US"/>
              <a:t>讓大檔案傳輸更快速，更適合多工密集任務環境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796095" y="1513505"/>
            <a:ext cx="11091105" cy="117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不用再被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1GbE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綁住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也不用再去研究如何可以自己安裝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2.5GbE USB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網卡驅動程式到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它牌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NAS!! TS-x53D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直接內建雙獨立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 </a:t>
            </a:r>
            <a:r>
              <a:rPr lang="en-US" altLang="zh-TW" sz="20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網卡，提供更快、更順暢的網路傳輸體驗。 獨立的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LAN IC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可降低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CPU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負載並提供上乘的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TCP / UDP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傳輸量，讓多人連線執行得更加流暢。</a:t>
            </a:r>
            <a:endParaRPr lang="en-US" altLang="zh-CN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0" name="圓角矩形 53">
            <a:extLst>
              <a:ext uri="{FF2B5EF4-FFF2-40B4-BE49-F238E27FC236}">
                <a16:creationId xmlns:a16="http://schemas.microsoft.com/office/drawing/2014/main" id="{102FB2C8-5724-4BD3-93B8-361361198AF5}"/>
              </a:ext>
            </a:extLst>
          </p:cNvPr>
          <p:cNvSpPr/>
          <p:nvPr/>
        </p:nvSpPr>
        <p:spPr>
          <a:xfrm>
            <a:off x="5920676" y="5123163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53">
            <a:extLst>
              <a:ext uri="{FF2B5EF4-FFF2-40B4-BE49-F238E27FC236}">
                <a16:creationId xmlns:a16="http://schemas.microsoft.com/office/drawing/2014/main" id="{103D2508-A4DE-45B4-B2D0-0F9ABB8D2191}"/>
              </a:ext>
            </a:extLst>
          </p:cNvPr>
          <p:cNvSpPr/>
          <p:nvPr/>
        </p:nvSpPr>
        <p:spPr>
          <a:xfrm>
            <a:off x="5920676" y="5824452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C6B218-B263-F245-A482-C5B7217F489A}"/>
              </a:ext>
            </a:extLst>
          </p:cNvPr>
          <p:cNvSpPr/>
          <p:nvPr/>
        </p:nvSpPr>
        <p:spPr>
          <a:xfrm>
            <a:off x="6081020" y="5923358"/>
            <a:ext cx="3528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TCP 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UDP,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適合多人連接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5AD0BF-CFBD-D949-AD59-23DC5E716E37}"/>
              </a:ext>
            </a:extLst>
          </p:cNvPr>
          <p:cNvSpPr/>
          <p:nvPr/>
        </p:nvSpPr>
        <p:spPr>
          <a:xfrm>
            <a:off x="6271520" y="5224857"/>
            <a:ext cx="3244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更低的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CPU 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資源佔用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6F077135-A7B7-9C4F-830E-9EB7E4587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20" y="2783535"/>
            <a:ext cx="2250722" cy="2250722"/>
          </a:xfrm>
          <a:prstGeom prst="rect">
            <a:avLst/>
          </a:prstGeom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1AB678F-0BEF-0143-B6B2-AABBB5200E7C}"/>
              </a:ext>
            </a:extLst>
          </p:cNvPr>
          <p:cNvCxnSpPr>
            <a:cxnSpLocks/>
          </p:cNvCxnSpPr>
          <p:nvPr/>
        </p:nvCxnSpPr>
        <p:spPr>
          <a:xfrm>
            <a:off x="6843698" y="3756479"/>
            <a:ext cx="2840552" cy="2932"/>
          </a:xfrm>
          <a:prstGeom prst="line">
            <a:avLst/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B7235571-2BBE-5948-9E30-1C456C5446A2}"/>
              </a:ext>
            </a:extLst>
          </p:cNvPr>
          <p:cNvSpPr/>
          <p:nvPr/>
        </p:nvSpPr>
        <p:spPr>
          <a:xfrm>
            <a:off x="7149543" y="3273399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iSCSI 2.5GbE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連接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4DE7739-2943-8E48-9A37-8BC02A41AED1}"/>
              </a:ext>
            </a:extLst>
          </p:cNvPr>
          <p:cNvSpPr/>
          <p:nvPr/>
        </p:nvSpPr>
        <p:spPr>
          <a:xfrm>
            <a:off x="7033673" y="3828040"/>
            <a:ext cx="2625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大容量空間，安裝再多遊戲或程式與資料也不怕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NB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空間爆掉</a:t>
            </a:r>
          </a:p>
        </p:txBody>
      </p:sp>
      <p:pic>
        <p:nvPicPr>
          <p:cNvPr id="11" name="圖片 10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00CC3253-3CDB-4829-BA60-862D9A413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9132" y="2891351"/>
            <a:ext cx="1713413" cy="18394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84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5E4234D5-2DEB-4184-A88D-8D71086BB697}"/>
              </a:ext>
            </a:extLst>
          </p:cNvPr>
          <p:cNvSpPr/>
          <p:nvPr/>
        </p:nvSpPr>
        <p:spPr>
          <a:xfrm rot="16200000">
            <a:off x="9148680" y="1521508"/>
            <a:ext cx="1561382" cy="3882219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8">
            <a:extLst>
              <a:ext uri="{FF2B5EF4-FFF2-40B4-BE49-F238E27FC236}">
                <a16:creationId xmlns:a16="http://schemas.microsoft.com/office/drawing/2014/main" id="{13A84571-C0FB-4C2F-9A79-6B7BC7AB7290}"/>
              </a:ext>
            </a:extLst>
          </p:cNvPr>
          <p:cNvSpPr/>
          <p:nvPr/>
        </p:nvSpPr>
        <p:spPr>
          <a:xfrm>
            <a:off x="7988259" y="1452282"/>
            <a:ext cx="3882221" cy="2971241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2DB2912F-D159-42ED-9A7E-1334F400C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259" y="4944362"/>
            <a:ext cx="1597185" cy="1714682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TS-253D, TS-453D, TS-653D </a:t>
            </a:r>
            <a:r>
              <a:rPr lang="zh-CN" altLang="en-US">
                <a:latin typeface="微軟正黑體"/>
                <a:ea typeface="微軟正黑體"/>
              </a:rPr>
              <a:t>前方</a:t>
            </a:r>
            <a:r>
              <a:rPr lang="en-US" altLang="zh-CN">
                <a:latin typeface="微軟正黑體"/>
                <a:ea typeface="微軟正黑體"/>
              </a:rPr>
              <a:t> I/O </a:t>
            </a:r>
            <a:r>
              <a:rPr lang="zh-CN" altLang="en-US">
                <a:latin typeface="微軟正黑體"/>
                <a:ea typeface="微軟正黑體"/>
              </a:rPr>
              <a:t>配置</a:t>
            </a:r>
            <a:endParaRPr lang="zh-TW" altLang="en-US"/>
          </a:p>
        </p:txBody>
      </p:sp>
      <p:pic>
        <p:nvPicPr>
          <p:cNvPr id="44" name="圖片 43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12860524-B4B0-4003-A6A7-5D4E7EF6C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924" y="4878595"/>
            <a:ext cx="2197953" cy="1773535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46" name="圖片 45" descr="一張含有 室內, 坐, 監視器, 電子用品 的圖片&#10;&#10;自動產生的描述">
            <a:extLst>
              <a:ext uri="{FF2B5EF4-FFF2-40B4-BE49-F238E27FC236}">
                <a16:creationId xmlns:a16="http://schemas.microsoft.com/office/drawing/2014/main" id="{54DEBE97-28E6-4F31-992F-90648FA4DB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5" y="1193750"/>
            <a:ext cx="3357379" cy="5633654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B960F31-6801-4049-8DE7-19A0D3258568}"/>
              </a:ext>
            </a:extLst>
          </p:cNvPr>
          <p:cNvSpPr/>
          <p:nvPr/>
        </p:nvSpPr>
        <p:spPr>
          <a:xfrm rot="16200000" flipH="1">
            <a:off x="2864184" y="3174579"/>
            <a:ext cx="1183921" cy="290888"/>
          </a:xfrm>
          <a:prstGeom prst="rect">
            <a:avLst/>
          </a:prstGeom>
          <a:ln w="19050">
            <a:solidFill>
              <a:srgbClr val="D6FF00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4344572" y="2135164"/>
            <a:ext cx="101318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電源</a:t>
            </a: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鍵</a:t>
            </a:r>
            <a:endParaRPr lang="zh-TW" altLang="en-US" sz="190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9AECEF8-8139-438D-BBC4-EDFDC457974A}"/>
              </a:ext>
            </a:extLst>
          </p:cNvPr>
          <p:cNvSpPr/>
          <p:nvPr/>
        </p:nvSpPr>
        <p:spPr>
          <a:xfrm>
            <a:off x="4305867" y="5437196"/>
            <a:ext cx="253495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USB 3.2 Gen1 </a:t>
            </a:r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連接埠</a:t>
            </a:r>
            <a:endParaRPr lang="zh-TW" altLang="en-US" sz="19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4305867" y="2578335"/>
            <a:ext cx="4420876" cy="709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可調亮度的</a:t>
            </a:r>
            <a:r>
              <a:rPr lang="en-US" altLang="zh-CN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LED </a:t>
            </a:r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燈號指示</a:t>
            </a:r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:</a:t>
            </a:r>
          </a:p>
          <a:p>
            <a:pPr>
              <a:lnSpc>
                <a:spcPts val="2500"/>
              </a:lnSpc>
            </a:pPr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狀態、網路、</a:t>
            </a: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硬碟、</a:t>
            </a:r>
            <a:r>
              <a:rPr lang="en-US" altLang="zh-CN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USB Copy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4301160" y="3665188"/>
            <a:ext cx="2803075" cy="86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2/4/6 x SATA 6Gb/s 
3.5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吋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/2.5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吋 硬碟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/SSD</a:t>
            </a:r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576D829-A508-4691-9CFC-B1BD5488A2F7}"/>
              </a:ext>
            </a:extLst>
          </p:cNvPr>
          <p:cNvCxnSpPr>
            <a:cxnSpLocks/>
          </p:cNvCxnSpPr>
          <p:nvPr/>
        </p:nvCxnSpPr>
        <p:spPr>
          <a:xfrm>
            <a:off x="3601589" y="2855323"/>
            <a:ext cx="632376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760D88B6-6E77-4674-9ADF-FF542A30DD97}"/>
              </a:ext>
            </a:extLst>
          </p:cNvPr>
          <p:cNvCxnSpPr>
            <a:cxnSpLocks/>
          </p:cNvCxnSpPr>
          <p:nvPr/>
        </p:nvCxnSpPr>
        <p:spPr>
          <a:xfrm>
            <a:off x="3478843" y="2308172"/>
            <a:ext cx="755122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B560B8A8-343B-40E2-8ECD-45EADB31A29E}"/>
              </a:ext>
            </a:extLst>
          </p:cNvPr>
          <p:cNvSpPr/>
          <p:nvPr/>
        </p:nvSpPr>
        <p:spPr>
          <a:xfrm>
            <a:off x="4305867" y="5908052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Copy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鍵</a:t>
            </a:r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1C987C80-5152-4DE2-8D20-51D2B49D142C}"/>
              </a:ext>
            </a:extLst>
          </p:cNvPr>
          <p:cNvCxnSpPr>
            <a:cxnSpLocks/>
          </p:cNvCxnSpPr>
          <p:nvPr/>
        </p:nvCxnSpPr>
        <p:spPr>
          <a:xfrm>
            <a:off x="2289435" y="4074700"/>
            <a:ext cx="1944530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486FA11B-6C26-4AAD-B2C4-A64A123DDC75}"/>
              </a:ext>
            </a:extLst>
          </p:cNvPr>
          <p:cNvCxnSpPr>
            <a:cxnSpLocks/>
          </p:cNvCxnSpPr>
          <p:nvPr/>
        </p:nvCxnSpPr>
        <p:spPr>
          <a:xfrm>
            <a:off x="3601589" y="5601386"/>
            <a:ext cx="632376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2CDB9AD4-7500-471E-BDF4-B04FCBBCC237}"/>
              </a:ext>
            </a:extLst>
          </p:cNvPr>
          <p:cNvCxnSpPr>
            <a:cxnSpLocks/>
          </p:cNvCxnSpPr>
          <p:nvPr/>
        </p:nvCxnSpPr>
        <p:spPr>
          <a:xfrm>
            <a:off x="3375716" y="6103274"/>
            <a:ext cx="858249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 descr="一張含有 坐, 桌, 差異, 白色 的圖片&#10;&#10;自動產生的描述">
            <a:extLst>
              <a:ext uri="{FF2B5EF4-FFF2-40B4-BE49-F238E27FC236}">
                <a16:creationId xmlns:a16="http://schemas.microsoft.com/office/drawing/2014/main" id="{AF8048A3-377B-4829-B8F6-2E5EE2EF9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46" y="1706032"/>
            <a:ext cx="4048845" cy="25309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21">
            <a:extLst>
              <a:ext uri="{FF2B5EF4-FFF2-40B4-BE49-F238E27FC236}">
                <a16:creationId xmlns:a16="http://schemas.microsoft.com/office/drawing/2014/main" id="{BB9C1BC6-ADC8-ED4A-AB83-29398E369EF9}"/>
              </a:ext>
            </a:extLst>
          </p:cNvPr>
          <p:cNvSpPr/>
          <p:nvPr/>
        </p:nvSpPr>
        <p:spPr>
          <a:xfrm>
            <a:off x="4344572" y="4635502"/>
            <a:ext cx="2803075" cy="45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可鎖式磁吸前蓋</a:t>
            </a:r>
            <a:endParaRPr lang="zh-TW" altLang="en-US"/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0AC32FB9-52BE-B849-9CCC-93D51064EBFB}"/>
              </a:ext>
            </a:extLst>
          </p:cNvPr>
          <p:cNvCxnSpPr>
            <a:cxnSpLocks/>
          </p:cNvCxnSpPr>
          <p:nvPr/>
        </p:nvCxnSpPr>
        <p:spPr>
          <a:xfrm>
            <a:off x="1460665" y="4865149"/>
            <a:ext cx="2833866" cy="0"/>
          </a:xfrm>
          <a:prstGeom prst="line">
            <a:avLst/>
          </a:prstGeom>
          <a:ln w="19050">
            <a:solidFill>
              <a:srgbClr val="D6FF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9412638" y="1646655"/>
            <a:ext cx="2430116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4AD9B2-538F-004B-847E-20A13243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73709">
            <a:off x="2080644" y="2003202"/>
            <a:ext cx="1276765" cy="653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A145B9-9261-3C4F-9F71-FBA2A619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73709">
            <a:off x="2239014" y="1709880"/>
            <a:ext cx="1276765" cy="653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643565" y="2874837"/>
            <a:ext cx="3193298" cy="95409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雙通道記憶體支援
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596136" y="3447661"/>
            <a:ext cx="3524602" cy="302748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DDR4 2400 MHz SO-DIMM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插槽，最高總和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300"/>
              </a:spcBef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 x 4 GB)</a:t>
            </a:r>
          </a:p>
          <a:p>
            <a:pPr marL="285750" indent="-2857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TS-x53D-4G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用戶可日後訂購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4GB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記憶體模組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訂購料號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RAM-4GDR4K0-SO-2666)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，輕鬆升級至最高總和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保障多人連線傳輸的穩定性與效能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en-US" altLang="zh-CN"/>
              <a:t>8GB </a:t>
            </a:r>
            <a:r>
              <a:rPr lang="zh-TW" altLang="en-US"/>
              <a:t>大記憶體，支援多應用與多台設備同時連接</a:t>
            </a:r>
            <a:endParaRPr lang="zh-CN" altLang="zh-TW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9598645" y="2260749"/>
            <a:ext cx="2008664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TS-253D-</a:t>
            </a:r>
            <a:r>
              <a:rPr lang="en-US" sz="20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4 GB</a:t>
            </a:r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9621201" y="2939422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TS-453D-</a:t>
            </a:r>
            <a:r>
              <a:rPr lang="en-US" altLang="zh-TW" sz="20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(1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9563476" y="1725165"/>
            <a:ext cx="221372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NAS </a:t>
            </a:r>
            <a:r>
              <a:rPr lang="zh-TW" altLang="en-US" sz="2400" b="1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訂購</a:t>
            </a:r>
            <a:r>
              <a:rPr lang="zh-CN" altLang="en-US" sz="2400" b="1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型</a:t>
            </a:r>
            <a:r>
              <a:rPr lang="zh-TW" altLang="en-US" sz="2400" b="1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號</a:t>
            </a:r>
            <a:endParaRPr lang="en-US" altLang="zh-CN" sz="2400" b="1" u="sng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5A6A3CE-29BB-5543-AB8A-B0F2352BD376}"/>
              </a:ext>
            </a:extLst>
          </p:cNvPr>
          <p:cNvSpPr txBox="1"/>
          <p:nvPr/>
        </p:nvSpPr>
        <p:spPr>
          <a:xfrm>
            <a:off x="9621201" y="3588042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TS-453D-</a:t>
            </a:r>
            <a:r>
              <a:rPr lang="en-US" altLang="zh-TW" sz="20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8G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GB RAM (2 x 4 GB)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DB36A67-4B7B-FB49-A6D7-65FAAC8FAB87}"/>
              </a:ext>
            </a:extLst>
          </p:cNvPr>
          <p:cNvSpPr txBox="1"/>
          <p:nvPr/>
        </p:nvSpPr>
        <p:spPr>
          <a:xfrm>
            <a:off x="9638028" y="4264903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TS-653D-</a:t>
            </a:r>
            <a:r>
              <a:rPr lang="en-US" altLang="zh-TW" sz="20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(1 x 4 GB)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F2BD57AA-6345-1341-B579-24D685B5CB60}"/>
              </a:ext>
            </a:extLst>
          </p:cNvPr>
          <p:cNvSpPr txBox="1"/>
          <p:nvPr/>
        </p:nvSpPr>
        <p:spPr>
          <a:xfrm>
            <a:off x="9638028" y="4866023"/>
            <a:ext cx="19946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TS-653D-</a:t>
            </a:r>
            <a:r>
              <a:rPr lang="en-US" altLang="zh-TW" sz="20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</a:t>
            </a:r>
            <a:r>
              <a:rPr lang="en-US" sz="2000" b="1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G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GB RAM (2 x 4 GB)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43B76844-FB86-4A07-92C5-B87CF5CA7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1841"/>
          <a:stretch/>
        </p:blipFill>
        <p:spPr>
          <a:xfrm>
            <a:off x="3906635" y="1572922"/>
            <a:ext cx="5504539" cy="48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7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3421</Words>
  <Application>Microsoft Macintosh PowerPoint</Application>
  <PresentationFormat>寬螢幕</PresentationFormat>
  <Paragraphs>575</Paragraphs>
  <Slides>39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8" baseType="lpstr">
      <vt:lpstr>Microsoft JhengHei</vt:lpstr>
      <vt:lpstr>Microsoft JhengHei</vt:lpstr>
      <vt:lpstr>Heiti SC Medium</vt:lpstr>
      <vt:lpstr>Oswald Medium</vt:lpstr>
      <vt:lpstr>Arial</vt:lpstr>
      <vt:lpstr>Calibri</vt:lpstr>
      <vt:lpstr>Calibri Light</vt:lpstr>
      <vt:lpstr>Corbel</vt:lpstr>
      <vt:lpstr>Office 佈景主題</vt:lpstr>
      <vt:lpstr>PowerPoint 簡報</vt:lpstr>
      <vt:lpstr>PowerPoint 簡報</vt:lpstr>
      <vt:lpstr>十幾年前就開始的 1GbE 早已不夠用，桌機用的 新主機板也從善如流開始內建 2.5GbE!</vt:lpstr>
      <vt:lpstr>Wi-Fi 6 路由器也內建 2.5GbE WAN / LAN 埠</vt:lpstr>
      <vt:lpstr>免換佈線，2.5GbE 交換器讓多人協作更為順暢</vt:lpstr>
      <vt:lpstr>QNAP 10GbE/5GbE 配件讓 PC / Server / NAS 透過  PCIe 或 USB 連上 10GbE/5GbE/2.5GbE 高速區網 </vt:lpstr>
      <vt:lpstr>儲存裝置也要跟上高速腳步! 雙 2.5GbE TS-x53D NAS  讓大檔案傳輸更快速，更適合多工密集任務環境</vt:lpstr>
      <vt:lpstr>TS-253D, TS-453D, TS-653D 前方 I/O 配置</vt:lpstr>
      <vt:lpstr>8GB 大記憶體，支援多應用與多台設備同時連接</vt:lpstr>
      <vt:lpstr>快速上手的 HDD 與 SSD 安裝</vt:lpstr>
      <vt:lpstr>TS-253D, TS-453D, TS-653D 後方 I/O</vt:lpstr>
      <vt:lpstr>Intel 四核心 2.0GHz 強勁火力加持，隨時備戰</vt:lpstr>
      <vt:lpstr>嵌入式低功耗 10W TDP J4125 四核處理器</vt:lpstr>
      <vt:lpstr>馬上有感！相較 1GbE NAS，2.5 GbE 大水管幫助 單台電腦/伺服器更快速處理大檔案傳輸</vt:lpstr>
      <vt:lpstr>相較 1GbE NAS， 2 x 2.5GbE 雙網併發， 多人多工環境達最高效益，支撐未來成長所需</vt:lpstr>
      <vt:lpstr>多網並行!PCIe Gen2 擴充槽支援各式  5GbE 與 10GbE 網卡擴充配件，即插即用免煩惱</vt:lpstr>
      <vt:lpstr>搭配 QM2 PCIe 卡新增 M.2 SSD，並使用 SSD 快取，增加小檔案處理效能</vt:lpstr>
      <vt:lpstr>紛紛升級 Wi-Fi 6 無線網路，提升無線網路速度與密度</vt:lpstr>
      <vt:lpstr>支援市場 Wi-Fi 6 PCIe 擴充卡，讓 NAS 隨處擺放 仍有 GbE 級無線傳輸實力</vt:lpstr>
      <vt:lpstr>PowerPoint 簡報</vt:lpstr>
      <vt:lpstr>備份、分享與虛擬機器等各項免費功能讓專業使用者盡享一機多用途</vt:lpstr>
      <vt:lpstr>QuMagie 智慧相簿與 AI 自動分類</vt:lpstr>
      <vt:lpstr>串流至智慧電視、Apple TV、Chromecast、Fire TV、Roku</vt:lpstr>
      <vt:lpstr>全方位 4K 影音專家，本地播放與串流樣樣行</vt:lpstr>
      <vt:lpstr>Qsirch 4.0 在茫茫檔海一指「尋」來</vt:lpstr>
      <vt:lpstr>QNAP 快照技術讓您不懼疫情，隨時保護重要資料</vt:lpstr>
      <vt:lpstr>大容量 Mac Time Machine 備份</vt:lpstr>
      <vt:lpstr>備份數據異地備份與還原，隨處取用</vt:lpstr>
      <vt:lpstr>Virtualization Station 虛擬機器工作站讓一機多用途</vt:lpstr>
      <vt:lpstr>四核 x86 + 最大擴充 8GB RAM，最適創意無極限的 軟體容器工作站 (Container Station)</vt:lpstr>
      <vt:lpstr>24 x 7 監控應用，守護環境安全</vt:lpstr>
      <vt:lpstr>HybridMount 無縫掛載雲空間，兩種彈性存取模式</vt:lpstr>
      <vt:lpstr>LUN 資料上雲與大型資料庫雲端備份利器： VJBOD cloud 區塊型雲網關</vt:lpstr>
      <vt:lpstr>別再選擇連 PC/NB 廠商都已放棄的老舊  eSATA 外接裝置傳輸介面 </vt:lpstr>
      <vt:lpstr>經濟又彈性的現代化 QNAP 儲存擴充櫃</vt:lpstr>
      <vt:lpstr>QNAP TR &amp; TL 外接盒支援 NAS 兩種模式</vt:lpstr>
      <vt:lpstr>利用 Virtual JBOD 擴充 NAS 容量</vt:lpstr>
      <vt:lpstr>NAS 火力進化，別再讓老舊規格成為日後的絆腳石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lastModifiedBy>QNAP_JASON HSU</cp:lastModifiedBy>
  <cp:revision>3</cp:revision>
  <dcterms:created xsi:type="dcterms:W3CDTF">2020-04-09T05:52:17Z</dcterms:created>
  <dcterms:modified xsi:type="dcterms:W3CDTF">2020-06-17T05:58:07Z</dcterms:modified>
</cp:coreProperties>
</file>