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1" r:id="rId3"/>
    <p:sldId id="1291" r:id="rId4"/>
    <p:sldId id="260" r:id="rId5"/>
    <p:sldId id="543" r:id="rId6"/>
    <p:sldId id="570" r:id="rId7"/>
    <p:sldId id="554" r:id="rId8"/>
    <p:sldId id="541" r:id="rId9"/>
    <p:sldId id="265" r:id="rId10"/>
    <p:sldId id="258" r:id="rId11"/>
    <p:sldId id="264" r:id="rId12"/>
    <p:sldId id="282" r:id="rId13"/>
    <p:sldId id="546" r:id="rId14"/>
    <p:sldId id="1294" r:id="rId15"/>
    <p:sldId id="1295" r:id="rId16"/>
    <p:sldId id="1296" r:id="rId17"/>
    <p:sldId id="558" r:id="rId18"/>
    <p:sldId id="559" r:id="rId19"/>
    <p:sldId id="593" r:id="rId20"/>
    <p:sldId id="259" r:id="rId21"/>
    <p:sldId id="548" r:id="rId22"/>
    <p:sldId id="535" r:id="rId23"/>
    <p:sldId id="536" r:id="rId24"/>
    <p:sldId id="367" r:id="rId25"/>
    <p:sldId id="531" r:id="rId26"/>
    <p:sldId id="371" r:id="rId27"/>
    <p:sldId id="295" r:id="rId28"/>
    <p:sldId id="279" r:id="rId29"/>
    <p:sldId id="576" r:id="rId30"/>
    <p:sldId id="594" r:id="rId31"/>
    <p:sldId id="577" r:id="rId32"/>
    <p:sldId id="1289" r:id="rId33"/>
    <p:sldId id="1290" r:id="rId34"/>
    <p:sldId id="1292" r:id="rId35"/>
    <p:sldId id="1293" r:id="rId36"/>
    <p:sldId id="538" r:id="rId37"/>
    <p:sldId id="368" r:id="rId38"/>
    <p:sldId id="545" r:id="rId39"/>
    <p:sldId id="262" r:id="rId4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FF00"/>
    <a:srgbClr val="D960E2"/>
    <a:srgbClr val="353932"/>
    <a:srgbClr val="3A5760"/>
    <a:srgbClr val="9BBD1E"/>
    <a:srgbClr val="4A6F7A"/>
    <a:srgbClr val="5B5D31"/>
    <a:srgbClr val="088279"/>
    <a:srgbClr val="3F5036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CF17DB-38CB-4427-A7BF-4E17123F10FB}" v="17" dt="2020-05-11T02:26:36.867"/>
    <p1510:client id="{B1A56787-2F24-AC76-D040-3D46EA576778}" v="59" dt="2020-05-11T01:51:09.902"/>
    <p1510:client id="{F83F5D75-E68F-EF4E-9575-F4874B0C7193}" v="3431" dt="2020-05-11T02:12:40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howGuides="1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89A4E-2A6C-DD4D-9FE9-71C0D5AB25F7}" type="datetimeFigureOut">
              <a:rPr kumimoji="1" lang="zh-TW" altLang="en-US" smtClean="0"/>
              <a:t>2020/6/17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2CA0A-BF03-524A-AC11-910D3A5D10B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4846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61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39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72987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3297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b="1">
              <a:ea typeface="游ゴシック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31832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0132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36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9816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61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996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2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04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57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19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2677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9118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5724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70626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3275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91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42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5E3B97-C3AC-4C2E-B318-892530AF6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12191992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9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509421"/>
            <a:ext cx="11478016" cy="749691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18962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F27814C-E17A-423D-87BA-740AC52AA1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88B93D08-C88B-4799-B67A-38D27047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315021"/>
            <a:ext cx="11478016" cy="749691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42140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F27814C-E17A-423D-87BA-740AC52AA1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88B93D08-C88B-4799-B67A-38D27047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315021"/>
            <a:ext cx="11478016" cy="749691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5447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F27814C-E17A-423D-87BA-740AC52AA1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6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5E3B97-C3AC-4C2E-B318-892530AF6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A7A96B63-A596-4E2E-B162-F31E6B30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93" y="4199960"/>
            <a:ext cx="4603313" cy="74969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399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5E3B97-C3AC-4C2E-B318-892530AF6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1677CC27-597F-4D7D-848D-29F0381F7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076" y="1663439"/>
            <a:ext cx="3331922" cy="749691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55257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5E3B97-C3AC-4C2E-B318-892530AF6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1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5E3B97-C3AC-4C2E-B318-892530AF6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6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B2A1871-46BE-457C-A2EE-2189ADAAAE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1388"/>
            <a:ext cx="12187063" cy="6855223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19F2211-DEC0-40AE-8115-05AD80E3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509421"/>
            <a:ext cx="11478016" cy="749691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88544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0DE17E2-2F12-445B-891A-0C24AE8F9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94FD0F4-79D8-4763-8757-9F4AEB073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64BC6EF-7F0D-492A-A976-7BFBFB03A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BFD0C-1A06-4465-9054-D2F2A0E640EC}" type="datetimeFigureOut">
              <a:rPr lang="zh-TW" altLang="en-US" smtClean="0"/>
              <a:t>2020/6/17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9BC5CF-DA94-4FA9-AF6B-56CC17806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A5C6D2-0103-4271-8A12-ADFC2D9D7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C0000-AC7B-40AC-9151-C82C0D2E2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14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67" r:id="rId3"/>
    <p:sldLayoutId id="2147483654" r:id="rId4"/>
    <p:sldLayoutId id="2147483656" r:id="rId5"/>
    <p:sldLayoutId id="2147483657" r:id="rId6"/>
    <p:sldLayoutId id="2147483670" r:id="rId7"/>
    <p:sldLayoutId id="2147483658" r:id="rId8"/>
    <p:sldLayoutId id="2147483665" r:id="rId9"/>
    <p:sldLayoutId id="21474836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tiff"/><Relationship Id="rId3" Type="http://schemas.openxmlformats.org/officeDocument/2006/relationships/image" Target="../media/image66.tiff"/><Relationship Id="rId7" Type="http://schemas.openxmlformats.org/officeDocument/2006/relationships/image" Target="../media/image7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tiff"/><Relationship Id="rId5" Type="http://schemas.openxmlformats.org/officeDocument/2006/relationships/image" Target="../media/image68.tiff"/><Relationship Id="rId4" Type="http://schemas.openxmlformats.org/officeDocument/2006/relationships/image" Target="../media/image6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iff"/><Relationship Id="rId13" Type="http://schemas.openxmlformats.org/officeDocument/2006/relationships/image" Target="../media/image85.png"/><Relationship Id="rId3" Type="http://schemas.openxmlformats.org/officeDocument/2006/relationships/image" Target="../media/image75.tiff"/><Relationship Id="rId7" Type="http://schemas.openxmlformats.org/officeDocument/2006/relationships/image" Target="../media/image79.tiff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tiff"/><Relationship Id="rId11" Type="http://schemas.openxmlformats.org/officeDocument/2006/relationships/image" Target="../media/image83.png"/><Relationship Id="rId5" Type="http://schemas.openxmlformats.org/officeDocument/2006/relationships/image" Target="../media/image77.tiff"/><Relationship Id="rId10" Type="http://schemas.openxmlformats.org/officeDocument/2006/relationships/image" Target="../media/image82.tiff"/><Relationship Id="rId4" Type="http://schemas.openxmlformats.org/officeDocument/2006/relationships/image" Target="../media/image76.tiff"/><Relationship Id="rId9" Type="http://schemas.openxmlformats.org/officeDocument/2006/relationships/image" Target="../media/image81.tiff"/><Relationship Id="rId14" Type="http://schemas.openxmlformats.org/officeDocument/2006/relationships/image" Target="../media/image8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tiff"/><Relationship Id="rId4" Type="http://schemas.openxmlformats.org/officeDocument/2006/relationships/image" Target="../media/image8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tiff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6.png"/><Relationship Id="rId4" Type="http://schemas.openxmlformats.org/officeDocument/2006/relationships/image" Target="../media/image101.png"/><Relationship Id="rId9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98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openxmlformats.org/officeDocument/2006/relationships/image" Target="../media/image111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jpeg"/><Relationship Id="rId7" Type="http://schemas.openxmlformats.org/officeDocument/2006/relationships/image" Target="../media/image129.emf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emf"/><Relationship Id="rId11" Type="http://schemas.openxmlformats.org/officeDocument/2006/relationships/image" Target="../media/image133.png"/><Relationship Id="rId5" Type="http://schemas.openxmlformats.org/officeDocument/2006/relationships/image" Target="../media/image127.emf"/><Relationship Id="rId10" Type="http://schemas.openxmlformats.org/officeDocument/2006/relationships/image" Target="../media/image132.png"/><Relationship Id="rId4" Type="http://schemas.openxmlformats.org/officeDocument/2006/relationships/image" Target="../media/image126.emf"/><Relationship Id="rId9" Type="http://schemas.openxmlformats.org/officeDocument/2006/relationships/image" Target="../media/image1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microsoft.com/office/2007/relationships/hdphoto" Target="../media/hdphoto2.wdp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svg"/><Relationship Id="rId18" Type="http://schemas.openxmlformats.org/officeDocument/2006/relationships/image" Target="../media/image161.png"/><Relationship Id="rId26" Type="http://schemas.openxmlformats.org/officeDocument/2006/relationships/image" Target="../media/image169.png"/><Relationship Id="rId3" Type="http://schemas.openxmlformats.org/officeDocument/2006/relationships/image" Target="../media/image146.png"/><Relationship Id="rId21" Type="http://schemas.openxmlformats.org/officeDocument/2006/relationships/image" Target="../media/image164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17" Type="http://schemas.openxmlformats.org/officeDocument/2006/relationships/image" Target="../media/image160.svg"/><Relationship Id="rId25" Type="http://schemas.openxmlformats.org/officeDocument/2006/relationships/image" Target="../media/image16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59.png"/><Relationship Id="rId20" Type="http://schemas.openxmlformats.org/officeDocument/2006/relationships/image" Target="../media/image163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9.png"/><Relationship Id="rId11" Type="http://schemas.openxmlformats.org/officeDocument/2006/relationships/image" Target="../media/image154.svg"/><Relationship Id="rId24" Type="http://schemas.openxmlformats.org/officeDocument/2006/relationships/image" Target="../media/image167.png"/><Relationship Id="rId5" Type="http://schemas.openxmlformats.org/officeDocument/2006/relationships/image" Target="../media/image148.png"/><Relationship Id="rId15" Type="http://schemas.openxmlformats.org/officeDocument/2006/relationships/image" Target="../media/image158.svg"/><Relationship Id="rId23" Type="http://schemas.openxmlformats.org/officeDocument/2006/relationships/image" Target="../media/image166.png"/><Relationship Id="rId28" Type="http://schemas.openxmlformats.org/officeDocument/2006/relationships/image" Target="../media/image171.png"/><Relationship Id="rId10" Type="http://schemas.openxmlformats.org/officeDocument/2006/relationships/image" Target="../media/image153.png"/><Relationship Id="rId19" Type="http://schemas.openxmlformats.org/officeDocument/2006/relationships/image" Target="../media/image162.png"/><Relationship Id="rId4" Type="http://schemas.openxmlformats.org/officeDocument/2006/relationships/image" Target="../media/image147.png"/><Relationship Id="rId9" Type="http://schemas.openxmlformats.org/officeDocument/2006/relationships/image" Target="../media/image152.svg"/><Relationship Id="rId14" Type="http://schemas.openxmlformats.org/officeDocument/2006/relationships/image" Target="../media/image157.png"/><Relationship Id="rId22" Type="http://schemas.openxmlformats.org/officeDocument/2006/relationships/image" Target="../media/image165.png"/><Relationship Id="rId27" Type="http://schemas.openxmlformats.org/officeDocument/2006/relationships/image" Target="../media/image1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32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95.png"/><Relationship Id="rId26" Type="http://schemas.openxmlformats.org/officeDocument/2006/relationships/image" Target="../media/image203.png"/><Relationship Id="rId21" Type="http://schemas.openxmlformats.org/officeDocument/2006/relationships/image" Target="../media/image198.png"/><Relationship Id="rId34" Type="http://schemas.openxmlformats.org/officeDocument/2006/relationships/image" Target="../media/image211.png"/><Relationship Id="rId7" Type="http://schemas.openxmlformats.org/officeDocument/2006/relationships/image" Target="../media/image186.png"/><Relationship Id="rId12" Type="http://schemas.openxmlformats.org/officeDocument/2006/relationships/image" Target="../media/image190.png"/><Relationship Id="rId17" Type="http://schemas.openxmlformats.org/officeDocument/2006/relationships/image" Target="../media/image194.png"/><Relationship Id="rId25" Type="http://schemas.openxmlformats.org/officeDocument/2006/relationships/image" Target="../media/image202.tiff"/><Relationship Id="rId33" Type="http://schemas.openxmlformats.org/officeDocument/2006/relationships/image" Target="../media/image21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93.png"/><Relationship Id="rId20" Type="http://schemas.openxmlformats.org/officeDocument/2006/relationships/image" Target="../media/image197.png"/><Relationship Id="rId29" Type="http://schemas.openxmlformats.org/officeDocument/2006/relationships/image" Target="../media/image2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.svg"/><Relationship Id="rId11" Type="http://schemas.microsoft.com/office/2007/relationships/hdphoto" Target="../media/hdphoto4.wdp"/><Relationship Id="rId24" Type="http://schemas.openxmlformats.org/officeDocument/2006/relationships/image" Target="../media/image201.tiff"/><Relationship Id="rId32" Type="http://schemas.openxmlformats.org/officeDocument/2006/relationships/image" Target="../media/image209.png"/><Relationship Id="rId37" Type="http://schemas.openxmlformats.org/officeDocument/2006/relationships/image" Target="../media/image214.tiff"/><Relationship Id="rId5" Type="http://schemas.openxmlformats.org/officeDocument/2006/relationships/image" Target="../media/image184.png"/><Relationship Id="rId15" Type="http://schemas.openxmlformats.org/officeDocument/2006/relationships/image" Target="../media/image192.svg"/><Relationship Id="rId23" Type="http://schemas.openxmlformats.org/officeDocument/2006/relationships/image" Target="../media/image200.tiff"/><Relationship Id="rId28" Type="http://schemas.openxmlformats.org/officeDocument/2006/relationships/image" Target="../media/image205.png"/><Relationship Id="rId36" Type="http://schemas.openxmlformats.org/officeDocument/2006/relationships/image" Target="../media/image213.png"/><Relationship Id="rId10" Type="http://schemas.openxmlformats.org/officeDocument/2006/relationships/image" Target="../media/image189.png"/><Relationship Id="rId19" Type="http://schemas.openxmlformats.org/officeDocument/2006/relationships/image" Target="../media/image196.png"/><Relationship Id="rId31" Type="http://schemas.openxmlformats.org/officeDocument/2006/relationships/image" Target="../media/image208.tiff"/><Relationship Id="rId4" Type="http://schemas.microsoft.com/office/2007/relationships/hdphoto" Target="../media/hdphoto3.wdp"/><Relationship Id="rId9" Type="http://schemas.openxmlformats.org/officeDocument/2006/relationships/image" Target="../media/image188.png"/><Relationship Id="rId14" Type="http://schemas.openxmlformats.org/officeDocument/2006/relationships/image" Target="../media/image191.png"/><Relationship Id="rId22" Type="http://schemas.openxmlformats.org/officeDocument/2006/relationships/image" Target="../media/image199.tiff"/><Relationship Id="rId27" Type="http://schemas.openxmlformats.org/officeDocument/2006/relationships/image" Target="../media/image204.png"/><Relationship Id="rId30" Type="http://schemas.openxmlformats.org/officeDocument/2006/relationships/image" Target="../media/image207.tiff"/><Relationship Id="rId35" Type="http://schemas.openxmlformats.org/officeDocument/2006/relationships/image" Target="../media/image212.png"/><Relationship Id="rId8" Type="http://schemas.openxmlformats.org/officeDocument/2006/relationships/image" Target="../media/image187.svg"/><Relationship Id="rId3" Type="http://schemas.openxmlformats.org/officeDocument/2006/relationships/image" Target="../media/image18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svg"/><Relationship Id="rId3" Type="http://schemas.openxmlformats.org/officeDocument/2006/relationships/image" Target="../media/image215.png"/><Relationship Id="rId7" Type="http://schemas.openxmlformats.org/officeDocument/2006/relationships/image" Target="../media/image2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svg"/><Relationship Id="rId5" Type="http://schemas.openxmlformats.org/officeDocument/2006/relationships/image" Target="../media/image217.png"/><Relationship Id="rId10" Type="http://schemas.openxmlformats.org/officeDocument/2006/relationships/image" Target="../media/image222.svg"/><Relationship Id="rId4" Type="http://schemas.openxmlformats.org/officeDocument/2006/relationships/image" Target="../media/image216.svg"/><Relationship Id="rId9" Type="http://schemas.openxmlformats.org/officeDocument/2006/relationships/image" Target="../media/image2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tiff"/><Relationship Id="rId3" Type="http://schemas.openxmlformats.org/officeDocument/2006/relationships/image" Target="../media/image227.tiff"/><Relationship Id="rId7" Type="http://schemas.openxmlformats.org/officeDocument/2006/relationships/image" Target="../media/image23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0.tiff"/><Relationship Id="rId5" Type="http://schemas.openxmlformats.org/officeDocument/2006/relationships/image" Target="../media/image229.tiff"/><Relationship Id="rId4" Type="http://schemas.openxmlformats.org/officeDocument/2006/relationships/image" Target="../media/image228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3.tiff"/><Relationship Id="rId7" Type="http://schemas.openxmlformats.org/officeDocument/2006/relationships/image" Target="../media/image2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10" Type="http://schemas.openxmlformats.org/officeDocument/2006/relationships/image" Target="../media/image240.png"/><Relationship Id="rId4" Type="http://schemas.openxmlformats.org/officeDocument/2006/relationships/image" Target="../media/image234.png"/><Relationship Id="rId9" Type="http://schemas.openxmlformats.org/officeDocument/2006/relationships/image" Target="../media/image2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tiff"/><Relationship Id="rId4" Type="http://schemas.microsoft.com/office/2007/relationships/hdphoto" Target="../media/hdphoto1.wdp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93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AAB85E0F-35DE-4AD2-ABC3-0974131E4417}"/>
              </a:ext>
            </a:extLst>
          </p:cNvPr>
          <p:cNvGrpSpPr/>
          <p:nvPr/>
        </p:nvGrpSpPr>
        <p:grpSpPr>
          <a:xfrm>
            <a:off x="9077121" y="2288479"/>
            <a:ext cx="3041766" cy="2952071"/>
            <a:chOff x="106546" y="1276264"/>
            <a:chExt cx="3041766" cy="2952071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E4CB391-F9E9-427A-BCCE-6747C005B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6" y="1276264"/>
              <a:ext cx="3041766" cy="2952071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CBA0BE39-3D39-441B-9EDF-73E2A5A01141}"/>
                </a:ext>
              </a:extLst>
            </p:cNvPr>
            <p:cNvSpPr txBox="1"/>
            <p:nvPr/>
          </p:nvSpPr>
          <p:spPr>
            <a:xfrm>
              <a:off x="291874" y="1537778"/>
              <a:ext cx="642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zh-TW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0A5A716E-F12D-4C0B-8E4D-002B316B1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0421" y="2288093"/>
            <a:ext cx="6155956" cy="295284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C16F9475-B267-4B4E-B472-D1460790C77C}"/>
              </a:ext>
            </a:extLst>
          </p:cNvPr>
          <p:cNvSpPr/>
          <p:nvPr/>
        </p:nvSpPr>
        <p:spPr>
          <a:xfrm>
            <a:off x="7234891" y="2513387"/>
            <a:ext cx="1230429" cy="129911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/>
              <a:t>2.5-inch HDD / SSD</a:t>
            </a:r>
            <a:endParaRPr lang="zh-TW" altLang="en-US" sz="800" b="1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F9BF2AB-3F62-4F91-A29C-A42F1B63E3CA}"/>
              </a:ext>
            </a:extLst>
          </p:cNvPr>
          <p:cNvSpPr/>
          <p:nvPr/>
        </p:nvSpPr>
        <p:spPr>
          <a:xfrm>
            <a:off x="5187605" y="2513387"/>
            <a:ext cx="1230429" cy="129911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/>
              <a:t>3.5-inch HDD</a:t>
            </a:r>
            <a:endParaRPr lang="zh-TW" altLang="en-US" sz="800" b="1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Easy to install </a:t>
            </a:r>
            <a:r>
              <a:rPr lang="en" altLang="zh-TW"/>
              <a:t>HDDs and</a:t>
            </a:r>
            <a:r>
              <a:rPr lang="zh-TW" altLang="en-US"/>
              <a:t> </a:t>
            </a:r>
            <a:r>
              <a:rPr lang="en" altLang="zh-TW"/>
              <a:t>SSDs</a:t>
            </a:r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CDE4966-485A-4DED-B09B-D96CF80C0193}"/>
              </a:ext>
            </a:extLst>
          </p:cNvPr>
          <p:cNvSpPr txBox="1"/>
          <p:nvPr/>
        </p:nvSpPr>
        <p:spPr>
          <a:xfrm>
            <a:off x="3452820" y="2570267"/>
            <a:ext cx="59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7AE0BFDA-3D4B-495E-9B84-2B69F27C1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59" y="2287715"/>
            <a:ext cx="3397584" cy="2953599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581FC915-FDFF-4B5F-845F-37D3E9AFCCDA}"/>
              </a:ext>
            </a:extLst>
          </p:cNvPr>
          <p:cNvSpPr txBox="1"/>
          <p:nvPr/>
        </p:nvSpPr>
        <p:spPr>
          <a:xfrm>
            <a:off x="363699" y="2543700"/>
            <a:ext cx="635408" cy="52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13053AC-6C46-6C4D-9A0A-905589ACE693}"/>
              </a:ext>
            </a:extLst>
          </p:cNvPr>
          <p:cNvSpPr/>
          <p:nvPr/>
        </p:nvSpPr>
        <p:spPr>
          <a:xfrm>
            <a:off x="3102749" y="1746965"/>
            <a:ext cx="567213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Install 3.5-inch drives without tools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C5CCE52E-008B-4CE1-B05A-644E9650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5666"/>
          <a:stretch/>
        </p:blipFill>
        <p:spPr>
          <a:xfrm>
            <a:off x="9243628" y="3038137"/>
            <a:ext cx="2778913" cy="2001157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6571F5C6-4498-413D-93E7-3350FE7CC3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3409"/>
          <a:stretch/>
        </p:blipFill>
        <p:spPr>
          <a:xfrm>
            <a:off x="306667" y="3172572"/>
            <a:ext cx="2815376" cy="1927726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C1E5F7CB-924A-42A9-A2AF-87859C559A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63950" y="3888289"/>
            <a:ext cx="1330562" cy="1151005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97502771-E263-4FBC-916A-E33057DE42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67097" y="2767509"/>
            <a:ext cx="1442088" cy="2332789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E4742073-1C6D-4B89-9AF8-BC85329CA1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15756" y="2835091"/>
            <a:ext cx="1369608" cy="225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1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行動電話, 手機, 坐, 街道 的圖片&#10;&#10;自動產生的描述">
            <a:extLst>
              <a:ext uri="{FF2B5EF4-FFF2-40B4-BE49-F238E27FC236}">
                <a16:creationId xmlns:a16="http://schemas.microsoft.com/office/drawing/2014/main" id="{2238C45F-CF84-4C2B-AED5-C75184E694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762" y="942524"/>
            <a:ext cx="3506954" cy="5984226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TS-253D, TS-453D, TS-653D rear view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91F53AF-A072-4115-831E-1E5190322FA2}"/>
              </a:ext>
            </a:extLst>
          </p:cNvPr>
          <p:cNvSpPr/>
          <p:nvPr/>
        </p:nvSpPr>
        <p:spPr>
          <a:xfrm>
            <a:off x="8513774" y="1822335"/>
            <a:ext cx="3249858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PCIe 2.0 expansion </a:t>
            </a: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slot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TS-253D: 2.0 x4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TS-453D: 2.0 x2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TS-653D: 2.0 x2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8F26ED9-BFBB-45F4-9266-FEFA12B53208}"/>
              </a:ext>
            </a:extLst>
          </p:cNvPr>
          <p:cNvSpPr/>
          <p:nvPr/>
        </p:nvSpPr>
        <p:spPr>
          <a:xfrm>
            <a:off x="1211700" y="2171580"/>
            <a:ext cx="1638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Reset </a:t>
            </a: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button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B432C9C-2E82-9744-A9E2-DD473622F294}"/>
              </a:ext>
            </a:extLst>
          </p:cNvPr>
          <p:cNvSpPr/>
          <p:nvPr/>
        </p:nvSpPr>
        <p:spPr>
          <a:xfrm>
            <a:off x="8513774" y="2989310"/>
            <a:ext cx="2992377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2 x 2.5G/1G/100M RJ45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Port 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trunking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Load balancing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Fail over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CE04FE4-1662-5842-81F2-CD9F1956FF73}"/>
              </a:ext>
            </a:extLst>
          </p:cNvPr>
          <p:cNvSpPr/>
          <p:nvPr/>
        </p:nvSpPr>
        <p:spPr>
          <a:xfrm>
            <a:off x="749426" y="4492457"/>
            <a:ext cx="2774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1 x USB 3.2 Gen 1 port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76F364C-FFA8-DB4E-AC67-060598D67A42}"/>
              </a:ext>
            </a:extLst>
          </p:cNvPr>
          <p:cNvSpPr/>
          <p:nvPr/>
        </p:nvSpPr>
        <p:spPr>
          <a:xfrm>
            <a:off x="544355" y="5380774"/>
            <a:ext cx="2252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2 x USB 2.0 ports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4C5D3E0-61E8-CA43-81B5-06B9F1D81390}"/>
              </a:ext>
            </a:extLst>
          </p:cNvPr>
          <p:cNvSpPr/>
          <p:nvPr/>
        </p:nvSpPr>
        <p:spPr>
          <a:xfrm>
            <a:off x="544355" y="5956141"/>
            <a:ext cx="2973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DC 12V power inputs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 descr="一張含有 白色 的圖片&#10;&#10;自動產生的描述">
            <a:extLst>
              <a:ext uri="{FF2B5EF4-FFF2-40B4-BE49-F238E27FC236}">
                <a16:creationId xmlns:a16="http://schemas.microsoft.com/office/drawing/2014/main" id="{F8C23916-B9DC-4A1C-B173-FFE09A0303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771" y="4858931"/>
            <a:ext cx="1673870" cy="1813129"/>
          </a:xfrm>
          <a:prstGeom prst="rect">
            <a:avLst/>
          </a:prstGeom>
        </p:spPr>
      </p:pic>
      <p:pic>
        <p:nvPicPr>
          <p:cNvPr id="12" name="圖片 11" descr="一張含有 白色, 桌, 監視器, 坐 的圖片&#10;&#10;自動產生的描述">
            <a:extLst>
              <a:ext uri="{FF2B5EF4-FFF2-40B4-BE49-F238E27FC236}">
                <a16:creationId xmlns:a16="http://schemas.microsoft.com/office/drawing/2014/main" id="{08716742-A8F2-4919-AB6F-B1A3CF26E6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0987" y="4828917"/>
            <a:ext cx="2328495" cy="1827566"/>
          </a:xfrm>
          <a:prstGeom prst="rect">
            <a:avLst/>
          </a:prstGeom>
        </p:spPr>
      </p:pic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2DD673BF-51F7-4C65-AFEA-30AB9E94D208}"/>
              </a:ext>
            </a:extLst>
          </p:cNvPr>
          <p:cNvCxnSpPr>
            <a:cxnSpLocks/>
          </p:cNvCxnSpPr>
          <p:nvPr/>
        </p:nvCxnSpPr>
        <p:spPr>
          <a:xfrm>
            <a:off x="2880703" y="2363941"/>
            <a:ext cx="1440619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39C005E3-5294-4AC1-923B-9D77906581E9}"/>
              </a:ext>
            </a:extLst>
          </p:cNvPr>
          <p:cNvCxnSpPr>
            <a:cxnSpLocks/>
          </p:cNvCxnSpPr>
          <p:nvPr/>
        </p:nvCxnSpPr>
        <p:spPr>
          <a:xfrm>
            <a:off x="2880704" y="4038564"/>
            <a:ext cx="1601918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28E406CA-102B-4AAB-9BD1-13F6560DEDE9}"/>
              </a:ext>
            </a:extLst>
          </p:cNvPr>
          <p:cNvCxnSpPr>
            <a:cxnSpLocks/>
          </p:cNvCxnSpPr>
          <p:nvPr/>
        </p:nvCxnSpPr>
        <p:spPr>
          <a:xfrm>
            <a:off x="3485240" y="2912207"/>
            <a:ext cx="2303719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9B6D928F-B3E6-4366-BA2B-F93BB81B875F}"/>
              </a:ext>
            </a:extLst>
          </p:cNvPr>
          <p:cNvCxnSpPr>
            <a:cxnSpLocks/>
          </p:cNvCxnSpPr>
          <p:nvPr/>
        </p:nvCxnSpPr>
        <p:spPr>
          <a:xfrm>
            <a:off x="3567213" y="4728119"/>
            <a:ext cx="754110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6BBB3351-D48A-4767-B1AF-243231D029C2}"/>
              </a:ext>
            </a:extLst>
          </p:cNvPr>
          <p:cNvCxnSpPr>
            <a:cxnSpLocks/>
          </p:cNvCxnSpPr>
          <p:nvPr/>
        </p:nvCxnSpPr>
        <p:spPr>
          <a:xfrm>
            <a:off x="2880704" y="5572483"/>
            <a:ext cx="1440619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65813503-957A-4FDB-95A5-CDF33CA760C3}"/>
              </a:ext>
            </a:extLst>
          </p:cNvPr>
          <p:cNvCxnSpPr>
            <a:cxnSpLocks/>
          </p:cNvCxnSpPr>
          <p:nvPr/>
        </p:nvCxnSpPr>
        <p:spPr>
          <a:xfrm>
            <a:off x="3567213" y="6149998"/>
            <a:ext cx="754110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接點: 肘形 44">
            <a:extLst>
              <a:ext uri="{FF2B5EF4-FFF2-40B4-BE49-F238E27FC236}">
                <a16:creationId xmlns:a16="http://schemas.microsoft.com/office/drawing/2014/main" id="{3F702EA1-6F7C-4B22-A736-7DF47354E54B}"/>
              </a:ext>
            </a:extLst>
          </p:cNvPr>
          <p:cNvCxnSpPr>
            <a:cxnSpLocks/>
          </p:cNvCxnSpPr>
          <p:nvPr/>
        </p:nvCxnSpPr>
        <p:spPr>
          <a:xfrm flipV="1">
            <a:off x="5655930" y="3181671"/>
            <a:ext cx="2728049" cy="1803356"/>
          </a:xfrm>
          <a:prstGeom prst="bentConnector3">
            <a:avLst>
              <a:gd name="adj1" fmla="val 65773"/>
            </a:avLst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D6DE56D8-984A-8D4A-B3E2-399B8D83184F}"/>
              </a:ext>
            </a:extLst>
          </p:cNvPr>
          <p:cNvCxnSpPr>
            <a:cxnSpLocks/>
          </p:cNvCxnSpPr>
          <p:nvPr/>
        </p:nvCxnSpPr>
        <p:spPr>
          <a:xfrm>
            <a:off x="6452992" y="2045238"/>
            <a:ext cx="1930987" cy="11524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86AEC159-3538-0C4E-986A-37F3437F7C0A}"/>
              </a:ext>
            </a:extLst>
          </p:cNvPr>
          <p:cNvSpPr/>
          <p:nvPr/>
        </p:nvSpPr>
        <p:spPr>
          <a:xfrm>
            <a:off x="685849" y="3882442"/>
            <a:ext cx="2152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HDMI 2.0 4K 60Hz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3D9B5E6-389A-6A4A-9AE1-D33CB27B3B3E}"/>
              </a:ext>
            </a:extLst>
          </p:cNvPr>
          <p:cNvSpPr/>
          <p:nvPr/>
        </p:nvSpPr>
        <p:spPr>
          <a:xfrm>
            <a:off x="2033913" y="2732637"/>
            <a:ext cx="1887847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Smart FAN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TS-253D: 1 x 70mm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TS-453D: 1 x 120mm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TS-653D: 2 x 90mm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32D9118-9BF2-D64E-AA92-942B556969F6}"/>
              </a:ext>
            </a:extLst>
          </p:cNvPr>
          <p:cNvSpPr/>
          <p:nvPr/>
        </p:nvSpPr>
        <p:spPr>
          <a:xfrm>
            <a:off x="8472037" y="4145925"/>
            <a:ext cx="3175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Kensington </a:t>
            </a: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security slot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25" name="接點: 肘形 24">
            <a:extLst>
              <a:ext uri="{FF2B5EF4-FFF2-40B4-BE49-F238E27FC236}">
                <a16:creationId xmlns:a16="http://schemas.microsoft.com/office/drawing/2014/main" id="{7C0B5A49-0758-4E4C-AA20-603A1EFC8B6A}"/>
              </a:ext>
            </a:extLst>
          </p:cNvPr>
          <p:cNvCxnSpPr>
            <a:cxnSpLocks/>
          </p:cNvCxnSpPr>
          <p:nvPr/>
        </p:nvCxnSpPr>
        <p:spPr>
          <a:xfrm flipV="1">
            <a:off x="6277905" y="4306580"/>
            <a:ext cx="2106073" cy="1803356"/>
          </a:xfrm>
          <a:prstGeom prst="bentConnector3">
            <a:avLst>
              <a:gd name="adj1" fmla="val 67558"/>
            </a:avLst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F65777DC-E030-F246-A0DD-5387B7FA13E0}"/>
              </a:ext>
            </a:extLst>
          </p:cNvPr>
          <p:cNvSpPr/>
          <p:nvPr/>
        </p:nvSpPr>
        <p:spPr>
          <a:xfrm>
            <a:off x="1568992" y="4803260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1 x USB 2.0 port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5F596B6A-72EA-BF4F-AB15-96E41FB0CE79}"/>
              </a:ext>
            </a:extLst>
          </p:cNvPr>
          <p:cNvCxnSpPr>
            <a:cxnSpLocks/>
          </p:cNvCxnSpPr>
          <p:nvPr/>
        </p:nvCxnSpPr>
        <p:spPr>
          <a:xfrm>
            <a:off x="3566707" y="4996135"/>
            <a:ext cx="1070392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116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3984" y="328221"/>
            <a:ext cx="11478016" cy="749691"/>
          </a:xfrm>
        </p:spPr>
        <p:txBody>
          <a:bodyPr anchor="ctr">
            <a:noAutofit/>
          </a:bodyPr>
          <a:lstStyle/>
          <a:p>
            <a:r>
              <a:rPr lang="en-US" altLang="zh-CN"/>
              <a:t>Latest Gen Intel J4125 4-core 2.0GHz, up to 2.7GHz</a:t>
            </a:r>
            <a:endParaRPr lang="zh-TW" altLang="en-US"/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FBEEC85-0421-4CE8-843D-A19DC67C0F29}"/>
              </a:ext>
            </a:extLst>
          </p:cNvPr>
          <p:cNvCxnSpPr>
            <a:cxnSpLocks/>
          </p:cNvCxnSpPr>
          <p:nvPr/>
        </p:nvCxnSpPr>
        <p:spPr>
          <a:xfrm>
            <a:off x="6247230" y="1317812"/>
            <a:ext cx="0" cy="2988051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7" descr="cp_k_ww_4c_075.png">
            <a:extLst>
              <a:ext uri="{FF2B5EF4-FFF2-40B4-BE49-F238E27FC236}">
                <a16:creationId xmlns:a16="http://schemas.microsoft.com/office/drawing/2014/main" id="{F598B714-19C4-41FF-ACFA-E485DA4B60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984" y="2317142"/>
            <a:ext cx="1387852" cy="1388030"/>
          </a:xfrm>
          <a:prstGeom prst="rect">
            <a:avLst/>
          </a:prstGeom>
          <a:effectLst/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7A432827-2E9F-43F2-AF14-161D741AAE83}"/>
              </a:ext>
            </a:extLst>
          </p:cNvPr>
          <p:cNvGrpSpPr/>
          <p:nvPr/>
        </p:nvGrpSpPr>
        <p:grpSpPr>
          <a:xfrm>
            <a:off x="2247928" y="1512341"/>
            <a:ext cx="3657595" cy="2517551"/>
            <a:chOff x="837399" y="1304834"/>
            <a:chExt cx="2743196" cy="1888163"/>
          </a:xfrm>
        </p:grpSpPr>
        <p:sp>
          <p:nvSpPr>
            <p:cNvPr id="16" name="Shape 65">
              <a:extLst>
                <a:ext uri="{FF2B5EF4-FFF2-40B4-BE49-F238E27FC236}">
                  <a16:creationId xmlns:a16="http://schemas.microsoft.com/office/drawing/2014/main" id="{18D3B68F-1529-4976-AEC8-E3D849FE8C54}"/>
                </a:ext>
              </a:extLst>
            </p:cNvPr>
            <p:cNvSpPr/>
            <p:nvPr/>
          </p:nvSpPr>
          <p:spPr>
            <a:xfrm>
              <a:off x="837399" y="1745267"/>
              <a:ext cx="2705380" cy="14477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595959"/>
                </a:buClr>
              </a:pPr>
              <a:r>
                <a:rPr lang="en-US" altLang="zh-TW" sz="5867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2.0</a:t>
              </a:r>
              <a:r>
                <a:rPr lang="zh-TW" altLang="en-US" sz="5867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TW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GHz base</a:t>
              </a:r>
              <a:r>
                <a: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
</a:t>
              </a:r>
              <a:r>
                <a:rPr lang="en-US" altLang="zh-TW" sz="5867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2.7</a:t>
              </a:r>
              <a:r>
                <a:rPr lang="zh-TW" altLang="zh-TW" sz="5867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GHz burst</a:t>
              </a:r>
            </a:p>
          </p:txBody>
        </p:sp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14BB1CEF-E041-4E92-9265-D8821F55A210}"/>
                </a:ext>
              </a:extLst>
            </p:cNvPr>
            <p:cNvSpPr/>
            <p:nvPr/>
          </p:nvSpPr>
          <p:spPr>
            <a:xfrm>
              <a:off x="837399" y="1304834"/>
              <a:ext cx="2743196" cy="417189"/>
            </a:xfrm>
            <a:prstGeom prst="roundRect">
              <a:avLst/>
            </a:prstGeom>
            <a:solidFill>
              <a:schemeClr val="bg2">
                <a:lumMod val="20000"/>
                <a:lumOff val="80000"/>
                <a:alpha val="18000"/>
              </a:schemeClr>
            </a:solidFill>
            <a:ln w="63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lvl="0" algn="ctr">
                <a:buClr>
                  <a:srgbClr val="595959"/>
                </a:buClr>
                <a:buSzPct val="25000"/>
              </a:pPr>
              <a:r>
                <a:rPr lang="en-US" altLang="zh-TW" sz="26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Low-power </a:t>
              </a:r>
              <a:r>
                <a:rPr lang="en" altLang="zh-TW" sz="26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J4125</a:t>
              </a:r>
              <a:endParaRPr lang="zh-TW" altLang="zh-TW" sz="26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692597F6-6725-43F7-AECE-53782F8EA09F}"/>
              </a:ext>
            </a:extLst>
          </p:cNvPr>
          <p:cNvSpPr/>
          <p:nvPr/>
        </p:nvSpPr>
        <p:spPr>
          <a:xfrm>
            <a:off x="6729122" y="1444557"/>
            <a:ext cx="3899209" cy="266996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6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Intel UHD Graphics 60</a:t>
            </a:r>
            <a:r>
              <a:rPr lang="en-US" altLang="zh-TW" sz="26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0</a:t>
            </a:r>
            <a:endParaRPr lang="en-US" altLang="zh-TW" sz="2667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240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>
              <a:buClr>
                <a:srgbClr val="595959"/>
              </a:buClr>
            </a:pPr>
            <a:r>
              <a:rPr lang="en-US" altLang="zh-TW" sz="58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250</a:t>
            </a:r>
            <a:r>
              <a:rPr lang="zh-TW" altLang="zh-TW" sz="58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MHz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base</a:t>
            </a:r>
            <a:endParaRPr lang="en-US" altLang="zh-TW" sz="24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buClr>
                <a:srgbClr val="595959"/>
              </a:buClr>
            </a:pPr>
            <a:r>
              <a:rPr lang="en-US" altLang="zh-TW" sz="58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750</a:t>
            </a:r>
            <a:r>
              <a:rPr lang="zh-TW" altLang="zh-TW" sz="58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MHz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burst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2" name="圖片 11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F9B6609E-0653-4E74-AD44-949C4DCEEC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3727" y="3924212"/>
            <a:ext cx="2487005" cy="26699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77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Table 3">
            <a:extLst>
              <a:ext uri="{FF2B5EF4-FFF2-40B4-BE49-F238E27FC236}">
                <a16:creationId xmlns:a16="http://schemas.microsoft.com/office/drawing/2014/main" id="{9D1E47CA-10E9-4000-9964-FA39DD56D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802449"/>
              </p:ext>
            </p:extLst>
          </p:nvPr>
        </p:nvGraphicFramePr>
        <p:xfrm>
          <a:off x="955377" y="1830485"/>
          <a:ext cx="9227011" cy="4254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5063">
                  <a:extLst>
                    <a:ext uri="{9D8B030D-6E8A-4147-A177-3AD203B41FA5}">
                      <a16:colId xmlns:a16="http://schemas.microsoft.com/office/drawing/2014/main" val="1993527468"/>
                    </a:ext>
                  </a:extLst>
                </a:gridCol>
                <a:gridCol w="3525866">
                  <a:extLst>
                    <a:ext uri="{9D8B030D-6E8A-4147-A177-3AD203B41FA5}">
                      <a16:colId xmlns:a16="http://schemas.microsoft.com/office/drawing/2014/main" val="2431662211"/>
                    </a:ext>
                  </a:extLst>
                </a:gridCol>
              </a:tblGrid>
              <a:tr h="422653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887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0">
                        <a:solidFill>
                          <a:schemeClr val="accent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0">
                        <a:solidFill>
                          <a:schemeClr val="accent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887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653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accent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accent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422653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600" b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600" b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905578"/>
                  </a:ext>
                </a:extLst>
              </a:tr>
              <a:tr h="422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1">
                        <a:solidFill>
                          <a:schemeClr val="accent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1">
                        <a:solidFill>
                          <a:schemeClr val="accent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241454"/>
                  </a:ext>
                </a:extLst>
              </a:tr>
              <a:tr h="422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740830"/>
                  </a:ext>
                </a:extLst>
              </a:tr>
              <a:tr h="422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  <a:tr h="422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9065884"/>
                  </a:ext>
                </a:extLst>
              </a:tr>
              <a:tr h="422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18458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Embedded low-power 10</a:t>
            </a:r>
            <a:r>
              <a:rPr lang="en" altLang="zh-TW"/>
              <a:t>W TDP quad-core Intel J4125 </a:t>
            </a:r>
            <a:r>
              <a:rPr lang="en-US" altLang="zh-TW"/>
              <a:t>CPU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38C362-CC2B-FC4A-B741-804E024F5B14}"/>
              </a:ext>
            </a:extLst>
          </p:cNvPr>
          <p:cNvSpPr/>
          <p:nvPr/>
        </p:nvSpPr>
        <p:spPr>
          <a:xfrm>
            <a:off x="1138265" y="6165681"/>
            <a:ext cx="2250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Source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https://ark.intel.com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37E871C-2F96-6641-9D3F-6831366F0866}"/>
              </a:ext>
            </a:extLst>
          </p:cNvPr>
          <p:cNvSpPr txBox="1"/>
          <p:nvPr/>
        </p:nvSpPr>
        <p:spPr>
          <a:xfrm>
            <a:off x="6939841" y="1804769"/>
            <a:ext cx="3164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J3455 (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generation</a:t>
            </a:r>
            <a:r>
              <a:rPr kumimoji="1"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kumimoji="1"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9D8DE3E-A0FB-934A-8EF3-92FEEC8DA8F6}"/>
              </a:ext>
            </a:extLst>
          </p:cNvPr>
          <p:cNvSpPr txBox="1"/>
          <p:nvPr/>
        </p:nvSpPr>
        <p:spPr>
          <a:xfrm>
            <a:off x="1211005" y="2311388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Launch date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6A26D7E-C9B9-7743-B6FB-48B1D4D948DC}"/>
              </a:ext>
            </a:extLst>
          </p:cNvPr>
          <p:cNvSpPr txBox="1"/>
          <p:nvPr/>
        </p:nvSpPr>
        <p:spPr>
          <a:xfrm>
            <a:off x="7876983" y="2320933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Q3’16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A9A8CE24-1D68-A145-896E-DBC1ADA2CD86}"/>
              </a:ext>
            </a:extLst>
          </p:cNvPr>
          <p:cNvSpPr txBox="1"/>
          <p:nvPr/>
        </p:nvSpPr>
        <p:spPr>
          <a:xfrm>
            <a:off x="4465918" y="2321088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Q4’19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FC529A7-B697-8140-B8AD-4CB8ACA30907}"/>
              </a:ext>
            </a:extLst>
          </p:cNvPr>
          <p:cNvSpPr txBox="1"/>
          <p:nvPr/>
        </p:nvSpPr>
        <p:spPr>
          <a:xfrm>
            <a:off x="1201697" y="2737030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Cores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BC88058-EA46-804F-B907-3E6668FD8EBA}"/>
              </a:ext>
            </a:extLst>
          </p:cNvPr>
          <p:cNvSpPr txBox="1"/>
          <p:nvPr/>
        </p:nvSpPr>
        <p:spPr>
          <a:xfrm>
            <a:off x="1186637" y="3146057"/>
            <a:ext cx="976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Threads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0703962-BA9F-7B47-81AE-A342C6B0A0BB}"/>
              </a:ext>
            </a:extLst>
          </p:cNvPr>
          <p:cNvSpPr/>
          <p:nvPr/>
        </p:nvSpPr>
        <p:spPr>
          <a:xfrm>
            <a:off x="1189316" y="3583237"/>
            <a:ext cx="16946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Base frequency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5C35403-2881-AF48-B988-B3135E1C151F}"/>
              </a:ext>
            </a:extLst>
          </p:cNvPr>
          <p:cNvSpPr/>
          <p:nvPr/>
        </p:nvSpPr>
        <p:spPr>
          <a:xfrm>
            <a:off x="1205251" y="3994732"/>
            <a:ext cx="17508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Burst frequency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8FBD3C5-AA47-9342-B928-A21E1CCF3DF9}"/>
              </a:ext>
            </a:extLst>
          </p:cNvPr>
          <p:cNvSpPr/>
          <p:nvPr/>
        </p:nvSpPr>
        <p:spPr>
          <a:xfrm>
            <a:off x="1201697" y="4413484"/>
            <a:ext cx="7986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649BF44-D644-E944-BD32-225D3954F92B}"/>
              </a:ext>
            </a:extLst>
          </p:cNvPr>
          <p:cNvSpPr/>
          <p:nvPr/>
        </p:nvSpPr>
        <p:spPr>
          <a:xfrm>
            <a:off x="1211003" y="5270520"/>
            <a:ext cx="19717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Built-in Graphics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BCA671F-8A95-5C4B-ACF6-06BAC668F77C}"/>
              </a:ext>
            </a:extLst>
          </p:cNvPr>
          <p:cNvSpPr/>
          <p:nvPr/>
        </p:nvSpPr>
        <p:spPr>
          <a:xfrm>
            <a:off x="7232575" y="5271308"/>
            <a:ext cx="23150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HD Graphics 500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B213AF2-03A0-A74C-AE19-6E667909C6D1}"/>
              </a:ext>
            </a:extLst>
          </p:cNvPr>
          <p:cNvSpPr/>
          <p:nvPr/>
        </p:nvSpPr>
        <p:spPr>
          <a:xfrm>
            <a:off x="3817503" y="5266161"/>
            <a:ext cx="2470548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UHD Graphics </a:t>
            </a:r>
            <a:r>
              <a:rPr lang="en-US" altLang="zh-TW" sz="16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600</a:t>
            </a:r>
            <a:endParaRPr lang="zh-TW" altLang="en-US" sz="1600" b="1">
              <a:solidFill>
                <a:srgbClr val="D6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67069D5-2ECC-B44F-B68E-F5C4F710CCF8}"/>
              </a:ext>
            </a:extLst>
          </p:cNvPr>
          <p:cNvSpPr/>
          <p:nvPr/>
        </p:nvSpPr>
        <p:spPr>
          <a:xfrm>
            <a:off x="1209818" y="5692089"/>
            <a:ext cx="18341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4K 60Hz support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2B5BF57-343C-604F-AC89-C8ABCE0F0B78}"/>
              </a:ext>
            </a:extLst>
          </p:cNvPr>
          <p:cNvSpPr/>
          <p:nvPr/>
        </p:nvSpPr>
        <p:spPr>
          <a:xfrm>
            <a:off x="1201697" y="4836014"/>
            <a:ext cx="971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Memory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C648C648-84A9-AB45-8445-191FC7F96361}"/>
              </a:ext>
            </a:extLst>
          </p:cNvPr>
          <p:cNvSpPr txBox="1"/>
          <p:nvPr/>
        </p:nvSpPr>
        <p:spPr>
          <a:xfrm>
            <a:off x="4771289" y="27660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4592274F-B367-904E-AF37-679A4B22787B}"/>
              </a:ext>
            </a:extLst>
          </p:cNvPr>
          <p:cNvSpPr txBox="1"/>
          <p:nvPr/>
        </p:nvSpPr>
        <p:spPr>
          <a:xfrm>
            <a:off x="4771289" y="319147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13E479F-9704-E34C-9788-50A48F55562E}"/>
              </a:ext>
            </a:extLst>
          </p:cNvPr>
          <p:cNvSpPr txBox="1"/>
          <p:nvPr/>
        </p:nvSpPr>
        <p:spPr>
          <a:xfrm>
            <a:off x="8182354" y="275208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B50DE56C-8A49-0F4F-AA4E-8C58B4FBB2CD}"/>
              </a:ext>
            </a:extLst>
          </p:cNvPr>
          <p:cNvSpPr txBox="1"/>
          <p:nvPr/>
        </p:nvSpPr>
        <p:spPr>
          <a:xfrm>
            <a:off x="8182354" y="316969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3F987675-FD90-F24F-BF73-6B4E4E3D68BC}"/>
              </a:ext>
            </a:extLst>
          </p:cNvPr>
          <p:cNvSpPr txBox="1"/>
          <p:nvPr/>
        </p:nvSpPr>
        <p:spPr>
          <a:xfrm>
            <a:off x="3945743" y="4860019"/>
            <a:ext cx="1871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DDR4 (2400 MHz)</a:t>
            </a:r>
            <a:endParaRPr kumimoji="1" lang="zh-TW" altLang="en-US" sz="1600" b="1">
              <a:solidFill>
                <a:srgbClr val="D6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3787C94D-6C30-994E-B805-9BE6C06C7901}"/>
              </a:ext>
            </a:extLst>
          </p:cNvPr>
          <p:cNvSpPr txBox="1"/>
          <p:nvPr/>
        </p:nvSpPr>
        <p:spPr>
          <a:xfrm>
            <a:off x="7303108" y="4868032"/>
            <a:ext cx="2069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DDR3L (1866 MHz)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A2F46FD5-339A-C74E-88D6-C7514FBD5C57}"/>
              </a:ext>
            </a:extLst>
          </p:cNvPr>
          <p:cNvSpPr txBox="1"/>
          <p:nvPr/>
        </p:nvSpPr>
        <p:spPr>
          <a:xfrm>
            <a:off x="4015474" y="5685253"/>
            <a:ext cx="1725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60Hz (HDMI 2.0)</a:t>
            </a:r>
            <a:endParaRPr kumimoji="1" lang="zh-TW" altLang="en-US" sz="1600" b="1">
              <a:solidFill>
                <a:srgbClr val="D6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057249E5-5250-4E4F-AFA1-5B743CEFDCAD}"/>
              </a:ext>
            </a:extLst>
          </p:cNvPr>
          <p:cNvSpPr txBox="1"/>
          <p:nvPr/>
        </p:nvSpPr>
        <p:spPr>
          <a:xfrm>
            <a:off x="7991597" y="5690019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30Hz only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5DC9E59B-5617-E141-A591-FC76FB60C9C9}"/>
              </a:ext>
            </a:extLst>
          </p:cNvPr>
          <p:cNvSpPr txBox="1"/>
          <p:nvPr/>
        </p:nvSpPr>
        <p:spPr>
          <a:xfrm>
            <a:off x="4579731" y="4459481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MB</a:t>
            </a:r>
            <a:endParaRPr kumimoji="1" lang="zh-TW" altLang="en-US" sz="1600" b="1">
              <a:solidFill>
                <a:srgbClr val="D6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EB64D3BE-E169-7342-A430-3800C5CE87DB}"/>
              </a:ext>
            </a:extLst>
          </p:cNvPr>
          <p:cNvSpPr txBox="1"/>
          <p:nvPr/>
        </p:nvSpPr>
        <p:spPr>
          <a:xfrm>
            <a:off x="7990796" y="4452356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MB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05B2FF2F-AD99-EB46-9A1A-DC9989E3693F}"/>
              </a:ext>
            </a:extLst>
          </p:cNvPr>
          <p:cNvSpPr txBox="1"/>
          <p:nvPr/>
        </p:nvSpPr>
        <p:spPr>
          <a:xfrm>
            <a:off x="4451491" y="3589224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2.0 GHz</a:t>
            </a:r>
            <a:endParaRPr kumimoji="1" lang="zh-TW" altLang="en-US" sz="1600" b="1">
              <a:solidFill>
                <a:srgbClr val="D6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E2B26E03-1289-9A4E-AD71-634A20B6E619}"/>
              </a:ext>
            </a:extLst>
          </p:cNvPr>
          <p:cNvSpPr txBox="1"/>
          <p:nvPr/>
        </p:nvSpPr>
        <p:spPr>
          <a:xfrm>
            <a:off x="4451491" y="4004623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2.7 GHz</a:t>
            </a:r>
            <a:endParaRPr kumimoji="1" lang="zh-TW" altLang="en-US" sz="1600" b="1">
              <a:solidFill>
                <a:srgbClr val="D6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8F07DF86-519D-B44F-B857-5EF82D402529}"/>
              </a:ext>
            </a:extLst>
          </p:cNvPr>
          <p:cNvSpPr txBox="1"/>
          <p:nvPr/>
        </p:nvSpPr>
        <p:spPr>
          <a:xfrm>
            <a:off x="7862556" y="3592259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1.5 GHz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6CE640E5-F0E8-274F-AFBA-CD3680DE4743}"/>
              </a:ext>
            </a:extLst>
          </p:cNvPr>
          <p:cNvSpPr txBox="1"/>
          <p:nvPr/>
        </p:nvSpPr>
        <p:spPr>
          <a:xfrm>
            <a:off x="7862556" y="4004999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2.3 GHz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BADA68E-45D2-5B41-8A40-DDABA56E8C96}"/>
              </a:ext>
            </a:extLst>
          </p:cNvPr>
          <p:cNvSpPr txBox="1"/>
          <p:nvPr/>
        </p:nvSpPr>
        <p:spPr>
          <a:xfrm>
            <a:off x="4476337" y="1829704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J4125</a:t>
            </a:r>
            <a:endParaRPr kumimoji="1"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1" name="圖片 17" descr="cp_k_ww_4c_075.png">
            <a:extLst>
              <a:ext uri="{FF2B5EF4-FFF2-40B4-BE49-F238E27FC236}">
                <a16:creationId xmlns:a16="http://schemas.microsoft.com/office/drawing/2014/main" id="{A3C1374A-F3DA-814E-8FAD-42A783B032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065" y="1473370"/>
            <a:ext cx="683691" cy="683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2596AE0A-82EC-4545-8F43-1AB10795F7B6}"/>
              </a:ext>
            </a:extLst>
          </p:cNvPr>
          <p:cNvSpPr txBox="1"/>
          <p:nvPr/>
        </p:nvSpPr>
        <p:spPr>
          <a:xfrm>
            <a:off x="1955444" y="1876890"/>
            <a:ext cx="129073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CPU model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9" name="圖片 68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A011B9A8-C1FB-4311-8F4A-CA1C34C85C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928" y="1064712"/>
            <a:ext cx="1107242" cy="11886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26880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1444302" y="1281514"/>
            <a:ext cx="4768322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04C29C2-C9D3-4208-85F0-0A7D111FA13A}"/>
              </a:ext>
            </a:extLst>
          </p:cNvPr>
          <p:cNvSpPr/>
          <p:nvPr/>
        </p:nvSpPr>
        <p:spPr>
          <a:xfrm>
            <a:off x="6421392" y="1281514"/>
            <a:ext cx="4905514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410CFAC-B045-45DF-B668-0770030735D6}"/>
              </a:ext>
            </a:extLst>
          </p:cNvPr>
          <p:cNvGrpSpPr/>
          <p:nvPr/>
        </p:nvGrpSpPr>
        <p:grpSpPr>
          <a:xfrm>
            <a:off x="1252813" y="2384159"/>
            <a:ext cx="10074093" cy="3157708"/>
            <a:chOff x="1285023" y="2167482"/>
            <a:chExt cx="10346683" cy="3157708"/>
          </a:xfrm>
        </p:grpSpPr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C4DB4276-EFCC-4B1A-BC84-8CA88A61D49C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5325190"/>
              <a:ext cx="1034668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1DBA2351-E448-4CD8-B278-0FBD38774F1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FA5224B-7DFF-48E4-BE4B-DD966B498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C8362C3-2D8F-411A-A7F4-E957494D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00763C05-C347-4389-8538-29FF844C313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EAF2678A-45BE-4832-8034-668A6F25D3E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CBFDA1D-31F3-4D3A-AFB4-0990D69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"/>
          <p:cNvSpPr txBox="1"/>
          <p:nvPr/>
        </p:nvSpPr>
        <p:spPr>
          <a:xfrm>
            <a:off x="2197188" y="5041142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Download</a:t>
            </a:r>
            <a:endParaRPr lang="en-US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3998117" y="5041142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Upload</a:t>
            </a:r>
            <a:endParaRPr lang="en-US" altLang="zh-TW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192283" y="4498696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713984" y="118761"/>
            <a:ext cx="11478016" cy="1131858"/>
          </a:xfrm>
        </p:spPr>
        <p:txBody>
          <a:bodyPr>
            <a:noAutofit/>
          </a:bodyPr>
          <a:lstStyle/>
          <a:p>
            <a:r>
              <a:rPr lang="en-US" altLang="zh-CN" sz="3200"/>
              <a:t>2.5GbE accelerates large file transfer than 1GbE, suitable for a single client computer/server environment  </a:t>
            </a:r>
            <a:endParaRPr lang="en-US" altLang="zh-TW" sz="3200"/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E13A1EB6-8F2D-DA40-AC67-F010749E966F}"/>
              </a:ext>
            </a:extLst>
          </p:cNvPr>
          <p:cNvSpPr txBox="1"/>
          <p:nvPr/>
        </p:nvSpPr>
        <p:spPr>
          <a:xfrm>
            <a:off x="7220123" y="5041142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Download</a:t>
            </a:r>
            <a:endParaRPr lang="en-US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CBBADFE4-64BB-B54E-903D-A9A8B115330B}"/>
              </a:ext>
            </a:extLst>
          </p:cNvPr>
          <p:cNvSpPr txBox="1"/>
          <p:nvPr/>
        </p:nvSpPr>
        <p:spPr>
          <a:xfrm>
            <a:off x="9004953" y="5041142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Upload</a:t>
            </a:r>
            <a:endParaRPr lang="en-US" altLang="zh-TW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454997" y="1514540"/>
            <a:ext cx="4596964" cy="73865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2.5GbE </a:t>
            </a:r>
          </a:p>
          <a:p>
            <a:pPr algn="ctr">
              <a:defRPr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transfer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6404113" y="1380273"/>
            <a:ext cx="4922793" cy="1046430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2.5GbE</a:t>
            </a:r>
          </a:p>
          <a:p>
            <a:pPr algn="ctr">
              <a:defRPr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file transfer</a:t>
            </a:r>
          </a:p>
          <a:p>
            <a:pPr algn="ctr">
              <a:defRPr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encrypted NAS volume</a:t>
            </a:r>
            <a:endParaRPr lang="zh-CN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355052" y="2495109"/>
            <a:ext cx="812865" cy="2544072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2544564" y="2426614"/>
            <a:ext cx="841780" cy="2605584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652814" y="2374382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295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4467664" y="2469876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289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Shape 80">
            <a:extLst>
              <a:ext uri="{FF2B5EF4-FFF2-40B4-BE49-F238E27FC236}">
                <a16:creationId xmlns:a16="http://schemas.microsoft.com/office/drawing/2014/main" id="{02FD8FA0-5CA7-4194-8BF1-99D00B5CDEF2}"/>
              </a:ext>
            </a:extLst>
          </p:cNvPr>
          <p:cNvSpPr/>
          <p:nvPr/>
        </p:nvSpPr>
        <p:spPr>
          <a:xfrm>
            <a:off x="9379483" y="2839208"/>
            <a:ext cx="812865" cy="2191610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7" name="Shape 79">
            <a:extLst>
              <a:ext uri="{FF2B5EF4-FFF2-40B4-BE49-F238E27FC236}">
                <a16:creationId xmlns:a16="http://schemas.microsoft.com/office/drawing/2014/main" id="{DA9ABF24-0CF8-40C2-B0C3-775B3CF209DC}"/>
              </a:ext>
            </a:extLst>
          </p:cNvPr>
          <p:cNvSpPr/>
          <p:nvPr/>
        </p:nvSpPr>
        <p:spPr>
          <a:xfrm>
            <a:off x="7578711" y="2437794"/>
            <a:ext cx="841780" cy="2586043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FB064A6-357D-4EB9-A2BB-79A80FCBC652}"/>
              </a:ext>
            </a:extLst>
          </p:cNvPr>
          <p:cNvSpPr txBox="1"/>
          <p:nvPr/>
        </p:nvSpPr>
        <p:spPr>
          <a:xfrm>
            <a:off x="7688468" y="2431514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294</a:t>
            </a: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679D2CFA-EBA3-4AE9-8373-E811C41D2DF8}"/>
              </a:ext>
            </a:extLst>
          </p:cNvPr>
          <p:cNvSpPr txBox="1"/>
          <p:nvPr/>
        </p:nvSpPr>
        <p:spPr>
          <a:xfrm>
            <a:off x="9457149" y="2850335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252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709455" y="2118837"/>
            <a:ext cx="497252" cy="3056270"/>
            <a:chOff x="741665" y="2061534"/>
            <a:chExt cx="497252" cy="343297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50055" y="5148793"/>
              <a:ext cx="28886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835166" y="4634249"/>
              <a:ext cx="393056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41665" y="4119706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741665" y="360516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741665" y="3090620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741665" y="2576076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E60B08C-B913-174F-BCD2-72D235BC643C}"/>
                </a:ext>
              </a:extLst>
            </p:cNvPr>
            <p:cNvSpPr/>
            <p:nvPr/>
          </p:nvSpPr>
          <p:spPr>
            <a:xfrm>
              <a:off x="741665" y="2061534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46" name="Rectangle 2">
            <a:extLst>
              <a:ext uri="{FF2B5EF4-FFF2-40B4-BE49-F238E27FC236}">
                <a16:creationId xmlns:a16="http://schemas.microsoft.com/office/drawing/2014/main" id="{C7D70E39-FA06-0D47-9C8B-9D3925BE4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440" y="5619987"/>
            <a:ext cx="4636223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 in QNAP Labs. Figures may vary by environment.</a:t>
            </a:r>
          </a:p>
        </p:txBody>
      </p:sp>
      <p:sp>
        <p:nvSpPr>
          <p:cNvPr id="47" name="Rectangle 3">
            <a:extLst>
              <a:ext uri="{FF2B5EF4-FFF2-40B4-BE49-F238E27FC236}">
                <a16:creationId xmlns:a16="http://schemas.microsoft.com/office/drawing/2014/main" id="{7B443B63-9D34-D145-A73E-BF2B76962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441" y="5877475"/>
            <a:ext cx="6214118" cy="86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Test environment:</a:t>
            </a:r>
            <a:b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NAS</a:t>
            </a:r>
            <a:r>
              <a:rPr lang="zh-TW" altLang="en-US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 </a:t>
            </a:r>
            <a:r>
              <a:rPr lang="en-US" altLang="en-US" sz="1200">
                <a:solidFill>
                  <a:schemeClr val="bg1"/>
                </a:solidFill>
                <a:latin typeface="Arial"/>
                <a:cs typeface="Arial"/>
              </a:rPr>
              <a:t>| 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TS-453D-4G, QTS 4.4.2, 4</a:t>
            </a:r>
            <a:r>
              <a:rPr lang="zh-TW" altLang="en-US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x Samsung 850 Pro 1TB SSDs, RAID 5, thick volume</a:t>
            </a:r>
          </a:p>
          <a:p>
            <a:r>
              <a:rPr lang="en-US" altLang="zh-TW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Client </a:t>
            </a:r>
            <a:r>
              <a:rPr lang="en" altLang="zh-TW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PC | Windows 10 Pro, Intel Core i7-6700 3.4 GHz, 32GB RAM</a:t>
            </a:r>
            <a:endParaRPr lang="en" sz="1200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  <a:p>
            <a:r>
              <a:rPr lang="en" altLang="en-US" sz="1200" err="1">
                <a:solidFill>
                  <a:schemeClr val="bg1"/>
                </a:solidFill>
                <a:latin typeface="Arial"/>
                <a:cs typeface="Arial"/>
                <a:sym typeface="Microsoft JhengHei"/>
              </a:rPr>
              <a:t>IOmeter</a:t>
            </a:r>
            <a:r>
              <a:rPr lang="en" altLang="en-US" sz="1200">
                <a:solidFill>
                  <a:schemeClr val="bg1"/>
                </a:solidFill>
                <a:latin typeface="Arial"/>
                <a:cs typeface="Arial"/>
                <a:sym typeface="Microsoft JhengHei"/>
              </a:rPr>
              <a:t> | RAM*4, 30-sec ramp up time, 3-min seq. run time, 2 workers, 64-outstanding</a:t>
            </a:r>
            <a:endParaRPr lang="en-US" altLang="en-US" sz="1200">
              <a:solidFill>
                <a:schemeClr val="bg1"/>
              </a:solidFill>
              <a:latin typeface="Arial"/>
              <a:cs typeface="Arial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503415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/>
              <a:t>2 x 2.5GbE for the multi-user/device environment for the future growth</a:t>
            </a:r>
            <a:endParaRPr lang="en-US" altLang="zh-TW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1434595" y="1684128"/>
            <a:ext cx="4655061" cy="3950292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4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04C29C2-C9D3-4208-85F0-0A7D111FA13A}"/>
              </a:ext>
            </a:extLst>
          </p:cNvPr>
          <p:cNvSpPr/>
          <p:nvPr/>
        </p:nvSpPr>
        <p:spPr>
          <a:xfrm>
            <a:off x="6293465" y="1684128"/>
            <a:ext cx="4788994" cy="3950292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4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410CFAC-B045-45DF-B668-0770030735D6}"/>
              </a:ext>
            </a:extLst>
          </p:cNvPr>
          <p:cNvGrpSpPr/>
          <p:nvPr/>
        </p:nvGrpSpPr>
        <p:grpSpPr>
          <a:xfrm>
            <a:off x="1247654" y="2648390"/>
            <a:ext cx="9834805" cy="2994762"/>
            <a:chOff x="1285023" y="2167482"/>
            <a:chExt cx="10346683" cy="3157708"/>
          </a:xfrm>
        </p:grpSpPr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C4DB4276-EFCC-4B1A-BC84-8CA88A61D49C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5325190"/>
              <a:ext cx="1034668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1DBA2351-E448-4CD8-B278-0FBD38774F1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FA5224B-7DFF-48E4-BE4B-DD966B498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C8362C3-2D8F-411A-A7F4-E957494D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00763C05-C347-4389-8538-29FF844C313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EAF2678A-45BE-4832-8034-668A6F25D3E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CBFDA1D-31F3-4D3A-AFB4-0990D69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"/>
          <p:cNvSpPr txBox="1"/>
          <p:nvPr/>
        </p:nvSpPr>
        <p:spPr>
          <a:xfrm>
            <a:off x="2169598" y="5285094"/>
            <a:ext cx="1487617" cy="38051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Read</a:t>
            </a:r>
            <a:endParaRPr lang="en-US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3927750" y="5285094"/>
            <a:ext cx="1487617" cy="38051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Write</a:t>
            </a:r>
            <a:endParaRPr lang="en-US" altLang="zh-TW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159942" y="4729004"/>
            <a:ext cx="1031031" cy="29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E13A1EB6-8F2D-DA40-AC67-F010749E966F}"/>
              </a:ext>
            </a:extLst>
          </p:cNvPr>
          <p:cNvSpPr txBox="1"/>
          <p:nvPr/>
        </p:nvSpPr>
        <p:spPr>
          <a:xfrm>
            <a:off x="7073224" y="5285094"/>
            <a:ext cx="1487617" cy="38051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Read</a:t>
            </a:r>
            <a:endParaRPr lang="en-US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CBBADFE4-64BB-B54E-903D-A9A8B115330B}"/>
              </a:ext>
            </a:extLst>
          </p:cNvPr>
          <p:cNvSpPr txBox="1"/>
          <p:nvPr/>
        </p:nvSpPr>
        <p:spPr>
          <a:xfrm>
            <a:off x="8815659" y="5285094"/>
            <a:ext cx="1487617" cy="38051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Write</a:t>
            </a:r>
            <a:endParaRPr lang="en-US" altLang="zh-TW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434595" y="1786015"/>
            <a:ext cx="4487773" cy="661015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2.5GbE</a:t>
            </a:r>
          </a:p>
          <a:p>
            <a:pPr algn="ctr"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sequential transfer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6276596" y="1658457"/>
            <a:ext cx="4805863" cy="93143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2.5GbE</a:t>
            </a:r>
          </a:p>
          <a:p>
            <a:pPr algn="ctr"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sequential transfer</a:t>
            </a:r>
          </a:p>
          <a:p>
            <a:pPr algn="ctr">
              <a:defRPr/>
            </a:pP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Encrypted NAS volume</a:t>
            </a: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276206" y="3037284"/>
            <a:ext cx="793557" cy="228623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2508723" y="2756517"/>
            <a:ext cx="821785" cy="2560189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614401" y="2733712"/>
            <a:ext cx="641913" cy="3605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590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4361275" y="3024252"/>
            <a:ext cx="641913" cy="3605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535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Shape 80">
            <a:extLst>
              <a:ext uri="{FF2B5EF4-FFF2-40B4-BE49-F238E27FC236}">
                <a16:creationId xmlns:a16="http://schemas.microsoft.com/office/drawing/2014/main" id="{02FD8FA0-5CA7-4194-8BF1-99D00B5CDEF2}"/>
              </a:ext>
            </a:extLst>
          </p:cNvPr>
          <p:cNvSpPr/>
          <p:nvPr/>
        </p:nvSpPr>
        <p:spPr>
          <a:xfrm>
            <a:off x="9181293" y="3635816"/>
            <a:ext cx="793557" cy="167954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7" name="Shape 79">
            <a:extLst>
              <a:ext uri="{FF2B5EF4-FFF2-40B4-BE49-F238E27FC236}">
                <a16:creationId xmlns:a16="http://schemas.microsoft.com/office/drawing/2014/main" id="{DA9ABF24-0CF8-40C2-B0C3-775B3CF209DC}"/>
              </a:ext>
            </a:extLst>
          </p:cNvPr>
          <p:cNvSpPr/>
          <p:nvPr/>
        </p:nvSpPr>
        <p:spPr>
          <a:xfrm>
            <a:off x="7423294" y="2822951"/>
            <a:ext cx="821785" cy="2485593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FB064A6-357D-4EB9-A2BB-79A80FCBC652}"/>
              </a:ext>
            </a:extLst>
          </p:cNvPr>
          <p:cNvSpPr txBox="1"/>
          <p:nvPr/>
        </p:nvSpPr>
        <p:spPr>
          <a:xfrm>
            <a:off x="7513230" y="2824339"/>
            <a:ext cx="641913" cy="3605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586</a:t>
            </a:r>
            <a:endParaRPr 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679D2CFA-EBA3-4AE9-8373-E811C41D2DF8}"/>
              </a:ext>
            </a:extLst>
          </p:cNvPr>
          <p:cNvSpPr txBox="1"/>
          <p:nvPr/>
        </p:nvSpPr>
        <p:spPr>
          <a:xfrm>
            <a:off x="9257114" y="3604378"/>
            <a:ext cx="641913" cy="3605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433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717203" y="2405149"/>
            <a:ext cx="485441" cy="2983674"/>
            <a:chOff x="741665" y="2061534"/>
            <a:chExt cx="497252" cy="343297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50055" y="5148793"/>
              <a:ext cx="28886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741665" y="4634249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41665" y="4119706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741665" y="360516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300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741665" y="3090620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400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741665" y="2576076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500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E60B08C-B913-174F-BCD2-72D235BC643C}"/>
                </a:ext>
              </a:extLst>
            </p:cNvPr>
            <p:cNvSpPr/>
            <p:nvPr/>
          </p:nvSpPr>
          <p:spPr>
            <a:xfrm>
              <a:off x="741665" y="2061534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600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8A0B1EDE-9765-8542-8722-F4B8931480FB}"/>
              </a:ext>
            </a:extLst>
          </p:cNvPr>
          <p:cNvSpPr/>
          <p:nvPr/>
        </p:nvSpPr>
        <p:spPr>
          <a:xfrm>
            <a:off x="713984" y="1192385"/>
            <a:ext cx="11075541" cy="3702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 addition to Jumbo Frame support, port </a:t>
            </a:r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trunking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/ link aggregation provides enhanced performance.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Rectangle 2">
            <a:extLst>
              <a:ext uri="{FF2B5EF4-FFF2-40B4-BE49-F238E27FC236}">
                <a16:creationId xmlns:a16="http://schemas.microsoft.com/office/drawing/2014/main" id="{28092BDF-8668-9442-A02E-B56BEC038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193" y="5720333"/>
            <a:ext cx="4106313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Tested in QNAP Labs. Figures may vary by environment.</a:t>
            </a:r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id="{527A378A-4F91-BA4C-8BB9-5A5E6AAB8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193" y="5949355"/>
            <a:ext cx="6464045" cy="86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Test environment:</a:t>
            </a:r>
            <a:br>
              <a:rPr 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sz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NAS</a:t>
            </a:r>
            <a:r>
              <a:rPr lang="zh-TW" altLang="en-US" sz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altLang="en-US" sz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| </a:t>
            </a:r>
            <a:r>
              <a:rPr lang="zh-TW" sz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TS-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453D-</a:t>
            </a:r>
            <a:r>
              <a:rPr lang="zh-TW" sz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4G, QTS 4.4.2, 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4</a:t>
            </a:r>
            <a:r>
              <a:rPr lang="zh-TW" sz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x 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Samsung 850 Pro 1TB SSDs</a:t>
            </a:r>
            <a:r>
              <a:rPr lang="zh-TW" sz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, RAID 5, thick volume</a:t>
            </a:r>
          </a:p>
          <a:p>
            <a:r>
              <a:rPr lang="en-US" altLang="zh-TW" sz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Client </a:t>
            </a:r>
            <a:r>
              <a:rPr lang="en" altLang="zh-TW" sz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PC | Windows 10 Pro, Intel Core i7-6700 3.4 GHz, 32GB RAM</a:t>
            </a:r>
            <a:endParaRPr lang="en" sz="12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r>
              <a:rPr lang="en" altLang="en-US" sz="120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Microsoft JhengHei"/>
              </a:rPr>
              <a:t>IOmeter</a:t>
            </a:r>
            <a:r>
              <a:rPr lang="en" altLang="en-US" sz="1200">
                <a:solidFill>
                  <a:schemeClr val="bg1"/>
                </a:solidFill>
                <a:latin typeface="Arial"/>
                <a:ea typeface="微軟正黑體"/>
                <a:cs typeface="Arial"/>
                <a:sym typeface="Microsoft JhengHei"/>
              </a:rPr>
              <a:t> | RAM*4, 30-sec ramp up time, 3-min seq. run time, 2 workers, 64-outstanding</a:t>
            </a:r>
            <a:endParaRPr lang="en-US" altLang="en-US" sz="1200">
              <a:solidFill>
                <a:schemeClr val="bg1"/>
              </a:solidFill>
              <a:latin typeface="Arial"/>
              <a:ea typeface="微軟正黑體"/>
              <a:cs typeface="Arial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837962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1682723" y="1205656"/>
            <a:ext cx="4768322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410CFAC-B045-45DF-B668-0770030735D6}"/>
              </a:ext>
            </a:extLst>
          </p:cNvPr>
          <p:cNvGrpSpPr/>
          <p:nvPr/>
        </p:nvGrpSpPr>
        <p:grpSpPr>
          <a:xfrm>
            <a:off x="1491234" y="2308238"/>
            <a:ext cx="4959811" cy="3157708"/>
            <a:chOff x="1285023" y="2167482"/>
            <a:chExt cx="10346683" cy="3157708"/>
          </a:xfrm>
        </p:grpSpPr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C4DB4276-EFCC-4B1A-BC84-8CA88A61D49C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5325190"/>
              <a:ext cx="1034668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1DBA2351-E448-4CD8-B278-0FBD38774F1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FA5224B-7DFF-48E4-BE4B-DD966B498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C8362C3-2D8F-411A-A7F4-E957494D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00763C05-C347-4389-8538-29FF844C313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EAF2678A-45BE-4832-8034-668A6F25D3E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CBFDA1D-31F3-4D3A-AFB4-0990D69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"/>
          <p:cNvSpPr txBox="1"/>
          <p:nvPr/>
        </p:nvSpPr>
        <p:spPr>
          <a:xfrm>
            <a:off x="2435609" y="4939250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Download</a:t>
            </a:r>
            <a:endParaRPr lang="en-US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4236538" y="4939250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Upload</a:t>
            </a:r>
            <a:endParaRPr lang="en-US" altLang="zh-TW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183128" y="4266432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713984" y="315021"/>
            <a:ext cx="11852838" cy="749691"/>
          </a:xfrm>
        </p:spPr>
        <p:txBody>
          <a:bodyPr>
            <a:noAutofit/>
          </a:bodyPr>
          <a:lstStyle/>
          <a:p>
            <a:r>
              <a:rPr lang="en-US" altLang="zh-CN" sz="3400"/>
              <a:t>PCIe 2.0 slot for various 5GbE</a:t>
            </a:r>
            <a:r>
              <a:rPr lang="zh-TW" altLang="en-US" sz="3400"/>
              <a:t> </a:t>
            </a:r>
            <a:r>
              <a:rPr lang="en-US" altLang="zh-TW" sz="3400"/>
              <a:t>&amp; </a:t>
            </a:r>
            <a:r>
              <a:rPr lang="en-US" altLang="zh-CN" sz="3400"/>
              <a:t>10GbE PCIe NICs</a:t>
            </a:r>
            <a:endParaRPr lang="en-US" altLang="zh-TW" sz="3400"/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709024" y="1212476"/>
            <a:ext cx="4596964" cy="820856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2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10GbE</a:t>
            </a:r>
          </a:p>
          <a:p>
            <a:pPr algn="ctr">
              <a:defRPr/>
            </a:pPr>
            <a:r>
              <a:rPr lang="en-US" altLang="zh-TW" sz="22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file transfer</a:t>
            </a:r>
            <a:endParaRPr lang="en-US" sz="22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593473" y="2475091"/>
            <a:ext cx="812865" cy="2462197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2782985" y="1990495"/>
            <a:ext cx="841780" cy="2939811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886427" y="1993679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686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4709139" y="2460265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397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947876" y="1990495"/>
            <a:ext cx="497252" cy="3056270"/>
            <a:chOff x="741665" y="2061534"/>
            <a:chExt cx="497252" cy="343297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50055" y="5148793"/>
              <a:ext cx="28886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741665" y="4634249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41665" y="4119706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741665" y="360516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741665" y="3090620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400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741665" y="2576076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500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E60B08C-B913-174F-BCD2-72D235BC643C}"/>
                </a:ext>
              </a:extLst>
            </p:cNvPr>
            <p:cNvSpPr/>
            <p:nvPr/>
          </p:nvSpPr>
          <p:spPr>
            <a:xfrm>
              <a:off x="741665" y="2061534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600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898C0C4E-81E2-9B46-946D-6761B3ACD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480" y="1281366"/>
            <a:ext cx="1083030" cy="6786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13AC205-800F-9949-9F21-2E31E6BB3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1175" y="2021066"/>
            <a:ext cx="993335" cy="62249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6D7EFA4-E865-1F40-825B-89D561C57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1175" y="2718628"/>
            <a:ext cx="1069165" cy="67001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C85F0EB-9DCF-234A-93C3-9613FA593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7484" y="3463711"/>
            <a:ext cx="1069151" cy="67000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9A8C3F2-8E7C-554A-8B9F-748A35806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2010" y="4236626"/>
            <a:ext cx="952500" cy="5969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B45D7AB-D14A-7046-8EF2-FADBC0991C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715" y="4940742"/>
            <a:ext cx="1014625" cy="634028"/>
          </a:xfrm>
          <a:prstGeom prst="rect">
            <a:avLst/>
          </a:prstGeom>
        </p:spPr>
      </p:pic>
      <p:sp>
        <p:nvSpPr>
          <p:cNvPr id="53" name="矩形: 圓角 55">
            <a:extLst>
              <a:ext uri="{FF2B5EF4-FFF2-40B4-BE49-F238E27FC236}">
                <a16:creationId xmlns:a16="http://schemas.microsoft.com/office/drawing/2014/main" id="{8C7BFD3D-7EDF-431F-B2FF-F113F83A4779}"/>
              </a:ext>
            </a:extLst>
          </p:cNvPr>
          <p:cNvSpPr/>
          <p:nvPr/>
        </p:nvSpPr>
        <p:spPr>
          <a:xfrm>
            <a:off x="6840649" y="1205656"/>
            <a:ext cx="3047141" cy="635903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QXG-5G1T-111C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5G/2.5G/1G/100M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: 圓角 55">
            <a:extLst>
              <a:ext uri="{FF2B5EF4-FFF2-40B4-BE49-F238E27FC236}">
                <a16:creationId xmlns:a16="http://schemas.microsoft.com/office/drawing/2014/main" id="{DC2C442F-750D-4692-8E7E-E29D62E3ED2F}"/>
              </a:ext>
            </a:extLst>
          </p:cNvPr>
          <p:cNvSpPr/>
          <p:nvPr/>
        </p:nvSpPr>
        <p:spPr>
          <a:xfrm>
            <a:off x="6840649" y="1935824"/>
            <a:ext cx="3047141" cy="635903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QXG-5G2T-111C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5G/2.5G/1G/100M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" name="矩形: 圓角 55">
            <a:extLst>
              <a:ext uri="{FF2B5EF4-FFF2-40B4-BE49-F238E27FC236}">
                <a16:creationId xmlns:a16="http://schemas.microsoft.com/office/drawing/2014/main" id="{CA25F311-BE17-4358-9FA7-2F64FD9A0980}"/>
              </a:ext>
            </a:extLst>
          </p:cNvPr>
          <p:cNvSpPr/>
          <p:nvPr/>
        </p:nvSpPr>
        <p:spPr>
          <a:xfrm>
            <a:off x="6840648" y="2665992"/>
            <a:ext cx="3047141" cy="635903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QXG-5G4T-111C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5G/2.5G/1G/100M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" name="矩形: 圓角 55">
            <a:extLst>
              <a:ext uri="{FF2B5EF4-FFF2-40B4-BE49-F238E27FC236}">
                <a16:creationId xmlns:a16="http://schemas.microsoft.com/office/drawing/2014/main" id="{FC77F25C-A440-4327-AF3A-EAFB1D9E6622}"/>
              </a:ext>
            </a:extLst>
          </p:cNvPr>
          <p:cNvSpPr/>
          <p:nvPr/>
        </p:nvSpPr>
        <p:spPr>
          <a:xfrm>
            <a:off x="6854339" y="3396160"/>
            <a:ext cx="3047141" cy="635903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QXG-10G1T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10G/5G/2.5G/1G/100M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" name="矩形: 圓角 55">
            <a:extLst>
              <a:ext uri="{FF2B5EF4-FFF2-40B4-BE49-F238E27FC236}">
                <a16:creationId xmlns:a16="http://schemas.microsoft.com/office/drawing/2014/main" id="{15A24EB4-2F69-4E0F-A853-EA2881B8FB65}"/>
              </a:ext>
            </a:extLst>
          </p:cNvPr>
          <p:cNvSpPr/>
          <p:nvPr/>
        </p:nvSpPr>
        <p:spPr>
          <a:xfrm>
            <a:off x="6855229" y="4126328"/>
            <a:ext cx="3047141" cy="635903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QXG-10G2T-107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10G/5G/2.5G/1G/100M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矩形: 圓角 55">
            <a:extLst>
              <a:ext uri="{FF2B5EF4-FFF2-40B4-BE49-F238E27FC236}">
                <a16:creationId xmlns:a16="http://schemas.microsoft.com/office/drawing/2014/main" id="{80B5FB88-6221-480A-B42A-80D7D9DFCF9C}"/>
              </a:ext>
            </a:extLst>
          </p:cNvPr>
          <p:cNvSpPr/>
          <p:nvPr/>
        </p:nvSpPr>
        <p:spPr>
          <a:xfrm>
            <a:off x="6854339" y="4856496"/>
            <a:ext cx="3047141" cy="635903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QXG-10G2SF-CX4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10G SFP+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Rectangle 2">
            <a:extLst>
              <a:ext uri="{FF2B5EF4-FFF2-40B4-BE49-F238E27FC236}">
                <a16:creationId xmlns:a16="http://schemas.microsoft.com/office/drawing/2014/main" id="{DCF1954A-7531-D440-881A-EF49274F8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277" y="5536216"/>
            <a:ext cx="5074906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 in QNAP Labs. Figures may vary by environment.</a:t>
            </a:r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ADB8A72B-4FD3-E242-A01C-7D9078824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277" y="5800428"/>
            <a:ext cx="8269638" cy="86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Test environment:</a:t>
            </a:r>
            <a:b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NAS</a:t>
            </a:r>
            <a:r>
              <a:rPr lang="zh-TW" altLang="en-US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 </a:t>
            </a:r>
            <a:r>
              <a:rPr lang="en-US" altLang="en-US" sz="1200">
                <a:solidFill>
                  <a:schemeClr val="bg1"/>
                </a:solidFill>
                <a:latin typeface="Arial"/>
                <a:cs typeface="Arial"/>
              </a:rPr>
              <a:t>| 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TS-453D-4G, QTS 4.4.2, 4</a:t>
            </a:r>
            <a:r>
              <a:rPr lang="zh-TW" altLang="en-US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x Samsung 850 Pro 1TB SSDs, RAID 5, thick volume</a:t>
            </a:r>
          </a:p>
          <a:p>
            <a:r>
              <a:rPr lang="en-US" altLang="zh-TW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Client </a:t>
            </a:r>
            <a:r>
              <a:rPr lang="en" altLang="zh-TW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PC | Windows 10 Pro, Intel Core i7-6700 3.4 GHz, 32GB RAM</a:t>
            </a:r>
            <a:endParaRPr lang="en" sz="1200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  <a:p>
            <a:r>
              <a:rPr lang="en" altLang="en-US" sz="1200" err="1">
                <a:solidFill>
                  <a:schemeClr val="bg1"/>
                </a:solidFill>
                <a:latin typeface="Arial"/>
                <a:cs typeface="Arial"/>
                <a:sym typeface="Microsoft JhengHei"/>
              </a:rPr>
              <a:t>IOmeter</a:t>
            </a:r>
            <a:r>
              <a:rPr lang="en" altLang="en-US" sz="1200">
                <a:solidFill>
                  <a:schemeClr val="bg1"/>
                </a:solidFill>
                <a:latin typeface="Arial"/>
                <a:cs typeface="Arial"/>
                <a:sym typeface="Microsoft JhengHei"/>
              </a:rPr>
              <a:t> | RAM*4, 30-sec ramp up time, 3-min seq. run time, 2 workers, 64-outstanding</a:t>
            </a:r>
            <a:endParaRPr lang="en-US" altLang="en-US" sz="1200">
              <a:solidFill>
                <a:schemeClr val="bg1"/>
              </a:solidFill>
              <a:latin typeface="Arial"/>
              <a:cs typeface="Arial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933142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83">
            <a:extLst>
              <a:ext uri="{FF2B5EF4-FFF2-40B4-BE49-F238E27FC236}">
                <a16:creationId xmlns:a16="http://schemas.microsoft.com/office/drawing/2014/main" id="{CB9F3E2A-0C38-EF47-94BB-74F78B2B9A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852" y="3330094"/>
            <a:ext cx="6892072" cy="3321935"/>
          </a:xfrm>
          <a:prstGeom prst="roundRect">
            <a:avLst>
              <a:gd name="adj" fmla="val 12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800"/>
              <a:t>Add two M.2 SSDs with a QM2 PCIe adapter and use SSD cache to enhance IOPS and performance of processing small files </a:t>
            </a:r>
            <a:endParaRPr lang="zh-TW" altLang="en-US" sz="2800"/>
          </a:p>
        </p:txBody>
      </p:sp>
      <p:pic>
        <p:nvPicPr>
          <p:cNvPr id="6" name="圖片 5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19C2C872-BA16-1545-93B2-204E7820DC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90" y="1417366"/>
            <a:ext cx="3214078" cy="20116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9220D61-A851-6247-B0FC-B37341D921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443" y="1318460"/>
            <a:ext cx="3214077" cy="20116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: 圓角 55">
            <a:extLst>
              <a:ext uri="{FF2B5EF4-FFF2-40B4-BE49-F238E27FC236}">
                <a16:creationId xmlns:a16="http://schemas.microsoft.com/office/drawing/2014/main" id="{868406B7-9D3D-4510-B40C-FF8EA4B54B39}"/>
              </a:ext>
            </a:extLst>
          </p:cNvPr>
          <p:cNvSpPr/>
          <p:nvPr/>
        </p:nvSpPr>
        <p:spPr>
          <a:xfrm>
            <a:off x="3218770" y="1485727"/>
            <a:ext cx="2867932" cy="746159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QM2-2S-220A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: 圓角 55">
            <a:extLst>
              <a:ext uri="{FF2B5EF4-FFF2-40B4-BE49-F238E27FC236}">
                <a16:creationId xmlns:a16="http://schemas.microsoft.com/office/drawing/2014/main" id="{806DF1B0-30D5-4B65-BA68-648681ADF7EA}"/>
              </a:ext>
            </a:extLst>
          </p:cNvPr>
          <p:cNvSpPr/>
          <p:nvPr/>
        </p:nvSpPr>
        <p:spPr>
          <a:xfrm>
            <a:off x="3218770" y="2383254"/>
            <a:ext cx="2867932" cy="746159"/>
          </a:xfrm>
          <a:prstGeom prst="roundRect">
            <a:avLst/>
          </a:prstGeom>
          <a:gradFill>
            <a:gsLst>
              <a:gs pos="100000">
                <a:srgbClr val="4A6F7A"/>
              </a:gs>
              <a:gs pos="30000">
                <a:srgbClr val="002060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QM2-2P-244A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lang="en-US" altLang="zh-TW" sz="1600" i="1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Gen2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: 圓角 55">
            <a:extLst>
              <a:ext uri="{FF2B5EF4-FFF2-40B4-BE49-F238E27FC236}">
                <a16:creationId xmlns:a16="http://schemas.microsoft.com/office/drawing/2014/main" id="{79243230-5D4B-4EF1-A7E1-F8E50F022684}"/>
              </a:ext>
            </a:extLst>
          </p:cNvPr>
          <p:cNvSpPr/>
          <p:nvPr/>
        </p:nvSpPr>
        <p:spPr>
          <a:xfrm>
            <a:off x="8644018" y="1273967"/>
            <a:ext cx="3047141" cy="1004005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</a:p>
        </p:txBody>
      </p:sp>
      <p:sp>
        <p:nvSpPr>
          <p:cNvPr id="22" name="矩形: 圓角 55">
            <a:extLst>
              <a:ext uri="{FF2B5EF4-FFF2-40B4-BE49-F238E27FC236}">
                <a16:creationId xmlns:a16="http://schemas.microsoft.com/office/drawing/2014/main" id="{4CE743EC-1436-4484-9BD5-AEE3D9A92FBE}"/>
              </a:ext>
            </a:extLst>
          </p:cNvPr>
          <p:cNvSpPr/>
          <p:nvPr/>
        </p:nvSpPr>
        <p:spPr>
          <a:xfrm>
            <a:off x="8644018" y="2353083"/>
            <a:ext cx="3047141" cy="1058310"/>
          </a:xfrm>
          <a:prstGeom prst="roundRect">
            <a:avLst/>
          </a:prstGeom>
          <a:gradFill>
            <a:gsLst>
              <a:gs pos="100000">
                <a:srgbClr val="4A6F7A"/>
              </a:gs>
              <a:gs pos="30000">
                <a:srgbClr val="002060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lang="en-US" altLang="zh-TW" sz="1600" i="1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Gen2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640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8">
            <a:extLst>
              <a:ext uri="{FF2B5EF4-FFF2-40B4-BE49-F238E27FC236}">
                <a16:creationId xmlns:a16="http://schemas.microsoft.com/office/drawing/2014/main" id="{A5087C83-1EF8-4108-9643-65D20BC5CF49}"/>
              </a:ext>
            </a:extLst>
          </p:cNvPr>
          <p:cNvSpPr/>
          <p:nvPr/>
        </p:nvSpPr>
        <p:spPr>
          <a:xfrm>
            <a:off x="7761259" y="3761592"/>
            <a:ext cx="3934326" cy="2265274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" altLang="zh-CN"/>
              <a:t>Wi-Fi 6 </a:t>
            </a:r>
            <a:r>
              <a:rPr lang="en-US" altLang="zh-CN"/>
              <a:t>enhances wireless network speed and density</a:t>
            </a:r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F489656-EE5C-D54D-9AC9-57CEE4E1EDF3}"/>
              </a:ext>
            </a:extLst>
          </p:cNvPr>
          <p:cNvSpPr/>
          <p:nvPr/>
        </p:nvSpPr>
        <p:spPr>
          <a:xfrm>
            <a:off x="830655" y="1754220"/>
            <a:ext cx="1189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Ruckus 
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R750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AC09225-64BE-D74D-A3B5-8A94F756A83B}"/>
              </a:ext>
            </a:extLst>
          </p:cNvPr>
          <p:cNvSpPr/>
          <p:nvPr/>
        </p:nvSpPr>
        <p:spPr>
          <a:xfrm>
            <a:off x="7826167" y="1754220"/>
            <a:ext cx="2785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Extreme Networks 
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AP305C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67720DB-670A-AD4A-85BC-07E592DAA853}"/>
              </a:ext>
            </a:extLst>
          </p:cNvPr>
          <p:cNvSpPr/>
          <p:nvPr/>
        </p:nvSpPr>
        <p:spPr>
          <a:xfrm>
            <a:off x="4456232" y="1754220"/>
            <a:ext cx="1189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Aruba</a:t>
            </a:r>
          </a:p>
          <a:p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550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0339F77-7139-3547-B8C7-72682895B2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535" y="2003511"/>
            <a:ext cx="2350395" cy="13945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B7ED1E7-B519-C84A-ABB5-0FEA451BB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832" y="1606459"/>
            <a:ext cx="2045250" cy="218561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55D4134-6737-1E4D-AC97-CAD5A16D62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4271" y="1892685"/>
            <a:ext cx="2096417" cy="163672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E844BE3-2FCB-234F-B139-2A847D5943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04" y="4604036"/>
            <a:ext cx="1390407" cy="190003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7414199-3AC7-8748-BB2B-52C8ECEE9E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205" y="5526922"/>
            <a:ext cx="1105539" cy="110553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8B8FA26C-4226-FE43-A222-097AEDCC8583}"/>
              </a:ext>
            </a:extLst>
          </p:cNvPr>
          <p:cNvSpPr/>
          <p:nvPr/>
        </p:nvSpPr>
        <p:spPr>
          <a:xfrm>
            <a:off x="795104" y="4276426"/>
            <a:ext cx="2365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PCIe &amp; </a:t>
            </a:r>
            <a:r>
              <a:rPr lang="en-US" altLang="zh-CN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CNVi</a:t>
            </a: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NICs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4CA710D-86AB-BB4C-B77A-76AF7C078D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842" y="5234771"/>
            <a:ext cx="1207937" cy="142896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F239AD5-BCFE-1146-A1F1-D5C45215C8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594" y="4386545"/>
            <a:ext cx="2269262" cy="2684489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77EE51DF-AF65-DF48-8756-1A25B0A2AA16}"/>
              </a:ext>
            </a:extLst>
          </p:cNvPr>
          <p:cNvSpPr/>
          <p:nvPr/>
        </p:nvSpPr>
        <p:spPr>
          <a:xfrm>
            <a:off x="3237657" y="4276426"/>
            <a:ext cx="4740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iPad Pro, iPhone 11, Galaxy S20 series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2A780ED-A7F0-8643-B74A-FE37F43BFA8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9855" y="5348278"/>
            <a:ext cx="1207937" cy="1307911"/>
          </a:xfrm>
          <a:prstGeom prst="rect">
            <a:avLst/>
          </a:prstGeom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5F67C164-F99D-4C08-8407-400DBF4B311B}"/>
              </a:ext>
            </a:extLst>
          </p:cNvPr>
          <p:cNvSpPr/>
          <p:nvPr/>
        </p:nvSpPr>
        <p:spPr>
          <a:xfrm>
            <a:off x="795104" y="1316198"/>
            <a:ext cx="1154891" cy="400110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AP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F2DD8143-73B3-4C25-8921-48F1D1E3EC48}"/>
              </a:ext>
            </a:extLst>
          </p:cNvPr>
          <p:cNvSpPr/>
          <p:nvPr/>
        </p:nvSpPr>
        <p:spPr>
          <a:xfrm>
            <a:off x="799552" y="3766433"/>
            <a:ext cx="1824563" cy="400110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Computers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E4EB9A49-A723-441B-8B26-3F157FF57000}"/>
              </a:ext>
            </a:extLst>
          </p:cNvPr>
          <p:cNvSpPr/>
          <p:nvPr/>
        </p:nvSpPr>
        <p:spPr>
          <a:xfrm>
            <a:off x="3281554" y="3766433"/>
            <a:ext cx="1824563" cy="400110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Mobile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D72CE5D3-E3BF-4C5F-AA65-02BC0D2BAB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66393" y="4672820"/>
            <a:ext cx="361343" cy="294687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A6678DA6-99E5-4DF7-85C7-1B40470F91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77783" y="4113404"/>
            <a:ext cx="338563" cy="276442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06575F7C-C759-41DA-92F5-E6030FD721D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77783" y="5250480"/>
            <a:ext cx="338563" cy="276442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9C5C25CA-914D-49C0-92CC-D45CF45B793E}"/>
              </a:ext>
            </a:extLst>
          </p:cNvPr>
          <p:cNvSpPr/>
          <p:nvPr/>
        </p:nvSpPr>
        <p:spPr>
          <a:xfrm>
            <a:off x="8427736" y="4100297"/>
            <a:ext cx="894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Wi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-</a:t>
            </a: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Fi 6</a:t>
            </a: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D628BF1-7E5C-4572-87A2-D5B1C7C071E1}"/>
              </a:ext>
            </a:extLst>
          </p:cNvPr>
          <p:cNvSpPr/>
          <p:nvPr/>
        </p:nvSpPr>
        <p:spPr>
          <a:xfrm>
            <a:off x="8427736" y="4558553"/>
            <a:ext cx="894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Gigabit LAN</a:t>
            </a: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E426978-2E57-47CA-B529-FC0451D27444}"/>
              </a:ext>
            </a:extLst>
          </p:cNvPr>
          <p:cNvSpPr/>
          <p:nvPr/>
        </p:nvSpPr>
        <p:spPr>
          <a:xfrm>
            <a:off x="8427736" y="5232253"/>
            <a:ext cx="894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Wi-Fi 5</a:t>
            </a: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30F542B7-5A8B-43F4-A14A-E56124B9A56C}"/>
              </a:ext>
            </a:extLst>
          </p:cNvPr>
          <p:cNvGrpSpPr/>
          <p:nvPr/>
        </p:nvGrpSpPr>
        <p:grpSpPr>
          <a:xfrm>
            <a:off x="9342192" y="4048758"/>
            <a:ext cx="1612898" cy="1581343"/>
            <a:chOff x="4540097" y="2634251"/>
            <a:chExt cx="3317082" cy="3330438"/>
          </a:xfrm>
        </p:grpSpPr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33B2BC23-5D83-486A-8A70-D1B58F46CF00}"/>
                </a:ext>
              </a:extLst>
            </p:cNvPr>
            <p:cNvCxnSpPr/>
            <p:nvPr/>
          </p:nvCxnSpPr>
          <p:spPr>
            <a:xfrm>
              <a:off x="4540097" y="2634251"/>
              <a:ext cx="0" cy="3330438"/>
            </a:xfrm>
            <a:prstGeom prst="line">
              <a:avLst/>
            </a:prstGeom>
            <a:ln w="9525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2E950FA8-5733-423C-BBE2-27CA515F575F}"/>
                </a:ext>
              </a:extLst>
            </p:cNvPr>
            <p:cNvCxnSpPr/>
            <p:nvPr/>
          </p:nvCxnSpPr>
          <p:spPr>
            <a:xfrm>
              <a:off x="7857179" y="2634251"/>
              <a:ext cx="0" cy="3330438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4F46F3C9-79D2-4615-8340-EA7FA6729049}"/>
                </a:ext>
              </a:extLst>
            </p:cNvPr>
            <p:cNvCxnSpPr/>
            <p:nvPr/>
          </p:nvCxnSpPr>
          <p:spPr>
            <a:xfrm>
              <a:off x="6198638" y="2634251"/>
              <a:ext cx="0" cy="3330438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19147ABA-28D8-4187-84D9-3C34249B8DCC}"/>
              </a:ext>
            </a:extLst>
          </p:cNvPr>
          <p:cNvSpPr/>
          <p:nvPr/>
        </p:nvSpPr>
        <p:spPr>
          <a:xfrm>
            <a:off x="9101822" y="5681640"/>
            <a:ext cx="441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0</a:t>
            </a: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19FD545F-5A50-4A28-B0CC-9AB2C5AB06C0}"/>
              </a:ext>
            </a:extLst>
          </p:cNvPr>
          <p:cNvSpPr/>
          <p:nvPr/>
        </p:nvSpPr>
        <p:spPr>
          <a:xfrm>
            <a:off x="9635288" y="5681640"/>
            <a:ext cx="737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1Gbps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1E9403A-9902-49B8-8D57-4C8A7EE947EE}"/>
              </a:ext>
            </a:extLst>
          </p:cNvPr>
          <p:cNvSpPr/>
          <p:nvPr/>
        </p:nvSpPr>
        <p:spPr>
          <a:xfrm>
            <a:off x="10644207" y="5681640"/>
            <a:ext cx="737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2Gbps</a:t>
            </a:r>
          </a:p>
        </p:txBody>
      </p:sp>
      <p:sp>
        <p:nvSpPr>
          <p:cNvPr id="43" name="矩形: 圓角 113">
            <a:extLst>
              <a:ext uri="{FF2B5EF4-FFF2-40B4-BE49-F238E27FC236}">
                <a16:creationId xmlns:a16="http://schemas.microsoft.com/office/drawing/2014/main" id="{85833CEF-35FB-4BC3-890F-4A21C66487D3}"/>
              </a:ext>
            </a:extLst>
          </p:cNvPr>
          <p:cNvSpPr/>
          <p:nvPr/>
        </p:nvSpPr>
        <p:spPr>
          <a:xfrm>
            <a:off x="9269281" y="4199264"/>
            <a:ext cx="2112550" cy="164714"/>
          </a:xfrm>
          <a:prstGeom prst="roundRect">
            <a:avLst>
              <a:gd name="adj" fmla="val 50000"/>
            </a:avLst>
          </a:prstGeom>
          <a:gradFill>
            <a:gsLst>
              <a:gs pos="81000">
                <a:srgbClr val="FFD926"/>
              </a:gs>
              <a:gs pos="0">
                <a:srgbClr val="FF6699"/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矩形: 圓角 53">
            <a:extLst>
              <a:ext uri="{FF2B5EF4-FFF2-40B4-BE49-F238E27FC236}">
                <a16:creationId xmlns:a16="http://schemas.microsoft.com/office/drawing/2014/main" id="{E2AB6693-ED07-4A30-8939-5107F6B13425}"/>
              </a:ext>
            </a:extLst>
          </p:cNvPr>
          <p:cNvSpPr/>
          <p:nvPr/>
        </p:nvSpPr>
        <p:spPr>
          <a:xfrm>
            <a:off x="9269280" y="4740180"/>
            <a:ext cx="889909" cy="15929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BC08"/>
              </a:gs>
              <a:gs pos="55800">
                <a:srgbClr val="FFFF00">
                  <a:alpha val="50000"/>
                </a:srgbClr>
              </a:gs>
              <a:gs pos="94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矩形 26">
            <a:extLst>
              <a:ext uri="{FF2B5EF4-FFF2-40B4-BE49-F238E27FC236}">
                <a16:creationId xmlns:a16="http://schemas.microsoft.com/office/drawing/2014/main" id="{B32ED28C-4B75-4B6B-9873-569C4DDA7A6E}"/>
              </a:ext>
            </a:extLst>
          </p:cNvPr>
          <p:cNvSpPr/>
          <p:nvPr/>
        </p:nvSpPr>
        <p:spPr>
          <a:xfrm>
            <a:off x="10530760" y="3889688"/>
            <a:ext cx="105189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2.4 Gbps</a:t>
            </a:r>
            <a:endParaRPr lang="zh-CN" altLang="en-US" sz="1600" b="1">
              <a:solidFill>
                <a:srgbClr val="D6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矩形: 圓角 53">
            <a:extLst>
              <a:ext uri="{FF2B5EF4-FFF2-40B4-BE49-F238E27FC236}">
                <a16:creationId xmlns:a16="http://schemas.microsoft.com/office/drawing/2014/main" id="{9EDE3F13-4176-4567-AABD-33511C3570B1}"/>
              </a:ext>
            </a:extLst>
          </p:cNvPr>
          <p:cNvSpPr/>
          <p:nvPr/>
        </p:nvSpPr>
        <p:spPr>
          <a:xfrm>
            <a:off x="9269281" y="5275672"/>
            <a:ext cx="737624" cy="15929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BC08"/>
              </a:gs>
              <a:gs pos="55800">
                <a:srgbClr val="FFFF00">
                  <a:alpha val="50000"/>
                </a:srgbClr>
              </a:gs>
              <a:gs pos="94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矩形 26">
            <a:extLst>
              <a:ext uri="{FF2B5EF4-FFF2-40B4-BE49-F238E27FC236}">
                <a16:creationId xmlns:a16="http://schemas.microsoft.com/office/drawing/2014/main" id="{31BEEF60-A974-4CCC-9306-C89ABEFF424B}"/>
              </a:ext>
            </a:extLst>
          </p:cNvPr>
          <p:cNvSpPr/>
          <p:nvPr/>
        </p:nvSpPr>
        <p:spPr>
          <a:xfrm>
            <a:off x="9725305" y="4489966"/>
            <a:ext cx="679994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Gbps</a:t>
            </a:r>
            <a:endParaRPr lang="zh-CN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矩形 26">
            <a:extLst>
              <a:ext uri="{FF2B5EF4-FFF2-40B4-BE49-F238E27FC236}">
                <a16:creationId xmlns:a16="http://schemas.microsoft.com/office/drawing/2014/main" id="{EA09D6FC-A305-4A85-8364-FF48CDE42132}"/>
              </a:ext>
            </a:extLst>
          </p:cNvPr>
          <p:cNvSpPr/>
          <p:nvPr/>
        </p:nvSpPr>
        <p:spPr>
          <a:xfrm>
            <a:off x="9725305" y="5028994"/>
            <a:ext cx="978153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0.867 Gbps</a:t>
            </a:r>
            <a:endParaRPr lang="zh-CN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568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6FC74168-F691-4C84-A9BF-02FA2FC0BF7E}"/>
              </a:ext>
            </a:extLst>
          </p:cNvPr>
          <p:cNvSpPr/>
          <p:nvPr/>
        </p:nvSpPr>
        <p:spPr>
          <a:xfrm>
            <a:off x="774422" y="1322267"/>
            <a:ext cx="10308101" cy="5413580"/>
          </a:xfrm>
          <a:prstGeom prst="roundRect">
            <a:avLst>
              <a:gd name="adj" fmla="val 3128"/>
            </a:avLst>
          </a:prstGeom>
          <a:solidFill>
            <a:schemeClr val="bg1">
              <a:alpha val="15000"/>
            </a:schemeClr>
          </a:soli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59355739-E42E-B444-8827-169D0B5A92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422" y="1214492"/>
            <a:ext cx="10339590" cy="345595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/>
              <a:t>NAS supporting Wi-Fi 6 PCIe NIC to gain fast wireless transfer speed for anywhere placement</a:t>
            </a: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49856D8-C2C6-A04F-A5CB-DDC72761E455}"/>
              </a:ext>
            </a:extLst>
          </p:cNvPr>
          <p:cNvSpPr/>
          <p:nvPr/>
        </p:nvSpPr>
        <p:spPr>
          <a:xfrm>
            <a:off x="1083350" y="4824411"/>
            <a:ext cx="38798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en-US" altLang="zh-TW" sz="1600" b="1">
                <a:solidFill>
                  <a:srgbClr val="D6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Support 802.11AX Wi-Fi 6 PCIe cards based on Intel AX200 chipset.</a:t>
            </a:r>
            <a:endParaRPr lang="zh-TW" altLang="zh-TW" sz="1600" b="1">
              <a:solidFill>
                <a:srgbClr val="D6FF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: 圓角 31">
            <a:extLst>
              <a:ext uri="{FF2B5EF4-FFF2-40B4-BE49-F238E27FC236}">
                <a16:creationId xmlns:a16="http://schemas.microsoft.com/office/drawing/2014/main" id="{496029E2-CF54-4941-8907-D8809465325F}"/>
              </a:ext>
            </a:extLst>
          </p:cNvPr>
          <p:cNvSpPr/>
          <p:nvPr/>
        </p:nvSpPr>
        <p:spPr>
          <a:xfrm>
            <a:off x="1083350" y="5489262"/>
            <a:ext cx="3308106" cy="337333"/>
          </a:xfrm>
          <a:prstGeom prst="roundRect">
            <a:avLst/>
          </a:prstGeom>
          <a:gradFill>
            <a:gsLst>
              <a:gs pos="100000">
                <a:srgbClr val="9BBD1E"/>
              </a:gs>
              <a:gs pos="89000">
                <a:srgbClr val="69822B"/>
              </a:gs>
              <a:gs pos="100000">
                <a:srgbClr val="6C862A"/>
              </a:gs>
              <a:gs pos="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Gigabyte GC-WBAX200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38B4343-09B5-AD4C-914D-614EFFEAA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7703" y="4383299"/>
            <a:ext cx="3577610" cy="223958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7EBDCB9-06C3-694F-86DB-DF510CBEBB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749" y="4598971"/>
            <a:ext cx="3891581" cy="2004597"/>
          </a:xfrm>
          <a:prstGeom prst="rect">
            <a:avLst/>
          </a:prstGeom>
        </p:spPr>
      </p:pic>
      <p:sp>
        <p:nvSpPr>
          <p:cNvPr id="20" name="圓角矩形 19">
            <a:extLst>
              <a:ext uri="{FF2B5EF4-FFF2-40B4-BE49-F238E27FC236}">
                <a16:creationId xmlns:a16="http://schemas.microsoft.com/office/drawing/2014/main" id="{0162B845-C409-7544-BC60-EA248AF22EC9}"/>
              </a:ext>
            </a:extLst>
          </p:cNvPr>
          <p:cNvSpPr/>
          <p:nvPr/>
        </p:nvSpPr>
        <p:spPr>
          <a:xfrm>
            <a:off x="8769122" y="3214353"/>
            <a:ext cx="716692" cy="429294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5" name="矩形: 圓角 31">
            <a:extLst>
              <a:ext uri="{FF2B5EF4-FFF2-40B4-BE49-F238E27FC236}">
                <a16:creationId xmlns:a16="http://schemas.microsoft.com/office/drawing/2014/main" id="{8E54EB2E-AF53-C148-8235-C5F0F02FCCB3}"/>
              </a:ext>
            </a:extLst>
          </p:cNvPr>
          <p:cNvSpPr/>
          <p:nvPr/>
        </p:nvSpPr>
        <p:spPr>
          <a:xfrm>
            <a:off x="1083350" y="5891542"/>
            <a:ext cx="3319850" cy="337333"/>
          </a:xfrm>
          <a:prstGeom prst="roundRect">
            <a:avLst/>
          </a:prstGeom>
          <a:gradFill>
            <a:gsLst>
              <a:gs pos="100000">
                <a:srgbClr val="9BBD1E"/>
              </a:gs>
              <a:gs pos="89000">
                <a:srgbClr val="69822B"/>
              </a:gs>
              <a:gs pos="100000">
                <a:srgbClr val="6C862A"/>
              </a:gs>
              <a:gs pos="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ASUS PCE-AX58BT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5E16DAD-D600-4BC1-88C2-DD3BF880F7F0}"/>
              </a:ext>
            </a:extLst>
          </p:cNvPr>
          <p:cNvSpPr/>
          <p:nvPr/>
        </p:nvSpPr>
        <p:spPr>
          <a:xfrm>
            <a:off x="1083350" y="6282763"/>
            <a:ext cx="3319625" cy="337333"/>
          </a:xfrm>
          <a:prstGeom prst="roundRect">
            <a:avLst/>
          </a:prstGeom>
          <a:gradFill>
            <a:gsLst>
              <a:gs pos="100000">
                <a:srgbClr val="9BBD1E"/>
              </a:gs>
              <a:gs pos="89000">
                <a:srgbClr val="69822B"/>
              </a:gs>
              <a:gs pos="100000">
                <a:srgbClr val="6C862A"/>
              </a:gs>
              <a:gs pos="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MSI HERALD-AX</a:t>
            </a:r>
          </a:p>
        </p:txBody>
      </p:sp>
    </p:spTree>
    <p:extLst>
      <p:ext uri="{BB962C8B-B14F-4D97-AF65-F5344CB8AC3E}">
        <p14:creationId xmlns:p14="http://schemas.microsoft.com/office/powerpoint/2010/main" val="3966888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B0359B9-021C-4912-A1E5-009FB10B3D2A}"/>
              </a:ext>
            </a:extLst>
          </p:cNvPr>
          <p:cNvSpPr/>
          <p:nvPr/>
        </p:nvSpPr>
        <p:spPr>
          <a:xfrm>
            <a:off x="7563173" y="2511296"/>
            <a:ext cx="116237" cy="511444"/>
          </a:xfrm>
          <a:prstGeom prst="rect">
            <a:avLst/>
          </a:prstGeom>
          <a:solidFill>
            <a:srgbClr val="D6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9C545F0-A39D-47F1-BE5E-ADBD2677D85A}"/>
              </a:ext>
            </a:extLst>
          </p:cNvPr>
          <p:cNvSpPr/>
          <p:nvPr/>
        </p:nvSpPr>
        <p:spPr>
          <a:xfrm>
            <a:off x="7679410" y="2536185"/>
            <a:ext cx="4384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 is gaining popularity</a:t>
            </a:r>
            <a:endParaRPr lang="zh-TW" altLang="en-US" sz="2400" b="1">
              <a:solidFill>
                <a:srgbClr val="D6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91816B4-D994-4B79-B23B-1B4DCB4D6B50}"/>
              </a:ext>
            </a:extLst>
          </p:cNvPr>
          <p:cNvSpPr/>
          <p:nvPr/>
        </p:nvSpPr>
        <p:spPr>
          <a:xfrm>
            <a:off x="7563173" y="3603097"/>
            <a:ext cx="116237" cy="511444"/>
          </a:xfrm>
          <a:prstGeom prst="rect">
            <a:avLst/>
          </a:prstGeom>
          <a:solidFill>
            <a:srgbClr val="D6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022FD13-6DD5-444F-87A6-51040E0F7E49}"/>
              </a:ext>
            </a:extLst>
          </p:cNvPr>
          <p:cNvSpPr/>
          <p:nvPr/>
        </p:nvSpPr>
        <p:spPr>
          <a:xfrm>
            <a:off x="7679409" y="3443320"/>
            <a:ext cx="4384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 TS-x53D NAS series with PCIe expandability</a:t>
            </a:r>
            <a:endParaRPr lang="zh-TW" altLang="en-US" sz="2400" b="1">
              <a:solidFill>
                <a:srgbClr val="D6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C8E5C56-C558-431B-A6EC-ECBAF188A321}"/>
              </a:ext>
            </a:extLst>
          </p:cNvPr>
          <p:cNvSpPr/>
          <p:nvPr/>
        </p:nvSpPr>
        <p:spPr>
          <a:xfrm>
            <a:off x="7563173" y="4694898"/>
            <a:ext cx="116237" cy="511444"/>
          </a:xfrm>
          <a:prstGeom prst="rect">
            <a:avLst/>
          </a:prstGeom>
          <a:solidFill>
            <a:srgbClr val="D6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B52EDE3-31AA-49AF-BEF4-18D747F0BB27}"/>
              </a:ext>
            </a:extLst>
          </p:cNvPr>
          <p:cNvSpPr/>
          <p:nvPr/>
        </p:nvSpPr>
        <p:spPr>
          <a:xfrm>
            <a:off x="7679409" y="4535121"/>
            <a:ext cx="4195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Advanced apps </a:t>
            </a:r>
          </a:p>
          <a:p>
            <a:r>
              <a:rPr lang="en-US" altLang="zh-TW" sz="24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SOHO and SMBs </a:t>
            </a:r>
            <a:endParaRPr lang="zh-TW" altLang="en-US" sz="2400" b="1">
              <a:solidFill>
                <a:srgbClr val="D6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2BB5584-38F2-4320-8352-718D8353C9D6}"/>
              </a:ext>
            </a:extLst>
          </p:cNvPr>
          <p:cNvSpPr txBox="1"/>
          <p:nvPr/>
        </p:nvSpPr>
        <p:spPr>
          <a:xfrm rot="613681">
            <a:off x="278224" y="3266325"/>
            <a:ext cx="906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TS-253D</a:t>
            </a:r>
            <a:endParaRPr lang="zh-TW" altLang="en-US" sz="1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5E57EFC-7EC1-4855-864D-5483D4555241}"/>
              </a:ext>
            </a:extLst>
          </p:cNvPr>
          <p:cNvSpPr txBox="1"/>
          <p:nvPr/>
        </p:nvSpPr>
        <p:spPr>
          <a:xfrm rot="613681">
            <a:off x="4486715" y="5224921"/>
            <a:ext cx="1020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TS-653D</a:t>
            </a:r>
            <a:endParaRPr lang="zh-TW" altLang="en-US" sz="1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E4C1260-0EC7-4328-9B91-26FEF6CB30D0}"/>
              </a:ext>
            </a:extLst>
          </p:cNvPr>
          <p:cNvSpPr txBox="1"/>
          <p:nvPr/>
        </p:nvSpPr>
        <p:spPr>
          <a:xfrm rot="20778536">
            <a:off x="2282854" y="6096039"/>
            <a:ext cx="1055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TS-453D</a:t>
            </a:r>
            <a:endParaRPr lang="zh-TW" altLang="en-US" sz="1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88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102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9D3645-7EC8-4B2E-9198-31DF5FE52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98" y="4081183"/>
            <a:ext cx="5281807" cy="1910616"/>
          </a:xfrm>
        </p:spPr>
        <p:txBody>
          <a:bodyPr>
            <a:noAutofit/>
          </a:bodyPr>
          <a:lstStyle/>
          <a:p>
            <a:r>
              <a:rPr lang="en-US" altLang="zh-TW">
                <a:ea typeface="微軟正黑體"/>
              </a:rPr>
              <a:t>Backup, share, and VM applications all-in-one NAS for professionals and businesses</a:t>
            </a: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7A048CB-3875-4203-BEEF-2813C3326B8E}"/>
              </a:ext>
            </a:extLst>
          </p:cNvPr>
          <p:cNvSpPr/>
          <p:nvPr/>
        </p:nvSpPr>
        <p:spPr>
          <a:xfrm>
            <a:off x="7827897" y="4147307"/>
            <a:ext cx="839563" cy="25909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TS-653D</a:t>
            </a:r>
            <a:endParaRPr lang="en-US" altLang="zh-CN" sz="1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7138035-3982-42B9-850E-2F1B99C98FB0}"/>
              </a:ext>
            </a:extLst>
          </p:cNvPr>
          <p:cNvSpPr/>
          <p:nvPr/>
        </p:nvSpPr>
        <p:spPr>
          <a:xfrm>
            <a:off x="8569518" y="2344030"/>
            <a:ext cx="839563" cy="25909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TS-453D</a:t>
            </a:r>
            <a:endParaRPr lang="en-US" altLang="zh-CN" sz="1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B6C0731-000E-4AEF-87C7-DD6071A52DFF}"/>
              </a:ext>
            </a:extLst>
          </p:cNvPr>
          <p:cNvSpPr/>
          <p:nvPr/>
        </p:nvSpPr>
        <p:spPr>
          <a:xfrm>
            <a:off x="9467060" y="466495"/>
            <a:ext cx="839563" cy="25909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TS-253D</a:t>
            </a:r>
            <a:endParaRPr lang="en-US" altLang="zh-CN" sz="1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pic>
        <p:nvPicPr>
          <p:cNvPr id="12" name="圖片 11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4B2C6B10-764C-4DB4-8D84-221A32C0B3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7897" y="4276853"/>
            <a:ext cx="2773290" cy="2237776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  <p:pic>
        <p:nvPicPr>
          <p:cNvPr id="11" name="圖片 10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4A216A52-AB5C-40D7-AED3-EE0B28C336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7720" y="2473576"/>
            <a:ext cx="2015265" cy="2163518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  <p:pic>
        <p:nvPicPr>
          <p:cNvPr id="13" name="圖片 12" descr="一張含有 室內, 坐, 監視器, 電子用品 的圖片&#10;&#10;自動產生的描述">
            <a:extLst>
              <a:ext uri="{FF2B5EF4-FFF2-40B4-BE49-F238E27FC236}">
                <a16:creationId xmlns:a16="http://schemas.microsoft.com/office/drawing/2014/main" id="{19A4B83D-190B-4CE5-A29B-8C381BF927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363" y="596041"/>
            <a:ext cx="1294959" cy="2172930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7549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相片, 鵰, 街道, 標誌 的圖片&#10;&#10;自動產生的描述">
            <a:extLst>
              <a:ext uri="{FF2B5EF4-FFF2-40B4-BE49-F238E27FC236}">
                <a16:creationId xmlns:a16="http://schemas.microsoft.com/office/drawing/2014/main" id="{CE29B821-3D58-464E-83E6-10CC3644E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21" y="3476117"/>
            <a:ext cx="2287345" cy="228988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920" y="509421"/>
            <a:ext cx="10358079" cy="749691"/>
          </a:xfrm>
        </p:spPr>
        <p:txBody>
          <a:bodyPr>
            <a:noAutofit/>
          </a:bodyPr>
          <a:lstStyle/>
          <a:p>
            <a:r>
              <a:rPr lang="en-US" altLang="zh-TW" err="1"/>
              <a:t>QuMagie</a:t>
            </a:r>
            <a:r>
              <a:rPr lang="zh-TW" altLang="en-US"/>
              <a:t> </a:t>
            </a:r>
            <a:r>
              <a:rPr lang="en-US" altLang="zh-TW"/>
              <a:t>smart albums and accelerated A</a:t>
            </a:r>
            <a:r>
              <a:rPr lang="en-US" altLang="zh-CN"/>
              <a:t>I classification</a:t>
            </a:r>
            <a:r>
              <a:rPr lang="zh-TW" altLang="en-US"/>
              <a:t> </a:t>
            </a:r>
            <a:endParaRPr 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1DBD32-1F25-4A9E-9667-AF97B1B37461}"/>
              </a:ext>
            </a:extLst>
          </p:cNvPr>
          <p:cNvSpPr/>
          <p:nvPr/>
        </p:nvSpPr>
        <p:spPr>
          <a:xfrm>
            <a:off x="1833920" y="1394713"/>
            <a:ext cx="9077096" cy="37446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Organize photos with similar faces using facial recognition</a:t>
            </a:r>
          </a:p>
        </p:txBody>
      </p:sp>
      <p:sp>
        <p:nvSpPr>
          <p:cNvPr id="19" name="矩形: 圓角 8">
            <a:extLst>
              <a:ext uri="{FF2B5EF4-FFF2-40B4-BE49-F238E27FC236}">
                <a16:creationId xmlns:a16="http://schemas.microsoft.com/office/drawing/2014/main" id="{4EA6A9F2-187E-6342-8CAD-100EEE6DE8D2}"/>
              </a:ext>
            </a:extLst>
          </p:cNvPr>
          <p:cNvSpPr/>
          <p:nvPr/>
        </p:nvSpPr>
        <p:spPr>
          <a:xfrm rot="5400000">
            <a:off x="1894781" y="78816"/>
            <a:ext cx="1148430" cy="4937996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9BBD1E"/>
              </a:gs>
              <a:gs pos="0">
                <a:srgbClr val="3F5036"/>
              </a:gs>
            </a:gsLst>
            <a:lin ang="0" scaled="1"/>
            <a:tileRect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0AE18A20-9360-BC46-BC4C-AEA859D84A33}"/>
              </a:ext>
            </a:extLst>
          </p:cNvPr>
          <p:cNvSpPr/>
          <p:nvPr/>
        </p:nvSpPr>
        <p:spPr>
          <a:xfrm>
            <a:off x="711423" y="2097565"/>
            <a:ext cx="3723972" cy="9564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Classify photos into 400 different themes using Subject Detection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People, tags, dates, events, etc.</a:t>
            </a:r>
          </a:p>
        </p:txBody>
      </p:sp>
      <p:pic>
        <p:nvPicPr>
          <p:cNvPr id="33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A747DF22-6CAF-F048-B8CB-B405876DA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36" y="384384"/>
            <a:ext cx="948759" cy="948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螢幕擷取畫面, 相片, 監視器, 螢幕 的圖片&#10;&#10;自動產生的描述">
            <a:extLst>
              <a:ext uri="{FF2B5EF4-FFF2-40B4-BE49-F238E27FC236}">
                <a16:creationId xmlns:a16="http://schemas.microsoft.com/office/drawing/2014/main" id="{0AFCAD37-6167-4A4B-A73E-C008B83B3D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345" y="4032579"/>
            <a:ext cx="3688923" cy="2180515"/>
          </a:xfrm>
          <a:prstGeom prst="rect">
            <a:avLst/>
          </a:prstGeom>
        </p:spPr>
      </p:pic>
      <p:sp>
        <p:nvSpPr>
          <p:cNvPr id="38" name="橢圓 37">
            <a:extLst>
              <a:ext uri="{FF2B5EF4-FFF2-40B4-BE49-F238E27FC236}">
                <a16:creationId xmlns:a16="http://schemas.microsoft.com/office/drawing/2014/main" id="{B205F529-41BC-4C7C-9A17-A7CD2F22C28C}"/>
              </a:ext>
            </a:extLst>
          </p:cNvPr>
          <p:cNvSpPr/>
          <p:nvPr/>
        </p:nvSpPr>
        <p:spPr>
          <a:xfrm>
            <a:off x="4422873" y="2082840"/>
            <a:ext cx="1027052" cy="10391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0C737B18-2C5C-4FD3-879C-B771A2FF52EC}"/>
              </a:ext>
            </a:extLst>
          </p:cNvPr>
          <p:cNvSpPr/>
          <p:nvPr/>
        </p:nvSpPr>
        <p:spPr>
          <a:xfrm>
            <a:off x="4487994" y="2153981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9BBD1E"/>
              </a:gs>
              <a:gs pos="0">
                <a:srgbClr val="3F5036"/>
              </a:gs>
            </a:gsLst>
            <a:lin ang="0" scaled="1"/>
            <a:tileRect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40" name="圖形 39">
            <a:extLst>
              <a:ext uri="{FF2B5EF4-FFF2-40B4-BE49-F238E27FC236}">
                <a16:creationId xmlns:a16="http://schemas.microsoft.com/office/drawing/2014/main" id="{3A5D4869-BF0C-4E40-B61E-8998F87C5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04042" y="2337700"/>
            <a:ext cx="669931" cy="534249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883A8919-08F9-46FF-B243-18BBFE3104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715000" y="6089514"/>
            <a:ext cx="1795182" cy="244643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4286C7DA-DB54-4D72-91E9-C914F529C9A2}"/>
              </a:ext>
            </a:extLst>
          </p:cNvPr>
          <p:cNvSpPr/>
          <p:nvPr/>
        </p:nvSpPr>
        <p:spPr>
          <a:xfrm>
            <a:off x="2825372" y="3794370"/>
            <a:ext cx="1892432" cy="421340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 6">
            <a:extLst>
              <a:ext uri="{FF2B5EF4-FFF2-40B4-BE49-F238E27FC236}">
                <a16:creationId xmlns:a16="http://schemas.microsoft.com/office/drawing/2014/main" id="{6628FD1D-E666-4815-A803-A41221B4A4EB}"/>
              </a:ext>
            </a:extLst>
          </p:cNvPr>
          <p:cNvSpPr/>
          <p:nvPr/>
        </p:nvSpPr>
        <p:spPr>
          <a:xfrm>
            <a:off x="3074722" y="3770134"/>
            <a:ext cx="1574057" cy="422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33"/>
              </a:lnSpc>
            </a:pPr>
            <a:r>
              <a:rPr lang="en-US" altLang="zh-TW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Folder view</a:t>
            </a:r>
            <a:endParaRPr lang="en-US" altLang="zh-CN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D8A4F65E-0D75-4D9C-9A8E-D2D7897EE1FB}"/>
              </a:ext>
            </a:extLst>
          </p:cNvPr>
          <p:cNvSpPr/>
          <p:nvPr/>
        </p:nvSpPr>
        <p:spPr>
          <a:xfrm>
            <a:off x="601442" y="3460639"/>
            <a:ext cx="1730585" cy="421340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6">
            <a:extLst>
              <a:ext uri="{FF2B5EF4-FFF2-40B4-BE49-F238E27FC236}">
                <a16:creationId xmlns:a16="http://schemas.microsoft.com/office/drawing/2014/main" id="{9F432D76-C9FF-1240-A567-CE912C13DCCC}"/>
              </a:ext>
            </a:extLst>
          </p:cNvPr>
          <p:cNvSpPr/>
          <p:nvPr/>
        </p:nvSpPr>
        <p:spPr>
          <a:xfrm>
            <a:off x="771511" y="3445930"/>
            <a:ext cx="1514851" cy="4222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933"/>
              </a:lnSpc>
            </a:pPr>
            <a:r>
              <a:rPr lang="en-US" altLang="zh-TW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 view</a:t>
            </a:r>
            <a:endParaRPr lang="en-US" altLang="zh-CN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Google Shape;158;p22">
            <a:extLst>
              <a:ext uri="{FF2B5EF4-FFF2-40B4-BE49-F238E27FC236}">
                <a16:creationId xmlns:a16="http://schemas.microsoft.com/office/drawing/2014/main" id="{13506F77-A818-3141-9F93-517F7F4EB899}"/>
              </a:ext>
            </a:extLst>
          </p:cNvPr>
          <p:cNvSpPr txBox="1"/>
          <p:nvPr/>
        </p:nvSpPr>
        <p:spPr>
          <a:xfrm>
            <a:off x="5658622" y="3735972"/>
            <a:ext cx="1218422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TS-253D</a:t>
            </a:r>
          </a:p>
        </p:txBody>
      </p:sp>
      <p:pic>
        <p:nvPicPr>
          <p:cNvPr id="26" name="圖片 25" descr="一張含有 室內, 坐, 監視器, 電子用品 的圖片&#10;&#10;自動產生的描述">
            <a:extLst>
              <a:ext uri="{FF2B5EF4-FFF2-40B4-BE49-F238E27FC236}">
                <a16:creationId xmlns:a16="http://schemas.microsoft.com/office/drawing/2014/main" id="{AC21682E-0019-4C31-ADA7-EFFA455D28A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8860" y="3943073"/>
            <a:ext cx="1418794" cy="238072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65256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A333B1AE-47A1-422E-BC0C-F785E69E761E}"/>
              </a:ext>
            </a:extLst>
          </p:cNvPr>
          <p:cNvSpPr/>
          <p:nvPr/>
        </p:nvSpPr>
        <p:spPr>
          <a:xfrm>
            <a:off x="0" y="1148142"/>
            <a:ext cx="12192000" cy="570985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00419-1EFB-0046-963E-BD588063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Stream to Smart TV, Apple TV, Chromecast, </a:t>
            </a:r>
            <a:br>
              <a:rPr lang="en-US" altLang="zh-TW"/>
            </a:br>
            <a:r>
              <a:rPr lang="en-US" altLang="zh-TW"/>
              <a:t>Fire TV &amp; Roku</a:t>
            </a:r>
            <a:endParaRPr 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B73D4AB-6061-4FBB-B4C7-691DDCB88DD2}"/>
              </a:ext>
            </a:extLst>
          </p:cNvPr>
          <p:cNvGrpSpPr/>
          <p:nvPr/>
        </p:nvGrpSpPr>
        <p:grpSpPr>
          <a:xfrm>
            <a:off x="971106" y="2641602"/>
            <a:ext cx="2223484" cy="1883844"/>
            <a:chOff x="1245351" y="1476007"/>
            <a:chExt cx="2597088" cy="2406940"/>
          </a:xfrm>
        </p:grpSpPr>
        <p:sp>
          <p:nvSpPr>
            <p:cNvPr id="7" name="流程圖: 人工作業 6">
              <a:extLst>
                <a:ext uri="{FF2B5EF4-FFF2-40B4-BE49-F238E27FC236}">
                  <a16:creationId xmlns:a16="http://schemas.microsoft.com/office/drawing/2014/main" id="{20977FED-DF8A-4541-8B27-172A7147F80A}"/>
                </a:ext>
              </a:extLst>
            </p:cNvPr>
            <p:cNvSpPr/>
            <p:nvPr/>
          </p:nvSpPr>
          <p:spPr>
            <a:xfrm>
              <a:off x="1245351" y="1476007"/>
              <a:ext cx="2597088" cy="2406940"/>
            </a:xfrm>
            <a:prstGeom prst="flowChartManualOperation">
              <a:avLst/>
            </a:prstGeom>
            <a:gradFill flip="none" rotWithShape="1">
              <a:gsLst>
                <a:gs pos="0">
                  <a:srgbClr val="9BBD1E"/>
                </a:gs>
                <a:gs pos="38000">
                  <a:srgbClr val="D6FF00"/>
                </a:gs>
                <a:gs pos="78000">
                  <a:schemeClr val="accent6">
                    <a:alpha val="2000"/>
                    <a:lumMod val="9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A22689-46C4-3241-86BB-7B3B42E2E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5341" y="2163936"/>
              <a:ext cx="1621222" cy="1621222"/>
            </a:xfrm>
            <a:prstGeom prst="rect">
              <a:avLst/>
            </a:prstGeom>
          </p:spPr>
        </p:pic>
      </p:grpSp>
      <p:pic>
        <p:nvPicPr>
          <p:cNvPr id="14" name="圖形 13">
            <a:extLst>
              <a:ext uri="{FF2B5EF4-FFF2-40B4-BE49-F238E27FC236}">
                <a16:creationId xmlns:a16="http://schemas.microsoft.com/office/drawing/2014/main" id="{880B575B-31A7-438E-9A87-4224CBD6B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907" y="2874311"/>
            <a:ext cx="1778795" cy="17710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E940C4-EC77-9546-BEA8-945094800F9D}"/>
              </a:ext>
            </a:extLst>
          </p:cNvPr>
          <p:cNvSpPr txBox="1"/>
          <p:nvPr/>
        </p:nvSpPr>
        <p:spPr>
          <a:xfrm>
            <a:off x="3029977" y="4441736"/>
            <a:ext cx="1234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400" b="0" err="1">
                <a:solidFill>
                  <a:schemeClr val="bg1"/>
                </a:solidFill>
                <a:ea typeface="微軟正黑體" panose="020B0604030504040204" pitchFamily="34" charset="-120"/>
              </a:rPr>
              <a:t>Qmedia</a:t>
            </a:r>
            <a:endParaRPr lang="en-US" sz="1400" b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EB0B1E39-D950-4FA6-B4FD-42D024AC2290}"/>
              </a:ext>
            </a:extLst>
          </p:cNvPr>
          <p:cNvSpPr txBox="1"/>
          <p:nvPr/>
        </p:nvSpPr>
        <p:spPr>
          <a:xfrm>
            <a:off x="3762607" y="5185197"/>
            <a:ext cx="3105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DLNA,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 streaming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E33450F1-82B4-4526-BE05-0C87E9A3BD80}"/>
              </a:ext>
            </a:extLst>
          </p:cNvPr>
          <p:cNvCxnSpPr>
            <a:cxnSpLocks/>
          </p:cNvCxnSpPr>
          <p:nvPr/>
        </p:nvCxnSpPr>
        <p:spPr>
          <a:xfrm flipV="1">
            <a:off x="2850620" y="5616942"/>
            <a:ext cx="4504921" cy="1"/>
          </a:xfrm>
          <a:prstGeom prst="straightConnector1">
            <a:avLst/>
          </a:prstGeom>
          <a:ln w="38100" cap="rnd"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6000">
                  <a:srgbClr val="D5FF00"/>
                </a:gs>
                <a:gs pos="68000">
                  <a:srgbClr val="D6FF00"/>
                </a:gs>
                <a:gs pos="100000">
                  <a:srgbClr val="9BBD1E"/>
                </a:gs>
              </a:gsLst>
              <a:lin ang="2700000" scaled="0"/>
            </a:gradFill>
            <a:prstDash val="sysDot"/>
            <a:headEnd type="none" w="lg" len="lg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B38C86-A837-6A41-8D3E-9716D7A4D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529" y="1472400"/>
            <a:ext cx="3801793" cy="2138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B39E367-9BF9-CC4A-AF19-9DBAE6858DA6}"/>
              </a:ext>
            </a:extLst>
          </p:cNvPr>
          <p:cNvSpPr txBox="1"/>
          <p:nvPr/>
        </p:nvSpPr>
        <p:spPr>
          <a:xfrm>
            <a:off x="661111" y="1315555"/>
            <a:ext cx="6287740" cy="13913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Use the remote control of your media player to navigate</a:t>
            </a:r>
          </a:p>
          <a:p>
            <a:pPr marL="28575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Categorization and multiple sorting methods to enjoy your media content</a:t>
            </a:r>
          </a:p>
          <a:p>
            <a:pPr marL="28575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Filters and keyword searches to locate a file quickly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E915514-8A5F-9348-BBB2-93233403DF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904" y="2657339"/>
            <a:ext cx="3780324" cy="2126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Shape 524">
            <a:extLst>
              <a:ext uri="{FF2B5EF4-FFF2-40B4-BE49-F238E27FC236}">
                <a16:creationId xmlns:a16="http://schemas.microsoft.com/office/drawing/2014/main" id="{81895EC7-6BCF-4DEE-9E98-13CC2BB527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7255" y="3962277"/>
            <a:ext cx="4656687" cy="30427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845DA96-5812-404A-AEB4-8516B75820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633" y="4124900"/>
            <a:ext cx="3808919" cy="2142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1EEFF0C9-A203-4BD8-BCF8-16A05C0699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37199" y="6574536"/>
            <a:ext cx="2273466" cy="244643"/>
          </a:xfrm>
          <a:prstGeom prst="rect">
            <a:avLst/>
          </a:prstGeom>
        </p:spPr>
      </p:pic>
      <p:sp>
        <p:nvSpPr>
          <p:cNvPr id="24" name="Google Shape;158;p22">
            <a:extLst>
              <a:ext uri="{FF2B5EF4-FFF2-40B4-BE49-F238E27FC236}">
                <a16:creationId xmlns:a16="http://schemas.microsoft.com/office/drawing/2014/main" id="{D9E4DDFC-E791-1144-8879-F850431CF56B}"/>
              </a:ext>
            </a:extLst>
          </p:cNvPr>
          <p:cNvSpPr txBox="1"/>
          <p:nvPr/>
        </p:nvSpPr>
        <p:spPr>
          <a:xfrm>
            <a:off x="2862724" y="6354204"/>
            <a:ext cx="1329711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TS-453D</a:t>
            </a:r>
          </a:p>
        </p:txBody>
      </p:sp>
      <p:pic>
        <p:nvPicPr>
          <p:cNvPr id="25" name="圖片 24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EDC48A54-E686-4C43-8039-872ACD27C7B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258" y="4412817"/>
            <a:ext cx="2241469" cy="24063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78823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C599D5B5-53C9-4DEB-A939-CBB4A414DA8B}"/>
              </a:ext>
            </a:extLst>
          </p:cNvPr>
          <p:cNvSpPr/>
          <p:nvPr/>
        </p:nvSpPr>
        <p:spPr>
          <a:xfrm>
            <a:off x="568237" y="4974192"/>
            <a:ext cx="5422089" cy="8254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A5760"/>
              </a:gs>
              <a:gs pos="0">
                <a:srgbClr val="08827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DCACBD7E-975A-4B7F-8D63-2DD2BF3069B7}"/>
              </a:ext>
            </a:extLst>
          </p:cNvPr>
          <p:cNvSpPr/>
          <p:nvPr/>
        </p:nvSpPr>
        <p:spPr>
          <a:xfrm>
            <a:off x="1042503" y="3808037"/>
            <a:ext cx="4947823" cy="87634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F5036"/>
              </a:gs>
              <a:gs pos="0">
                <a:srgbClr val="9BBD1E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3286EACE-FEB2-4D0B-B872-7B0DDC0237A1}"/>
              </a:ext>
            </a:extLst>
          </p:cNvPr>
          <p:cNvSpPr/>
          <p:nvPr/>
        </p:nvSpPr>
        <p:spPr>
          <a:xfrm>
            <a:off x="893137" y="2771602"/>
            <a:ext cx="5122395" cy="65808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F5036"/>
              </a:gs>
              <a:gs pos="0">
                <a:srgbClr val="9BBD1E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Full 4K UHD multimedia experiences</a:t>
            </a:r>
            <a:endParaRPr lang="en-US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AA48E7D3-6D8D-40CD-BE05-3649BB8AE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458868" y="6373871"/>
            <a:ext cx="2564169" cy="264864"/>
          </a:xfrm>
          <a:prstGeom prst="rect">
            <a:avLst/>
          </a:prstGeom>
        </p:spPr>
      </p:pic>
      <p:pic>
        <p:nvPicPr>
          <p:cNvPr id="34" name="圖片 33" descr="Cinema28_51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73" y="3784141"/>
            <a:ext cx="915155" cy="915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644836-3424-8940-BE3F-3E0B6DDA96B2}"/>
              </a:ext>
            </a:extLst>
          </p:cNvPr>
          <p:cNvSpPr txBox="1"/>
          <p:nvPr/>
        </p:nvSpPr>
        <p:spPr>
          <a:xfrm>
            <a:off x="1465429" y="2881743"/>
            <a:ext cx="463057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Plex streaming &amp; transcoding</a:t>
            </a:r>
            <a:endParaRPr lang="en-US" altLang="en-US" sz="2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497F24-3268-9B45-BC34-7411393F3B6B}"/>
              </a:ext>
            </a:extLst>
          </p:cNvPr>
          <p:cNvSpPr txBox="1"/>
          <p:nvPr/>
        </p:nvSpPr>
        <p:spPr>
          <a:xfrm>
            <a:off x="1689570" y="3826417"/>
            <a:ext cx="402674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 Cinema28 for </a:t>
            </a:r>
          </a:p>
          <a:p>
            <a:r>
              <a:rPr lang="en-US" altLang="zh-CN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multi-room streaming</a:t>
            </a:r>
            <a:endParaRPr lang="en-US" altLang="en-US" sz="2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AD2B32EC-D25E-43B7-AECD-E7F2235F5AD3}"/>
              </a:ext>
            </a:extLst>
          </p:cNvPr>
          <p:cNvSpPr/>
          <p:nvPr/>
        </p:nvSpPr>
        <p:spPr>
          <a:xfrm>
            <a:off x="880535" y="1694189"/>
            <a:ext cx="5122395" cy="65808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F5036"/>
              </a:gs>
              <a:gs pos="0">
                <a:srgbClr val="9BBD1E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D5473D-B7CD-FF4E-984C-8D3633D04E85}"/>
              </a:ext>
            </a:extLst>
          </p:cNvPr>
          <p:cNvSpPr txBox="1"/>
          <p:nvPr/>
        </p:nvSpPr>
        <p:spPr>
          <a:xfrm>
            <a:off x="1495528" y="1797220"/>
            <a:ext cx="3809056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4K HDMI 2.0 60Hz </a:t>
            </a:r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output</a:t>
            </a:r>
            <a:endParaRPr lang="en-US" sz="2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568237" y="1578233"/>
            <a:ext cx="864096" cy="86409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48617B5-EAC7-4C0B-89BE-F6FA45852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418" y="1761678"/>
            <a:ext cx="687381" cy="497207"/>
          </a:xfrm>
          <a:prstGeom prst="rect">
            <a:avLst/>
          </a:prstGeom>
        </p:spPr>
      </p:pic>
      <p:pic>
        <p:nvPicPr>
          <p:cNvPr id="5" name="圖片 4" descr="一張含有 電子用品, 電腦, 鍵盤, 室內 的圖片&#10;&#10;自動產生的描述">
            <a:extLst>
              <a:ext uri="{FF2B5EF4-FFF2-40B4-BE49-F238E27FC236}">
                <a16:creationId xmlns:a16="http://schemas.microsoft.com/office/drawing/2014/main" id="{C3CDE44A-2C39-461B-B4DD-17014A895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969" y="5137276"/>
            <a:ext cx="1602328" cy="137623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F0CC3EE-3A12-D140-80C3-DC70163FB86A}"/>
              </a:ext>
            </a:extLst>
          </p:cNvPr>
          <p:cNvSpPr txBox="1"/>
          <p:nvPr/>
        </p:nvSpPr>
        <p:spPr>
          <a:xfrm>
            <a:off x="820221" y="5052645"/>
            <a:ext cx="481732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 optional RM-IR004 IR remote control or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wireless keyboard and mouse</a:t>
            </a:r>
            <a:endParaRPr lang="en-US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9" name="圖片 18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09BA1BDE-4BBE-4290-BB1B-E3E89745C8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460" y="4194729"/>
            <a:ext cx="2241469" cy="2406363"/>
          </a:xfrm>
          <a:prstGeom prst="rect">
            <a:avLst/>
          </a:prstGeom>
          <a:effectLst/>
        </p:spPr>
      </p:pic>
      <p:pic>
        <p:nvPicPr>
          <p:cNvPr id="26" name="圖片 25" descr="H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20207" y="3438254"/>
            <a:ext cx="886584" cy="899986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D81F8887-9C89-AC4F-B798-44864428AE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555" y="5408586"/>
            <a:ext cx="738611" cy="738611"/>
          </a:xfrm>
          <a:prstGeom prst="rect">
            <a:avLst/>
          </a:prstGeom>
        </p:spPr>
      </p:pic>
      <p:pic>
        <p:nvPicPr>
          <p:cNvPr id="20" name="Shape 328">
            <a:extLst>
              <a:ext uri="{FF2B5EF4-FFF2-40B4-BE49-F238E27FC236}">
                <a16:creationId xmlns:a16="http://schemas.microsoft.com/office/drawing/2014/main" id="{06DDD86A-C211-224F-8616-5A7099187E49}"/>
              </a:ext>
            </a:extLst>
          </p:cNvPr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53" y="2627719"/>
            <a:ext cx="878880" cy="905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882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群組 45">
            <a:extLst>
              <a:ext uri="{FF2B5EF4-FFF2-40B4-BE49-F238E27FC236}">
                <a16:creationId xmlns:a16="http://schemas.microsoft.com/office/drawing/2014/main" id="{82F1DED9-C9AC-4132-9BE5-EF7D2F4B7965}"/>
              </a:ext>
            </a:extLst>
          </p:cNvPr>
          <p:cNvGrpSpPr/>
          <p:nvPr/>
        </p:nvGrpSpPr>
        <p:grpSpPr>
          <a:xfrm>
            <a:off x="3684073" y="4658828"/>
            <a:ext cx="1963692" cy="1963692"/>
            <a:chOff x="1538702" y="4710155"/>
            <a:chExt cx="1963692" cy="1963692"/>
          </a:xfrm>
        </p:grpSpPr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249DA8CC-E2E3-40F6-839B-BD000FF1353B}"/>
                </a:ext>
              </a:extLst>
            </p:cNvPr>
            <p:cNvSpPr/>
            <p:nvPr/>
          </p:nvSpPr>
          <p:spPr>
            <a:xfrm>
              <a:off x="1632543" y="4795192"/>
              <a:ext cx="1768288" cy="1768288"/>
            </a:xfrm>
            <a:prstGeom prst="ellipse">
              <a:avLst/>
            </a:prstGeom>
            <a:gradFill>
              <a:gsLst>
                <a:gs pos="0">
                  <a:srgbClr val="9BBD1E"/>
                </a:gs>
                <a:gs pos="100000">
                  <a:srgbClr val="088279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48" name="橢圓 47">
              <a:extLst>
                <a:ext uri="{FF2B5EF4-FFF2-40B4-BE49-F238E27FC236}">
                  <a16:creationId xmlns:a16="http://schemas.microsoft.com/office/drawing/2014/main" id="{88874ADB-B201-49F9-BB6F-992D42C4F483}"/>
                </a:ext>
              </a:extLst>
            </p:cNvPr>
            <p:cNvSpPr/>
            <p:nvPr/>
          </p:nvSpPr>
          <p:spPr>
            <a:xfrm>
              <a:off x="1538702" y="4710155"/>
              <a:ext cx="1963692" cy="1963692"/>
            </a:xfrm>
            <a:prstGeom prst="ellipse">
              <a:avLst/>
            </a:prstGeom>
            <a:noFill/>
            <a:ln>
              <a:solidFill>
                <a:srgbClr val="9BBD1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89E97086-EA31-4C61-B057-49A518093AA6}"/>
              </a:ext>
            </a:extLst>
          </p:cNvPr>
          <p:cNvGrpSpPr/>
          <p:nvPr/>
        </p:nvGrpSpPr>
        <p:grpSpPr>
          <a:xfrm>
            <a:off x="5844839" y="4658828"/>
            <a:ext cx="1963692" cy="1963692"/>
            <a:chOff x="1538702" y="4710155"/>
            <a:chExt cx="1963692" cy="1963692"/>
          </a:xfrm>
        </p:grpSpPr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407B4D61-AFE1-4BB8-B384-76DE327CE62A}"/>
                </a:ext>
              </a:extLst>
            </p:cNvPr>
            <p:cNvSpPr/>
            <p:nvPr/>
          </p:nvSpPr>
          <p:spPr>
            <a:xfrm>
              <a:off x="1632543" y="4795192"/>
              <a:ext cx="1768288" cy="1768288"/>
            </a:xfrm>
            <a:prstGeom prst="ellipse">
              <a:avLst/>
            </a:prstGeom>
            <a:gradFill>
              <a:gsLst>
                <a:gs pos="0">
                  <a:srgbClr val="9BBD1E"/>
                </a:gs>
                <a:gs pos="100000">
                  <a:srgbClr val="088279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4701CABB-43D4-4E57-AEDB-A8741B444E13}"/>
                </a:ext>
              </a:extLst>
            </p:cNvPr>
            <p:cNvSpPr/>
            <p:nvPr/>
          </p:nvSpPr>
          <p:spPr>
            <a:xfrm>
              <a:off x="1538702" y="4710155"/>
              <a:ext cx="1963692" cy="1963692"/>
            </a:xfrm>
            <a:prstGeom prst="ellipse">
              <a:avLst/>
            </a:prstGeom>
            <a:noFill/>
            <a:ln>
              <a:solidFill>
                <a:srgbClr val="9BBD1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EB16133B-5FBB-4A42-97DE-F9BF79370A09}"/>
              </a:ext>
            </a:extLst>
          </p:cNvPr>
          <p:cNvGrpSpPr/>
          <p:nvPr/>
        </p:nvGrpSpPr>
        <p:grpSpPr>
          <a:xfrm>
            <a:off x="8023639" y="4658828"/>
            <a:ext cx="1963692" cy="1963692"/>
            <a:chOff x="1538702" y="4710155"/>
            <a:chExt cx="1963692" cy="1963692"/>
          </a:xfrm>
        </p:grpSpPr>
        <p:sp>
          <p:nvSpPr>
            <p:cNvPr id="63" name="橢圓 62">
              <a:extLst>
                <a:ext uri="{FF2B5EF4-FFF2-40B4-BE49-F238E27FC236}">
                  <a16:creationId xmlns:a16="http://schemas.microsoft.com/office/drawing/2014/main" id="{F7DC1F75-4485-41D4-9E35-B8C93530E23E}"/>
                </a:ext>
              </a:extLst>
            </p:cNvPr>
            <p:cNvSpPr/>
            <p:nvPr/>
          </p:nvSpPr>
          <p:spPr>
            <a:xfrm>
              <a:off x="1632543" y="4795192"/>
              <a:ext cx="1768288" cy="1768288"/>
            </a:xfrm>
            <a:prstGeom prst="ellipse">
              <a:avLst/>
            </a:prstGeom>
            <a:gradFill>
              <a:gsLst>
                <a:gs pos="0">
                  <a:srgbClr val="9BBD1E"/>
                </a:gs>
                <a:gs pos="100000">
                  <a:srgbClr val="088279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64" name="橢圓 63">
              <a:extLst>
                <a:ext uri="{FF2B5EF4-FFF2-40B4-BE49-F238E27FC236}">
                  <a16:creationId xmlns:a16="http://schemas.microsoft.com/office/drawing/2014/main" id="{734B85AB-9C8C-4711-B26D-1D565AFC2A41}"/>
                </a:ext>
              </a:extLst>
            </p:cNvPr>
            <p:cNvSpPr/>
            <p:nvPr/>
          </p:nvSpPr>
          <p:spPr>
            <a:xfrm>
              <a:off x="1538702" y="4710155"/>
              <a:ext cx="1963692" cy="1963692"/>
            </a:xfrm>
            <a:prstGeom prst="ellipse">
              <a:avLst/>
            </a:prstGeom>
            <a:noFill/>
            <a:ln>
              <a:solidFill>
                <a:srgbClr val="9BBD1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F46B3BEB-8BDC-44EE-8071-78A618AA10DF}"/>
              </a:ext>
            </a:extLst>
          </p:cNvPr>
          <p:cNvGrpSpPr/>
          <p:nvPr/>
        </p:nvGrpSpPr>
        <p:grpSpPr>
          <a:xfrm>
            <a:off x="1542956" y="4658828"/>
            <a:ext cx="1963692" cy="1963692"/>
            <a:chOff x="1538702" y="4710155"/>
            <a:chExt cx="1963692" cy="1963692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7B756E22-A3B9-42F2-B76D-F75FAE715D9B}"/>
                </a:ext>
              </a:extLst>
            </p:cNvPr>
            <p:cNvSpPr/>
            <p:nvPr/>
          </p:nvSpPr>
          <p:spPr>
            <a:xfrm>
              <a:off x="1632543" y="4795192"/>
              <a:ext cx="1768288" cy="1768288"/>
            </a:xfrm>
            <a:prstGeom prst="ellipse">
              <a:avLst/>
            </a:prstGeom>
            <a:gradFill>
              <a:gsLst>
                <a:gs pos="0">
                  <a:srgbClr val="9BBD1E"/>
                </a:gs>
                <a:gs pos="100000">
                  <a:srgbClr val="088279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854FC07D-E02E-4D0E-808A-0610B9E6BBC5}"/>
                </a:ext>
              </a:extLst>
            </p:cNvPr>
            <p:cNvSpPr/>
            <p:nvPr/>
          </p:nvSpPr>
          <p:spPr>
            <a:xfrm>
              <a:off x="1538702" y="4710155"/>
              <a:ext cx="1963692" cy="1963692"/>
            </a:xfrm>
            <a:prstGeom prst="ellipse">
              <a:avLst/>
            </a:prstGeom>
            <a:noFill/>
            <a:ln>
              <a:solidFill>
                <a:srgbClr val="9BBD1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pic>
        <p:nvPicPr>
          <p:cNvPr id="51" name="圖片 50" descr="一張含有 螢幕擷取畫面, 相片, 監視器, 螢幕 的圖片&#10;&#10;自動產生的描述">
            <a:extLst>
              <a:ext uri="{FF2B5EF4-FFF2-40B4-BE49-F238E27FC236}">
                <a16:creationId xmlns:a16="http://schemas.microsoft.com/office/drawing/2014/main" id="{3B427A37-1DC6-4347-9BFA-7569A44BFF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65" y="1291898"/>
            <a:ext cx="5368320" cy="3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err="1"/>
              <a:t>Qsirch</a:t>
            </a:r>
            <a:r>
              <a:rPr lang="en-US" altLang="zh-TW"/>
              <a:t> 4.0</a:t>
            </a:r>
            <a:r>
              <a:rPr lang="zh-TW" altLang="en-US"/>
              <a:t> </a:t>
            </a:r>
            <a:r>
              <a:rPr lang="en-US" altLang="zh-CN"/>
              <a:t>makes it easy to search for files</a:t>
            </a:r>
            <a:endParaRPr lang="en-US"/>
          </a:p>
        </p:txBody>
      </p:sp>
      <p:sp>
        <p:nvSpPr>
          <p:cNvPr id="40" name="Shape 450">
            <a:extLst>
              <a:ext uri="{FF2B5EF4-FFF2-40B4-BE49-F238E27FC236}">
                <a16:creationId xmlns:a16="http://schemas.microsoft.com/office/drawing/2014/main" id="{C450D920-CA41-6045-984A-E41F1CD40966}"/>
              </a:ext>
            </a:extLst>
          </p:cNvPr>
          <p:cNvSpPr/>
          <p:nvPr/>
        </p:nvSpPr>
        <p:spPr>
          <a:xfrm>
            <a:off x="5780228" y="4733007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1" name="Shape 478">
            <a:extLst>
              <a:ext uri="{FF2B5EF4-FFF2-40B4-BE49-F238E27FC236}">
                <a16:creationId xmlns:a16="http://schemas.microsoft.com/office/drawing/2014/main" id="{757E71A0-4604-7445-AF1F-6DD270E5BD67}"/>
              </a:ext>
            </a:extLst>
          </p:cNvPr>
          <p:cNvSpPr txBox="1"/>
          <p:nvPr/>
        </p:nvSpPr>
        <p:spPr>
          <a:xfrm>
            <a:off x="6328964" y="4755188"/>
            <a:ext cx="937301" cy="4580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ts val="2133"/>
              </a:lnSpc>
            </a:pPr>
            <a:r>
              <a:rPr lang="en" sz="1600" b="1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Mac Finder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2" name="群組 42">
            <a:extLst>
              <a:ext uri="{FF2B5EF4-FFF2-40B4-BE49-F238E27FC236}">
                <a16:creationId xmlns:a16="http://schemas.microsoft.com/office/drawing/2014/main" id="{73F2B29A-85EA-9B43-B4EB-EC94B3F55DB9}"/>
              </a:ext>
            </a:extLst>
          </p:cNvPr>
          <p:cNvGrpSpPr/>
          <p:nvPr/>
        </p:nvGrpSpPr>
        <p:grpSpPr>
          <a:xfrm>
            <a:off x="6316603" y="5384927"/>
            <a:ext cx="1147273" cy="843140"/>
            <a:chOff x="8300580" y="4510178"/>
            <a:chExt cx="1777171" cy="1302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Shape 472">
              <a:extLst>
                <a:ext uri="{FF2B5EF4-FFF2-40B4-BE49-F238E27FC236}">
                  <a16:creationId xmlns:a16="http://schemas.microsoft.com/office/drawing/2014/main" id="{87260BA1-0AC7-E845-95CE-625AC3955D24}"/>
                </a:ext>
              </a:extLst>
            </p:cNvPr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00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45" name="Shape 464">
              <a:extLst>
                <a:ext uri="{FF2B5EF4-FFF2-40B4-BE49-F238E27FC236}">
                  <a16:creationId xmlns:a16="http://schemas.microsoft.com/office/drawing/2014/main" id="{D627205E-0F10-2B48-B0A9-01301F994706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Shape 474">
            <a:extLst>
              <a:ext uri="{FF2B5EF4-FFF2-40B4-BE49-F238E27FC236}">
                <a16:creationId xmlns:a16="http://schemas.microsoft.com/office/drawing/2014/main" id="{CD7C8014-BD8B-8949-A0DC-9A659D0925B4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5059" y="5818133"/>
            <a:ext cx="626973" cy="6362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450">
            <a:extLst>
              <a:ext uri="{FF2B5EF4-FFF2-40B4-BE49-F238E27FC236}">
                <a16:creationId xmlns:a16="http://schemas.microsoft.com/office/drawing/2014/main" id="{12BE6907-2615-7F40-83F2-F458594462B4}"/>
              </a:ext>
            </a:extLst>
          </p:cNvPr>
          <p:cNvSpPr/>
          <p:nvPr/>
        </p:nvSpPr>
        <p:spPr>
          <a:xfrm>
            <a:off x="1445603" y="4733008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35" name="Shape 462">
            <a:extLst>
              <a:ext uri="{FF2B5EF4-FFF2-40B4-BE49-F238E27FC236}">
                <a16:creationId xmlns:a16="http://schemas.microsoft.com/office/drawing/2014/main" id="{5943678D-622B-FE48-9097-D5513864B6D6}"/>
              </a:ext>
            </a:extLst>
          </p:cNvPr>
          <p:cNvGrpSpPr/>
          <p:nvPr/>
        </p:nvGrpSpPr>
        <p:grpSpPr>
          <a:xfrm>
            <a:off x="1869763" y="5336351"/>
            <a:ext cx="1329577" cy="898041"/>
            <a:chOff x="492692" y="2324099"/>
            <a:chExt cx="1383594" cy="8582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Shape 463">
              <a:extLst>
                <a:ext uri="{FF2B5EF4-FFF2-40B4-BE49-F238E27FC236}">
                  <a16:creationId xmlns:a16="http://schemas.microsoft.com/office/drawing/2014/main" id="{927CC88C-9804-5F44-A9F9-D6F58E806A5F}"/>
                </a:ext>
              </a:extLst>
            </p:cNvPr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600" kern="0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38" name="Shape 464">
              <a:extLst>
                <a:ext uri="{FF2B5EF4-FFF2-40B4-BE49-F238E27FC236}">
                  <a16:creationId xmlns:a16="http://schemas.microsoft.com/office/drawing/2014/main" id="{4E7A3360-C098-4745-9C98-85BFC20AF148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Shape 475">
            <a:extLst>
              <a:ext uri="{FF2B5EF4-FFF2-40B4-BE49-F238E27FC236}">
                <a16:creationId xmlns:a16="http://schemas.microsoft.com/office/drawing/2014/main" id="{6C7C96FF-614B-4841-B9CE-9421143BA39E}"/>
              </a:ext>
            </a:extLst>
          </p:cNvPr>
          <p:cNvSpPr txBox="1"/>
          <p:nvPr/>
        </p:nvSpPr>
        <p:spPr>
          <a:xfrm>
            <a:off x="2209917" y="4874175"/>
            <a:ext cx="761248" cy="295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Web</a:t>
            </a:r>
            <a:endParaRPr lang="zh-TW" altLang="en-US" sz="1600" b="1" kern="0">
              <a:solidFill>
                <a:schemeClr val="bg1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450">
            <a:extLst>
              <a:ext uri="{FF2B5EF4-FFF2-40B4-BE49-F238E27FC236}">
                <a16:creationId xmlns:a16="http://schemas.microsoft.com/office/drawing/2014/main" id="{38A40158-1B7D-4649-B85E-04B2CE21352B}"/>
              </a:ext>
            </a:extLst>
          </p:cNvPr>
          <p:cNvSpPr/>
          <p:nvPr/>
        </p:nvSpPr>
        <p:spPr>
          <a:xfrm>
            <a:off x="7938913" y="4733007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4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26" name="Shape 465">
            <a:extLst>
              <a:ext uri="{FF2B5EF4-FFF2-40B4-BE49-F238E27FC236}">
                <a16:creationId xmlns:a16="http://schemas.microsoft.com/office/drawing/2014/main" id="{C7DA9D1C-090E-E146-928D-4EBEE25FEA9F}"/>
              </a:ext>
            </a:extLst>
          </p:cNvPr>
          <p:cNvGrpSpPr/>
          <p:nvPr/>
        </p:nvGrpSpPr>
        <p:grpSpPr>
          <a:xfrm>
            <a:off x="8314554" y="5373754"/>
            <a:ext cx="1511925" cy="844516"/>
            <a:chOff x="2825839" y="2459833"/>
            <a:chExt cx="1692636" cy="8802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8" name="Shape 466">
              <a:extLst>
                <a:ext uri="{FF2B5EF4-FFF2-40B4-BE49-F238E27FC236}">
                  <a16:creationId xmlns:a16="http://schemas.microsoft.com/office/drawing/2014/main" id="{5FA48EE6-3996-CA45-98E8-7A1221460DC5}"/>
                </a:ext>
              </a:extLst>
            </p:cNvPr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31" name="Shape 467">
                <a:extLst>
                  <a:ext uri="{FF2B5EF4-FFF2-40B4-BE49-F238E27FC236}">
                    <a16:creationId xmlns:a16="http://schemas.microsoft.com/office/drawing/2014/main" id="{F4A3FE48-62D8-2C4B-A019-33EF68BC27DE}"/>
                  </a:ext>
                </a:extLst>
              </p:cNvPr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600">
                  <a:solidFill>
                    <a:srgbClr val="0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pic>
            <p:nvPicPr>
              <p:cNvPr id="32" name="Shape 468">
                <a:extLst>
                  <a:ext uri="{FF2B5EF4-FFF2-40B4-BE49-F238E27FC236}">
                    <a16:creationId xmlns:a16="http://schemas.microsoft.com/office/drawing/2014/main" id="{5ECC76AE-AAEF-C248-B826-6DDBB92EBF36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Shape 469">
              <a:extLst>
                <a:ext uri="{FF2B5EF4-FFF2-40B4-BE49-F238E27FC236}">
                  <a16:creationId xmlns:a16="http://schemas.microsoft.com/office/drawing/2014/main" id="{5179BAB4-2C5A-1845-A668-4FB51402B68D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470">
              <a:extLst>
                <a:ext uri="{FF2B5EF4-FFF2-40B4-BE49-F238E27FC236}">
                  <a16:creationId xmlns:a16="http://schemas.microsoft.com/office/drawing/2014/main" id="{71FC8320-D7F8-9B43-BBFF-B8A6451AD1D6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Shape 476">
            <a:extLst>
              <a:ext uri="{FF2B5EF4-FFF2-40B4-BE49-F238E27FC236}">
                <a16:creationId xmlns:a16="http://schemas.microsoft.com/office/drawing/2014/main" id="{F2560F4E-EF0B-A147-9A3B-40325128EB4F}"/>
              </a:ext>
            </a:extLst>
          </p:cNvPr>
          <p:cNvSpPr txBox="1"/>
          <p:nvPr/>
        </p:nvSpPr>
        <p:spPr>
          <a:xfrm>
            <a:off x="8534099" y="4932966"/>
            <a:ext cx="1245412" cy="4109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Browser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
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</a:endParaRPr>
          </a:p>
        </p:txBody>
      </p:sp>
      <p:sp>
        <p:nvSpPr>
          <p:cNvPr id="15" name="Shape 450">
            <a:extLst>
              <a:ext uri="{FF2B5EF4-FFF2-40B4-BE49-F238E27FC236}">
                <a16:creationId xmlns:a16="http://schemas.microsoft.com/office/drawing/2014/main" id="{67F3197C-6FEA-2841-A9B0-6C48FCCB268F}"/>
              </a:ext>
            </a:extLst>
          </p:cNvPr>
          <p:cNvSpPr/>
          <p:nvPr/>
        </p:nvSpPr>
        <p:spPr>
          <a:xfrm>
            <a:off x="3618811" y="4733008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16" name="Shape 457">
            <a:extLst>
              <a:ext uri="{FF2B5EF4-FFF2-40B4-BE49-F238E27FC236}">
                <a16:creationId xmlns:a16="http://schemas.microsoft.com/office/drawing/2014/main" id="{38931ACD-24FF-B344-BBD0-5E5E5A97F5F3}"/>
              </a:ext>
            </a:extLst>
          </p:cNvPr>
          <p:cNvGrpSpPr/>
          <p:nvPr/>
        </p:nvGrpSpPr>
        <p:grpSpPr>
          <a:xfrm>
            <a:off x="3997992" y="5255366"/>
            <a:ext cx="1355016" cy="1030688"/>
            <a:chOff x="2193920" y="4048547"/>
            <a:chExt cx="1410427" cy="1012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Shape 460" descr="IMG_0266.PNG">
              <a:extLst>
                <a:ext uri="{FF2B5EF4-FFF2-40B4-BE49-F238E27FC236}">
                  <a16:creationId xmlns:a16="http://schemas.microsoft.com/office/drawing/2014/main" id="{0E3F01CD-90E5-9347-B589-EE861E1462A3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61">
              <a:extLst>
                <a:ext uri="{FF2B5EF4-FFF2-40B4-BE49-F238E27FC236}">
                  <a16:creationId xmlns:a16="http://schemas.microsoft.com/office/drawing/2014/main" id="{21D50F0F-E742-1B41-8B1F-1EC7FDBC798E}"/>
                </a:ext>
              </a:extLst>
            </p:cNvPr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58" descr="IMG_0266.PNG">
              <a:extLst>
                <a:ext uri="{FF2B5EF4-FFF2-40B4-BE49-F238E27FC236}">
                  <a16:creationId xmlns:a16="http://schemas.microsoft.com/office/drawing/2014/main" id="{EB9D70FD-97D8-A345-887D-2547E9D79728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59">
              <a:extLst>
                <a:ext uri="{FF2B5EF4-FFF2-40B4-BE49-F238E27FC236}">
                  <a16:creationId xmlns:a16="http://schemas.microsoft.com/office/drawing/2014/main" id="{CE405B91-B2D4-624D-8188-FBBA2DB9DEF6}"/>
                </a:ext>
              </a:extLst>
            </p:cNvPr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hape 477">
            <a:extLst>
              <a:ext uri="{FF2B5EF4-FFF2-40B4-BE49-F238E27FC236}">
                <a16:creationId xmlns:a16="http://schemas.microsoft.com/office/drawing/2014/main" id="{592BF163-77BF-D241-ADF7-2233B1207FA0}"/>
              </a:ext>
            </a:extLst>
          </p:cNvPr>
          <p:cNvSpPr txBox="1"/>
          <p:nvPr/>
        </p:nvSpPr>
        <p:spPr>
          <a:xfrm>
            <a:off x="4122479" y="4887899"/>
            <a:ext cx="1179737" cy="258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Mobile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
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F6937-1000-B844-B5F8-6649FAEC77CF}"/>
              </a:ext>
            </a:extLst>
          </p:cNvPr>
          <p:cNvSpPr txBox="1"/>
          <p:nvPr/>
        </p:nvSpPr>
        <p:spPr>
          <a:xfrm>
            <a:off x="6015059" y="1788553"/>
            <a:ext cx="5888255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1" lang="en" altLang="zh-TW" sz="2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Search within NAS and on the Internet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1" lang="en" altLang="zh-TW" sz="2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Large file preview </a:t>
            </a:r>
            <a:r>
              <a:rPr kumimoji="1"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pane</a:t>
            </a:r>
            <a:endParaRPr kumimoji="1" lang="en" altLang="zh-TW" sz="20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1" lang="en" altLang="zh-TW" sz="2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Advanced search for complex keyword search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35+ powerful filter conditions</a:t>
            </a:r>
            <a:endParaRPr kumimoji="1" lang="en-US" altLang="zh-TW" sz="20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TW" sz="2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Easy steps from previewing to sharing</a:t>
            </a:r>
          </a:p>
        </p:txBody>
      </p:sp>
      <p:pic>
        <p:nvPicPr>
          <p:cNvPr id="56" name="圖片 3">
            <a:extLst>
              <a:ext uri="{FF2B5EF4-FFF2-40B4-BE49-F238E27FC236}">
                <a16:creationId xmlns:a16="http://schemas.microsoft.com/office/drawing/2014/main" id="{0DFC0113-AB4D-48A9-B63B-6A9E331681B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8"/>
          <a:stretch/>
        </p:blipFill>
        <p:spPr>
          <a:xfrm>
            <a:off x="1459051" y="1472897"/>
            <a:ext cx="4113196" cy="259760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049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>
            <a:extLst>
              <a:ext uri="{FF2B5EF4-FFF2-40B4-BE49-F238E27FC236}">
                <a16:creationId xmlns:a16="http://schemas.microsoft.com/office/drawing/2014/main" id="{2B1DB051-7FBE-4359-834C-D3324F670420}"/>
              </a:ext>
            </a:extLst>
          </p:cNvPr>
          <p:cNvSpPr/>
          <p:nvPr/>
        </p:nvSpPr>
        <p:spPr>
          <a:xfrm>
            <a:off x="812631" y="2251600"/>
            <a:ext cx="10559425" cy="560370"/>
          </a:xfrm>
          <a:prstGeom prst="rect">
            <a:avLst/>
          </a:prstGeom>
          <a:gradFill>
            <a:gsLst>
              <a:gs pos="0">
                <a:srgbClr val="9BBD1E">
                  <a:alpha val="25000"/>
                </a:srgbClr>
              </a:gs>
              <a:gs pos="100000">
                <a:srgbClr val="9BBD1E">
                  <a:alpha val="2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225">
            <a:extLst>
              <a:ext uri="{FF2B5EF4-FFF2-40B4-BE49-F238E27FC236}">
                <a16:creationId xmlns:a16="http://schemas.microsoft.com/office/drawing/2014/main" id="{2195B3B7-0ACC-DB46-9BC1-E56147C18175}"/>
              </a:ext>
            </a:extLst>
          </p:cNvPr>
          <p:cNvSpPr/>
          <p:nvPr/>
        </p:nvSpPr>
        <p:spPr>
          <a:xfrm>
            <a:off x="905290" y="5073061"/>
            <a:ext cx="4573313" cy="1407296"/>
          </a:xfrm>
          <a:prstGeom prst="rect">
            <a:avLst/>
          </a:prstGeom>
          <a:solidFill>
            <a:srgbClr val="3185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endParaRPr lang="zh-TW" altLang="en-US"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6000" tIns="60933" rIns="96000" bIns="60933" rtlCol="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>
                <a:latin typeface="Arial"/>
                <a:ea typeface="微軟正黑體"/>
                <a:cs typeface="Arial"/>
                <a:sym typeface="Microsoft JhengHei"/>
              </a:rPr>
              <a:t>QNAP </a:t>
            </a:r>
            <a:r>
              <a:rPr lang="zh-TW">
                <a:latin typeface="Arial"/>
                <a:ea typeface="微軟正黑體"/>
                <a:cs typeface="Arial"/>
                <a:sym typeface="Microsoft JhengHei"/>
              </a:rPr>
              <a:t>snapshot features for file recovery</a:t>
            </a:r>
            <a:endParaRPr lang="zh-TW">
              <a:ea typeface="微軟正黑體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780487" y="993424"/>
            <a:ext cx="7821613" cy="969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buClr>
                <a:srgbClr val="3F3F3F"/>
              </a:buClr>
              <a:buSzPts val="1700"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1. Fully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supports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all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storage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configurations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at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the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storage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pool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level.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>
              <a:buClr>
                <a:srgbClr val="3F3F3F"/>
              </a:buClr>
              <a:buSzPts val="1700"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2.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Easily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take,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manage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and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restore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snapshots.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>
              <a:buClr>
                <a:srgbClr val="3F3F3F"/>
              </a:buClr>
              <a:buSzPts val="1700"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3.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Using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the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mature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Ext4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file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system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for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“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out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of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volume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”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snapshots</a:t>
            </a:r>
            <a:endParaRPr lang="zh-CN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Microsoft JhengHei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Clr>
                <a:srgbClr val="3F3F3F"/>
              </a:buClr>
              <a:buSzPts val="1700"/>
              <a:buNone/>
            </a:pPr>
            <a:endParaRPr lang="zh-CN" altLang="en-US" sz="1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Shape 226">
            <a:extLst>
              <a:ext uri="{FF2B5EF4-FFF2-40B4-BE49-F238E27FC236}">
                <a16:creationId xmlns:a16="http://schemas.microsoft.com/office/drawing/2014/main" id="{861CE3D7-6BDE-C24B-9297-52D426776790}"/>
              </a:ext>
            </a:extLst>
          </p:cNvPr>
          <p:cNvSpPr txBox="1"/>
          <p:nvPr/>
        </p:nvSpPr>
        <p:spPr>
          <a:xfrm>
            <a:off x="902178" y="4337227"/>
            <a:ext cx="4578479" cy="59138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lang="zh-TW" alt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7" name="Shape 226">
            <a:extLst>
              <a:ext uri="{FF2B5EF4-FFF2-40B4-BE49-F238E27FC236}">
                <a16:creationId xmlns:a16="http://schemas.microsoft.com/office/drawing/2014/main" id="{547DEC95-2079-5B42-B158-A660B55408E1}"/>
              </a:ext>
            </a:extLst>
          </p:cNvPr>
          <p:cNvSpPr txBox="1"/>
          <p:nvPr/>
        </p:nvSpPr>
        <p:spPr>
          <a:xfrm>
            <a:off x="902177" y="4410353"/>
            <a:ext cx="1453525" cy="410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zh-TW" altLang="en-US" sz="18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File Level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8" name="Shape 236">
            <a:extLst>
              <a:ext uri="{FF2B5EF4-FFF2-40B4-BE49-F238E27FC236}">
                <a16:creationId xmlns:a16="http://schemas.microsoft.com/office/drawing/2014/main" id="{8D0FAA9B-4F93-B747-BA5A-33492A80A350}"/>
              </a:ext>
            </a:extLst>
          </p:cNvPr>
          <p:cNvSpPr txBox="1"/>
          <p:nvPr/>
        </p:nvSpPr>
        <p:spPr>
          <a:xfrm>
            <a:off x="914886" y="5137771"/>
            <a:ext cx="1290560" cy="410400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zh-TW" altLang="en-US" sz="18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Block </a:t>
            </a:r>
          </a:p>
          <a:p>
            <a:pPr>
              <a:buClr>
                <a:srgbClr val="000000"/>
              </a:buClr>
              <a:buSzPts val="1400"/>
            </a:pPr>
            <a:r>
              <a:rPr lang="zh-TW" altLang="en-US" sz="18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Level</a:t>
            </a:r>
          </a:p>
        </p:txBody>
      </p:sp>
      <p:sp>
        <p:nvSpPr>
          <p:cNvPr id="10" name="Shape 227">
            <a:extLst>
              <a:ext uri="{FF2B5EF4-FFF2-40B4-BE49-F238E27FC236}">
                <a16:creationId xmlns:a16="http://schemas.microsoft.com/office/drawing/2014/main" id="{1F19076C-D68B-B744-97CB-0F7169EE184A}"/>
              </a:ext>
            </a:extLst>
          </p:cNvPr>
          <p:cNvSpPr/>
          <p:nvPr/>
        </p:nvSpPr>
        <p:spPr>
          <a:xfrm>
            <a:off x="2101544" y="5719538"/>
            <a:ext cx="3317020" cy="632837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endParaRPr lang="zh-TW" altLang="en-US"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1" name="Shape 229">
            <a:extLst>
              <a:ext uri="{FF2B5EF4-FFF2-40B4-BE49-F238E27FC236}">
                <a16:creationId xmlns:a16="http://schemas.microsoft.com/office/drawing/2014/main" id="{CE05D924-EA7E-744A-92EE-66F411B0466E}"/>
              </a:ext>
            </a:extLst>
          </p:cNvPr>
          <p:cNvSpPr/>
          <p:nvPr/>
        </p:nvSpPr>
        <p:spPr>
          <a:xfrm>
            <a:off x="2168446" y="5814436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A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" name="Shape 230">
            <a:extLst>
              <a:ext uri="{FF2B5EF4-FFF2-40B4-BE49-F238E27FC236}">
                <a16:creationId xmlns:a16="http://schemas.microsoft.com/office/drawing/2014/main" id="{6B40B39D-7F88-EB44-95BD-6EE4CE8A5D7D}"/>
              </a:ext>
            </a:extLst>
          </p:cNvPr>
          <p:cNvSpPr/>
          <p:nvPr/>
        </p:nvSpPr>
        <p:spPr>
          <a:xfrm>
            <a:off x="2808692" y="5814436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B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3" name="Shape 231">
            <a:extLst>
              <a:ext uri="{FF2B5EF4-FFF2-40B4-BE49-F238E27FC236}">
                <a16:creationId xmlns:a16="http://schemas.microsoft.com/office/drawing/2014/main" id="{5C79C40E-ECCB-7149-9A84-BF472F16AA68}"/>
              </a:ext>
            </a:extLst>
          </p:cNvPr>
          <p:cNvSpPr/>
          <p:nvPr/>
        </p:nvSpPr>
        <p:spPr>
          <a:xfrm>
            <a:off x="3477832" y="5806616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C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9D4C6FAC-5590-3A44-9DAB-3F61E1D0F7B7}"/>
              </a:ext>
            </a:extLst>
          </p:cNvPr>
          <p:cNvSpPr/>
          <p:nvPr/>
        </p:nvSpPr>
        <p:spPr>
          <a:xfrm>
            <a:off x="2814353" y="5188036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B’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5" name="Shape 234">
            <a:extLst>
              <a:ext uri="{FF2B5EF4-FFF2-40B4-BE49-F238E27FC236}">
                <a16:creationId xmlns:a16="http://schemas.microsoft.com/office/drawing/2014/main" id="{8EA05C06-98E0-2044-BEE9-A57E353A3C9D}"/>
              </a:ext>
            </a:extLst>
          </p:cNvPr>
          <p:cNvSpPr/>
          <p:nvPr/>
        </p:nvSpPr>
        <p:spPr>
          <a:xfrm>
            <a:off x="3477832" y="5188036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C’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6" name="Shape 235">
            <a:extLst>
              <a:ext uri="{FF2B5EF4-FFF2-40B4-BE49-F238E27FC236}">
                <a16:creationId xmlns:a16="http://schemas.microsoft.com/office/drawing/2014/main" id="{38C82518-FF38-1546-873B-5A78D42A0965}"/>
              </a:ext>
            </a:extLst>
          </p:cNvPr>
          <p:cNvSpPr/>
          <p:nvPr/>
        </p:nvSpPr>
        <p:spPr>
          <a:xfrm>
            <a:off x="2150874" y="5188036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A’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7" name="Shape 237">
            <a:extLst>
              <a:ext uri="{FF2B5EF4-FFF2-40B4-BE49-F238E27FC236}">
                <a16:creationId xmlns:a16="http://schemas.microsoft.com/office/drawing/2014/main" id="{A7A00C77-BCB9-AE41-BF64-89DE25CC588D}"/>
              </a:ext>
            </a:extLst>
          </p:cNvPr>
          <p:cNvSpPr/>
          <p:nvPr/>
        </p:nvSpPr>
        <p:spPr>
          <a:xfrm>
            <a:off x="4141310" y="5188036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D’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8" name="Shape 238">
            <a:extLst>
              <a:ext uri="{FF2B5EF4-FFF2-40B4-BE49-F238E27FC236}">
                <a16:creationId xmlns:a16="http://schemas.microsoft.com/office/drawing/2014/main" id="{C388A9E0-250A-894E-B0AC-5C65F865259E}"/>
              </a:ext>
            </a:extLst>
          </p:cNvPr>
          <p:cNvSpPr/>
          <p:nvPr/>
        </p:nvSpPr>
        <p:spPr>
          <a:xfrm>
            <a:off x="4804786" y="5188036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E’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9" name="Shape 242">
            <a:extLst>
              <a:ext uri="{FF2B5EF4-FFF2-40B4-BE49-F238E27FC236}">
                <a16:creationId xmlns:a16="http://schemas.microsoft.com/office/drawing/2014/main" id="{7F994910-AB80-5240-87A5-F5236CC45324}"/>
              </a:ext>
            </a:extLst>
          </p:cNvPr>
          <p:cNvSpPr/>
          <p:nvPr/>
        </p:nvSpPr>
        <p:spPr>
          <a:xfrm>
            <a:off x="4142656" y="5806841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D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20" name="Shape 243">
            <a:extLst>
              <a:ext uri="{FF2B5EF4-FFF2-40B4-BE49-F238E27FC236}">
                <a16:creationId xmlns:a16="http://schemas.microsoft.com/office/drawing/2014/main" id="{8CA173B4-F264-864D-AD68-E0ED74C6D0A6}"/>
              </a:ext>
            </a:extLst>
          </p:cNvPr>
          <p:cNvSpPr/>
          <p:nvPr/>
        </p:nvSpPr>
        <p:spPr>
          <a:xfrm>
            <a:off x="4810321" y="5817856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E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22" name="群組 8">
            <a:extLst>
              <a:ext uri="{FF2B5EF4-FFF2-40B4-BE49-F238E27FC236}">
                <a16:creationId xmlns:a16="http://schemas.microsoft.com/office/drawing/2014/main" id="{46C6B108-202D-DF4D-B5E1-F2EBB19FCA1C}"/>
              </a:ext>
            </a:extLst>
          </p:cNvPr>
          <p:cNvGrpSpPr/>
          <p:nvPr/>
        </p:nvGrpSpPr>
        <p:grpSpPr>
          <a:xfrm>
            <a:off x="2166514" y="4196521"/>
            <a:ext cx="625151" cy="625151"/>
            <a:chOff x="889317" y="2537938"/>
            <a:chExt cx="556036" cy="556036"/>
          </a:xfrm>
        </p:grpSpPr>
        <p:sp>
          <p:nvSpPr>
            <p:cNvPr id="23" name="橢圓 7">
              <a:extLst>
                <a:ext uri="{FF2B5EF4-FFF2-40B4-BE49-F238E27FC236}">
                  <a16:creationId xmlns:a16="http://schemas.microsoft.com/office/drawing/2014/main" id="{19C09694-E0D1-5441-9AA0-F36C2C124F4C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4" name="圖片 6">
              <a:extLst>
                <a:ext uri="{FF2B5EF4-FFF2-40B4-BE49-F238E27FC236}">
                  <a16:creationId xmlns:a16="http://schemas.microsoft.com/office/drawing/2014/main" id="{28C79BF1-8038-0D46-87CC-38A2716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5A62382-4201-42AF-996C-CE021C0081EF}"/>
              </a:ext>
            </a:extLst>
          </p:cNvPr>
          <p:cNvGrpSpPr/>
          <p:nvPr/>
        </p:nvGrpSpPr>
        <p:grpSpPr>
          <a:xfrm>
            <a:off x="2874872" y="4192775"/>
            <a:ext cx="2464552" cy="625151"/>
            <a:chOff x="1762903" y="3085494"/>
            <a:chExt cx="2396981" cy="608011"/>
          </a:xfrm>
        </p:grpSpPr>
        <p:pic>
          <p:nvPicPr>
            <p:cNvPr id="21" name="圖片 5">
              <a:extLst>
                <a:ext uri="{FF2B5EF4-FFF2-40B4-BE49-F238E27FC236}">
                  <a16:creationId xmlns:a16="http://schemas.microsoft.com/office/drawing/2014/main" id="{8B904A2D-A73B-C54E-9659-BD041FCF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903" y="3085494"/>
              <a:ext cx="699186" cy="526749"/>
            </a:xfrm>
            <a:prstGeom prst="rect">
              <a:avLst/>
            </a:prstGeom>
          </p:spPr>
        </p:pic>
        <p:pic>
          <p:nvPicPr>
            <p:cNvPr id="25" name="圖片 9">
              <a:extLst>
                <a:ext uri="{FF2B5EF4-FFF2-40B4-BE49-F238E27FC236}">
                  <a16:creationId xmlns:a16="http://schemas.microsoft.com/office/drawing/2014/main" id="{457F28C0-840D-7A4A-B214-8ABCE6B5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416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圖片 34">
              <a:extLst>
                <a:ext uri="{FF2B5EF4-FFF2-40B4-BE49-F238E27FC236}">
                  <a16:creationId xmlns:a16="http://schemas.microsoft.com/office/drawing/2014/main" id="{B0962F5F-F881-674A-9C52-6DCB7D09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3708" y="3085494"/>
              <a:ext cx="699186" cy="526749"/>
            </a:xfrm>
            <a:prstGeom prst="rect">
              <a:avLst/>
            </a:prstGeom>
          </p:spPr>
        </p:pic>
        <p:pic>
          <p:nvPicPr>
            <p:cNvPr id="27" name="圖片 35">
              <a:extLst>
                <a:ext uri="{FF2B5EF4-FFF2-40B4-BE49-F238E27FC236}">
                  <a16:creationId xmlns:a16="http://schemas.microsoft.com/office/drawing/2014/main" id="{9EC42781-D259-BE44-BB03-769B0037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22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圖片 36">
              <a:extLst>
                <a:ext uri="{FF2B5EF4-FFF2-40B4-BE49-F238E27FC236}">
                  <a16:creationId xmlns:a16="http://schemas.microsoft.com/office/drawing/2014/main" id="{C5E66FF4-1B29-1542-A500-E0F399CA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698" y="3085494"/>
              <a:ext cx="699186" cy="526749"/>
            </a:xfrm>
            <a:prstGeom prst="rect">
              <a:avLst/>
            </a:prstGeom>
          </p:spPr>
        </p:pic>
        <p:pic>
          <p:nvPicPr>
            <p:cNvPr id="29" name="圖片 37">
              <a:extLst>
                <a:ext uri="{FF2B5EF4-FFF2-40B4-BE49-F238E27FC236}">
                  <a16:creationId xmlns:a16="http://schemas.microsoft.com/office/drawing/2014/main" id="{A828CE6A-5FD9-3348-B733-22F2D18C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1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圖片 11">
            <a:extLst>
              <a:ext uri="{FF2B5EF4-FFF2-40B4-BE49-F238E27FC236}">
                <a16:creationId xmlns:a16="http://schemas.microsoft.com/office/drawing/2014/main" id="{033AD60F-2F54-6845-A930-762548946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6778" y="5399034"/>
            <a:ext cx="1562719" cy="10727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18">
            <a:extLst>
              <a:ext uri="{FF2B5EF4-FFF2-40B4-BE49-F238E27FC236}">
                <a16:creationId xmlns:a16="http://schemas.microsoft.com/office/drawing/2014/main" id="{87A7F279-B940-7D44-9D61-4252C71C1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381" y="4445261"/>
            <a:ext cx="868973" cy="10824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群組 21">
            <a:extLst>
              <a:ext uri="{FF2B5EF4-FFF2-40B4-BE49-F238E27FC236}">
                <a16:creationId xmlns:a16="http://schemas.microsoft.com/office/drawing/2014/main" id="{C04E883D-6D4E-534B-96B4-01F50F57185C}"/>
              </a:ext>
            </a:extLst>
          </p:cNvPr>
          <p:cNvGrpSpPr/>
          <p:nvPr/>
        </p:nvGrpSpPr>
        <p:grpSpPr>
          <a:xfrm>
            <a:off x="7635209" y="3847437"/>
            <a:ext cx="1449576" cy="895359"/>
            <a:chOff x="5296072" y="2438860"/>
            <a:chExt cx="1269089" cy="783879"/>
          </a:xfrm>
        </p:grpSpPr>
        <p:pic>
          <p:nvPicPr>
            <p:cNvPr id="33" name="圖片 20">
              <a:extLst>
                <a:ext uri="{FF2B5EF4-FFF2-40B4-BE49-F238E27FC236}">
                  <a16:creationId xmlns:a16="http://schemas.microsoft.com/office/drawing/2014/main" id="{A04EC1DD-D387-904F-A0B1-62A202A0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359697"/>
              <a:ext cx="769403" cy="927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16">
              <a:extLst>
                <a:ext uri="{FF2B5EF4-FFF2-40B4-BE49-F238E27FC236}">
                  <a16:creationId xmlns:a16="http://schemas.microsoft.com/office/drawing/2014/main" id="{C1810225-CF4E-1949-BB64-84F556F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6" name="Shape 241">
            <a:extLst>
              <a:ext uri="{FF2B5EF4-FFF2-40B4-BE49-F238E27FC236}">
                <a16:creationId xmlns:a16="http://schemas.microsoft.com/office/drawing/2014/main" id="{A6425107-F9FD-2548-9BFB-8A2BF3604905}"/>
              </a:ext>
            </a:extLst>
          </p:cNvPr>
          <p:cNvSpPr txBox="1"/>
          <p:nvPr/>
        </p:nvSpPr>
        <p:spPr>
          <a:xfrm>
            <a:off x="478003" y="3624459"/>
            <a:ext cx="7157205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36855">
              <a:buClr>
                <a:schemeClr val="bg1"/>
              </a:buClr>
              <a:buSzPts val="1400"/>
            </a:pPr>
            <a:r>
              <a:rPr lang="zh-TW" sz="14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•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  </a:t>
            </a:r>
            <a:r>
              <a:rPr lang="zh-TW" sz="14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Ransomware cannot overwrite snapshots which are stored out of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v</a:t>
            </a:r>
            <a:r>
              <a:rPr lang="zh-TW" sz="14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olume</a:t>
            </a:r>
            <a:endParaRPr lang="zh-CN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380365" indent="-143510"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7" name="群組 30">
            <a:extLst>
              <a:ext uri="{FF2B5EF4-FFF2-40B4-BE49-F238E27FC236}">
                <a16:creationId xmlns:a16="http://schemas.microsoft.com/office/drawing/2014/main" id="{C9BF72C8-7B8F-144F-9DDE-BFE8965578A1}"/>
              </a:ext>
            </a:extLst>
          </p:cNvPr>
          <p:cNvGrpSpPr/>
          <p:nvPr/>
        </p:nvGrpSpPr>
        <p:grpSpPr>
          <a:xfrm>
            <a:off x="9365895" y="4341037"/>
            <a:ext cx="1636892" cy="1067131"/>
            <a:chOff x="7307786" y="3362271"/>
            <a:chExt cx="1168039" cy="761474"/>
          </a:xfrm>
        </p:grpSpPr>
        <p:grpSp>
          <p:nvGrpSpPr>
            <p:cNvPr id="38" name="群組 29">
              <a:extLst>
                <a:ext uri="{FF2B5EF4-FFF2-40B4-BE49-F238E27FC236}">
                  <a16:creationId xmlns:a16="http://schemas.microsoft.com/office/drawing/2014/main" id="{35FA5C7B-15AB-E242-93C4-4673513EE3DD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40" name="圖片 26">
                <a:extLst>
                  <a:ext uri="{FF2B5EF4-FFF2-40B4-BE49-F238E27FC236}">
                    <a16:creationId xmlns:a16="http://schemas.microsoft.com/office/drawing/2014/main" id="{B8826ECB-793E-E64E-B849-F5DD981D4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圖片 28">
                <a:extLst>
                  <a:ext uri="{FF2B5EF4-FFF2-40B4-BE49-F238E27FC236}">
                    <a16:creationId xmlns:a16="http://schemas.microsoft.com/office/drawing/2014/main" id="{4C26412B-87FA-3849-A925-0A14BDE9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9" name="圖片 23">
              <a:extLst>
                <a:ext uri="{FF2B5EF4-FFF2-40B4-BE49-F238E27FC236}">
                  <a16:creationId xmlns:a16="http://schemas.microsoft.com/office/drawing/2014/main" id="{39378E24-2D30-6146-97C8-5C4D58FD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文字方塊 243">
            <a:extLst>
              <a:ext uri="{FF2B5EF4-FFF2-40B4-BE49-F238E27FC236}">
                <a16:creationId xmlns:a16="http://schemas.microsoft.com/office/drawing/2014/main" id="{E6064A48-CB6C-B546-9EBB-F5C7470D42D3}"/>
              </a:ext>
            </a:extLst>
          </p:cNvPr>
          <p:cNvSpPr txBox="1"/>
          <p:nvPr/>
        </p:nvSpPr>
        <p:spPr>
          <a:xfrm>
            <a:off x="7462796" y="4720719"/>
            <a:ext cx="1796991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Removable Drives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字方塊 59">
            <a:extLst>
              <a:ext uri="{FF2B5EF4-FFF2-40B4-BE49-F238E27FC236}">
                <a16:creationId xmlns:a16="http://schemas.microsoft.com/office/drawing/2014/main" id="{A4A2498C-2429-3844-A39A-6A62802C25A6}"/>
              </a:ext>
            </a:extLst>
          </p:cNvPr>
          <p:cNvSpPr txBox="1"/>
          <p:nvPr/>
        </p:nvSpPr>
        <p:spPr>
          <a:xfrm>
            <a:off x="5967529" y="5482989"/>
            <a:ext cx="139174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 Drives</a:t>
            </a:r>
          </a:p>
        </p:txBody>
      </p:sp>
      <p:sp>
        <p:nvSpPr>
          <p:cNvPr id="44" name="文字方塊 60">
            <a:extLst>
              <a:ext uri="{FF2B5EF4-FFF2-40B4-BE49-F238E27FC236}">
                <a16:creationId xmlns:a16="http://schemas.microsoft.com/office/drawing/2014/main" id="{5F46BC92-5F8F-7442-BB13-53ED05091F71}"/>
              </a:ext>
            </a:extLst>
          </p:cNvPr>
          <p:cNvSpPr txBox="1"/>
          <p:nvPr/>
        </p:nvSpPr>
        <p:spPr>
          <a:xfrm>
            <a:off x="9421281" y="5409672"/>
            <a:ext cx="159895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Cloud 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/ NAS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5" name="弧形 244">
            <a:extLst>
              <a:ext uri="{FF2B5EF4-FFF2-40B4-BE49-F238E27FC236}">
                <a16:creationId xmlns:a16="http://schemas.microsoft.com/office/drawing/2014/main" id="{B4B58D24-AFED-304A-863B-45A9D7A896BE}"/>
              </a:ext>
            </a:extLst>
          </p:cNvPr>
          <p:cNvSpPr/>
          <p:nvPr/>
        </p:nvSpPr>
        <p:spPr>
          <a:xfrm rot="17557318">
            <a:off x="6768926" y="4001369"/>
            <a:ext cx="1219200" cy="1219200"/>
          </a:xfrm>
          <a:prstGeom prst="arc">
            <a:avLst>
              <a:gd name="adj1" fmla="val 16323179"/>
              <a:gd name="adj2" fmla="val 736492"/>
            </a:avLst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弧形 62">
            <a:extLst>
              <a:ext uri="{FF2B5EF4-FFF2-40B4-BE49-F238E27FC236}">
                <a16:creationId xmlns:a16="http://schemas.microsoft.com/office/drawing/2014/main" id="{99843927-50EC-3F4D-97DD-CC0B39B84903}"/>
              </a:ext>
            </a:extLst>
          </p:cNvPr>
          <p:cNvSpPr/>
          <p:nvPr/>
        </p:nvSpPr>
        <p:spPr>
          <a:xfrm rot="20575507">
            <a:off x="8559936" y="4065027"/>
            <a:ext cx="1219200" cy="1219200"/>
          </a:xfrm>
          <a:prstGeom prst="arc">
            <a:avLst>
              <a:gd name="adj1" fmla="val 16200000"/>
              <a:gd name="adj2" fmla="val 21582801"/>
            </a:avLst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弧形 63">
            <a:extLst>
              <a:ext uri="{FF2B5EF4-FFF2-40B4-BE49-F238E27FC236}">
                <a16:creationId xmlns:a16="http://schemas.microsoft.com/office/drawing/2014/main" id="{E1111368-112F-C442-B94E-5CB24D530E2C}"/>
              </a:ext>
            </a:extLst>
          </p:cNvPr>
          <p:cNvSpPr/>
          <p:nvPr/>
        </p:nvSpPr>
        <p:spPr>
          <a:xfrm rot="9448614">
            <a:off x="6689945" y="5134703"/>
            <a:ext cx="1219200" cy="1219200"/>
          </a:xfrm>
          <a:prstGeom prst="arc">
            <a:avLst>
              <a:gd name="adj1" fmla="val 16200000"/>
              <a:gd name="adj2" fmla="val 21582801"/>
            </a:avLst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8" name="表格 3">
            <a:extLst>
              <a:ext uri="{FF2B5EF4-FFF2-40B4-BE49-F238E27FC236}">
                <a16:creationId xmlns:a16="http://schemas.microsoft.com/office/drawing/2014/main" id="{9FB37130-EB7E-415D-B342-56D00FFCB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300021"/>
              </p:ext>
            </p:extLst>
          </p:nvPr>
        </p:nvGraphicFramePr>
        <p:xfrm>
          <a:off x="805542" y="2253341"/>
          <a:ext cx="10559425" cy="1121816"/>
        </p:xfrm>
        <a:graphic>
          <a:graphicData uri="http://schemas.openxmlformats.org/drawingml/2006/table">
            <a:tbl>
              <a:tblPr firstRow="1" bandRow="1"/>
              <a:tblGrid>
                <a:gridCol w="1804243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3520822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5234360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560908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RAM </a:t>
                      </a:r>
                      <a:r>
                        <a:rPr lang="en-US" altLang="zh-TW" sz="16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Size</a:t>
                      </a:r>
                      <a:endParaRPr lang="zh-TW" altLang="en-US" sz="1600" b="1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Maximum Total Snapshot Number</a:t>
                      </a:r>
                      <a:endParaRPr lang="zh-TW" altLang="en-US" sz="1600" b="1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Maximum Snapshot Number per Volume/LUN</a:t>
                      </a:r>
                      <a:endParaRPr lang="zh-TW" altLang="en-US" sz="1600" b="1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560908">
                <a:tc>
                  <a:txBody>
                    <a:bodyPr/>
                    <a:lstStyle/>
                    <a:p>
                      <a:pPr marL="0" marR="0" lvl="0" indent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4GB</a:t>
                      </a: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and more</a:t>
                      </a:r>
                      <a:endParaRPr lang="zh-TW" altLang="en-US" sz="16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1024</a:t>
                      </a:r>
                      <a:endParaRPr lang="zh-TW" altLang="en-US" sz="1600" b="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256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5886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圖片 46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FDC47B17-A966-4EC0-9352-DCE6CCC14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1589" y="4533730"/>
            <a:ext cx="1642510" cy="1763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>
                <a:latin typeface="Arial"/>
                <a:cs typeface="Arial"/>
              </a:rPr>
              <a:t>Free </a:t>
            </a:r>
            <a:r>
              <a:rPr lang="en-US" altLang="zh-CN">
                <a:latin typeface="Arial"/>
                <a:cs typeface="Arial"/>
              </a:rPr>
              <a:t>macOS</a:t>
            </a:r>
            <a:r>
              <a:rPr lang="zh-CN">
                <a:latin typeface="Arial"/>
                <a:cs typeface="Arial"/>
              </a:rPr>
              <a:t> </a:t>
            </a:r>
            <a:r>
              <a:rPr lang="en-US" altLang="zh-CN">
                <a:latin typeface="Arial"/>
                <a:cs typeface="Arial"/>
              </a:rPr>
              <a:t>Time</a:t>
            </a:r>
            <a:r>
              <a:rPr lang="zh-CN" altLang="en-US">
                <a:latin typeface="Arial"/>
                <a:cs typeface="Arial"/>
              </a:rPr>
              <a:t> </a:t>
            </a:r>
            <a:r>
              <a:rPr lang="en-US" altLang="zh-CN">
                <a:latin typeface="Arial"/>
                <a:cs typeface="Arial"/>
              </a:rPr>
              <a:t>Machine</a:t>
            </a:r>
            <a:r>
              <a:rPr lang="zh-CN" altLang="en-US">
                <a:latin typeface="Arial"/>
                <a:cs typeface="Arial"/>
              </a:rPr>
              <a:t> </a:t>
            </a:r>
            <a:r>
              <a:rPr lang="en-US" altLang="zh-CN">
                <a:latin typeface="Arial"/>
                <a:cs typeface="Arial"/>
              </a:rPr>
              <a:t>back</a:t>
            </a:r>
            <a:r>
              <a:rPr lang="zh-CN">
                <a:latin typeface="Arial"/>
                <a:cs typeface="Arial"/>
              </a:rPr>
              <a:t>up</a:t>
            </a:r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9B1178-9553-44D8-9E65-FDD3E521E128}"/>
              </a:ext>
            </a:extLst>
          </p:cNvPr>
          <p:cNvSpPr txBox="1"/>
          <p:nvPr/>
        </p:nvSpPr>
        <p:spPr>
          <a:xfrm>
            <a:off x="713984" y="1064712"/>
            <a:ext cx="10387104" cy="1244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ja-JP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Copy Time Machine Backup file to NAS via HBS 3, and then synchronize the data from NAS to an external device </a:t>
            </a:r>
            <a:r>
              <a:rPr lang="en-US" altLang="ja-JP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or the cloud</a:t>
            </a:r>
            <a:r>
              <a:rPr lang="ja-JP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, eg. TR-004 USB RAID DAS</a:t>
            </a:r>
          </a:p>
          <a:p>
            <a:pPr>
              <a:lnSpc>
                <a:spcPts val="3100"/>
              </a:lnSpc>
            </a:pPr>
            <a:endParaRPr lang="ja-JP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3EC5DFB7-6EEF-4625-BB5F-3C356C1ED3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131589" y="6167586"/>
            <a:ext cx="1612895" cy="166603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E97BC672-D5B2-4FF1-AD97-B99951934C5F}"/>
              </a:ext>
            </a:extLst>
          </p:cNvPr>
          <p:cNvGrpSpPr/>
          <p:nvPr/>
        </p:nvGrpSpPr>
        <p:grpSpPr>
          <a:xfrm>
            <a:off x="8649685" y="4530520"/>
            <a:ext cx="1545110" cy="1757290"/>
            <a:chOff x="8655482" y="2391131"/>
            <a:chExt cx="1443491" cy="1641713"/>
          </a:xfrm>
        </p:grpSpPr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CFA33BD1-7803-48EF-8371-D26618CBA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8655482" y="3883740"/>
              <a:ext cx="1443491" cy="149104"/>
            </a:xfrm>
            <a:prstGeom prst="rect">
              <a:avLst/>
            </a:prstGeom>
          </p:spPr>
        </p:pic>
        <p:pic>
          <p:nvPicPr>
            <p:cNvPr id="61" name="圖片 11" descr="一張含有 電子用品, 室內 的圖片&#10;&#10;描述是以高可信度產生">
              <a:extLst>
                <a:ext uri="{FF2B5EF4-FFF2-40B4-BE49-F238E27FC236}">
                  <a16:creationId xmlns:a16="http://schemas.microsoft.com/office/drawing/2014/main" id="{D0310C26-4682-45BE-BC9A-37382771B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4318" y="2391131"/>
              <a:ext cx="1361504" cy="1641713"/>
            </a:xfrm>
            <a:prstGeom prst="rect">
              <a:avLst/>
            </a:prstGeom>
          </p:spPr>
        </p:pic>
      </p:grpSp>
      <p:pic>
        <p:nvPicPr>
          <p:cNvPr id="66" name="圖片 6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253FF1B-40CB-431B-8FE7-85E4DB54B6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046" y="4606154"/>
            <a:ext cx="2546983" cy="1432909"/>
          </a:xfrm>
          <a:prstGeom prst="rect">
            <a:avLst/>
          </a:prstGeom>
        </p:spPr>
      </p:pic>
      <p:pic>
        <p:nvPicPr>
          <p:cNvPr id="67" name="圖片 26">
            <a:extLst>
              <a:ext uri="{FF2B5EF4-FFF2-40B4-BE49-F238E27FC236}">
                <a16:creationId xmlns:a16="http://schemas.microsoft.com/office/drawing/2014/main" id="{B8FEF67B-D769-4CF9-9191-2127B6C83A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231" y="5534212"/>
            <a:ext cx="652780" cy="621665"/>
          </a:xfrm>
          <a:prstGeom prst="rect">
            <a:avLst/>
          </a:prstGeom>
        </p:spPr>
      </p:pic>
      <p:sp>
        <p:nvSpPr>
          <p:cNvPr id="68" name="Google Shape;157;p22">
            <a:extLst>
              <a:ext uri="{FF2B5EF4-FFF2-40B4-BE49-F238E27FC236}">
                <a16:creationId xmlns:a16="http://schemas.microsoft.com/office/drawing/2014/main" id="{AF2F8C74-EFDF-43DF-BF5A-5191DB2FE414}"/>
              </a:ext>
            </a:extLst>
          </p:cNvPr>
          <p:cNvSpPr txBox="1"/>
          <p:nvPr/>
        </p:nvSpPr>
        <p:spPr>
          <a:xfrm>
            <a:off x="1022984" y="6152662"/>
            <a:ext cx="22888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Mac Time Machine</a:t>
            </a:r>
            <a:endParaRPr lang="en-US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9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BFF33F3E-593D-4455-BEB7-64A3306C3B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615" y="5256099"/>
            <a:ext cx="159385" cy="974725"/>
          </a:xfrm>
          <a:prstGeom prst="rect">
            <a:avLst/>
          </a:prstGeom>
        </p:spPr>
      </p:pic>
      <p:pic>
        <p:nvPicPr>
          <p:cNvPr id="70" name="圖片 80">
            <a:extLst>
              <a:ext uri="{FF2B5EF4-FFF2-40B4-BE49-F238E27FC236}">
                <a16:creationId xmlns:a16="http://schemas.microsoft.com/office/drawing/2014/main" id="{7EABCEB7-4251-46B4-831A-03B99DC8C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801" y="4653885"/>
            <a:ext cx="442633" cy="663951"/>
          </a:xfrm>
          <a:prstGeom prst="rect">
            <a:avLst/>
          </a:prstGeom>
        </p:spPr>
      </p:pic>
      <p:sp>
        <p:nvSpPr>
          <p:cNvPr id="72" name="Google Shape;158;p22">
            <a:extLst>
              <a:ext uri="{FF2B5EF4-FFF2-40B4-BE49-F238E27FC236}">
                <a16:creationId xmlns:a16="http://schemas.microsoft.com/office/drawing/2014/main" id="{7381F5B6-B182-4293-868C-F86EA88D58AD}"/>
              </a:ext>
            </a:extLst>
          </p:cNvPr>
          <p:cNvSpPr txBox="1"/>
          <p:nvPr/>
        </p:nvSpPr>
        <p:spPr>
          <a:xfrm>
            <a:off x="8842416" y="6167902"/>
            <a:ext cx="1043101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TR-004</a:t>
            </a:r>
          </a:p>
        </p:txBody>
      </p:sp>
      <p:sp>
        <p:nvSpPr>
          <p:cNvPr id="79" name="箭號: 向右 78">
            <a:extLst>
              <a:ext uri="{FF2B5EF4-FFF2-40B4-BE49-F238E27FC236}">
                <a16:creationId xmlns:a16="http://schemas.microsoft.com/office/drawing/2014/main" id="{01225166-20FD-48EA-A57C-3A316E225855}"/>
              </a:ext>
            </a:extLst>
          </p:cNvPr>
          <p:cNvSpPr/>
          <p:nvPr/>
        </p:nvSpPr>
        <p:spPr>
          <a:xfrm>
            <a:off x="7458994" y="5276183"/>
            <a:ext cx="1138628" cy="456231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chemeClr val="tx2">
                  <a:lumMod val="60000"/>
                  <a:lumOff val="40000"/>
                  <a:alpha val="0"/>
                </a:schemeClr>
              </a:gs>
              <a:gs pos="70000">
                <a:srgbClr val="1FAC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E45D1DEB-0111-4B2F-8088-497CCE0E38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401" y="4429180"/>
            <a:ext cx="648000" cy="648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81" name="Google Shape;127;p18">
            <a:extLst>
              <a:ext uri="{FF2B5EF4-FFF2-40B4-BE49-F238E27FC236}">
                <a16:creationId xmlns:a16="http://schemas.microsoft.com/office/drawing/2014/main" id="{2BDCF09B-EABB-4778-8C79-82B5E98F77AB}"/>
              </a:ext>
            </a:extLst>
          </p:cNvPr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885436" y="4251735"/>
            <a:ext cx="720000" cy="7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箭號: 向右 81">
            <a:extLst>
              <a:ext uri="{FF2B5EF4-FFF2-40B4-BE49-F238E27FC236}">
                <a16:creationId xmlns:a16="http://schemas.microsoft.com/office/drawing/2014/main" id="{599517FD-5444-4030-AD6F-D0B7BD59DBAF}"/>
              </a:ext>
            </a:extLst>
          </p:cNvPr>
          <p:cNvSpPr/>
          <p:nvPr/>
        </p:nvSpPr>
        <p:spPr>
          <a:xfrm>
            <a:off x="3840765" y="5276183"/>
            <a:ext cx="1138628" cy="456231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chemeClr val="tx2">
                  <a:lumMod val="60000"/>
                  <a:lumOff val="40000"/>
                  <a:alpha val="0"/>
                </a:schemeClr>
              </a:gs>
              <a:gs pos="70000">
                <a:srgbClr val="1FAC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9E401245-379E-420A-8F78-158A56D580D9}"/>
              </a:ext>
            </a:extLst>
          </p:cNvPr>
          <p:cNvGrpSpPr/>
          <p:nvPr/>
        </p:nvGrpSpPr>
        <p:grpSpPr>
          <a:xfrm>
            <a:off x="713984" y="2044176"/>
            <a:ext cx="9900637" cy="1994361"/>
            <a:chOff x="562572" y="4612623"/>
            <a:chExt cx="10320336" cy="2078907"/>
          </a:xfrm>
        </p:grpSpPr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80641017-647E-49CB-9FB7-9DD251E31BC6}"/>
                </a:ext>
              </a:extLst>
            </p:cNvPr>
            <p:cNvSpPr txBox="1"/>
            <p:nvPr/>
          </p:nvSpPr>
          <p:spPr>
            <a:xfrm>
              <a:off x="562572" y="4612623"/>
              <a:ext cx="4170442" cy="86622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2400" b="1">
                  <a:solidFill>
                    <a:srgbClr val="D6FF00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Create the </a:t>
              </a:r>
              <a:r>
                <a:rPr lang="en-US" sz="2400" b="1">
                  <a:solidFill>
                    <a:srgbClr val="D6FF00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backup </a:t>
              </a:r>
              <a:r>
                <a:rPr lang="en-US" altLang="zh-TW" sz="2400" b="1">
                  <a:solidFill>
                    <a:srgbClr val="D6FF00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job</a:t>
              </a:r>
              <a:r>
                <a:rPr lang="zh-TW" altLang="en-US" sz="2400" b="1">
                  <a:solidFill>
                    <a:srgbClr val="D6FF00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：</a:t>
              </a:r>
              <a:endParaRPr lang="zh-TW" altLang="en-US">
                <a:solidFill>
                  <a:srgbClr val="D6FF0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endParaRPr>
            </a:p>
            <a:p>
              <a:endParaRPr lang="en-US" altLang="zh-TW" sz="24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74" name="箭號: 向右 73">
              <a:extLst>
                <a:ext uri="{FF2B5EF4-FFF2-40B4-BE49-F238E27FC236}">
                  <a16:creationId xmlns:a16="http://schemas.microsoft.com/office/drawing/2014/main" id="{D095F73D-76C3-4CF2-8985-6E10338DFE5B}"/>
                </a:ext>
              </a:extLst>
            </p:cNvPr>
            <p:cNvSpPr/>
            <p:nvPr/>
          </p:nvSpPr>
          <p:spPr>
            <a:xfrm>
              <a:off x="3462827" y="6076036"/>
              <a:ext cx="1064080" cy="456231"/>
            </a:xfrm>
            <a:prstGeom prst="rightArrow">
              <a:avLst>
                <a:gd name="adj1" fmla="val 50000"/>
                <a:gd name="adj2" fmla="val 87117"/>
              </a:avLst>
            </a:prstGeom>
            <a:solidFill>
              <a:srgbClr val="D6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75" name="箭號: 向右 74">
              <a:extLst>
                <a:ext uri="{FF2B5EF4-FFF2-40B4-BE49-F238E27FC236}">
                  <a16:creationId xmlns:a16="http://schemas.microsoft.com/office/drawing/2014/main" id="{3E7C5FB8-29F0-4514-97A8-4C59BC199C91}"/>
                </a:ext>
              </a:extLst>
            </p:cNvPr>
            <p:cNvSpPr/>
            <p:nvPr/>
          </p:nvSpPr>
          <p:spPr>
            <a:xfrm>
              <a:off x="6944371" y="6074093"/>
              <a:ext cx="1064080" cy="456231"/>
            </a:xfrm>
            <a:prstGeom prst="rightArrow">
              <a:avLst>
                <a:gd name="adj1" fmla="val 50000"/>
                <a:gd name="adj2" fmla="val 87117"/>
              </a:avLst>
            </a:prstGeom>
            <a:solidFill>
              <a:srgbClr val="D6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46B7D00C-8E1E-4235-8DF5-59CD0A79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0155" y="5295735"/>
              <a:ext cx="2724771" cy="1228805"/>
            </a:xfrm>
            <a:prstGeom prst="rect">
              <a:avLst/>
            </a:prstGeom>
          </p:spPr>
        </p:pic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A25B8B97-C344-44ED-A11C-B5039151C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8136" y="5295734"/>
              <a:ext cx="2724772" cy="1228805"/>
            </a:xfrm>
            <a:prstGeom prst="rect">
              <a:avLst/>
            </a:prstGeom>
          </p:spPr>
        </p:pic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4C3D4F94-5E58-4AD2-854E-B88FE8F27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182" y="5287269"/>
              <a:ext cx="2724771" cy="1228805"/>
            </a:xfrm>
            <a:prstGeom prst="rect">
              <a:avLst/>
            </a:prstGeom>
          </p:spPr>
        </p:pic>
        <p:sp>
          <p:nvSpPr>
            <p:cNvPr id="83" name="矩形: 圓角 82">
              <a:extLst>
                <a:ext uri="{FF2B5EF4-FFF2-40B4-BE49-F238E27FC236}">
                  <a16:creationId xmlns:a16="http://schemas.microsoft.com/office/drawing/2014/main" id="{602981E1-6DCC-4D8E-82E1-C7733D5060BD}"/>
                </a:ext>
              </a:extLst>
            </p:cNvPr>
            <p:cNvSpPr/>
            <p:nvPr/>
          </p:nvSpPr>
          <p:spPr>
            <a:xfrm>
              <a:off x="1316554" y="5408033"/>
              <a:ext cx="2472205" cy="987277"/>
            </a:xfrm>
            <a:prstGeom prst="roundRect">
              <a:avLst>
                <a:gd name="adj" fmla="val 20811"/>
              </a:avLst>
            </a:prstGeom>
            <a:gradFill>
              <a:gsLst>
                <a:gs pos="0">
                  <a:srgbClr val="3A3A3A"/>
                </a:gs>
                <a:gs pos="100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EAA129AC-5245-4212-AB2C-6BE371A9F672}"/>
                </a:ext>
              </a:extLst>
            </p:cNvPr>
            <p:cNvSpPr/>
            <p:nvPr/>
          </p:nvSpPr>
          <p:spPr>
            <a:xfrm>
              <a:off x="1222158" y="5563839"/>
              <a:ext cx="2684793" cy="969556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Calibri"/>
                </a:rPr>
                <a:t>Select Time Machin</a:t>
              </a:r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Calibri"/>
                </a:rPr>
                <a:t>e</a:t>
              </a:r>
              <a:r>
                <a:rPr lang="zh-TW" alt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Calibri"/>
                </a:rPr>
                <a:t>Backup</a:t>
              </a:r>
              <a:r>
                <a:rPr lang="zh-TW" alt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Calibri"/>
                </a:rPr>
                <a:t>as</a:t>
              </a:r>
              <a:r>
                <a:rPr lang="zh-TW" alt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Calibri"/>
                </a:rPr>
                <a:t> </a:t>
              </a:r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Calibri"/>
                </a:rPr>
                <a:t>So</a:t>
              </a:r>
              <a:r>
                <a:rPr 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Calibri"/>
                </a:rPr>
                <a:t>urce</a:t>
              </a:r>
              <a:endParaRPr lang="zh-TW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  <a:p>
              <a:pPr algn="ctr">
                <a:lnSpc>
                  <a:spcPts val="2400"/>
                </a:lnSpc>
              </a:pPr>
              <a:endPara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86" name="矩形: 圓角 85">
              <a:extLst>
                <a:ext uri="{FF2B5EF4-FFF2-40B4-BE49-F238E27FC236}">
                  <a16:creationId xmlns:a16="http://schemas.microsoft.com/office/drawing/2014/main" id="{8886AFDA-AFC7-4A04-A616-1045B143F2D2}"/>
                </a:ext>
              </a:extLst>
            </p:cNvPr>
            <p:cNvSpPr/>
            <p:nvPr/>
          </p:nvSpPr>
          <p:spPr>
            <a:xfrm>
              <a:off x="4792198" y="5416498"/>
              <a:ext cx="2472205" cy="987277"/>
            </a:xfrm>
            <a:prstGeom prst="roundRect">
              <a:avLst>
                <a:gd name="adj" fmla="val 20811"/>
              </a:avLst>
            </a:prstGeom>
            <a:gradFill>
              <a:gsLst>
                <a:gs pos="0">
                  <a:srgbClr val="3A3A3A"/>
                </a:gs>
                <a:gs pos="100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87" name="矩形: 圓角 86">
              <a:extLst>
                <a:ext uri="{FF2B5EF4-FFF2-40B4-BE49-F238E27FC236}">
                  <a16:creationId xmlns:a16="http://schemas.microsoft.com/office/drawing/2014/main" id="{D5587BD8-056A-41AE-A802-85D3F50BB0A6}"/>
                </a:ext>
              </a:extLst>
            </p:cNvPr>
            <p:cNvSpPr/>
            <p:nvPr/>
          </p:nvSpPr>
          <p:spPr>
            <a:xfrm>
              <a:off x="8284418" y="5416230"/>
              <a:ext cx="2472205" cy="987277"/>
            </a:xfrm>
            <a:prstGeom prst="roundRect">
              <a:avLst>
                <a:gd name="adj" fmla="val 20811"/>
              </a:avLst>
            </a:prstGeom>
            <a:gradFill>
              <a:gsLst>
                <a:gs pos="0">
                  <a:srgbClr val="3A3A3A"/>
                </a:gs>
                <a:gs pos="100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2F1056B7-D6C8-4E68-BC0A-0F0C6C6BD9F7}"/>
                </a:ext>
              </a:extLst>
            </p:cNvPr>
            <p:cNvSpPr/>
            <p:nvPr/>
          </p:nvSpPr>
          <p:spPr>
            <a:xfrm>
              <a:off x="4769132" y="5573906"/>
              <a:ext cx="2543907" cy="969556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Select TR-004 as D</a:t>
              </a:r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es</a:t>
              </a:r>
              <a:r>
                <a:rPr 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tin</a:t>
              </a:r>
              <a:r>
                <a:rPr lang="en-US" altLang="zh-TW" sz="1800" b="1" err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ation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  <a:p>
              <a:pPr algn="ctr">
                <a:lnSpc>
                  <a:spcPts val="2400"/>
                </a:lnSpc>
              </a:pPr>
              <a:endPara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40164FE0-2EE1-4F9C-9BCE-889154E32F36}"/>
                </a:ext>
              </a:extLst>
            </p:cNvPr>
            <p:cNvSpPr/>
            <p:nvPr/>
          </p:nvSpPr>
          <p:spPr>
            <a:xfrm>
              <a:off x="8581912" y="5461705"/>
              <a:ext cx="2204170" cy="122982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- </a:t>
              </a:r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Set up Schedule</a:t>
              </a:r>
              <a:endParaRPr lang="zh-TW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  <a:p>
              <a:r>
                <a:rPr 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- </a:t>
              </a:r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Enable </a:t>
              </a:r>
              <a:r>
                <a:rPr lang="en-US" sz="1800" b="1" err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QuDedup</a:t>
              </a:r>
              <a:r>
                <a:rPr 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  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  <a:p>
              <a:pPr>
                <a:lnSpc>
                  <a:spcPts val="2000"/>
                </a:lnSpc>
              </a:pPr>
              <a:endPara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40" name="Google Shape;158;p22">
            <a:extLst>
              <a:ext uri="{FF2B5EF4-FFF2-40B4-BE49-F238E27FC236}">
                <a16:creationId xmlns:a16="http://schemas.microsoft.com/office/drawing/2014/main" id="{7BA8A95F-BAF9-5348-A0CE-3A4A77BD2D37}"/>
              </a:ext>
            </a:extLst>
          </p:cNvPr>
          <p:cNvSpPr txBox="1"/>
          <p:nvPr/>
        </p:nvSpPr>
        <p:spPr>
          <a:xfrm>
            <a:off x="5171672" y="6167902"/>
            <a:ext cx="1392407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TS-453D</a:t>
            </a:r>
          </a:p>
        </p:txBody>
      </p:sp>
      <p:pic>
        <p:nvPicPr>
          <p:cNvPr id="44" name="圖片 26">
            <a:extLst>
              <a:ext uri="{FF2B5EF4-FFF2-40B4-BE49-F238E27FC236}">
                <a16:creationId xmlns:a16="http://schemas.microsoft.com/office/drawing/2014/main" id="{1DD943C6-9EA6-4429-BA7E-99BBBC6739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222" y="5534212"/>
            <a:ext cx="652780" cy="621665"/>
          </a:xfrm>
          <a:prstGeom prst="rect">
            <a:avLst/>
          </a:prstGeom>
        </p:spPr>
      </p:pic>
      <p:sp>
        <p:nvSpPr>
          <p:cNvPr id="43" name="Shape 450">
            <a:extLst>
              <a:ext uri="{FF2B5EF4-FFF2-40B4-BE49-F238E27FC236}">
                <a16:creationId xmlns:a16="http://schemas.microsoft.com/office/drawing/2014/main" id="{0CD64D3B-ED5B-4D38-A4A5-BE6F45F0A7B5}"/>
              </a:ext>
            </a:extLst>
          </p:cNvPr>
          <p:cNvSpPr/>
          <p:nvPr/>
        </p:nvSpPr>
        <p:spPr>
          <a:xfrm>
            <a:off x="954653" y="2587167"/>
            <a:ext cx="648000" cy="649539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1</a:t>
            </a:r>
            <a:endParaRPr lang="en-US" sz="3200" b="1" kern="0">
              <a:solidFill>
                <a:srgbClr val="FFFFFF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Shape 450">
            <a:extLst>
              <a:ext uri="{FF2B5EF4-FFF2-40B4-BE49-F238E27FC236}">
                <a16:creationId xmlns:a16="http://schemas.microsoft.com/office/drawing/2014/main" id="{C1417724-E6EF-4472-A166-CE99A775CDE9}"/>
              </a:ext>
            </a:extLst>
          </p:cNvPr>
          <p:cNvSpPr/>
          <p:nvPr/>
        </p:nvSpPr>
        <p:spPr>
          <a:xfrm>
            <a:off x="4352437" y="2587167"/>
            <a:ext cx="648000" cy="649539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2</a:t>
            </a:r>
            <a:endParaRPr lang="en-US" sz="3200" b="1" kern="0">
              <a:solidFill>
                <a:srgbClr val="FFFFFF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Shape 450">
            <a:extLst>
              <a:ext uri="{FF2B5EF4-FFF2-40B4-BE49-F238E27FC236}">
                <a16:creationId xmlns:a16="http://schemas.microsoft.com/office/drawing/2014/main" id="{321224E8-0E76-481E-B49B-081F359987F0}"/>
              </a:ext>
            </a:extLst>
          </p:cNvPr>
          <p:cNvSpPr/>
          <p:nvPr/>
        </p:nvSpPr>
        <p:spPr>
          <a:xfrm>
            <a:off x="7734658" y="2587167"/>
            <a:ext cx="648000" cy="649539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3</a:t>
            </a:r>
            <a:endParaRPr lang="en-US" sz="3200" b="1" kern="0">
              <a:solidFill>
                <a:srgbClr val="FFFFFF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24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>
                <a:latin typeface="Arial"/>
                <a:cs typeface="Arial"/>
              </a:rPr>
              <a:t>Backup data with deduplication</a:t>
            </a:r>
            <a:endParaRPr lang="zh-TW"/>
          </a:p>
        </p:txBody>
      </p:sp>
      <p:sp>
        <p:nvSpPr>
          <p:cNvPr id="167" name="矩形: 圓角 166">
            <a:extLst>
              <a:ext uri="{FF2B5EF4-FFF2-40B4-BE49-F238E27FC236}">
                <a16:creationId xmlns:a16="http://schemas.microsoft.com/office/drawing/2014/main" id="{07094414-DE19-4177-94AD-5191EFA9EA8F}"/>
              </a:ext>
            </a:extLst>
          </p:cNvPr>
          <p:cNvSpPr/>
          <p:nvPr/>
        </p:nvSpPr>
        <p:spPr>
          <a:xfrm>
            <a:off x="972255" y="2205553"/>
            <a:ext cx="3193134" cy="4217564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1" name="圖片 170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94BAF6FD-3BC2-4099-8E6D-80FEBC3DAC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9384" y="4581212"/>
            <a:ext cx="955901" cy="1026222"/>
          </a:xfrm>
          <a:prstGeom prst="rect">
            <a:avLst/>
          </a:prstGeom>
          <a:effectLst/>
        </p:spPr>
      </p:pic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3ABB146-378A-4E0D-A053-F59E77AE43D4}"/>
              </a:ext>
            </a:extLst>
          </p:cNvPr>
          <p:cNvSpPr/>
          <p:nvPr/>
        </p:nvSpPr>
        <p:spPr>
          <a:xfrm>
            <a:off x="4344728" y="2196215"/>
            <a:ext cx="3193134" cy="4217564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8" name="圖片 167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898E3863-1113-45DF-AC61-9D1C1C71F9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531" y="2565674"/>
            <a:ext cx="955901" cy="1026222"/>
          </a:xfrm>
          <a:prstGeom prst="rect">
            <a:avLst/>
          </a:prstGeom>
          <a:effectLst/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6331DD1-18DD-4546-A651-D303F95E84C0}"/>
              </a:ext>
            </a:extLst>
          </p:cNvPr>
          <p:cNvSpPr/>
          <p:nvPr/>
        </p:nvSpPr>
        <p:spPr>
          <a:xfrm>
            <a:off x="7717202" y="2196214"/>
            <a:ext cx="3446718" cy="4217564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Google Shape;1476;p83">
            <a:extLst>
              <a:ext uri="{FF2B5EF4-FFF2-40B4-BE49-F238E27FC236}">
                <a16:creationId xmlns:a16="http://schemas.microsoft.com/office/drawing/2014/main" id="{2B2F6E34-101B-464C-93D9-1B4303404AD5}"/>
              </a:ext>
            </a:extLst>
          </p:cNvPr>
          <p:cNvSpPr/>
          <p:nvPr/>
        </p:nvSpPr>
        <p:spPr>
          <a:xfrm>
            <a:off x="961837" y="1688080"/>
            <a:ext cx="3213008" cy="671395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6">
                  <a:lumMod val="50000"/>
                </a:schemeClr>
              </a:gs>
              <a:gs pos="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Google Shape;1476;p83">
            <a:extLst>
              <a:ext uri="{FF2B5EF4-FFF2-40B4-BE49-F238E27FC236}">
                <a16:creationId xmlns:a16="http://schemas.microsoft.com/office/drawing/2014/main" id="{ACF01A1B-2FF5-4B1A-BA14-DBA8C70E4AFE}"/>
              </a:ext>
            </a:extLst>
          </p:cNvPr>
          <p:cNvSpPr/>
          <p:nvPr/>
        </p:nvSpPr>
        <p:spPr>
          <a:xfrm>
            <a:off x="7722340" y="1676315"/>
            <a:ext cx="3446718" cy="671395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6">
                  <a:lumMod val="50000"/>
                </a:schemeClr>
              </a:gs>
              <a:gs pos="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Google Shape;1476;p83">
            <a:extLst>
              <a:ext uri="{FF2B5EF4-FFF2-40B4-BE49-F238E27FC236}">
                <a16:creationId xmlns:a16="http://schemas.microsoft.com/office/drawing/2014/main" id="{51A3BED6-8A67-41A5-9BA1-8BF0EF1E2D40}"/>
              </a:ext>
            </a:extLst>
          </p:cNvPr>
          <p:cNvSpPr/>
          <p:nvPr/>
        </p:nvSpPr>
        <p:spPr>
          <a:xfrm>
            <a:off x="4337360" y="1676315"/>
            <a:ext cx="3213008" cy="671395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6">
                  <a:lumMod val="50000"/>
                </a:schemeClr>
              </a:gs>
              <a:gs pos="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0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F6205F42-E70E-4B0F-BAA1-1994A575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6616" y="2332787"/>
            <a:ext cx="822345" cy="82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ç¸éåç">
            <a:extLst>
              <a:ext uri="{FF2B5EF4-FFF2-40B4-BE49-F238E27FC236}">
                <a16:creationId xmlns:a16="http://schemas.microsoft.com/office/drawing/2014/main" id="{8AD7EB05-2D38-4FC7-BA06-E15E736E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2027" y="3838356"/>
            <a:ext cx="822345" cy="61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CADAA71E-72FA-4AE7-B704-0B27351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6121" y="5013652"/>
            <a:ext cx="715652" cy="74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C32694A7-8170-4EAB-9ED3-F9FE76B893F7}"/>
              </a:ext>
            </a:extLst>
          </p:cNvPr>
          <p:cNvSpPr txBox="1"/>
          <p:nvPr/>
        </p:nvSpPr>
        <p:spPr>
          <a:xfrm>
            <a:off x="4647877" y="1661506"/>
            <a:ext cx="249372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From remote NAS</a:t>
            </a:r>
            <a:endParaRPr lang="en-US" altLang="zh-TW" sz="16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(via File Station )</a:t>
            </a:r>
            <a:endParaRPr lang="en-US" altLang="zh-TW" sz="16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D37D65-8ABD-474E-B3A1-958482530881}"/>
              </a:ext>
            </a:extLst>
          </p:cNvPr>
          <p:cNvSpPr txBox="1"/>
          <p:nvPr/>
        </p:nvSpPr>
        <p:spPr>
          <a:xfrm>
            <a:off x="7739085" y="1687540"/>
            <a:ext cx="3545829" cy="6609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Carry and Use
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</a:t>
            </a:r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QuDedup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Extract Tool)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EC99C7-C344-4460-A14A-01D6C80CEF7E}"/>
              </a:ext>
            </a:extLst>
          </p:cNvPr>
          <p:cNvSpPr txBox="1"/>
          <p:nvPr/>
        </p:nvSpPr>
        <p:spPr>
          <a:xfrm>
            <a:off x="5584622" y="6109724"/>
            <a:ext cx="209793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Access from Cloud</a:t>
            </a:r>
            <a:endParaRPr lang="zh-TW" sz="12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D0583521-1935-425D-AF73-52FD2B25C5F5}"/>
              </a:ext>
            </a:extLst>
          </p:cNvPr>
          <p:cNvSpPr txBox="1"/>
          <p:nvPr/>
        </p:nvSpPr>
        <p:spPr>
          <a:xfrm>
            <a:off x="1080781" y="5898273"/>
            <a:ext cx="2812140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station with </a:t>
            </a:r>
            <a:r>
              <a:rPr lang="en-US" altLang="zh-TW" sz="12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QuDedup</a:t>
            </a:r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(soon)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9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8C593C05-A39E-489A-A241-EAAB6ACDA9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28" y="1302623"/>
            <a:ext cx="811475" cy="806434"/>
          </a:xfrm>
          <a:prstGeom prst="rect">
            <a:avLst/>
          </a:prstGeom>
        </p:spPr>
      </p:pic>
      <p:sp>
        <p:nvSpPr>
          <p:cNvPr id="50" name="矩形 34">
            <a:extLst>
              <a:ext uri="{FF2B5EF4-FFF2-40B4-BE49-F238E27FC236}">
                <a16:creationId xmlns:a16="http://schemas.microsoft.com/office/drawing/2014/main" id="{B0CCADA3-8145-4B5F-878C-519BCBED6514}"/>
              </a:ext>
            </a:extLst>
          </p:cNvPr>
          <p:cNvSpPr/>
          <p:nvPr/>
        </p:nvSpPr>
        <p:spPr>
          <a:xfrm>
            <a:off x="1456145" y="1255084"/>
            <a:ext cx="5642302" cy="35677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5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HBS 3 (Hybrid Backup Sync 3) </a:t>
            </a:r>
            <a:endParaRPr lang="zh-TW" altLang="en-US" sz="1650" b="1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8766382-DA36-4A47-A838-D3FFEA6579E5}"/>
              </a:ext>
            </a:extLst>
          </p:cNvPr>
          <p:cNvSpPr txBox="1"/>
          <p:nvPr/>
        </p:nvSpPr>
        <p:spPr>
          <a:xfrm>
            <a:off x="1270587" y="1685908"/>
            <a:ext cx="2534993" cy="7239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From local NAS</a:t>
            </a: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(via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HBS 3)</a:t>
            </a:r>
            <a:endParaRPr lang="en-US" altLang="zh-TW" sz="15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C67FFA8C-8329-4295-B211-6C6CB21E38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55737" y="2525777"/>
            <a:ext cx="1407983" cy="1033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6BE999A-D544-4BBB-B211-2E4FB74F47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6398" y="2615507"/>
            <a:ext cx="1073727" cy="850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8AE9E2D1-80BA-4EEC-A967-D151C89476FF}"/>
              </a:ext>
            </a:extLst>
          </p:cNvPr>
          <p:cNvCxnSpPr>
            <a:cxnSpLocks/>
          </p:cNvCxnSpPr>
          <p:nvPr/>
        </p:nvCxnSpPr>
        <p:spPr>
          <a:xfrm>
            <a:off x="3306961" y="2926549"/>
            <a:ext cx="1330540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形 56">
            <a:extLst>
              <a:ext uri="{FF2B5EF4-FFF2-40B4-BE49-F238E27FC236}">
                <a16:creationId xmlns:a16="http://schemas.microsoft.com/office/drawing/2014/main" id="{2AE83B03-8F00-423F-9322-6F5BDD71E0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98016" y="2612523"/>
            <a:ext cx="269372" cy="838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DE02164-B0ED-422D-9317-82FD8FCE5FA5}"/>
              </a:ext>
            </a:extLst>
          </p:cNvPr>
          <p:cNvCxnSpPr>
            <a:cxnSpLocks/>
          </p:cNvCxnSpPr>
          <p:nvPr/>
        </p:nvCxnSpPr>
        <p:spPr>
          <a:xfrm>
            <a:off x="2618730" y="3759244"/>
            <a:ext cx="0" cy="708088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553B719-44B2-4680-86A3-7234D376B2B6}"/>
              </a:ext>
            </a:extLst>
          </p:cNvPr>
          <p:cNvSpPr/>
          <p:nvPr/>
        </p:nvSpPr>
        <p:spPr>
          <a:xfrm>
            <a:off x="3471332" y="2530421"/>
            <a:ext cx="1097632" cy="247508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6279F4BD-4A61-4343-B303-585F626FC3AE}"/>
              </a:ext>
            </a:extLst>
          </p:cNvPr>
          <p:cNvSpPr txBox="1"/>
          <p:nvPr/>
        </p:nvSpPr>
        <p:spPr>
          <a:xfrm>
            <a:off x="3153067" y="2501392"/>
            <a:ext cx="1722923" cy="262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Backup/Restore</a:t>
            </a:r>
            <a:endParaRPr lang="zh-TW" altLang="en-US" sz="10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1847BE53-998C-42BA-94D1-B444A76D9E18}"/>
              </a:ext>
            </a:extLst>
          </p:cNvPr>
          <p:cNvCxnSpPr>
            <a:cxnSpLocks/>
          </p:cNvCxnSpPr>
          <p:nvPr/>
        </p:nvCxnSpPr>
        <p:spPr>
          <a:xfrm>
            <a:off x="5959719" y="2926549"/>
            <a:ext cx="765330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形 69">
            <a:extLst>
              <a:ext uri="{FF2B5EF4-FFF2-40B4-BE49-F238E27FC236}">
                <a16:creationId xmlns:a16="http://schemas.microsoft.com/office/drawing/2014/main" id="{45D5ED61-E706-4F47-A35C-9884BDD56D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41565" y="2600926"/>
            <a:ext cx="600072" cy="60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AC5C5CE0-94B0-4C4F-854E-1AACF5D935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06815" y="4330029"/>
            <a:ext cx="2079639" cy="900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697732A-6E4A-4CFB-B02A-F53FEF46BD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011" y="4579579"/>
            <a:ext cx="509677" cy="509677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50C8DEBA-D96E-489B-990B-23D36A9369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22029" y="4385763"/>
            <a:ext cx="269372" cy="838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5B8828E-3661-45A3-B97A-52FBCED72525}"/>
              </a:ext>
            </a:extLst>
          </p:cNvPr>
          <p:cNvSpPr/>
          <p:nvPr/>
        </p:nvSpPr>
        <p:spPr>
          <a:xfrm>
            <a:off x="6092339" y="4735383"/>
            <a:ext cx="726687" cy="320688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A541569-9CC4-4AB3-A351-112B985F17B0}"/>
              </a:ext>
            </a:extLst>
          </p:cNvPr>
          <p:cNvSpPr txBox="1"/>
          <p:nvPr/>
        </p:nvSpPr>
        <p:spPr>
          <a:xfrm>
            <a:off x="6079531" y="4707656"/>
            <a:ext cx="702233" cy="3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43673905-4F31-4762-BB99-3BE2EED47E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51085" y="5756731"/>
            <a:ext cx="600072" cy="60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2613E25-6D74-452D-870C-799E12213B08}"/>
              </a:ext>
            </a:extLst>
          </p:cNvPr>
          <p:cNvCxnSpPr>
            <a:cxnSpLocks/>
          </p:cNvCxnSpPr>
          <p:nvPr/>
        </p:nvCxnSpPr>
        <p:spPr>
          <a:xfrm>
            <a:off x="5437788" y="5252633"/>
            <a:ext cx="0" cy="411776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形 78">
            <a:extLst>
              <a:ext uri="{FF2B5EF4-FFF2-40B4-BE49-F238E27FC236}">
                <a16:creationId xmlns:a16="http://schemas.microsoft.com/office/drawing/2014/main" id="{DD9DCB33-F77D-4F6C-B04D-6AF91600275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507930" y="5256546"/>
            <a:ext cx="1785404" cy="1004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CAD81311-83ED-47AA-A487-3F9C95EDB157}"/>
              </a:ext>
            </a:extLst>
          </p:cNvPr>
          <p:cNvSpPr/>
          <p:nvPr/>
        </p:nvSpPr>
        <p:spPr>
          <a:xfrm>
            <a:off x="9596277" y="5091664"/>
            <a:ext cx="726687" cy="320688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04F31CEA-C992-42B8-A611-F24141FA1D1C}"/>
              </a:ext>
            </a:extLst>
          </p:cNvPr>
          <p:cNvSpPr txBox="1"/>
          <p:nvPr/>
        </p:nvSpPr>
        <p:spPr>
          <a:xfrm>
            <a:off x="9583468" y="5063937"/>
            <a:ext cx="702233" cy="3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0B501B59-CE2B-49EA-A285-910F45082213}"/>
              </a:ext>
            </a:extLst>
          </p:cNvPr>
          <p:cNvSpPr/>
          <p:nvPr/>
        </p:nvSpPr>
        <p:spPr>
          <a:xfrm>
            <a:off x="9878692" y="3130970"/>
            <a:ext cx="1198208" cy="283270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22E8BF5B-3166-47C8-AF13-5F25BFB6AA52}"/>
              </a:ext>
            </a:extLst>
          </p:cNvPr>
          <p:cNvSpPr txBox="1"/>
          <p:nvPr/>
        </p:nvSpPr>
        <p:spPr>
          <a:xfrm>
            <a:off x="10311694" y="3130720"/>
            <a:ext cx="702233" cy="2832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Tokyo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" name="圖形 100">
            <a:extLst>
              <a:ext uri="{FF2B5EF4-FFF2-40B4-BE49-F238E27FC236}">
                <a16:creationId xmlns:a16="http://schemas.microsoft.com/office/drawing/2014/main" id="{A4596CB6-D13C-4FDE-95F7-B5575209561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476622" y="2653173"/>
            <a:ext cx="1785404" cy="1004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6BF95859-D162-4F9D-A075-EFBD297633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2781" y="2991124"/>
            <a:ext cx="509677" cy="50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902582E7-677C-4064-A743-33A65D9BC0B8}"/>
              </a:ext>
            </a:extLst>
          </p:cNvPr>
          <p:cNvSpPr/>
          <p:nvPr/>
        </p:nvSpPr>
        <p:spPr>
          <a:xfrm>
            <a:off x="9564969" y="2488291"/>
            <a:ext cx="726687" cy="320688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A2975AB3-671D-4D74-8390-5A6B01D1E217}"/>
              </a:ext>
            </a:extLst>
          </p:cNvPr>
          <p:cNvSpPr txBox="1"/>
          <p:nvPr/>
        </p:nvSpPr>
        <p:spPr>
          <a:xfrm>
            <a:off x="9552161" y="2460564"/>
            <a:ext cx="702233" cy="3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6" name="圖形 105">
            <a:extLst>
              <a:ext uri="{FF2B5EF4-FFF2-40B4-BE49-F238E27FC236}">
                <a16:creationId xmlns:a16="http://schemas.microsoft.com/office/drawing/2014/main" id="{57CC8DB6-718C-4EE9-B138-A9F70AC4EF4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446904" y="3974256"/>
            <a:ext cx="1785404" cy="1004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1FB8E6C0-803C-4B97-9A63-980AFE7E153C}"/>
              </a:ext>
            </a:extLst>
          </p:cNvPr>
          <p:cNvSpPr/>
          <p:nvPr/>
        </p:nvSpPr>
        <p:spPr>
          <a:xfrm>
            <a:off x="9535251" y="3809373"/>
            <a:ext cx="726687" cy="320688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46DAF8C1-B2C7-4BDB-A60B-DFFADD79A17E}"/>
              </a:ext>
            </a:extLst>
          </p:cNvPr>
          <p:cNvSpPr txBox="1"/>
          <p:nvPr/>
        </p:nvSpPr>
        <p:spPr>
          <a:xfrm>
            <a:off x="9522443" y="3781647"/>
            <a:ext cx="702233" cy="3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14" name="接點: 肘形 113">
            <a:extLst>
              <a:ext uri="{FF2B5EF4-FFF2-40B4-BE49-F238E27FC236}">
                <a16:creationId xmlns:a16="http://schemas.microsoft.com/office/drawing/2014/main" id="{11B1E204-2DDF-489A-88FD-F5B2238834E3}"/>
              </a:ext>
            </a:extLst>
          </p:cNvPr>
          <p:cNvCxnSpPr>
            <a:cxnSpLocks/>
          </p:cNvCxnSpPr>
          <p:nvPr/>
        </p:nvCxnSpPr>
        <p:spPr>
          <a:xfrm>
            <a:off x="3361044" y="3237572"/>
            <a:ext cx="1287491" cy="1264092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9C49BB45-F74D-4E59-B6BC-8A5893E2D477}"/>
              </a:ext>
            </a:extLst>
          </p:cNvPr>
          <p:cNvSpPr/>
          <p:nvPr/>
        </p:nvSpPr>
        <p:spPr>
          <a:xfrm>
            <a:off x="3642496" y="3611200"/>
            <a:ext cx="702233" cy="241012"/>
          </a:xfrm>
          <a:prstGeom prst="roundRect">
            <a:avLst>
              <a:gd name="adj" fmla="val 3345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ED6220CC-4430-4ADC-85DB-9973D2DA1281}"/>
              </a:ext>
            </a:extLst>
          </p:cNvPr>
          <p:cNvSpPr txBox="1"/>
          <p:nvPr/>
        </p:nvSpPr>
        <p:spPr>
          <a:xfrm>
            <a:off x="3616486" y="3565486"/>
            <a:ext cx="1102947" cy="28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TCP BBR</a:t>
            </a:r>
            <a:endParaRPr lang="zh-TW" altLang="en-US" sz="1200" b="1" spc="-15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288B34C5-885B-4D52-84DE-E0AD7EE9F71A}"/>
              </a:ext>
            </a:extLst>
          </p:cNvPr>
          <p:cNvSpPr/>
          <p:nvPr/>
        </p:nvSpPr>
        <p:spPr>
          <a:xfrm>
            <a:off x="7293963" y="3099801"/>
            <a:ext cx="841869" cy="841869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18" name="圖形 107">
            <a:extLst>
              <a:ext uri="{FF2B5EF4-FFF2-40B4-BE49-F238E27FC236}">
                <a16:creationId xmlns:a16="http://schemas.microsoft.com/office/drawing/2014/main" id="{84E88FD0-DA04-4797-9747-CFE2F70C4357}"/>
              </a:ext>
            </a:extLst>
          </p:cNvPr>
          <p:cNvGrpSpPr/>
          <p:nvPr/>
        </p:nvGrpSpPr>
        <p:grpSpPr>
          <a:xfrm>
            <a:off x="7504973" y="3214094"/>
            <a:ext cx="432993" cy="622972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D63AD719-8ADE-48AC-8A89-753562A54EB5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8724CBA-B085-4EBA-9517-67848B7B1E75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C2F1F38D-1A35-4303-BD2F-BBA8364BD366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74ED14CB-A1C6-49BD-92BB-FD780AED0B52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66C036A8-25FB-4AA5-B046-35C298809FC3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1BDE4CE2-97AD-4C47-BC14-F22F9FBDCEA8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25" name="橢圓 124">
            <a:extLst>
              <a:ext uri="{FF2B5EF4-FFF2-40B4-BE49-F238E27FC236}">
                <a16:creationId xmlns:a16="http://schemas.microsoft.com/office/drawing/2014/main" id="{89AA1B4E-F865-47AF-AEC1-349FD65A36C9}"/>
              </a:ext>
            </a:extLst>
          </p:cNvPr>
          <p:cNvSpPr/>
          <p:nvPr/>
        </p:nvSpPr>
        <p:spPr>
          <a:xfrm>
            <a:off x="7311501" y="5298436"/>
            <a:ext cx="841869" cy="841869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26" name="圖形 107">
            <a:extLst>
              <a:ext uri="{FF2B5EF4-FFF2-40B4-BE49-F238E27FC236}">
                <a16:creationId xmlns:a16="http://schemas.microsoft.com/office/drawing/2014/main" id="{5D5790E6-8F63-4B35-AD5E-A48F888313DF}"/>
              </a:ext>
            </a:extLst>
          </p:cNvPr>
          <p:cNvGrpSpPr/>
          <p:nvPr/>
        </p:nvGrpSpPr>
        <p:grpSpPr>
          <a:xfrm>
            <a:off x="7486501" y="5527613"/>
            <a:ext cx="506668" cy="426757"/>
            <a:chOff x="5683805" y="5518573"/>
            <a:chExt cx="371586" cy="312979"/>
          </a:xfrm>
          <a:solidFill>
            <a:schemeClr val="bg1"/>
          </a:solidFill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7EC99E53-E092-4E08-BBA2-DC5FDB67C893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83FE204B-EB18-4F27-A7F4-69D94CE00A4F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A02E207A-518D-4441-A0C4-F96B73D4939B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577AC6E7-E9C1-492E-B7C4-9CE79EB05484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A928931C-E0FF-481A-8A8E-110745E44679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442B8C23-1096-4D54-93D5-5DBAE9ECFD45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8829E31A-DB1A-455A-AAB8-150A50F1AC30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902DD71-A616-4207-8B32-E854C48EDE45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99CD2D8E-3CF2-4FE9-8FC5-F85A17ABAF9A}"/>
              </a:ext>
            </a:extLst>
          </p:cNvPr>
          <p:cNvGrpSpPr/>
          <p:nvPr/>
        </p:nvGrpSpPr>
        <p:grpSpPr>
          <a:xfrm>
            <a:off x="7054037" y="4194137"/>
            <a:ext cx="1272150" cy="700805"/>
            <a:chOff x="5382236" y="3152426"/>
            <a:chExt cx="932985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6" name="圖形 106">
              <a:extLst>
                <a:ext uri="{FF2B5EF4-FFF2-40B4-BE49-F238E27FC236}">
                  <a16:creationId xmlns:a16="http://schemas.microsoft.com/office/drawing/2014/main" id="{76544BAA-0990-4237-BD66-BD8C1CFE36AB}"/>
                </a:ext>
              </a:extLst>
            </p:cNvPr>
            <p:cNvGrpSpPr/>
            <p:nvPr/>
          </p:nvGrpSpPr>
          <p:grpSpPr>
            <a:xfrm>
              <a:off x="5382236" y="3398651"/>
              <a:ext cx="366236" cy="267740"/>
              <a:chOff x="9637509" y="2915693"/>
              <a:chExt cx="366236" cy="267740"/>
            </a:xfrm>
            <a:solidFill>
              <a:schemeClr val="accent1"/>
            </a:solidFill>
          </p:grpSpPr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FE9E76D6-78F3-49FB-82C0-06BCA46B400B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52" name="圖形 106">
                <a:extLst>
                  <a:ext uri="{FF2B5EF4-FFF2-40B4-BE49-F238E27FC236}">
                    <a16:creationId xmlns:a16="http://schemas.microsoft.com/office/drawing/2014/main" id="{52795A39-2F1B-4DD3-A1F9-F628FE235C31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5" cy="221748"/>
                <a:chOff x="9647019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F1C41560-0DD6-4EF0-852D-257B61F39A89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E98117C0-8451-488E-B8CA-EBEBBFB64A06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656FCF60-52C5-4CAD-BFEF-B1ECD87B1820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7" name="圖形 106">
              <a:extLst>
                <a:ext uri="{FF2B5EF4-FFF2-40B4-BE49-F238E27FC236}">
                  <a16:creationId xmlns:a16="http://schemas.microsoft.com/office/drawing/2014/main" id="{92761C02-CF44-434C-A230-CB1A5394266A}"/>
                </a:ext>
              </a:extLst>
            </p:cNvPr>
            <p:cNvGrpSpPr/>
            <p:nvPr/>
          </p:nvGrpSpPr>
          <p:grpSpPr>
            <a:xfrm>
              <a:off x="5948985" y="3398651"/>
              <a:ext cx="366236" cy="267740"/>
              <a:chOff x="10204258" y="2915693"/>
              <a:chExt cx="366236" cy="267740"/>
            </a:xfrm>
            <a:solidFill>
              <a:schemeClr val="accent1"/>
            </a:solidFill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7AB52530-8F01-4451-9382-C433C5ADFD68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47" name="圖形 106">
                <a:extLst>
                  <a:ext uri="{FF2B5EF4-FFF2-40B4-BE49-F238E27FC236}">
                    <a16:creationId xmlns:a16="http://schemas.microsoft.com/office/drawing/2014/main" id="{27BD9274-0D49-48EA-9B1B-168228E25CD4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5" cy="221748"/>
                <a:chOff x="10213768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B48BDB31-4C04-4EE7-8A1C-BE1B57E7D2C9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D83BBC39-C73B-46B4-89D6-D12F104BAFFF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AAC11411-3B75-4D07-8BE3-1250C2C26A2F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8" name="圖形 106">
              <a:extLst>
                <a:ext uri="{FF2B5EF4-FFF2-40B4-BE49-F238E27FC236}">
                  <a16:creationId xmlns:a16="http://schemas.microsoft.com/office/drawing/2014/main" id="{9C621A73-D219-4EB2-897B-8BAA0DB689C6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A5AD4B8E-8390-4611-B7AD-BFE536244BE4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41" name="圖形 106">
                <a:extLst>
                  <a:ext uri="{FF2B5EF4-FFF2-40B4-BE49-F238E27FC236}">
                    <a16:creationId xmlns:a16="http://schemas.microsoft.com/office/drawing/2014/main" id="{33CC4CA4-AE73-471F-A096-B6370FF426F7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10" cy="56382"/>
                <a:chOff x="9696177" y="2803301"/>
                <a:chExt cx="277610" cy="56382"/>
              </a:xfrm>
              <a:solidFill>
                <a:schemeClr val="accent1"/>
              </a:solidFill>
            </p:grpSpPr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DC953ADF-6F64-49F5-BF59-A77D0DB0065F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CF38A666-379A-4300-89DA-A47DE44DF06A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49EAE718-998D-4D46-9C8E-C66BE5C6EBD2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3B8BC2A9-FC8A-4599-B4DE-D49777EDA0BD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D44DBDA9-4A6E-44A4-AA9C-486337791C1C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B0D194DC-6238-42C1-8F96-032C4AD589FF}"/>
              </a:ext>
            </a:extLst>
          </p:cNvPr>
          <p:cNvSpPr/>
          <p:nvPr/>
        </p:nvSpPr>
        <p:spPr>
          <a:xfrm>
            <a:off x="7033652" y="4953221"/>
            <a:ext cx="1319338" cy="286918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73916558-DA67-4F6F-8A8E-AF3B7F879897}"/>
              </a:ext>
            </a:extLst>
          </p:cNvPr>
          <p:cNvSpPr txBox="1"/>
          <p:nvPr/>
        </p:nvSpPr>
        <p:spPr>
          <a:xfrm>
            <a:off x="6837270" y="4947315"/>
            <a:ext cx="1687629" cy="28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CIFS / NFS / FTP</a:t>
            </a:r>
          </a:p>
        </p:txBody>
      </p:sp>
      <p:grpSp>
        <p:nvGrpSpPr>
          <p:cNvPr id="158" name="Shape 829">
            <a:extLst>
              <a:ext uri="{FF2B5EF4-FFF2-40B4-BE49-F238E27FC236}">
                <a16:creationId xmlns:a16="http://schemas.microsoft.com/office/drawing/2014/main" id="{6AB969CD-6079-4ABD-AC43-1EB6B9539820}"/>
              </a:ext>
            </a:extLst>
          </p:cNvPr>
          <p:cNvGrpSpPr/>
          <p:nvPr/>
        </p:nvGrpSpPr>
        <p:grpSpPr>
          <a:xfrm>
            <a:off x="7050998" y="1285858"/>
            <a:ext cx="1472994" cy="720847"/>
            <a:chOff x="251519" y="2499741"/>
            <a:chExt cx="1944025" cy="9513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Shape 830">
              <a:extLst>
                <a:ext uri="{FF2B5EF4-FFF2-40B4-BE49-F238E27FC236}">
                  <a16:creationId xmlns:a16="http://schemas.microsoft.com/office/drawing/2014/main" id="{8EA26885-E25E-42EF-9CAF-2BFFED5E233C}"/>
                </a:ext>
              </a:extLst>
            </p:cNvPr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831">
              <a:extLst>
                <a:ext uri="{FF2B5EF4-FFF2-40B4-BE49-F238E27FC236}">
                  <a16:creationId xmlns:a16="http://schemas.microsoft.com/office/drawing/2014/main" id="{2AC81ACD-79F2-4062-BE2F-A635BBF71D6A}"/>
                </a:ext>
              </a:extLst>
            </p:cNvPr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832">
              <a:extLst>
                <a:ext uri="{FF2B5EF4-FFF2-40B4-BE49-F238E27FC236}">
                  <a16:creationId xmlns:a16="http://schemas.microsoft.com/office/drawing/2014/main" id="{1FCF45CB-6613-411E-A89D-C225B9CA22C3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833">
              <a:extLst>
                <a:ext uri="{FF2B5EF4-FFF2-40B4-BE49-F238E27FC236}">
                  <a16:creationId xmlns:a16="http://schemas.microsoft.com/office/drawing/2014/main" id="{22FBD41A-A86C-4AE3-8A13-3BF18A1683EB}"/>
                </a:ext>
              </a:extLst>
            </p:cNvPr>
            <p:cNvPicPr preferRelativeResize="0"/>
            <p:nvPr/>
          </p:nvPicPr>
          <p:blipFill rotWithShape="1">
            <a:blip r:embed="rId2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834">
              <a:extLst>
                <a:ext uri="{FF2B5EF4-FFF2-40B4-BE49-F238E27FC236}">
                  <a16:creationId xmlns:a16="http://schemas.microsoft.com/office/drawing/2014/main" id="{6E2B8E3F-DE88-44DA-AF83-FCFFCF457C5C}"/>
                </a:ext>
              </a:extLst>
            </p:cNvPr>
            <p:cNvPicPr preferRelativeResize="0"/>
            <p:nvPr/>
          </p:nvPicPr>
          <p:blipFill rotWithShape="1">
            <a:blip r:embed="rId2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835">
              <a:extLst>
                <a:ext uri="{FF2B5EF4-FFF2-40B4-BE49-F238E27FC236}">
                  <a16:creationId xmlns:a16="http://schemas.microsoft.com/office/drawing/2014/main" id="{D5985948-55FA-4A34-902A-C546D25827BF}"/>
                </a:ext>
              </a:extLst>
            </p:cNvPr>
            <p:cNvPicPr preferRelativeResize="0"/>
            <p:nvPr/>
          </p:nvPicPr>
          <p:blipFill rotWithShape="1">
            <a:blip r:embed="rId2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836">
              <a:extLst>
                <a:ext uri="{FF2B5EF4-FFF2-40B4-BE49-F238E27FC236}">
                  <a16:creationId xmlns:a16="http://schemas.microsoft.com/office/drawing/2014/main" id="{6B48AA31-6937-4653-BF20-1C752934656C}"/>
                </a:ext>
              </a:extLst>
            </p:cNvPr>
            <p:cNvPicPr preferRelativeResize="0"/>
            <p:nvPr/>
          </p:nvPicPr>
          <p:blipFill rotWithShape="1">
            <a:blip r:embed="rId2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9" name="圖形 168">
            <a:extLst>
              <a:ext uri="{FF2B5EF4-FFF2-40B4-BE49-F238E27FC236}">
                <a16:creationId xmlns:a16="http://schemas.microsoft.com/office/drawing/2014/main" id="{879E94D5-EEF2-48AA-A9B0-E2595339CD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38067" y="4700209"/>
            <a:ext cx="269372" cy="838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8AF8D4AD-6B45-4088-B525-01D0537B3FA6}"/>
              </a:ext>
            </a:extLst>
          </p:cNvPr>
          <p:cNvSpPr/>
          <p:nvPr/>
        </p:nvSpPr>
        <p:spPr>
          <a:xfrm>
            <a:off x="9889268" y="4453455"/>
            <a:ext cx="1198208" cy="283270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8782B0F8-14F6-4B1F-8C05-15A40312BE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3063" y="4338567"/>
            <a:ext cx="509677" cy="50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0483D82A-9977-4327-9585-90A2B0E6497E}"/>
              </a:ext>
            </a:extLst>
          </p:cNvPr>
          <p:cNvSpPr txBox="1"/>
          <p:nvPr/>
        </p:nvSpPr>
        <p:spPr>
          <a:xfrm>
            <a:off x="10166370" y="4457751"/>
            <a:ext cx="1015980" cy="2832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New York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矩形: 圓角 172">
            <a:extLst>
              <a:ext uri="{FF2B5EF4-FFF2-40B4-BE49-F238E27FC236}">
                <a16:creationId xmlns:a16="http://schemas.microsoft.com/office/drawing/2014/main" id="{F7640708-0A46-4B1D-B3B7-189AFFC8C3B5}"/>
              </a:ext>
            </a:extLst>
          </p:cNvPr>
          <p:cNvSpPr/>
          <p:nvPr/>
        </p:nvSpPr>
        <p:spPr>
          <a:xfrm>
            <a:off x="9889268" y="5826473"/>
            <a:ext cx="1198208" cy="283270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64658C66-A75B-42E5-90E7-025B2EF6EC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4089" y="5643347"/>
            <a:ext cx="509677" cy="50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06CD4A67-BD52-494F-AD01-073DA4597ABA}"/>
              </a:ext>
            </a:extLst>
          </p:cNvPr>
          <p:cNvSpPr txBox="1"/>
          <p:nvPr/>
        </p:nvSpPr>
        <p:spPr>
          <a:xfrm>
            <a:off x="10298459" y="5825243"/>
            <a:ext cx="797134" cy="2832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Beijing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矩形: 圓角 173">
            <a:extLst>
              <a:ext uri="{FF2B5EF4-FFF2-40B4-BE49-F238E27FC236}">
                <a16:creationId xmlns:a16="http://schemas.microsoft.com/office/drawing/2014/main" id="{BA6442C9-8728-4F38-BBE9-4647D79E9300}"/>
              </a:ext>
            </a:extLst>
          </p:cNvPr>
          <p:cNvSpPr/>
          <p:nvPr/>
        </p:nvSpPr>
        <p:spPr>
          <a:xfrm>
            <a:off x="2485718" y="3398581"/>
            <a:ext cx="912643" cy="283270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6BF5107-C096-48A0-968B-0B58B907FD6F}"/>
              </a:ext>
            </a:extLst>
          </p:cNvPr>
          <p:cNvSpPr txBox="1"/>
          <p:nvPr/>
        </p:nvSpPr>
        <p:spPr>
          <a:xfrm>
            <a:off x="2593311" y="3405830"/>
            <a:ext cx="692049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Taipei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702585BE-951E-4A64-A5EA-9C149C5490E0}"/>
              </a:ext>
            </a:extLst>
          </p:cNvPr>
          <p:cNvSpPr/>
          <p:nvPr/>
        </p:nvSpPr>
        <p:spPr>
          <a:xfrm>
            <a:off x="5453932" y="3485466"/>
            <a:ext cx="726687" cy="320688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A7BB382-7579-4F50-A8F2-9AEA6116A655}"/>
              </a:ext>
            </a:extLst>
          </p:cNvPr>
          <p:cNvSpPr txBox="1"/>
          <p:nvPr/>
        </p:nvSpPr>
        <p:spPr>
          <a:xfrm>
            <a:off x="5441124" y="3457739"/>
            <a:ext cx="702233" cy="3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7" name="矩形: 圓角 176">
            <a:extLst>
              <a:ext uri="{FF2B5EF4-FFF2-40B4-BE49-F238E27FC236}">
                <a16:creationId xmlns:a16="http://schemas.microsoft.com/office/drawing/2014/main" id="{716FB2CA-9B68-4C92-A012-68619A2C0558}"/>
              </a:ext>
            </a:extLst>
          </p:cNvPr>
          <p:cNvSpPr/>
          <p:nvPr/>
        </p:nvSpPr>
        <p:spPr>
          <a:xfrm>
            <a:off x="2485718" y="5487765"/>
            <a:ext cx="912643" cy="283270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8" name="圖片 67" descr="一張含有 畫畫 的圖片&#10;&#10;自動產生的描述">
            <a:extLst>
              <a:ext uri="{FF2B5EF4-FFF2-40B4-BE49-F238E27FC236}">
                <a16:creationId xmlns:a16="http://schemas.microsoft.com/office/drawing/2014/main" id="{CF9DE27D-31B4-4B41-8F5A-437C5EB926D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282" y="5140606"/>
            <a:ext cx="374066" cy="374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 descr="一張含有 畫畫 的圖片&#10;&#10;自動產生的描述">
            <a:extLst>
              <a:ext uri="{FF2B5EF4-FFF2-40B4-BE49-F238E27FC236}">
                <a16:creationId xmlns:a16="http://schemas.microsoft.com/office/drawing/2014/main" id="{9A435CC0-BE76-4F11-9B77-EB0C460FFBF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384" y="3142745"/>
            <a:ext cx="374066" cy="374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6" name="文字方塊 165">
            <a:extLst>
              <a:ext uri="{FF2B5EF4-FFF2-40B4-BE49-F238E27FC236}">
                <a16:creationId xmlns:a16="http://schemas.microsoft.com/office/drawing/2014/main" id="{ABD16A40-C2A9-4087-93E2-9D1EF4AD2197}"/>
              </a:ext>
            </a:extLst>
          </p:cNvPr>
          <p:cNvSpPr txBox="1"/>
          <p:nvPr/>
        </p:nvSpPr>
        <p:spPr>
          <a:xfrm>
            <a:off x="4542438" y="3960616"/>
            <a:ext cx="2812140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station with </a:t>
            </a:r>
            <a:r>
              <a:rPr lang="en-US" altLang="zh-TW" sz="12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QuDedup</a:t>
            </a:r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(soon)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E4DE0025-7AB0-4243-9B73-92C79E4D9489}"/>
              </a:ext>
            </a:extLst>
          </p:cNvPr>
          <p:cNvSpPr txBox="1"/>
          <p:nvPr/>
        </p:nvSpPr>
        <p:spPr>
          <a:xfrm>
            <a:off x="2593311" y="5500095"/>
            <a:ext cx="692049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Taipei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555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684F1-E37C-FF4E-88FE-60F1943F4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Virtualization Station 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1B4C9598-C693-1741-AEA1-082C48790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0400" y="1344318"/>
            <a:ext cx="6182525" cy="3465670"/>
          </a:xfrm>
          <a:prstGeom prst="roundRect">
            <a:avLst>
              <a:gd name="adj" fmla="val 52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291DE47-6C2C-294D-8CD4-A57C077C545A}"/>
              </a:ext>
            </a:extLst>
          </p:cNvPr>
          <p:cNvSpPr/>
          <p:nvPr/>
        </p:nvSpPr>
        <p:spPr>
          <a:xfrm>
            <a:off x="713984" y="1250381"/>
            <a:ext cx="4736416" cy="12990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350"/>
              </a:lnSpc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With Virtualization Station, you can create multiple virtual machines to run various operating systems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such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as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Windows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Linux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UNIX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Android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on a QNAP NAS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6CDE0A-49E8-4166-A721-802D4C4DBF46}"/>
              </a:ext>
            </a:extLst>
          </p:cNvPr>
          <p:cNvSpPr/>
          <p:nvPr/>
        </p:nvSpPr>
        <p:spPr>
          <a:xfrm>
            <a:off x="768990" y="2679034"/>
            <a:ext cx="4626403" cy="255903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ts val="2300"/>
              </a:lnSpc>
              <a:spcBef>
                <a:spcPts val="200"/>
              </a:spcBef>
              <a:buFont typeface="Arial"/>
              <a:buChar char="•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Operate VM via </a:t>
            </a:r>
            <a:r>
              <a:rPr lang="zh-TW" altLang="en-US" sz="1600">
                <a:solidFill>
                  <a:srgbClr val="D6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remote desktop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or </a:t>
            </a:r>
            <a:r>
              <a:rPr lang="zh-TW" altLang="en-US" sz="1600">
                <a:solidFill>
                  <a:srgbClr val="D6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HDMI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output with a USB keyboard and a mouse</a:t>
            </a:r>
          </a:p>
          <a:p>
            <a:pPr marL="285750" indent="-285750">
              <a:lnSpc>
                <a:spcPts val="2300"/>
              </a:lnSpc>
              <a:spcBef>
                <a:spcPts val="200"/>
              </a:spcBef>
              <a:buFont typeface="Arial"/>
              <a:buChar char="•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VM Import/Export</a:t>
            </a:r>
          </a:p>
          <a:p>
            <a:pPr marL="285750" indent="-285750">
              <a:lnSpc>
                <a:spcPts val="2300"/>
              </a:lnSpc>
              <a:spcBef>
                <a:spcPts val="200"/>
              </a:spcBef>
              <a:buFont typeface="Arial"/>
              <a:buChar char="•"/>
            </a:pP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VM backup and sn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apshot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85750" indent="-285750">
              <a:lnSpc>
                <a:spcPts val="2300"/>
              </a:lnSpc>
              <a:spcBef>
                <a:spcPts val="200"/>
              </a:spcBef>
              <a:buFont typeface="Arial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Virtual switch: support multiple network modes</a:t>
            </a:r>
          </a:p>
          <a:p>
            <a:pPr marL="285750" indent="-285750">
              <a:lnSpc>
                <a:spcPts val="2300"/>
              </a:lnSpc>
              <a:spcBef>
                <a:spcPts val="200"/>
              </a:spcBef>
              <a:buFont typeface="Arial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USB device connection</a:t>
            </a:r>
          </a:p>
          <a:p>
            <a:pPr marL="285750" indent="-285750">
              <a:lnSpc>
                <a:spcPts val="2300"/>
              </a:lnSpc>
              <a:spcBef>
                <a:spcPts val="200"/>
              </a:spcBef>
              <a:buFont typeface="Arial"/>
              <a:buChar char="•"/>
            </a:pP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13997225-2EB5-441F-8A8A-CF6F90FCF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3523" y="5136999"/>
            <a:ext cx="1531507" cy="122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70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: 圓角 8">
            <a:extLst>
              <a:ext uri="{FF2B5EF4-FFF2-40B4-BE49-F238E27FC236}">
                <a16:creationId xmlns:a16="http://schemas.microsoft.com/office/drawing/2014/main" id="{7B4FB6E2-D1E7-432E-99EB-EC406C3BB0D7}"/>
              </a:ext>
            </a:extLst>
          </p:cNvPr>
          <p:cNvSpPr/>
          <p:nvPr/>
        </p:nvSpPr>
        <p:spPr>
          <a:xfrm>
            <a:off x="917464" y="1442082"/>
            <a:ext cx="9557795" cy="5100896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/>
              <a:t>The 20-year-old 1GbE is getting slow. Now newer motherboards are equipped with 2.5GbE!</a:t>
            </a:r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20BB52B-AB02-294F-AE6C-6CDC87654F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316" y="1895747"/>
            <a:ext cx="3279400" cy="240741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1136C7F-7E3B-5F42-8562-49A5A0E67801}"/>
              </a:ext>
            </a:extLst>
          </p:cNvPr>
          <p:cNvSpPr txBox="1"/>
          <p:nvPr/>
        </p:nvSpPr>
        <p:spPr>
          <a:xfrm>
            <a:off x="1382336" y="1525060"/>
            <a:ext cx="3825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Asus ROG MAXIMUS XII EXTREME</a:t>
            </a:r>
            <a:endParaRPr kumimoji="1"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F8B14D44-CEFE-1348-9BC7-CFEB05031E18}"/>
              </a:ext>
            </a:extLst>
          </p:cNvPr>
          <p:cNvSpPr txBox="1"/>
          <p:nvPr/>
        </p:nvSpPr>
        <p:spPr>
          <a:xfrm>
            <a:off x="1382336" y="4180579"/>
            <a:ext cx="2355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MSI MEG Z490 ACE</a:t>
            </a:r>
            <a:endParaRPr kumimoji="1"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94AABCB-367C-FB4F-8A53-4F6F99826C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872" y="4588448"/>
            <a:ext cx="3269844" cy="1954530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8BCE7CEF-6E98-DF4B-9DD7-BCD9FEE290F6}"/>
              </a:ext>
            </a:extLst>
          </p:cNvPr>
          <p:cNvSpPr txBox="1"/>
          <p:nvPr/>
        </p:nvSpPr>
        <p:spPr>
          <a:xfrm>
            <a:off x="6589652" y="1525060"/>
            <a:ext cx="3502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Gigabyte Z490 AORUS MASTER</a:t>
            </a:r>
            <a:endParaRPr kumimoji="1"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圖片 11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E1F2779E-3343-CA46-A184-961645BF8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359" y="1419990"/>
            <a:ext cx="3048000" cy="3048000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6502F697-9501-4647-BD9F-60FB64EAA703}"/>
              </a:ext>
            </a:extLst>
          </p:cNvPr>
          <p:cNvSpPr txBox="1"/>
          <p:nvPr/>
        </p:nvSpPr>
        <p:spPr>
          <a:xfrm>
            <a:off x="6589652" y="4201428"/>
            <a:ext cx="2200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Asrock</a:t>
            </a:r>
            <a:r>
              <a:rPr kumimoji="1" lang="en-US" altLang="zh-TW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Z490 </a:t>
            </a:r>
            <a:r>
              <a:rPr kumimoji="1" lang="en-US" altLang="zh-TW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Taichi</a:t>
            </a:r>
            <a:endParaRPr kumimoji="1"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圖片 18" descr="一張含有 室內, 黑色, 相機, 坐 的圖片&#10;&#10;自動產生的描述">
            <a:extLst>
              <a:ext uri="{FF2B5EF4-FFF2-40B4-BE49-F238E27FC236}">
                <a16:creationId xmlns:a16="http://schemas.microsoft.com/office/drawing/2014/main" id="{9BBB1483-3E87-594A-A699-915D238AB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4220" y="4590434"/>
            <a:ext cx="2489985" cy="207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87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C9AF9F3-AC7D-3344-8E46-18336FBF4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67" y="2578558"/>
            <a:ext cx="6223000" cy="3492500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1C70B5C-2B32-4122-BFD6-FE0BE5004D84}"/>
              </a:ext>
            </a:extLst>
          </p:cNvPr>
          <p:cNvSpPr/>
          <p:nvPr/>
        </p:nvSpPr>
        <p:spPr>
          <a:xfrm rot="5400000">
            <a:off x="8618562" y="-656256"/>
            <a:ext cx="1070700" cy="7790479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3F5036">
                  <a:alpha val="60000"/>
                </a:srgbClr>
              </a:gs>
              <a:gs pos="100000">
                <a:srgbClr val="353932">
                  <a:alpha val="0"/>
                </a:srgbClr>
              </a:gs>
              <a:gs pos="2000">
                <a:srgbClr val="3A5760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DF07548-BD33-4CF8-94CA-3E91D25FB5E3}"/>
              </a:ext>
            </a:extLst>
          </p:cNvPr>
          <p:cNvSpPr/>
          <p:nvPr/>
        </p:nvSpPr>
        <p:spPr>
          <a:xfrm rot="5400000">
            <a:off x="5368220" y="-5271038"/>
            <a:ext cx="1148100" cy="14423028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3F5036">
                  <a:alpha val="60000"/>
                </a:srgbClr>
              </a:gs>
              <a:gs pos="100000">
                <a:srgbClr val="353932">
                  <a:alpha val="0"/>
                </a:srgbClr>
              </a:gs>
              <a:gs pos="2000">
                <a:srgbClr val="3A5760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5B89A272-2A50-ED4D-8BAC-BF3BA2950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Go beyond your creativity with Container Station</a:t>
            </a:r>
            <a:endParaRPr lang="zh-TW" altLang="en-US" sz="3200"/>
          </a:p>
          <a:p>
            <a:r>
              <a:rPr lang="en-US" altLang="zh-CN" sz="3200"/>
              <a:t>for a x86 Quad-core NAS with up to 8GB RAM</a:t>
            </a:r>
            <a:endParaRPr lang="en-US" altLang="zh-TW" sz="3200"/>
          </a:p>
        </p:txBody>
      </p:sp>
      <p:pic>
        <p:nvPicPr>
          <p:cNvPr id="5" name="圖片 4" descr="Image 8.png">
            <a:extLst>
              <a:ext uri="{FF2B5EF4-FFF2-40B4-BE49-F238E27FC236}">
                <a16:creationId xmlns:a16="http://schemas.microsoft.com/office/drawing/2014/main" id="{D1345755-82E5-764E-B4A6-A0FFA0F912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9773" y="3429000"/>
            <a:ext cx="5135010" cy="3166787"/>
          </a:xfrm>
          <a:prstGeom prst="roundRect">
            <a:avLst>
              <a:gd name="adj" fmla="val 2542"/>
            </a:avLst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6679C3ED-9C0C-614D-A30D-3BF0F4DCEC21}"/>
              </a:ext>
            </a:extLst>
          </p:cNvPr>
          <p:cNvSpPr txBox="1">
            <a:spLocks/>
          </p:cNvSpPr>
          <p:nvPr/>
        </p:nvSpPr>
        <p:spPr>
          <a:xfrm>
            <a:off x="6907800" y="1465759"/>
            <a:ext cx="5082936" cy="82777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>
              <a:defRPr/>
            </a:pPr>
            <a:r>
              <a:rPr lang="zh-TW" sz="1600" b="1">
                <a:solidFill>
                  <a:srgbClr val="D6FF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Easily import/export containers</a:t>
            </a:r>
            <a:endParaRPr lang="zh-TW" sz="1400">
              <a:solidFill>
                <a:srgbClr val="D6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•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Imports images or containers from PC or NAS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defRPr/>
            </a:pP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•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Exports im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ag</a:t>
            </a:r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es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or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containers to NAS as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bac</a:t>
            </a:r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kup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9395" indent="-456565" defTabSz="1219170">
              <a:defRPr/>
            </a:pPr>
            <a:endParaRPr lang="zh-TW" altLang="en-US" sz="1600" b="1">
              <a:solidFill>
                <a:srgbClr val="D6FF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39395" indent="-456565" defTabSz="1219170">
              <a:buFont typeface="Arial" pitchFamily="34" charset="0"/>
              <a:buChar char="•"/>
              <a:defRPr/>
            </a:pPr>
            <a:endParaRPr lang="zh-TW" altLang="en-US" sz="16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1005C24-6322-E740-AAAE-33E91B36F025}"/>
              </a:ext>
            </a:extLst>
          </p:cNvPr>
          <p:cNvSpPr txBox="1">
            <a:spLocks/>
          </p:cNvSpPr>
          <p:nvPr/>
        </p:nvSpPr>
        <p:spPr>
          <a:xfrm>
            <a:off x="7806627" y="2796429"/>
            <a:ext cx="3657442" cy="63257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 defTabSz="1219170">
              <a:defRPr/>
            </a:pPr>
            <a:r>
              <a:rPr lang="zh-TW" sz="1600" b="1">
                <a:solidFill>
                  <a:srgbClr val="D6FF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Built-in Docker Hub Marketplace</a:t>
            </a:r>
            <a:endParaRPr lang="zh-TW" sz="1400">
              <a:solidFill>
                <a:srgbClr val="D6FF0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defTabSz="1219170">
              <a:defRPr/>
            </a:pPr>
            <a:r>
              <a:rPr lang="zh-TW" altLang="zh-TW" sz="16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•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Easily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down</a:t>
            </a:r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loadable tools</a:t>
            </a:r>
            <a:endParaRPr lang="zh-TW" altLang="en-US" sz="1600" b="1">
              <a:solidFill>
                <a:srgbClr val="D6FF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A1461536-5F03-384B-AF8D-4D302CDE46EA}"/>
              </a:ext>
            </a:extLst>
          </p:cNvPr>
          <p:cNvSpPr txBox="1">
            <a:spLocks/>
          </p:cNvSpPr>
          <p:nvPr/>
        </p:nvSpPr>
        <p:spPr>
          <a:xfrm>
            <a:off x="463935" y="1465759"/>
            <a:ext cx="6443865" cy="982500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 defTabSz="1219170">
              <a:defRPr/>
            </a:pPr>
            <a:r>
              <a:rPr lang="zh-TW" sz="1600" b="1">
                <a:solidFill>
                  <a:srgbClr val="D6FF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AI, IoT, Commonly-used Container Recommendation</a:t>
            </a:r>
            <a:endParaRPr lang="zh-TW" sz="1400">
              <a:solidFill>
                <a:srgbClr val="D6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defRPr/>
            </a:pP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•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One-click installation wizard helps you quickly setup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defRPr/>
            </a:pP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•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Supports Docker Compose YAML fo</a:t>
            </a:r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rmat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create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appli</a:t>
            </a:r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cations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9395" indent="-456565" defTabSz="1219170">
              <a:defRPr/>
            </a:pPr>
            <a:endParaRPr lang="zh-TW" altLang="en-US" sz="1600" b="1">
              <a:solidFill>
                <a:srgbClr val="D6FF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260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10BA139-7C76-4B4D-AF79-9FC7B36E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/>
                <a:cs typeface="Arial"/>
              </a:rPr>
              <a:t>QVR</a:t>
            </a:r>
            <a:r>
              <a:rPr lang="zh-TW" altLang="en-US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Pro</a:t>
            </a:r>
            <a:r>
              <a:rPr lang="zh-TW" altLang="en-US">
                <a:latin typeface="Arial"/>
                <a:cs typeface="Arial"/>
              </a:rPr>
              <a:t> </a:t>
            </a:r>
            <a:r>
              <a:rPr lang="en-US" altLang="zh-TW" err="1">
                <a:latin typeface="Arial"/>
                <a:cs typeface="Arial"/>
              </a:rPr>
              <a:t>surveillan</a:t>
            </a:r>
            <a:r>
              <a:rPr lang="zh-TW">
                <a:latin typeface="Arial"/>
                <a:cs typeface="Arial"/>
              </a:rPr>
              <a:t>ce s</a:t>
            </a:r>
            <a:r>
              <a:rPr lang="en-US" altLang="zh-TW">
                <a:latin typeface="Arial"/>
                <a:cs typeface="Arial"/>
              </a:rPr>
              <a:t>o</a:t>
            </a:r>
            <a:r>
              <a:rPr lang="zh-TW">
                <a:latin typeface="Arial"/>
                <a:cs typeface="Arial"/>
              </a:rPr>
              <a:t>lution</a:t>
            </a:r>
            <a:endParaRPr lang="zh-TW"/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AAFCB5F2-3B8B-435A-9E92-D88457828740}"/>
              </a:ext>
            </a:extLst>
          </p:cNvPr>
          <p:cNvSpPr/>
          <p:nvPr/>
        </p:nvSpPr>
        <p:spPr>
          <a:xfrm>
            <a:off x="981511" y="5767530"/>
            <a:ext cx="7321723" cy="5142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F5036"/>
              </a:gs>
              <a:gs pos="0">
                <a:srgbClr val="9BBD1E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F6813707-2594-40F3-B8B1-00BDFF25A6E4}"/>
              </a:ext>
            </a:extLst>
          </p:cNvPr>
          <p:cNvSpPr/>
          <p:nvPr/>
        </p:nvSpPr>
        <p:spPr>
          <a:xfrm>
            <a:off x="981511" y="5136012"/>
            <a:ext cx="7321723" cy="5142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F5036"/>
              </a:gs>
              <a:gs pos="0">
                <a:srgbClr val="9BBD1E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圓角矩形 53">
            <a:extLst>
              <a:ext uri="{FF2B5EF4-FFF2-40B4-BE49-F238E27FC236}">
                <a16:creationId xmlns:a16="http://schemas.microsoft.com/office/drawing/2014/main" id="{C2A913E3-91FE-41E7-A3F8-BB74E57BE9D1}"/>
              </a:ext>
            </a:extLst>
          </p:cNvPr>
          <p:cNvSpPr/>
          <p:nvPr/>
        </p:nvSpPr>
        <p:spPr>
          <a:xfrm>
            <a:off x="8415279" y="2313379"/>
            <a:ext cx="3505542" cy="165316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A5760"/>
              </a:gs>
              <a:gs pos="0">
                <a:srgbClr val="08827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51CBFE3B-14CD-4553-B70D-9E8D30CDA01D}"/>
              </a:ext>
            </a:extLst>
          </p:cNvPr>
          <p:cNvSpPr txBox="1"/>
          <p:nvPr/>
        </p:nvSpPr>
        <p:spPr>
          <a:xfrm>
            <a:off x="8789645" y="2512411"/>
            <a:ext cx="3033000" cy="443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lnSpc>
                <a:spcPts val="3067"/>
              </a:lnSpc>
            </a:pPr>
            <a:r>
              <a:rPr lang="en-US" altLang="zh-Hant" b="1">
                <a:latin typeface="Arial" panose="020B0604020202020204" pitchFamily="34" charset="0"/>
                <a:cs typeface="Arial" panose="020B0604020202020204" pitchFamily="34" charset="0"/>
              </a:rPr>
              <a:t>Surveillance Station 5.1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12D269DB-7703-4826-8892-2525D10E8782}"/>
              </a:ext>
            </a:extLst>
          </p:cNvPr>
          <p:cNvGrpSpPr/>
          <p:nvPr/>
        </p:nvGrpSpPr>
        <p:grpSpPr>
          <a:xfrm>
            <a:off x="105620" y="1046769"/>
            <a:ext cx="8197614" cy="3749102"/>
            <a:chOff x="562820" y="1109761"/>
            <a:chExt cx="9225705" cy="4219292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BB00F2A6-3490-48D8-812A-C3A0C533C74B}"/>
                </a:ext>
              </a:extLst>
            </p:cNvPr>
            <p:cNvSpPr/>
            <p:nvPr/>
          </p:nvSpPr>
          <p:spPr>
            <a:xfrm>
              <a:off x="3572573" y="1897917"/>
              <a:ext cx="6190954" cy="637305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3F5036"/>
                </a:gs>
                <a:gs pos="0">
                  <a:srgbClr val="9BBD1E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8" name="TextBox 2">
              <a:extLst>
                <a:ext uri="{FF2B5EF4-FFF2-40B4-BE49-F238E27FC236}">
                  <a16:creationId xmlns:a16="http://schemas.microsoft.com/office/drawing/2014/main" id="{52F5E471-F6C3-41DB-88E1-F450048BB955}"/>
                </a:ext>
              </a:extLst>
            </p:cNvPr>
            <p:cNvSpPr txBox="1"/>
            <p:nvPr/>
          </p:nvSpPr>
          <p:spPr>
            <a:xfrm>
              <a:off x="5464202" y="1362418"/>
              <a:ext cx="1789824" cy="450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QVR Pro</a:t>
              </a:r>
              <a:endPara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6A08D373-25F6-4D7B-A9AB-AE479890BDD0}"/>
                </a:ext>
              </a:extLst>
            </p:cNvPr>
            <p:cNvSpPr/>
            <p:nvPr/>
          </p:nvSpPr>
          <p:spPr>
            <a:xfrm>
              <a:off x="3572574" y="2593506"/>
              <a:ext cx="6190953" cy="637305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3F5036"/>
                </a:gs>
                <a:gs pos="0">
                  <a:srgbClr val="9BBD1E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E0FC79C3-CB57-488D-9501-906061322F04}"/>
                </a:ext>
              </a:extLst>
            </p:cNvPr>
            <p:cNvSpPr/>
            <p:nvPr/>
          </p:nvSpPr>
          <p:spPr>
            <a:xfrm>
              <a:off x="3572574" y="3294303"/>
              <a:ext cx="6190953" cy="776202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3F5036"/>
                </a:gs>
                <a:gs pos="0">
                  <a:srgbClr val="9BBD1E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86A27CC4-64CF-43D2-95A4-69A150E2E987}"/>
                </a:ext>
              </a:extLst>
            </p:cNvPr>
            <p:cNvSpPr/>
            <p:nvPr/>
          </p:nvSpPr>
          <p:spPr>
            <a:xfrm>
              <a:off x="3597572" y="4131562"/>
              <a:ext cx="6190953" cy="637305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3F5036"/>
                </a:gs>
                <a:gs pos="0">
                  <a:srgbClr val="9BBD1E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42" name="Picture 1">
              <a:extLst>
                <a:ext uri="{FF2B5EF4-FFF2-40B4-BE49-F238E27FC236}">
                  <a16:creationId xmlns:a16="http://schemas.microsoft.com/office/drawing/2014/main" id="{C7C40AC2-3B36-4D44-90F3-7DEF6D3DE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820" y="1109761"/>
              <a:ext cx="4676804" cy="4219292"/>
            </a:xfrm>
            <a:prstGeom prst="rect">
              <a:avLst/>
            </a:prstGeom>
          </p:spPr>
        </p:pic>
        <p:pic>
          <p:nvPicPr>
            <p:cNvPr id="43" name="圖片 42" descr="003.png">
              <a:extLst>
                <a:ext uri="{FF2B5EF4-FFF2-40B4-BE49-F238E27FC236}">
                  <a16:creationId xmlns:a16="http://schemas.microsoft.com/office/drawing/2014/main" id="{5653D75A-5891-4397-A20F-A0C2508B8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8219" y="1288678"/>
              <a:ext cx="1071196" cy="10691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FAD77832-97F1-41B6-993F-EA8B75690A05}"/>
                </a:ext>
              </a:extLst>
            </p:cNvPr>
            <p:cNvSpPr/>
            <p:nvPr/>
          </p:nvSpPr>
          <p:spPr>
            <a:xfrm>
              <a:off x="5464202" y="2005109"/>
              <a:ext cx="4149932" cy="65811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5,000+ </a:t>
              </a:r>
              <a:r>
                <a:rPr lang="zh-TW" sz="1600" b="1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compatible IP cameras</a:t>
              </a:r>
              <a:endParaRPr lang="zh-TW" sz="16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A678E1B6-FE65-4E2D-9DF4-6C3B15E12A75}"/>
                </a:ext>
              </a:extLst>
            </p:cNvPr>
            <p:cNvSpPr/>
            <p:nvPr/>
          </p:nvSpPr>
          <p:spPr>
            <a:xfrm>
              <a:off x="5464202" y="2696491"/>
              <a:ext cx="4149932" cy="65811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8 </a:t>
              </a:r>
              <a:r>
                <a:rPr lang="zh-TW" sz="1600" b="1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free camera channels</a:t>
              </a:r>
              <a:endParaRPr lang="zh-TW" sz="16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1D9FA8B-F729-4863-B545-3008D91464F1}"/>
                </a:ext>
              </a:extLst>
            </p:cNvPr>
            <p:cNvSpPr/>
            <p:nvPr/>
          </p:nvSpPr>
          <p:spPr>
            <a:xfrm rot="10800000" flipV="1">
              <a:off x="5464200" y="3268888"/>
              <a:ext cx="4052043" cy="79666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r>
                <a:rPr lang="en-US" altLang="zh-TW" sz="1600" b="1">
                  <a:latin typeface="Arial"/>
                  <a:ea typeface="+mn-lt"/>
                  <a:cs typeface="Arial"/>
                </a:rPr>
                <a:t>Expandable channels via license</a:t>
              </a:r>
            </a:p>
            <a:p>
              <a:r>
                <a:rPr lang="en-US" altLang="zh-TW" sz="1200" b="1">
                  <a:latin typeface="Arial"/>
                  <a:ea typeface="+mn-lt"/>
                  <a:cs typeface="Arial"/>
                </a:rPr>
                <a:t>TS-653D &amp; TS-453D: max. 24 recommended</a:t>
              </a:r>
            </a:p>
            <a:p>
              <a:r>
                <a:rPr lang="en-US" altLang="zh-TW" sz="1200" b="1">
                  <a:latin typeface="Arial"/>
                  <a:ea typeface="+mn-lt"/>
                  <a:cs typeface="Arial"/>
                </a:rPr>
                <a:t>TS-253D: max. 16 recommended</a:t>
              </a: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48513307-A031-48DE-A52A-DFF0C5A82C4E}"/>
                </a:ext>
              </a:extLst>
            </p:cNvPr>
            <p:cNvSpPr/>
            <p:nvPr/>
          </p:nvSpPr>
          <p:spPr>
            <a:xfrm>
              <a:off x="5489200" y="4235992"/>
              <a:ext cx="4149932" cy="65811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QUSBCam2 </a:t>
              </a:r>
              <a:r>
                <a:rPr lang="zh-TW" sz="1600" b="1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for webcam r</a:t>
              </a:r>
              <a:r>
                <a:rPr lang="en-US" altLang="zh-TW" sz="1600" b="1" err="1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ecor</a:t>
              </a:r>
              <a:r>
                <a:rPr lang="zh-TW" sz="1600" b="1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ding</a:t>
              </a:r>
              <a:endParaRPr lang="zh-TW" sz="16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51" name="圖片 50" descr="002.png">
            <a:extLst>
              <a:ext uri="{FF2B5EF4-FFF2-40B4-BE49-F238E27FC236}">
                <a16:creationId xmlns:a16="http://schemas.microsoft.com/office/drawing/2014/main" id="{F8E89A27-A8BB-433A-9CC8-1D2DB787EF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088" y="1810642"/>
            <a:ext cx="731977" cy="7319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Google Shape;468;p47">
            <a:extLst>
              <a:ext uri="{FF2B5EF4-FFF2-40B4-BE49-F238E27FC236}">
                <a16:creationId xmlns:a16="http://schemas.microsoft.com/office/drawing/2014/main" id="{0A8AD9E1-441C-44FF-A2CA-B76F258F138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7501" y="4814289"/>
            <a:ext cx="2650756" cy="153744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466;p47">
            <a:extLst>
              <a:ext uri="{FF2B5EF4-FFF2-40B4-BE49-F238E27FC236}">
                <a16:creationId xmlns:a16="http://schemas.microsoft.com/office/drawing/2014/main" id="{D9DE1D5F-07EB-474F-AB0C-44C5463EAE00}"/>
              </a:ext>
            </a:extLst>
          </p:cNvPr>
          <p:cNvSpPr/>
          <p:nvPr/>
        </p:nvSpPr>
        <p:spPr>
          <a:xfrm>
            <a:off x="4388097" y="4694749"/>
            <a:ext cx="2135014" cy="32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QVR Pro Client</a:t>
            </a:r>
            <a:endParaRPr lang="e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Google Shape;464;p47">
            <a:extLst>
              <a:ext uri="{FF2B5EF4-FFF2-40B4-BE49-F238E27FC236}">
                <a16:creationId xmlns:a16="http://schemas.microsoft.com/office/drawing/2014/main" id="{E1A582A1-176A-4E84-B654-645A512FD50E}"/>
              </a:ext>
            </a:extLst>
          </p:cNvPr>
          <p:cNvPicPr preferRelativeResize="0"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3874" y="4541030"/>
            <a:ext cx="1156876" cy="193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2;p23">
            <a:extLst>
              <a:ext uri="{FF2B5EF4-FFF2-40B4-BE49-F238E27FC236}">
                <a16:creationId xmlns:a16="http://schemas.microsoft.com/office/drawing/2014/main" id="{D27D4A1A-AD19-4EA7-8208-089A98C5764E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1718" y="4502622"/>
            <a:ext cx="594982" cy="5949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36D3FA08-4EED-4EB1-862C-07A090861F20}"/>
              </a:ext>
            </a:extLst>
          </p:cNvPr>
          <p:cNvSpPr/>
          <p:nvPr/>
        </p:nvSpPr>
        <p:spPr>
          <a:xfrm>
            <a:off x="1197512" y="5213680"/>
            <a:ext cx="5533738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fontAlgn="base"/>
            <a:r>
              <a:rPr lang="en-US" altLang="zh-CN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Monitor feeds with iOS&amp; Android mobile devices</a:t>
            </a:r>
            <a:endParaRPr lang="zh-CN" altLang="en-US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B66B6A47-7A78-4284-A736-C9FE8384C880}"/>
              </a:ext>
            </a:extLst>
          </p:cNvPr>
          <p:cNvSpPr/>
          <p:nvPr/>
        </p:nvSpPr>
        <p:spPr>
          <a:xfrm>
            <a:off x="1197512" y="5845198"/>
            <a:ext cx="5533738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fontAlgn="base"/>
            <a:r>
              <a:rPr lang="en-US" altLang="zh-CN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HDMI output with USB mouse/ keyboard control</a:t>
            </a:r>
            <a:endParaRPr lang="zh-TW" altLang="en-US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F43BB87-45BF-4F72-9FEA-4E230CEED9F4}"/>
              </a:ext>
            </a:extLst>
          </p:cNvPr>
          <p:cNvSpPr/>
          <p:nvPr/>
        </p:nvSpPr>
        <p:spPr>
          <a:xfrm>
            <a:off x="8770933" y="2987871"/>
            <a:ext cx="3265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40 channels max. (optional license)</a:t>
            </a:r>
            <a:endParaRPr lang="zh-TW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67749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err="1"/>
              <a:t>HybridMount</a:t>
            </a:r>
            <a:r>
              <a:rPr lang="en-US" altLang="zh-TW"/>
              <a:t> provides two modes for file-based cloud storage gateway</a:t>
            </a:r>
            <a:endParaRPr lang="zh-TW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765302D3-7310-4F07-A7B1-159A19BE2531}"/>
              </a:ext>
            </a:extLst>
          </p:cNvPr>
          <p:cNvSpPr/>
          <p:nvPr/>
        </p:nvSpPr>
        <p:spPr>
          <a:xfrm rot="5400000">
            <a:off x="5667463" y="155591"/>
            <a:ext cx="860613" cy="12181135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D182EA48-14E2-4EA0-84F2-9EC66BB50CC0}"/>
              </a:ext>
            </a:extLst>
          </p:cNvPr>
          <p:cNvSpPr/>
          <p:nvPr/>
        </p:nvSpPr>
        <p:spPr>
          <a:xfrm>
            <a:off x="321457" y="1383303"/>
            <a:ext cx="9366930" cy="624325"/>
          </a:xfrm>
          <a:prstGeom prst="rect">
            <a:avLst/>
          </a:prstGeom>
          <a:gradFill>
            <a:gsLst>
              <a:gs pos="0">
                <a:srgbClr val="9BBD1E">
                  <a:alpha val="25000"/>
                </a:srgbClr>
              </a:gs>
              <a:gs pos="100000">
                <a:srgbClr val="9BBD1E">
                  <a:alpha val="2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58" name="表格 3">
            <a:extLst>
              <a:ext uri="{FF2B5EF4-FFF2-40B4-BE49-F238E27FC236}">
                <a16:creationId xmlns:a16="http://schemas.microsoft.com/office/drawing/2014/main" id="{F85196A6-8FF6-4CA7-A99E-3B746F639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56558"/>
              </p:ext>
            </p:extLst>
          </p:nvPr>
        </p:nvGraphicFramePr>
        <p:xfrm>
          <a:off x="306340" y="1371508"/>
          <a:ext cx="9369932" cy="4118040"/>
        </p:xfrm>
        <a:graphic>
          <a:graphicData uri="http://schemas.openxmlformats.org/drawingml/2006/table">
            <a:tbl>
              <a:tblPr firstRow="1" bandRow="1"/>
              <a:tblGrid>
                <a:gridCol w="3210550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490643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3668739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 Station</a:t>
                      </a:r>
                      <a:r>
                        <a:rPr lang="zh-TW" altLang="en-US" sz="1600" b="1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 b="1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</a:t>
                      </a:r>
                      <a:endParaRPr lang="zh-TW" alt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563" marR="855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</a:t>
                      </a:r>
                      <a:r>
                        <a:rPr lang="zh-TW" altLang="en-US" sz="1600" b="1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 b="1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</a:t>
                      </a:r>
                      <a:r>
                        <a:rPr lang="zh-TW" altLang="en-US" sz="1600" b="1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 b="1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Gateway</a:t>
                      </a:r>
                      <a:endParaRPr lang="zh-TW" alt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90500" marB="1905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31401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Setup Method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 cloud drives</a:t>
                      </a:r>
                      <a:endParaRPr lang="en-US" altLang="zh-TW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 “File Cloud Gateway” mode and create a dedicated cache space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41825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Connections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limit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free</a:t>
                      </a:r>
                      <a:r>
                        <a:rPr lang="zh-TW" alt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zh-TW" alt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perpetual</a:t>
                      </a:r>
                      <a:r>
                        <a:rPr lang="zh-TW" alt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connections.</a:t>
                      </a:r>
                      <a:r>
                        <a:rPr lang="zh-TW" alt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Purchase</a:t>
                      </a:r>
                      <a:r>
                        <a:rPr lang="zh-TW" alt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license</a:t>
                      </a:r>
                      <a:r>
                        <a:rPr lang="zh-TW" alt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zh-TW" alt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</a:t>
                      </a:r>
                      <a:r>
                        <a:rPr lang="zh-TW" altLang="en-US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connections</a:t>
                      </a:r>
                      <a:endParaRPr lang="zh-TW" altLang="en-US" sz="1400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31401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Performance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Depends on network speed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performance 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thanks to </a:t>
                      </a: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cach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in File Station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through </a:t>
                      </a:r>
                      <a:r>
                        <a:rPr lang="af-ZA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SMB / NFS / AFP 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support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 with </a:t>
                      </a:r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 only when browsing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 constantly for quick access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Integration with QTS Apps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support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Support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                        </a:t>
                      </a: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zh-TW" alt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          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pic>
        <p:nvPicPr>
          <p:cNvPr id="59" name="图片 57">
            <a:extLst>
              <a:ext uri="{FF2B5EF4-FFF2-40B4-BE49-F238E27FC236}">
                <a16:creationId xmlns:a16="http://schemas.microsoft.com/office/drawing/2014/main" id="{D28A4147-10A3-4F41-A71F-74F8E49BCC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321457" y="1503842"/>
            <a:ext cx="9335100" cy="469619"/>
          </a:xfrm>
          <a:prstGeom prst="rect">
            <a:avLst/>
          </a:prstGeom>
        </p:spPr>
      </p:pic>
      <p:sp>
        <p:nvSpPr>
          <p:cNvPr id="61" name="矩形 12">
            <a:extLst>
              <a:ext uri="{FF2B5EF4-FFF2-40B4-BE49-F238E27FC236}">
                <a16:creationId xmlns:a16="http://schemas.microsoft.com/office/drawing/2014/main" id="{46376D6D-1E42-4BCC-87F4-7CBCBE4C3D76}"/>
              </a:ext>
            </a:extLst>
          </p:cNvPr>
          <p:cNvSpPr/>
          <p:nvPr/>
        </p:nvSpPr>
        <p:spPr>
          <a:xfrm>
            <a:off x="10179154" y="3008022"/>
            <a:ext cx="1279701" cy="1205666"/>
          </a:xfrm>
          <a:prstGeom prst="rect">
            <a:avLst/>
          </a:prstGeom>
          <a:solidFill>
            <a:schemeClr val="bg1"/>
          </a:solidFill>
          <a:ln w="28575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文字方塊 34">
            <a:extLst>
              <a:ext uri="{FF2B5EF4-FFF2-40B4-BE49-F238E27FC236}">
                <a16:creationId xmlns:a16="http://schemas.microsoft.com/office/drawing/2014/main" id="{FE20D049-26A7-4843-ABC4-3153D39B7A5A}"/>
              </a:ext>
            </a:extLst>
          </p:cNvPr>
          <p:cNvSpPr txBox="1"/>
          <p:nvPr/>
        </p:nvSpPr>
        <p:spPr>
          <a:xfrm>
            <a:off x="11434917" y="3326524"/>
            <a:ext cx="7244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</a:p>
          <a:p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</a:t>
            </a:r>
            <a:endParaRPr lang="en-GB" altLang="zh-TW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3" name="直線單箭頭接點 2049">
            <a:extLst>
              <a:ext uri="{FF2B5EF4-FFF2-40B4-BE49-F238E27FC236}">
                <a16:creationId xmlns:a16="http://schemas.microsoft.com/office/drawing/2014/main" id="{F2C5983A-F4AA-44C6-85FA-8343FAA22195}"/>
              </a:ext>
            </a:extLst>
          </p:cNvPr>
          <p:cNvCxnSpPr>
            <a:cxnSpLocks/>
          </p:cNvCxnSpPr>
          <p:nvPr/>
        </p:nvCxnSpPr>
        <p:spPr>
          <a:xfrm>
            <a:off x="10528552" y="2460314"/>
            <a:ext cx="0" cy="1318283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圖形 37">
            <a:extLst>
              <a:ext uri="{FF2B5EF4-FFF2-40B4-BE49-F238E27FC236}">
                <a16:creationId xmlns:a16="http://schemas.microsoft.com/office/drawing/2014/main" id="{0AF55EC8-AA3E-4E23-95A0-E957D2590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4118" y="3742022"/>
            <a:ext cx="555275" cy="555275"/>
          </a:xfrm>
          <a:prstGeom prst="rect">
            <a:avLst/>
          </a:prstGeom>
        </p:spPr>
      </p:pic>
      <p:cxnSp>
        <p:nvCxnSpPr>
          <p:cNvPr id="65" name="直線單箭頭接點 2049">
            <a:extLst>
              <a:ext uri="{FF2B5EF4-FFF2-40B4-BE49-F238E27FC236}">
                <a16:creationId xmlns:a16="http://schemas.microsoft.com/office/drawing/2014/main" id="{773234EB-DEA4-4C70-87D2-424199BFF878}"/>
              </a:ext>
            </a:extLst>
          </p:cNvPr>
          <p:cNvCxnSpPr>
            <a:cxnSpLocks/>
          </p:cNvCxnSpPr>
          <p:nvPr/>
        </p:nvCxnSpPr>
        <p:spPr>
          <a:xfrm>
            <a:off x="10819711" y="2460314"/>
            <a:ext cx="0" cy="1318283"/>
          </a:xfrm>
          <a:prstGeom prst="straightConnector1">
            <a:avLst/>
          </a:prstGeom>
          <a:ln w="25400">
            <a:gradFill>
              <a:gsLst>
                <a:gs pos="0">
                  <a:srgbClr val="077AE8"/>
                </a:gs>
                <a:gs pos="100000">
                  <a:srgbClr val="22334A"/>
                </a:gs>
              </a:gsLst>
              <a:lin ang="5400000" scaled="1"/>
            </a:gra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2049">
            <a:extLst>
              <a:ext uri="{FF2B5EF4-FFF2-40B4-BE49-F238E27FC236}">
                <a16:creationId xmlns:a16="http://schemas.microsoft.com/office/drawing/2014/main" id="{FE628D81-BEC9-4C50-9751-B121A4AB8CF2}"/>
              </a:ext>
            </a:extLst>
          </p:cNvPr>
          <p:cNvCxnSpPr>
            <a:cxnSpLocks/>
          </p:cNvCxnSpPr>
          <p:nvPr/>
        </p:nvCxnSpPr>
        <p:spPr>
          <a:xfrm>
            <a:off x="11118739" y="2638373"/>
            <a:ext cx="0" cy="1140225"/>
          </a:xfrm>
          <a:prstGeom prst="straightConnector1">
            <a:avLst/>
          </a:prstGeom>
          <a:ln w="25400">
            <a:gradFill>
              <a:gsLst>
                <a:gs pos="0">
                  <a:srgbClr val="AD10C2"/>
                </a:gs>
                <a:gs pos="53000">
                  <a:srgbClr val="F700FF"/>
                </a:gs>
              </a:gsLst>
              <a:lin ang="5400000" scaled="1"/>
            </a:gra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圖形 42">
            <a:extLst>
              <a:ext uri="{FF2B5EF4-FFF2-40B4-BE49-F238E27FC236}">
                <a16:creationId xmlns:a16="http://schemas.microsoft.com/office/drawing/2014/main" id="{8218C033-9248-49F2-910C-86F91EBC6E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3890" y="2009199"/>
            <a:ext cx="1050229" cy="629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8" name="群組 26">
            <a:extLst>
              <a:ext uri="{FF2B5EF4-FFF2-40B4-BE49-F238E27FC236}">
                <a16:creationId xmlns:a16="http://schemas.microsoft.com/office/drawing/2014/main" id="{F2BD6957-8C29-45E7-A49A-1002327C5164}"/>
              </a:ext>
            </a:extLst>
          </p:cNvPr>
          <p:cNvGrpSpPr/>
          <p:nvPr/>
        </p:nvGrpSpPr>
        <p:grpSpPr>
          <a:xfrm>
            <a:off x="9772833" y="3796200"/>
            <a:ext cx="905606" cy="273556"/>
            <a:chOff x="2182716" y="5275450"/>
            <a:chExt cx="2148558" cy="649014"/>
          </a:xfrm>
        </p:grpSpPr>
        <p:pic>
          <p:nvPicPr>
            <p:cNvPr id="82" name="Picture 2" descr="Image result for file icon green">
              <a:extLst>
                <a:ext uri="{FF2B5EF4-FFF2-40B4-BE49-F238E27FC236}">
                  <a16:creationId xmlns:a16="http://schemas.microsoft.com/office/drawing/2014/main" id="{F327DF29-191E-400D-A351-47B298F8F4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60" y="5275450"/>
              <a:ext cx="649014" cy="64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矩形 28">
              <a:extLst>
                <a:ext uri="{FF2B5EF4-FFF2-40B4-BE49-F238E27FC236}">
                  <a16:creationId xmlns:a16="http://schemas.microsoft.com/office/drawing/2014/main" id="{1F7EF1BC-4376-41A2-979F-A0CE976B6E43}"/>
                </a:ext>
              </a:extLst>
            </p:cNvPr>
            <p:cNvSpPr/>
            <p:nvPr/>
          </p:nvSpPr>
          <p:spPr>
            <a:xfrm>
              <a:off x="2182716" y="5356016"/>
              <a:ext cx="1080439" cy="54765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 defTabSz="457178"/>
              <a:r>
                <a:rPr lang="en-US" altLang="zh-TW" sz="450">
                  <a:solidFill>
                    <a:srgbClr val="1FC933"/>
                  </a:solidFill>
                  <a:latin typeface="Arial"/>
                  <a:ea typeface="新細明體"/>
                  <a:cs typeface="Arial"/>
                </a:rPr>
                <a:t>Meta</a:t>
              </a:r>
              <a:endParaRPr lang="en-US" altLang="zh-TW" sz="450">
                <a:solidFill>
                  <a:srgbClr val="1FC933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endParaRPr>
            </a:p>
            <a:p>
              <a:pPr algn="ctr" defTabSz="457178"/>
              <a:r>
                <a:rPr lang="en-US" altLang="zh-TW" sz="450">
                  <a:solidFill>
                    <a:srgbClr val="1FC933"/>
                  </a:solidFill>
                  <a:latin typeface="Arial"/>
                  <a:ea typeface="新細明體"/>
                  <a:cs typeface="Arial"/>
                </a:rPr>
                <a:t>data</a:t>
              </a:r>
              <a:endParaRPr lang="en-US" altLang="zh-TW" sz="450">
                <a:solidFill>
                  <a:srgbClr val="1FC933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endParaRPr>
            </a:p>
          </p:txBody>
        </p:sp>
      </p:grpSp>
      <p:pic>
        <p:nvPicPr>
          <p:cNvPr id="69" name="Picture 6" descr="Related image">
            <a:extLst>
              <a:ext uri="{FF2B5EF4-FFF2-40B4-BE49-F238E27FC236}">
                <a16:creationId xmlns:a16="http://schemas.microsoft.com/office/drawing/2014/main" id="{E675ED6D-61A4-49AD-8D47-D86453912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5317" y="3805520"/>
            <a:ext cx="274495" cy="2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Related image">
            <a:extLst>
              <a:ext uri="{FF2B5EF4-FFF2-40B4-BE49-F238E27FC236}">
                <a16:creationId xmlns:a16="http://schemas.microsoft.com/office/drawing/2014/main" id="{9B457630-C136-40D5-AC25-1181C326E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8771" y="3810999"/>
            <a:ext cx="274495" cy="2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圖形 39">
            <a:extLst>
              <a:ext uri="{FF2B5EF4-FFF2-40B4-BE49-F238E27FC236}">
                <a16:creationId xmlns:a16="http://schemas.microsoft.com/office/drawing/2014/main" id="{BA870EF3-DD7E-4C4C-B8CD-B3A31C9722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79154" y="4734732"/>
            <a:ext cx="1276229" cy="775431"/>
          </a:xfrm>
          <a:prstGeom prst="rect">
            <a:avLst/>
          </a:prstGeom>
        </p:spPr>
      </p:pic>
      <p:cxnSp>
        <p:nvCxnSpPr>
          <p:cNvPr id="72" name="直線單箭頭接點 2049">
            <a:extLst>
              <a:ext uri="{FF2B5EF4-FFF2-40B4-BE49-F238E27FC236}">
                <a16:creationId xmlns:a16="http://schemas.microsoft.com/office/drawing/2014/main" id="{6E042736-B0A1-42ED-845F-8DFCD318B292}"/>
              </a:ext>
            </a:extLst>
          </p:cNvPr>
          <p:cNvCxnSpPr>
            <a:cxnSpLocks/>
          </p:cNvCxnSpPr>
          <p:nvPr/>
        </p:nvCxnSpPr>
        <p:spPr>
          <a:xfrm>
            <a:off x="10819004" y="4158602"/>
            <a:ext cx="0" cy="493472"/>
          </a:xfrm>
          <a:prstGeom prst="straightConnector1">
            <a:avLst/>
          </a:prstGeom>
          <a:ln w="76200">
            <a:gradFill>
              <a:gsLst>
                <a:gs pos="0">
                  <a:srgbClr val="077AE8"/>
                </a:gs>
                <a:gs pos="100000">
                  <a:srgbClr val="22334A"/>
                </a:gs>
              </a:gsLst>
              <a:lin ang="5400000" scaled="1"/>
            </a:gra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2049">
            <a:extLst>
              <a:ext uri="{FF2B5EF4-FFF2-40B4-BE49-F238E27FC236}">
                <a16:creationId xmlns:a16="http://schemas.microsoft.com/office/drawing/2014/main" id="{E3C29A76-37B1-465C-875E-E2835A20087A}"/>
              </a:ext>
            </a:extLst>
          </p:cNvPr>
          <p:cNvCxnSpPr>
            <a:cxnSpLocks/>
          </p:cNvCxnSpPr>
          <p:nvPr/>
        </p:nvCxnSpPr>
        <p:spPr>
          <a:xfrm>
            <a:off x="11118739" y="4140579"/>
            <a:ext cx="0" cy="503626"/>
          </a:xfrm>
          <a:prstGeom prst="straightConnector1">
            <a:avLst/>
          </a:prstGeom>
          <a:ln w="76200">
            <a:gradFill>
              <a:gsLst>
                <a:gs pos="0">
                  <a:srgbClr val="AD10C2"/>
                </a:gs>
                <a:gs pos="53000">
                  <a:srgbClr val="F700FF"/>
                </a:gs>
              </a:gsLst>
              <a:lin ang="5400000" scaled="1"/>
            </a:gra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50">
            <a:extLst>
              <a:ext uri="{FF2B5EF4-FFF2-40B4-BE49-F238E27FC236}">
                <a16:creationId xmlns:a16="http://schemas.microsoft.com/office/drawing/2014/main" id="{43CE9D5F-E068-4504-B08D-A7A0BE94E26E}"/>
              </a:ext>
            </a:extLst>
          </p:cNvPr>
          <p:cNvSpPr/>
          <p:nvPr/>
        </p:nvSpPr>
        <p:spPr>
          <a:xfrm>
            <a:off x="11034716" y="2706084"/>
            <a:ext cx="879777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457178"/>
            <a:r>
              <a: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Internet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矩形: 圓角 35">
            <a:extLst>
              <a:ext uri="{FF2B5EF4-FFF2-40B4-BE49-F238E27FC236}">
                <a16:creationId xmlns:a16="http://schemas.microsoft.com/office/drawing/2014/main" id="{378885DB-6EDF-44B3-9089-0A3087030904}"/>
              </a:ext>
            </a:extLst>
          </p:cNvPr>
          <p:cNvSpPr/>
          <p:nvPr/>
        </p:nvSpPr>
        <p:spPr>
          <a:xfrm>
            <a:off x="11256345" y="2459662"/>
            <a:ext cx="766776" cy="237789"/>
          </a:xfrm>
          <a:prstGeom prst="roundRect">
            <a:avLst>
              <a:gd name="adj" fmla="val 50000"/>
            </a:avLst>
          </a:prstGeom>
          <a:solidFill>
            <a:srgbClr val="080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zh-CN" altLang="en-US" sz="105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Slower</a:t>
            </a:r>
          </a:p>
        </p:txBody>
      </p:sp>
      <p:sp>
        <p:nvSpPr>
          <p:cNvPr id="76" name="文字方塊 30">
            <a:extLst>
              <a:ext uri="{FF2B5EF4-FFF2-40B4-BE49-F238E27FC236}">
                <a16:creationId xmlns:a16="http://schemas.microsoft.com/office/drawing/2014/main" id="{0A1DDF71-188A-4D6D-8F68-423F6D8E4742}"/>
              </a:ext>
            </a:extLst>
          </p:cNvPr>
          <p:cNvSpPr txBox="1"/>
          <p:nvPr/>
        </p:nvSpPr>
        <p:spPr>
          <a:xfrm>
            <a:off x="11078622" y="4394553"/>
            <a:ext cx="835871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178"/>
            <a:r>
              <a: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LAN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矩形: 圓角 35">
            <a:extLst>
              <a:ext uri="{FF2B5EF4-FFF2-40B4-BE49-F238E27FC236}">
                <a16:creationId xmlns:a16="http://schemas.microsoft.com/office/drawing/2014/main" id="{14BA761A-16FD-4AC5-BD45-ECED5942238C}"/>
              </a:ext>
            </a:extLst>
          </p:cNvPr>
          <p:cNvSpPr/>
          <p:nvPr/>
        </p:nvSpPr>
        <p:spPr>
          <a:xfrm>
            <a:off x="11254607" y="4649322"/>
            <a:ext cx="723795" cy="305025"/>
          </a:xfrm>
          <a:prstGeom prst="roundRect">
            <a:avLst>
              <a:gd name="adj" fmla="val 50000"/>
            </a:avLst>
          </a:prstGeom>
          <a:solidFill>
            <a:srgbClr val="080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zh-TW" altLang="en-US" sz="105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Faster</a:t>
            </a:r>
          </a:p>
        </p:txBody>
      </p:sp>
      <p:pic>
        <p:nvPicPr>
          <p:cNvPr id="78" name="圖片 24">
            <a:extLst>
              <a:ext uri="{FF2B5EF4-FFF2-40B4-BE49-F238E27FC236}">
                <a16:creationId xmlns:a16="http://schemas.microsoft.com/office/drawing/2014/main" id="{F9388FFC-1C55-4E07-8573-4704E325DE6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7357" y="4364528"/>
            <a:ext cx="670891" cy="670891"/>
          </a:xfrm>
          <a:prstGeom prst="ellipse">
            <a:avLst/>
          </a:prstGeom>
          <a:ln w="1905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9" name="Oval 40">
            <a:extLst>
              <a:ext uri="{FF2B5EF4-FFF2-40B4-BE49-F238E27FC236}">
                <a16:creationId xmlns:a16="http://schemas.microsoft.com/office/drawing/2014/main" id="{80924DAF-2954-4866-A5CE-130779F7A822}"/>
              </a:ext>
            </a:extLst>
          </p:cNvPr>
          <p:cNvSpPr/>
          <p:nvPr/>
        </p:nvSpPr>
        <p:spPr>
          <a:xfrm>
            <a:off x="10333236" y="3613345"/>
            <a:ext cx="165252" cy="165252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0" name="Oval 41">
            <a:extLst>
              <a:ext uri="{FF2B5EF4-FFF2-40B4-BE49-F238E27FC236}">
                <a16:creationId xmlns:a16="http://schemas.microsoft.com/office/drawing/2014/main" id="{E59FF928-8D25-496B-98AC-E91687F1A4F4}"/>
              </a:ext>
            </a:extLst>
          </p:cNvPr>
          <p:cNvSpPr/>
          <p:nvPr/>
        </p:nvSpPr>
        <p:spPr>
          <a:xfrm>
            <a:off x="10624395" y="3613345"/>
            <a:ext cx="165252" cy="165252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42">
            <a:extLst>
              <a:ext uri="{FF2B5EF4-FFF2-40B4-BE49-F238E27FC236}">
                <a16:creationId xmlns:a16="http://schemas.microsoft.com/office/drawing/2014/main" id="{94DD19EE-FE0D-41D7-BE5C-0465CFC35E16}"/>
              </a:ext>
            </a:extLst>
          </p:cNvPr>
          <p:cNvSpPr/>
          <p:nvPr/>
        </p:nvSpPr>
        <p:spPr>
          <a:xfrm>
            <a:off x="10970638" y="3613345"/>
            <a:ext cx="165252" cy="165252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84" name="圖片 83">
            <a:extLst>
              <a:ext uri="{FF2B5EF4-FFF2-40B4-BE49-F238E27FC236}">
                <a16:creationId xmlns:a16="http://schemas.microsoft.com/office/drawing/2014/main" id="{9CE6FC2B-2D2A-4DB5-826C-FD2E68523CD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4211" y="1116312"/>
            <a:ext cx="750627" cy="750627"/>
          </a:xfrm>
          <a:prstGeom prst="rect">
            <a:avLst/>
          </a:prstGeom>
        </p:spPr>
      </p:pic>
      <p:pic>
        <p:nvPicPr>
          <p:cNvPr id="85" name="Picture 35" descr="https://lh4.googleusercontent.com/ETlYkxMtNwBhq_pF5u1Y0xJwnaq7RXkdBxqpC3lVyjcob8rGPOWaXiTlFupURIDJ0HJjjiUV9J85QzE7q_rLvINO7Ow9ShVw_x_KIq7Mfm-4ukuNjXC_AnFPBN4-2jjw7GL0pN0LihM">
            <a:extLst>
              <a:ext uri="{FF2B5EF4-FFF2-40B4-BE49-F238E27FC236}">
                <a16:creationId xmlns:a16="http://schemas.microsoft.com/office/drawing/2014/main" id="{828976F9-16ED-4613-9E15-05197F8D0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8990" y="7705485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Picture 37" descr="https://lh3.googleusercontent.com/-NG0S4Pwe25TCICHnKWyvCv5tMwZQO4HmP1zJ8VIaAY2muB5NPdEhMsO7o3dAh04YrJwLxVE18ona_WuHYZ-pY4HnfTbOIjEhgKUWAxuOT-lfh14fMdFHPjdg1b6fdTOQIgUIO9wjn0">
            <a:extLst>
              <a:ext uri="{FF2B5EF4-FFF2-40B4-BE49-F238E27FC236}">
                <a16:creationId xmlns:a16="http://schemas.microsoft.com/office/drawing/2014/main" id="{24A5CF85-2605-484B-B0F4-1B54E5ABE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6611" y="7759913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圖片 86">
            <a:extLst>
              <a:ext uri="{FF2B5EF4-FFF2-40B4-BE49-F238E27FC236}">
                <a16:creationId xmlns:a16="http://schemas.microsoft.com/office/drawing/2014/main" id="{358A8351-EE2B-4334-AFBC-1E7BEECA502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547" y="7705485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圖片 87" descr="一張含有 時鐘 的圖片&#10;&#10;自動產生的描述">
            <a:extLst>
              <a:ext uri="{FF2B5EF4-FFF2-40B4-BE49-F238E27FC236}">
                <a16:creationId xmlns:a16="http://schemas.microsoft.com/office/drawing/2014/main" id="{8831FCB5-DA0C-481B-817E-D021E0C2D39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569" y="7759913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圖片 88">
            <a:extLst>
              <a:ext uri="{FF2B5EF4-FFF2-40B4-BE49-F238E27FC236}">
                <a16:creationId xmlns:a16="http://schemas.microsoft.com/office/drawing/2014/main" id="{970060E9-9A5D-4003-AD8C-0C53D79C4FE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3740505" y="5963990"/>
            <a:ext cx="512057" cy="512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圖片 89">
            <a:extLst>
              <a:ext uri="{FF2B5EF4-FFF2-40B4-BE49-F238E27FC236}">
                <a16:creationId xmlns:a16="http://schemas.microsoft.com/office/drawing/2014/main" id="{F45A9D0E-E2AE-489A-93FD-EC5468835A5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4339156" y="6167744"/>
            <a:ext cx="381687" cy="355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圖片 90">
            <a:extLst>
              <a:ext uri="{FF2B5EF4-FFF2-40B4-BE49-F238E27FC236}">
                <a16:creationId xmlns:a16="http://schemas.microsoft.com/office/drawing/2014/main" id="{67509123-FE1D-4770-B209-DC388172328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390" y="6179525"/>
            <a:ext cx="335901" cy="240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圖片 91">
            <a:extLst>
              <a:ext uri="{FF2B5EF4-FFF2-40B4-BE49-F238E27FC236}">
                <a16:creationId xmlns:a16="http://schemas.microsoft.com/office/drawing/2014/main" id="{33FDC411-3CC6-412E-960C-06A5D85B32D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885" y="5983604"/>
            <a:ext cx="391841" cy="391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圖片 92" descr="一張含有 物件 的圖片&#10;&#10;自動產生的描述">
            <a:extLst>
              <a:ext uri="{FF2B5EF4-FFF2-40B4-BE49-F238E27FC236}">
                <a16:creationId xmlns:a16="http://schemas.microsoft.com/office/drawing/2014/main" id="{5EF490A0-B980-40BE-AF68-E0CB8AF5F3C7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1167771" y="6151557"/>
            <a:ext cx="406139" cy="305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圖片 93">
            <a:extLst>
              <a:ext uri="{FF2B5EF4-FFF2-40B4-BE49-F238E27FC236}">
                <a16:creationId xmlns:a16="http://schemas.microsoft.com/office/drawing/2014/main" id="{341263C8-A3DB-47F3-8449-BA57641F663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65536" y="6101077"/>
            <a:ext cx="534355" cy="397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533F3865-02E1-4B03-955C-C9691037B45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3286042" y="6139767"/>
            <a:ext cx="422062" cy="422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圖片 95">
            <a:extLst>
              <a:ext uri="{FF2B5EF4-FFF2-40B4-BE49-F238E27FC236}">
                <a16:creationId xmlns:a16="http://schemas.microsoft.com/office/drawing/2014/main" id="{EAE3DC1F-FB46-4549-B0A6-FAFE5CFD7BD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058" y="6060826"/>
            <a:ext cx="350040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圖片 96">
            <a:extLst>
              <a:ext uri="{FF2B5EF4-FFF2-40B4-BE49-F238E27FC236}">
                <a16:creationId xmlns:a16="http://schemas.microsoft.com/office/drawing/2014/main" id="{47EA3C66-F49B-4163-B9D6-6FC72B139407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6273734" y="6036470"/>
            <a:ext cx="361198" cy="361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圖片 97">
            <a:extLst>
              <a:ext uri="{FF2B5EF4-FFF2-40B4-BE49-F238E27FC236}">
                <a16:creationId xmlns:a16="http://schemas.microsoft.com/office/drawing/2014/main" id="{2CAF4224-BF62-448E-B9D8-82039A05B9C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7459219" y="5995515"/>
            <a:ext cx="511807" cy="511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7">
            <a:extLst>
              <a:ext uri="{FF2B5EF4-FFF2-40B4-BE49-F238E27FC236}">
                <a16:creationId xmlns:a16="http://schemas.microsoft.com/office/drawing/2014/main" id="{1614673B-D154-452F-8D91-1BBB1685D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8802068" y="6113849"/>
            <a:ext cx="370932" cy="370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0" name="圖片 99">
            <a:extLst>
              <a:ext uri="{FF2B5EF4-FFF2-40B4-BE49-F238E27FC236}">
                <a16:creationId xmlns:a16="http://schemas.microsoft.com/office/drawing/2014/main" id="{A7BC60CD-592A-47F9-A820-D3DF52498998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615" y="6059841"/>
            <a:ext cx="358805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1" name="圖片 100">
            <a:extLst>
              <a:ext uri="{FF2B5EF4-FFF2-40B4-BE49-F238E27FC236}">
                <a16:creationId xmlns:a16="http://schemas.microsoft.com/office/drawing/2014/main" id="{779818AD-63A9-4741-8F4E-8200F0E03791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8077242" y="6126208"/>
            <a:ext cx="430037" cy="22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Picture 7">
            <a:extLst>
              <a:ext uri="{FF2B5EF4-FFF2-40B4-BE49-F238E27FC236}">
                <a16:creationId xmlns:a16="http://schemas.microsoft.com/office/drawing/2014/main" id="{A95B5936-6E39-4B9E-B472-EF22B06CF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837052" y="6067894"/>
            <a:ext cx="458625" cy="3955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" name="圖片 102">
            <a:extLst>
              <a:ext uri="{FF2B5EF4-FFF2-40B4-BE49-F238E27FC236}">
                <a16:creationId xmlns:a16="http://schemas.microsoft.com/office/drawing/2014/main" id="{FC06EEE6-EF40-4378-869D-0D9D95D09AD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948210" y="6074734"/>
            <a:ext cx="590941" cy="231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" name="圖片 103">
            <a:extLst>
              <a:ext uri="{FF2B5EF4-FFF2-40B4-BE49-F238E27FC236}">
                <a16:creationId xmlns:a16="http://schemas.microsoft.com/office/drawing/2014/main" id="{16BA2FB9-026F-4860-B3EC-E80BFB2B5652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9416428" y="6068851"/>
            <a:ext cx="350040" cy="33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5" name="矩形 104">
            <a:extLst>
              <a:ext uri="{FF2B5EF4-FFF2-40B4-BE49-F238E27FC236}">
                <a16:creationId xmlns:a16="http://schemas.microsoft.com/office/drawing/2014/main" id="{341529D1-3E9E-460A-A5A4-8133EDE5C945}"/>
              </a:ext>
            </a:extLst>
          </p:cNvPr>
          <p:cNvSpPr/>
          <p:nvPr/>
        </p:nvSpPr>
        <p:spPr>
          <a:xfrm>
            <a:off x="9813356" y="1326728"/>
            <a:ext cx="2055371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Online collaboration</a:t>
            </a: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data analysis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2" name="Picture 35" descr="https://lh4.googleusercontent.com/ETlYkxMtNwBhq_pF5u1Y0xJwnaq7RXkdBxqpC3lVyjcob8rGPOWaXiTlFupURIDJ0HJjjiUV9J85QzE7q_rLvINO7Ow9ShVw_x_KIq7Mfm-4ukuNjXC_AnFPBN4-2jjw7GL0pN0LihM">
            <a:extLst>
              <a:ext uri="{FF2B5EF4-FFF2-40B4-BE49-F238E27FC236}">
                <a16:creationId xmlns:a16="http://schemas.microsoft.com/office/drawing/2014/main" id="{4195B986-AA90-4C07-B2BF-408D5550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9799" y="5065249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37" descr="https://lh3.googleusercontent.com/-NG0S4Pwe25TCICHnKWyvCv5tMwZQO4HmP1zJ8VIaAY2muB5NPdEhMsO7o3dAh04YrJwLxVE18ona_WuHYZ-pY4HnfTbOIjEhgKUWAxuOT-lfh14fMdFHPjdg1b6fdTOQIgUIO9wjn0">
            <a:extLst>
              <a:ext uri="{FF2B5EF4-FFF2-40B4-BE49-F238E27FC236}">
                <a16:creationId xmlns:a16="http://schemas.microsoft.com/office/drawing/2014/main" id="{80960CD6-446A-4B0E-BCD6-36416FE6B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277" y="5065249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55291B32-6E30-4EE7-BC62-45AE6CD498D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2756" y="5065249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 descr="一張含有 時鐘 的圖片&#10;&#10;自動產生的描述">
            <a:extLst>
              <a:ext uri="{FF2B5EF4-FFF2-40B4-BE49-F238E27FC236}">
                <a16:creationId xmlns:a16="http://schemas.microsoft.com/office/drawing/2014/main" id="{3F7A6FC8-876F-4338-9EC3-B6ADD1051B9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235" y="5065249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459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矩形: 圓角化對角角落 289">
            <a:extLst>
              <a:ext uri="{FF2B5EF4-FFF2-40B4-BE49-F238E27FC236}">
                <a16:creationId xmlns:a16="http://schemas.microsoft.com/office/drawing/2014/main" id="{3D67FEBD-85CC-4318-A715-8BB8B1D90A70}"/>
              </a:ext>
            </a:extLst>
          </p:cNvPr>
          <p:cNvSpPr/>
          <p:nvPr/>
        </p:nvSpPr>
        <p:spPr>
          <a:xfrm>
            <a:off x="5978036" y="1588567"/>
            <a:ext cx="3657399" cy="4327098"/>
          </a:xfrm>
          <a:prstGeom prst="round2DiagRect">
            <a:avLst>
              <a:gd name="adj1" fmla="val 9220"/>
              <a:gd name="adj2" fmla="val 8913"/>
            </a:avLst>
          </a:prstGeom>
          <a:noFill/>
          <a:ln w="76200">
            <a:solidFill>
              <a:srgbClr val="0882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2446890A-EF59-4683-A872-F5B5E2EB2F0A}"/>
              </a:ext>
            </a:extLst>
          </p:cNvPr>
          <p:cNvSpPr/>
          <p:nvPr/>
        </p:nvSpPr>
        <p:spPr>
          <a:xfrm>
            <a:off x="5942051" y="1508181"/>
            <a:ext cx="3734215" cy="661436"/>
          </a:xfrm>
          <a:prstGeom prst="round2SameRect">
            <a:avLst>
              <a:gd name="adj1" fmla="val 17519"/>
              <a:gd name="adj2" fmla="val 0"/>
            </a:avLst>
          </a:prstGeom>
          <a:solidFill>
            <a:srgbClr val="088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8" name="矩形: 圓角 417">
            <a:extLst>
              <a:ext uri="{FF2B5EF4-FFF2-40B4-BE49-F238E27FC236}">
                <a16:creationId xmlns:a16="http://schemas.microsoft.com/office/drawing/2014/main" id="{995C5C68-3015-4460-B61A-895EAA936053}"/>
              </a:ext>
            </a:extLst>
          </p:cNvPr>
          <p:cNvSpPr/>
          <p:nvPr/>
        </p:nvSpPr>
        <p:spPr>
          <a:xfrm rot="16200000" flipH="1">
            <a:off x="9166067" y="3445208"/>
            <a:ext cx="3128300" cy="1812613"/>
          </a:xfrm>
          <a:prstGeom prst="roundRect">
            <a:avLst>
              <a:gd name="adj" fmla="val 15021"/>
            </a:avLst>
          </a:prstGeom>
          <a:solidFill>
            <a:srgbClr val="5B5D31">
              <a:alpha val="50000"/>
            </a:srgbClr>
          </a:solidFill>
          <a:ln w="38100">
            <a:solidFill>
              <a:srgbClr val="D6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矩形: 圓角化對角角落 415">
            <a:extLst>
              <a:ext uri="{FF2B5EF4-FFF2-40B4-BE49-F238E27FC236}">
                <a16:creationId xmlns:a16="http://schemas.microsoft.com/office/drawing/2014/main" id="{42C93494-F8CF-4530-9BD4-282968CDD921}"/>
              </a:ext>
            </a:extLst>
          </p:cNvPr>
          <p:cNvSpPr/>
          <p:nvPr/>
        </p:nvSpPr>
        <p:spPr>
          <a:xfrm>
            <a:off x="9880871" y="3017147"/>
            <a:ext cx="2042160" cy="2898514"/>
          </a:xfrm>
          <a:prstGeom prst="round2DiagRect">
            <a:avLst>
              <a:gd name="adj1" fmla="val 15489"/>
              <a:gd name="adj2" fmla="val 89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文字方塊 290">
            <a:extLst>
              <a:ext uri="{FF2B5EF4-FFF2-40B4-BE49-F238E27FC236}">
                <a16:creationId xmlns:a16="http://schemas.microsoft.com/office/drawing/2014/main" id="{A9E19C3B-671B-457C-8214-5E0CEC859630}"/>
              </a:ext>
            </a:extLst>
          </p:cNvPr>
          <p:cNvSpPr txBox="1"/>
          <p:nvPr/>
        </p:nvSpPr>
        <p:spPr>
          <a:xfrm>
            <a:off x="5957940" y="1593287"/>
            <a:ext cx="36862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VJBOD Cloud Gateway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4DA140-E0F2-40E9-840F-E7E55AA4D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>
                <a:ea typeface="微軟正黑體"/>
              </a:rPr>
              <a:t>Enterprise LUN backup:</a:t>
            </a:r>
            <a:br>
              <a:rPr lang="en-US" altLang="zh-CN"/>
            </a:br>
            <a:r>
              <a:rPr lang="zh-TW" altLang="en-US">
                <a:ea typeface="微軟正黑體"/>
              </a:rPr>
              <a:t>VJBOD </a:t>
            </a:r>
            <a:r>
              <a:rPr lang="en-US" altLang="zh-TW">
                <a:ea typeface="微軟正黑體"/>
              </a:rPr>
              <a:t>C</a:t>
            </a:r>
            <a:r>
              <a:rPr lang="zh-TW" altLang="en-US">
                <a:ea typeface="微軟正黑體"/>
              </a:rPr>
              <a:t>loud block-based gateway</a:t>
            </a:r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9533323-6A60-426D-897A-1EFB696DC44D}"/>
              </a:ext>
            </a:extLst>
          </p:cNvPr>
          <p:cNvGrpSpPr/>
          <p:nvPr/>
        </p:nvGrpSpPr>
        <p:grpSpPr>
          <a:xfrm>
            <a:off x="8013946" y="4967836"/>
            <a:ext cx="1108520" cy="826967"/>
            <a:chOff x="7828396" y="5312644"/>
            <a:chExt cx="1108520" cy="826967"/>
          </a:xfrm>
        </p:grpSpPr>
        <p:sp>
          <p:nvSpPr>
            <p:cNvPr id="130" name="文字方塊 129">
              <a:extLst>
                <a:ext uri="{FF2B5EF4-FFF2-40B4-BE49-F238E27FC236}">
                  <a16:creationId xmlns:a16="http://schemas.microsoft.com/office/drawing/2014/main" id="{B68F6260-F3F2-4ADD-83D8-1202B0E3BE4E}"/>
                </a:ext>
              </a:extLst>
            </p:cNvPr>
            <p:cNvSpPr txBox="1"/>
            <p:nvPr/>
          </p:nvSpPr>
          <p:spPr>
            <a:xfrm>
              <a:off x="7828396" y="5831834"/>
              <a:ext cx="1108520" cy="307777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snapshot</a:t>
              </a:r>
              <a:endParaRPr 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1" name="圖形 152">
              <a:extLst>
                <a:ext uri="{FF2B5EF4-FFF2-40B4-BE49-F238E27FC236}">
                  <a16:creationId xmlns:a16="http://schemas.microsoft.com/office/drawing/2014/main" id="{952873CE-8FE1-4AEA-8B41-FC705E37E2E6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08F926E4-87F1-423C-94EB-3EA7C438A3C3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E16C225B-A1B8-4B2C-BD96-08325DA08C8B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07CAA1C4-07CF-4C32-B1C9-6480EF83FC46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A55E68C5-F30E-4F3C-9A77-0E7B6079A1B3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3ACDA93F-1120-4813-8152-47438181D1A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B542BC1B-E3D2-4A3F-B94A-1BC13F5F24CB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DCDC7D08-75DE-46A8-9D8C-5984368A275D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570CE798-12A6-40EE-A2E8-9F084C0306C8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9F6B50A4-646C-4465-BC19-51CD8A5C499A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C3E48B94-CE24-493D-BBBC-FC29DC37D3EC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130B5AF4-C2A9-4EBE-BB52-F6BCFE7F3BB4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E7348B41-FD63-4F27-A8FB-AED41E2C8903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2B9B3A50-E569-4DA4-9EB7-D8CC5B2110EF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EB27ED5-F50D-4C09-924F-D7946653319E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手繪多邊形: 圖案 134">
              <a:extLst>
                <a:ext uri="{FF2B5EF4-FFF2-40B4-BE49-F238E27FC236}">
                  <a16:creationId xmlns:a16="http://schemas.microsoft.com/office/drawing/2014/main" id="{0FA4B152-531B-435A-9946-C215F8CFAC93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手繪多邊形: 圖案 135">
              <a:extLst>
                <a:ext uri="{FF2B5EF4-FFF2-40B4-BE49-F238E27FC236}">
                  <a16:creationId xmlns:a16="http://schemas.microsoft.com/office/drawing/2014/main" id="{CD57F66A-DE99-4108-B2F0-3C95FF37BEB1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手繪多邊形: 圖案 136">
              <a:extLst>
                <a:ext uri="{FF2B5EF4-FFF2-40B4-BE49-F238E27FC236}">
                  <a16:creationId xmlns:a16="http://schemas.microsoft.com/office/drawing/2014/main" id="{AA8F3617-1547-4E4B-BFD8-D4175A776001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手繪多邊形: 圖案 137">
              <a:extLst>
                <a:ext uri="{FF2B5EF4-FFF2-40B4-BE49-F238E27FC236}">
                  <a16:creationId xmlns:a16="http://schemas.microsoft.com/office/drawing/2014/main" id="{F03C3E08-396A-4572-8EBB-8FD1FC84966D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9ECE1406-A3F5-4D3A-8304-DCBA4A9F0C00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手繪多邊形: 圖案 139">
              <a:extLst>
                <a:ext uri="{FF2B5EF4-FFF2-40B4-BE49-F238E27FC236}">
                  <a16:creationId xmlns:a16="http://schemas.microsoft.com/office/drawing/2014/main" id="{58568D38-2502-4DD8-982C-83708768AA9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1BF58476-BFB9-4050-9753-EBA590C3B74B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手繪多邊形: 圖案 142">
              <a:extLst>
                <a:ext uri="{FF2B5EF4-FFF2-40B4-BE49-F238E27FC236}">
                  <a16:creationId xmlns:a16="http://schemas.microsoft.com/office/drawing/2014/main" id="{F8B7B6AB-2893-4301-AA24-30F4D29CF3A7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手繪多邊形: 圖案 143">
              <a:extLst>
                <a:ext uri="{FF2B5EF4-FFF2-40B4-BE49-F238E27FC236}">
                  <a16:creationId xmlns:a16="http://schemas.microsoft.com/office/drawing/2014/main" id="{9A5E013B-9C64-4754-A345-30B3B963032D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D21A50CC-1E02-4811-BB38-2DD6FD10D5FE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文字方塊 172">
            <a:extLst>
              <a:ext uri="{FF2B5EF4-FFF2-40B4-BE49-F238E27FC236}">
                <a16:creationId xmlns:a16="http://schemas.microsoft.com/office/drawing/2014/main" id="{9F81420C-6607-4A38-8843-2600744F22E3}"/>
              </a:ext>
            </a:extLst>
          </p:cNvPr>
          <p:cNvSpPr txBox="1"/>
          <p:nvPr/>
        </p:nvSpPr>
        <p:spPr>
          <a:xfrm>
            <a:off x="5919285" y="5278372"/>
            <a:ext cx="1749059" cy="510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Volume</a:t>
            </a:r>
          </a:p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/Shared folder</a:t>
            </a:r>
          </a:p>
        </p:txBody>
      </p:sp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3349A917-4681-4FF1-98C9-2A470557BEFF}"/>
              </a:ext>
            </a:extLst>
          </p:cNvPr>
          <p:cNvGrpSpPr/>
          <p:nvPr/>
        </p:nvGrpSpPr>
        <p:grpSpPr>
          <a:xfrm>
            <a:off x="6338206" y="4658721"/>
            <a:ext cx="945011" cy="568292"/>
            <a:chOff x="7312118" y="3899140"/>
            <a:chExt cx="854042" cy="513588"/>
          </a:xfrm>
        </p:grpSpPr>
        <p:grpSp>
          <p:nvGrpSpPr>
            <p:cNvPr id="178" name="群組 177">
              <a:extLst>
                <a:ext uri="{FF2B5EF4-FFF2-40B4-BE49-F238E27FC236}">
                  <a16:creationId xmlns:a16="http://schemas.microsoft.com/office/drawing/2014/main" id="{7E40F9E7-628D-4A1C-BE78-07164AE24175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3B929BB8-7773-4534-95DF-DB5AEA8B3D16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58812CD0-7C43-48E6-B59D-25E475A8D57E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8F3FC041-8490-4B09-A07E-BF3485A09E81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52A0EB41-3F20-4EC0-925A-1937EA127CF5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DDF5DDE7-CE76-4468-B2B0-74C5C87F8E2E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92C20FFF-F923-4FBD-B960-E493412BDE2A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7B77E40D-01A0-4AC9-AB91-504E20C9B1EF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91674B2A-9D44-41A6-8FFB-63E9925A13BC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9" name="圖形 113">
              <a:extLst>
                <a:ext uri="{FF2B5EF4-FFF2-40B4-BE49-F238E27FC236}">
                  <a16:creationId xmlns:a16="http://schemas.microsoft.com/office/drawing/2014/main" id="{EDC8D5BF-02CA-4000-B0C4-D879CB3F7494}"/>
                </a:ext>
              </a:extLst>
            </p:cNvPr>
            <p:cNvGrpSpPr/>
            <p:nvPr/>
          </p:nvGrpSpPr>
          <p:grpSpPr>
            <a:xfrm>
              <a:off x="7312118" y="3899140"/>
              <a:ext cx="408248" cy="496517"/>
              <a:chOff x="5884043" y="5462967"/>
              <a:chExt cx="467409" cy="568471"/>
            </a:xfrm>
          </p:grpSpPr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D9A73321-DF5E-4509-9513-370191324550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34707418-070B-4DC0-B1B5-C7C96D0C080E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714501C9-46B7-42E9-ACEE-FF481C66BC89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B567337B-DD0A-47B3-826E-ECB6C399ECF2}"/>
              </a:ext>
            </a:extLst>
          </p:cNvPr>
          <p:cNvGrpSpPr/>
          <p:nvPr/>
        </p:nvGrpSpPr>
        <p:grpSpPr>
          <a:xfrm>
            <a:off x="7533549" y="3045743"/>
            <a:ext cx="1870179" cy="1672483"/>
            <a:chOff x="12488019" y="3273148"/>
            <a:chExt cx="1870179" cy="1672483"/>
          </a:xfrm>
        </p:grpSpPr>
        <p:sp>
          <p:nvSpPr>
            <p:cNvPr id="207" name="手繪多邊形: 圖案 206">
              <a:extLst>
                <a:ext uri="{FF2B5EF4-FFF2-40B4-BE49-F238E27FC236}">
                  <a16:creationId xmlns:a16="http://schemas.microsoft.com/office/drawing/2014/main" id="{573232CB-932B-41E6-904F-65830946E597}"/>
                </a:ext>
              </a:extLst>
            </p:cNvPr>
            <p:cNvSpPr/>
            <p:nvPr/>
          </p:nvSpPr>
          <p:spPr>
            <a:xfrm>
              <a:off x="12488019" y="3463443"/>
              <a:ext cx="1870179" cy="1482188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手繪多邊形: 圖案 207">
              <a:extLst>
                <a:ext uri="{FF2B5EF4-FFF2-40B4-BE49-F238E27FC236}">
                  <a16:creationId xmlns:a16="http://schemas.microsoft.com/office/drawing/2014/main" id="{19A0B2AC-E69A-4920-B541-8CCE83DDB240}"/>
                </a:ext>
              </a:extLst>
            </p:cNvPr>
            <p:cNvSpPr/>
            <p:nvPr/>
          </p:nvSpPr>
          <p:spPr>
            <a:xfrm>
              <a:off x="12909772" y="3463442"/>
              <a:ext cx="13046" cy="1482188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手繪多邊形: 圖案 208">
              <a:extLst>
                <a:ext uri="{FF2B5EF4-FFF2-40B4-BE49-F238E27FC236}">
                  <a16:creationId xmlns:a16="http://schemas.microsoft.com/office/drawing/2014/main" id="{8DCB38B2-0E29-48D1-BF6B-C615D1BB0793}"/>
                </a:ext>
              </a:extLst>
            </p:cNvPr>
            <p:cNvSpPr/>
            <p:nvPr/>
          </p:nvSpPr>
          <p:spPr>
            <a:xfrm>
              <a:off x="12586786" y="4474189"/>
              <a:ext cx="221789" cy="117015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手繪多邊形: 圖案 209">
              <a:extLst>
                <a:ext uri="{FF2B5EF4-FFF2-40B4-BE49-F238E27FC236}">
                  <a16:creationId xmlns:a16="http://schemas.microsoft.com/office/drawing/2014/main" id="{9D566169-4662-4133-B3C0-AB11F8F45A52}"/>
                </a:ext>
              </a:extLst>
            </p:cNvPr>
            <p:cNvSpPr/>
            <p:nvPr/>
          </p:nvSpPr>
          <p:spPr>
            <a:xfrm>
              <a:off x="12586786" y="4674156"/>
              <a:ext cx="221789" cy="182024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手繪多邊形: 圖案 210">
              <a:extLst>
                <a:ext uri="{FF2B5EF4-FFF2-40B4-BE49-F238E27FC236}">
                  <a16:creationId xmlns:a16="http://schemas.microsoft.com/office/drawing/2014/main" id="{4C4A5A1D-AC6B-43D7-92F3-89D4776D9F96}"/>
                </a:ext>
              </a:extLst>
            </p:cNvPr>
            <p:cNvSpPr/>
            <p:nvPr/>
          </p:nvSpPr>
          <p:spPr>
            <a:xfrm>
              <a:off x="13538777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手繪多邊形: 圖案 211">
              <a:extLst>
                <a:ext uri="{FF2B5EF4-FFF2-40B4-BE49-F238E27FC236}">
                  <a16:creationId xmlns:a16="http://schemas.microsoft.com/office/drawing/2014/main" id="{6D658340-A9F9-4D32-9F64-3AF3F03D6A3E}"/>
                </a:ext>
              </a:extLst>
            </p:cNvPr>
            <p:cNvSpPr/>
            <p:nvPr/>
          </p:nvSpPr>
          <p:spPr>
            <a:xfrm>
              <a:off x="13538777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手繪多邊形: 圖案 212">
              <a:extLst>
                <a:ext uri="{FF2B5EF4-FFF2-40B4-BE49-F238E27FC236}">
                  <a16:creationId xmlns:a16="http://schemas.microsoft.com/office/drawing/2014/main" id="{3CDADAD2-4E8F-4A03-BBC3-918859737D5E}"/>
                </a:ext>
              </a:extLst>
            </p:cNvPr>
            <p:cNvSpPr/>
            <p:nvPr/>
          </p:nvSpPr>
          <p:spPr>
            <a:xfrm>
              <a:off x="13281895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手繪多邊形: 圖案 213">
              <a:extLst>
                <a:ext uri="{FF2B5EF4-FFF2-40B4-BE49-F238E27FC236}">
                  <a16:creationId xmlns:a16="http://schemas.microsoft.com/office/drawing/2014/main" id="{A1351864-46DD-4B4D-B6EE-24C8E589F2A8}"/>
                </a:ext>
              </a:extLst>
            </p:cNvPr>
            <p:cNvSpPr/>
            <p:nvPr/>
          </p:nvSpPr>
          <p:spPr>
            <a:xfrm>
              <a:off x="13281895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手繪多邊形: 圖案 214">
              <a:extLst>
                <a:ext uri="{FF2B5EF4-FFF2-40B4-BE49-F238E27FC236}">
                  <a16:creationId xmlns:a16="http://schemas.microsoft.com/office/drawing/2014/main" id="{02C9ABF5-6765-44F3-9C1A-9FC2E76C5095}"/>
                </a:ext>
              </a:extLst>
            </p:cNvPr>
            <p:cNvSpPr/>
            <p:nvPr/>
          </p:nvSpPr>
          <p:spPr>
            <a:xfrm>
              <a:off x="13025142" y="3563815"/>
              <a:ext cx="208743" cy="910115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手繪多邊形: 圖案 215">
              <a:extLst>
                <a:ext uri="{FF2B5EF4-FFF2-40B4-BE49-F238E27FC236}">
                  <a16:creationId xmlns:a16="http://schemas.microsoft.com/office/drawing/2014/main" id="{269698CA-5A12-4CED-BA4C-6CF854497EB7}"/>
                </a:ext>
              </a:extLst>
            </p:cNvPr>
            <p:cNvSpPr/>
            <p:nvPr/>
          </p:nvSpPr>
          <p:spPr>
            <a:xfrm>
              <a:off x="13025142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手繪多邊形: 圖案 216">
              <a:extLst>
                <a:ext uri="{FF2B5EF4-FFF2-40B4-BE49-F238E27FC236}">
                  <a16:creationId xmlns:a16="http://schemas.microsoft.com/office/drawing/2014/main" id="{7C90119A-3112-4EF9-A5F8-15C753578980}"/>
                </a:ext>
              </a:extLst>
            </p:cNvPr>
            <p:cNvSpPr/>
            <p:nvPr/>
          </p:nvSpPr>
          <p:spPr>
            <a:xfrm>
              <a:off x="13795661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手繪多邊形: 圖案 217">
              <a:extLst>
                <a:ext uri="{FF2B5EF4-FFF2-40B4-BE49-F238E27FC236}">
                  <a16:creationId xmlns:a16="http://schemas.microsoft.com/office/drawing/2014/main" id="{B1543230-C6CE-4C8E-822B-A8F60246978B}"/>
                </a:ext>
              </a:extLst>
            </p:cNvPr>
            <p:cNvSpPr/>
            <p:nvPr/>
          </p:nvSpPr>
          <p:spPr>
            <a:xfrm>
              <a:off x="13795661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手繪多邊形: 圖案 218">
              <a:extLst>
                <a:ext uri="{FF2B5EF4-FFF2-40B4-BE49-F238E27FC236}">
                  <a16:creationId xmlns:a16="http://schemas.microsoft.com/office/drawing/2014/main" id="{88C1375A-90BD-4696-82DA-E523BAB8B8CC}"/>
                </a:ext>
              </a:extLst>
            </p:cNvPr>
            <p:cNvSpPr/>
            <p:nvPr/>
          </p:nvSpPr>
          <p:spPr>
            <a:xfrm>
              <a:off x="14052543" y="3563816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手繪多邊形: 圖案 219">
              <a:extLst>
                <a:ext uri="{FF2B5EF4-FFF2-40B4-BE49-F238E27FC236}">
                  <a16:creationId xmlns:a16="http://schemas.microsoft.com/office/drawing/2014/main" id="{972AA8DD-611D-453B-BB33-E034D8B7BC09}"/>
                </a:ext>
              </a:extLst>
            </p:cNvPr>
            <p:cNvSpPr/>
            <p:nvPr/>
          </p:nvSpPr>
          <p:spPr>
            <a:xfrm>
              <a:off x="14052543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手繪多邊形: 圖案 220">
              <a:extLst>
                <a:ext uri="{FF2B5EF4-FFF2-40B4-BE49-F238E27FC236}">
                  <a16:creationId xmlns:a16="http://schemas.microsoft.com/office/drawing/2014/main" id="{5C520218-7828-4C0E-99E9-5CED6CE59EC1}"/>
                </a:ext>
              </a:extLst>
            </p:cNvPr>
            <p:cNvSpPr/>
            <p:nvPr/>
          </p:nvSpPr>
          <p:spPr>
            <a:xfrm>
              <a:off x="12710725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手繪多邊形: 圖案 221">
              <a:extLst>
                <a:ext uri="{FF2B5EF4-FFF2-40B4-BE49-F238E27FC236}">
                  <a16:creationId xmlns:a16="http://schemas.microsoft.com/office/drawing/2014/main" id="{DE5B891B-34B5-40B2-9B2C-60E74D96CDFD}"/>
                </a:ext>
              </a:extLst>
            </p:cNvPr>
            <p:cNvSpPr/>
            <p:nvPr/>
          </p:nvSpPr>
          <p:spPr>
            <a:xfrm>
              <a:off x="12788872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手繪多邊形: 圖案 222">
              <a:extLst>
                <a:ext uri="{FF2B5EF4-FFF2-40B4-BE49-F238E27FC236}">
                  <a16:creationId xmlns:a16="http://schemas.microsoft.com/office/drawing/2014/main" id="{8406C0CC-047B-4337-BBBC-1C724B58A921}"/>
                </a:ext>
              </a:extLst>
            </p:cNvPr>
            <p:cNvSpPr/>
            <p:nvPr/>
          </p:nvSpPr>
          <p:spPr>
            <a:xfrm>
              <a:off x="12632448" y="3565506"/>
              <a:ext cx="65232" cy="52007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手繪多邊形: 圖案 223">
              <a:extLst>
                <a:ext uri="{FF2B5EF4-FFF2-40B4-BE49-F238E27FC236}">
                  <a16:creationId xmlns:a16="http://schemas.microsoft.com/office/drawing/2014/main" id="{02A95AA9-80A6-4724-996C-60FFBD65442A}"/>
                </a:ext>
              </a:extLst>
            </p:cNvPr>
            <p:cNvSpPr/>
            <p:nvPr/>
          </p:nvSpPr>
          <p:spPr>
            <a:xfrm>
              <a:off x="12555998" y="3564859"/>
              <a:ext cx="65232" cy="52007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手繪多邊形: 圖案 224">
              <a:extLst>
                <a:ext uri="{FF2B5EF4-FFF2-40B4-BE49-F238E27FC236}">
                  <a16:creationId xmlns:a16="http://schemas.microsoft.com/office/drawing/2014/main" id="{6BBA6973-916D-41C1-85E9-7385D2A15E42}"/>
                </a:ext>
              </a:extLst>
            </p:cNvPr>
            <p:cNvSpPr/>
            <p:nvPr/>
          </p:nvSpPr>
          <p:spPr>
            <a:xfrm>
              <a:off x="12592657" y="3599571"/>
              <a:ext cx="26092" cy="13002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手繪多邊形: 圖案 225">
              <a:extLst>
                <a:ext uri="{FF2B5EF4-FFF2-40B4-BE49-F238E27FC236}">
                  <a16:creationId xmlns:a16="http://schemas.microsoft.com/office/drawing/2014/main" id="{E277E9E8-685D-4518-B89D-1AAA787A3332}"/>
                </a:ext>
              </a:extLst>
            </p:cNvPr>
            <p:cNvSpPr/>
            <p:nvPr/>
          </p:nvSpPr>
          <p:spPr>
            <a:xfrm>
              <a:off x="12617574" y="4772581"/>
              <a:ext cx="156557" cy="52007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手繪多邊形: 圖案 226">
              <a:extLst>
                <a:ext uri="{FF2B5EF4-FFF2-40B4-BE49-F238E27FC236}">
                  <a16:creationId xmlns:a16="http://schemas.microsoft.com/office/drawing/2014/main" id="{6B5FAC5E-49F5-4392-AE67-ADF88E4AB0EE}"/>
                </a:ext>
              </a:extLst>
            </p:cNvPr>
            <p:cNvSpPr/>
            <p:nvPr/>
          </p:nvSpPr>
          <p:spPr>
            <a:xfrm>
              <a:off x="13021357" y="4548296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手繪多邊形: 圖案 227">
              <a:extLst>
                <a:ext uri="{FF2B5EF4-FFF2-40B4-BE49-F238E27FC236}">
                  <a16:creationId xmlns:a16="http://schemas.microsoft.com/office/drawing/2014/main" id="{9808090C-8568-4F41-B847-AF8E53F2EB2A}"/>
                </a:ext>
              </a:extLst>
            </p:cNvPr>
            <p:cNvSpPr/>
            <p:nvPr/>
          </p:nvSpPr>
          <p:spPr>
            <a:xfrm>
              <a:off x="13492201" y="45483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手繪多邊形: 圖案 228">
              <a:extLst>
                <a:ext uri="{FF2B5EF4-FFF2-40B4-BE49-F238E27FC236}">
                  <a16:creationId xmlns:a16="http://schemas.microsoft.com/office/drawing/2014/main" id="{F9BB3144-DE10-4BFF-8224-FE45B0ECD13F}"/>
                </a:ext>
              </a:extLst>
            </p:cNvPr>
            <p:cNvSpPr/>
            <p:nvPr/>
          </p:nvSpPr>
          <p:spPr>
            <a:xfrm>
              <a:off x="13667278" y="4548311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手繪多邊形: 圖案 229">
              <a:extLst>
                <a:ext uri="{FF2B5EF4-FFF2-40B4-BE49-F238E27FC236}">
                  <a16:creationId xmlns:a16="http://schemas.microsoft.com/office/drawing/2014/main" id="{0652FFFF-E989-4626-B4FB-BAD3C5FA54BD}"/>
                </a:ext>
              </a:extLst>
            </p:cNvPr>
            <p:cNvSpPr/>
            <p:nvPr/>
          </p:nvSpPr>
          <p:spPr>
            <a:xfrm>
              <a:off x="14138123" y="4548317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手繪多邊形: 圖案 230">
              <a:extLst>
                <a:ext uri="{FF2B5EF4-FFF2-40B4-BE49-F238E27FC236}">
                  <a16:creationId xmlns:a16="http://schemas.microsoft.com/office/drawing/2014/main" id="{C2825C8E-A86B-4395-9A00-CE9D8F0E4BE1}"/>
                </a:ext>
              </a:extLst>
            </p:cNvPr>
            <p:cNvSpPr/>
            <p:nvPr/>
          </p:nvSpPr>
          <p:spPr>
            <a:xfrm>
              <a:off x="13021359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手繪多邊形: 圖案 231">
              <a:extLst>
                <a:ext uri="{FF2B5EF4-FFF2-40B4-BE49-F238E27FC236}">
                  <a16:creationId xmlns:a16="http://schemas.microsoft.com/office/drawing/2014/main" id="{13DAB0B5-A96F-457E-86C0-3CDA5F996BDC}"/>
                </a:ext>
              </a:extLst>
            </p:cNvPr>
            <p:cNvSpPr/>
            <p:nvPr/>
          </p:nvSpPr>
          <p:spPr>
            <a:xfrm>
              <a:off x="13492191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手繪多邊形: 圖案 232">
              <a:extLst>
                <a:ext uri="{FF2B5EF4-FFF2-40B4-BE49-F238E27FC236}">
                  <a16:creationId xmlns:a16="http://schemas.microsoft.com/office/drawing/2014/main" id="{386EEA61-8643-4BFC-A972-51FB0BB9541F}"/>
                </a:ext>
              </a:extLst>
            </p:cNvPr>
            <p:cNvSpPr/>
            <p:nvPr/>
          </p:nvSpPr>
          <p:spPr>
            <a:xfrm>
              <a:off x="13667274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手繪多邊形: 圖案 233">
              <a:extLst>
                <a:ext uri="{FF2B5EF4-FFF2-40B4-BE49-F238E27FC236}">
                  <a16:creationId xmlns:a16="http://schemas.microsoft.com/office/drawing/2014/main" id="{74B07D3C-B906-4D4F-825D-C5718FB6C6B7}"/>
                </a:ext>
              </a:extLst>
            </p:cNvPr>
            <p:cNvSpPr/>
            <p:nvPr/>
          </p:nvSpPr>
          <p:spPr>
            <a:xfrm>
              <a:off x="14137839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矩形 12">
              <a:extLst>
                <a:ext uri="{FF2B5EF4-FFF2-40B4-BE49-F238E27FC236}">
                  <a16:creationId xmlns:a16="http://schemas.microsoft.com/office/drawing/2014/main" id="{AB3F66EA-83D9-436F-982F-332A8416C9BD}"/>
                </a:ext>
              </a:extLst>
            </p:cNvPr>
            <p:cNvSpPr/>
            <p:nvPr/>
          </p:nvSpPr>
          <p:spPr>
            <a:xfrm>
              <a:off x="12533352" y="3273148"/>
              <a:ext cx="1779513" cy="210207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2" name="文字方塊 281">
            <a:extLst>
              <a:ext uri="{FF2B5EF4-FFF2-40B4-BE49-F238E27FC236}">
                <a16:creationId xmlns:a16="http://schemas.microsoft.com/office/drawing/2014/main" id="{65E6732B-7214-471B-AB41-8A59B463DF0E}"/>
              </a:ext>
            </a:extLst>
          </p:cNvPr>
          <p:cNvSpPr txBox="1"/>
          <p:nvPr/>
        </p:nvSpPr>
        <p:spPr>
          <a:xfrm>
            <a:off x="6217450" y="3493443"/>
            <a:ext cx="11731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LUN</a:t>
            </a:r>
          </a:p>
        </p:txBody>
      </p:sp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3D87E6A6-7F53-4710-A61B-4A88AAFBC1E6}"/>
              </a:ext>
            </a:extLst>
          </p:cNvPr>
          <p:cNvGrpSpPr/>
          <p:nvPr/>
        </p:nvGrpSpPr>
        <p:grpSpPr>
          <a:xfrm>
            <a:off x="6302142" y="2759772"/>
            <a:ext cx="849928" cy="666133"/>
            <a:chOff x="6612338" y="3841845"/>
            <a:chExt cx="1023583" cy="696036"/>
          </a:xfrm>
        </p:grpSpPr>
        <p:sp>
          <p:nvSpPr>
            <p:cNvPr id="284" name="手繪多邊形: 圖案 283">
              <a:extLst>
                <a:ext uri="{FF2B5EF4-FFF2-40B4-BE49-F238E27FC236}">
                  <a16:creationId xmlns:a16="http://schemas.microsoft.com/office/drawing/2014/main" id="{C78B9EF5-54A3-4985-A9D4-95A2416D6D6C}"/>
                </a:ext>
              </a:extLst>
            </p:cNvPr>
            <p:cNvSpPr/>
            <p:nvPr/>
          </p:nvSpPr>
          <p:spPr>
            <a:xfrm>
              <a:off x="6730153" y="4185314"/>
              <a:ext cx="877057" cy="16837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手繪多邊形: 圖案 284">
              <a:extLst>
                <a:ext uri="{FF2B5EF4-FFF2-40B4-BE49-F238E27FC236}">
                  <a16:creationId xmlns:a16="http://schemas.microsoft.com/office/drawing/2014/main" id="{15C4F408-45A3-4493-AC00-ADBEAF804986}"/>
                </a:ext>
              </a:extLst>
            </p:cNvPr>
            <p:cNvSpPr/>
            <p:nvPr/>
          </p:nvSpPr>
          <p:spPr>
            <a:xfrm>
              <a:off x="6844837" y="4408227"/>
              <a:ext cx="75696" cy="75692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手繪多邊形: 圖案 285">
              <a:extLst>
                <a:ext uri="{FF2B5EF4-FFF2-40B4-BE49-F238E27FC236}">
                  <a16:creationId xmlns:a16="http://schemas.microsoft.com/office/drawing/2014/main" id="{D8AEE9E0-10C4-4EB0-AF36-0C9AB3E8EDC3}"/>
                </a:ext>
              </a:extLst>
            </p:cNvPr>
            <p:cNvSpPr/>
            <p:nvPr/>
          </p:nvSpPr>
          <p:spPr>
            <a:xfrm flipH="1">
              <a:off x="6612338" y="3841845"/>
              <a:ext cx="754387" cy="409433"/>
            </a:xfrm>
            <a:custGeom>
              <a:avLst/>
              <a:gdLst>
                <a:gd name="connsiteX0" fmla="*/ 460275 w 841660"/>
                <a:gd name="connsiteY0" fmla="*/ 0 h 542595"/>
                <a:gd name="connsiteX1" fmla="*/ 683491 w 841660"/>
                <a:gd name="connsiteY1" fmla="*/ 207169 h 542595"/>
                <a:gd name="connsiteX2" fmla="*/ 841660 w 841660"/>
                <a:gd name="connsiteY2" fmla="*/ 374651 h 542595"/>
                <a:gd name="connsiteX3" fmla="*/ 670697 w 841660"/>
                <a:gd name="connsiteY3" fmla="*/ 542595 h 542595"/>
                <a:gd name="connsiteX4" fmla="*/ 596375 w 841660"/>
                <a:gd name="connsiteY4" fmla="*/ 542595 h 542595"/>
                <a:gd name="connsiteX5" fmla="*/ 596375 w 841660"/>
                <a:gd name="connsiteY5" fmla="*/ 516753 h 542595"/>
                <a:gd name="connsiteX6" fmla="*/ 670697 w 841660"/>
                <a:gd name="connsiteY6" fmla="*/ 516753 h 542595"/>
                <a:gd name="connsiteX7" fmla="*/ 815354 w 841660"/>
                <a:gd name="connsiteY7" fmla="*/ 374651 h 542595"/>
                <a:gd name="connsiteX8" fmla="*/ 670697 w 841660"/>
                <a:gd name="connsiteY8" fmla="*/ 232548 h 542595"/>
                <a:gd name="connsiteX9" fmla="*/ 657544 w 841660"/>
                <a:gd name="connsiteY9" fmla="*/ 232548 h 542595"/>
                <a:gd name="connsiteX10" fmla="*/ 657544 w 841660"/>
                <a:gd name="connsiteY10" fmla="*/ 219628 h 542595"/>
                <a:gd name="connsiteX11" fmla="*/ 460275 w 841660"/>
                <a:gd name="connsiteY11" fmla="*/ 25842 h 542595"/>
                <a:gd name="connsiteX12" fmla="*/ 287651 w 841660"/>
                <a:gd name="connsiteY12" fmla="*/ 122544 h 542595"/>
                <a:gd name="connsiteX13" fmla="*/ 283913 w 841660"/>
                <a:gd name="connsiteY13" fmla="*/ 129209 h 542595"/>
                <a:gd name="connsiteX14" fmla="*/ 263006 w 841660"/>
                <a:gd name="connsiteY14" fmla="*/ 129209 h 542595"/>
                <a:gd name="connsiteX15" fmla="*/ 157809 w 841660"/>
                <a:gd name="connsiteY15" fmla="*/ 232548 h 542595"/>
                <a:gd name="connsiteX16" fmla="*/ 157809 w 841660"/>
                <a:gd name="connsiteY16" fmla="*/ 245469 h 542595"/>
                <a:gd name="connsiteX17" fmla="*/ 144656 w 841660"/>
                <a:gd name="connsiteY17" fmla="*/ 245469 h 542595"/>
                <a:gd name="connsiteX18" fmla="*/ 26306 w 841660"/>
                <a:gd name="connsiteY18" fmla="*/ 374651 h 542595"/>
                <a:gd name="connsiteX19" fmla="*/ 36794 w 841660"/>
                <a:gd name="connsiteY19" fmla="*/ 425556 h 542595"/>
                <a:gd name="connsiteX20" fmla="*/ 10491 w 841660"/>
                <a:gd name="connsiteY20" fmla="*/ 425556 h 542595"/>
                <a:gd name="connsiteX21" fmla="*/ 0 w 841660"/>
                <a:gd name="connsiteY21" fmla="*/ 374651 h 542595"/>
                <a:gd name="connsiteX22" fmla="*/ 131946 w 841660"/>
                <a:gd name="connsiteY22" fmla="*/ 220144 h 542595"/>
                <a:gd name="connsiteX23" fmla="*/ 263006 w 841660"/>
                <a:gd name="connsiteY23" fmla="*/ 103340 h 542595"/>
                <a:gd name="connsiteX24" fmla="*/ 268572 w 841660"/>
                <a:gd name="connsiteY24" fmla="*/ 103340 h 542595"/>
                <a:gd name="connsiteX25" fmla="*/ 460275 w 841660"/>
                <a:gd name="connsiteY25" fmla="*/ 0 h 5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660" h="542595">
                  <a:moveTo>
                    <a:pt x="460275" y="0"/>
                  </a:moveTo>
                  <a:cubicBezTo>
                    <a:pt x="579318" y="0"/>
                    <a:pt x="676900" y="91833"/>
                    <a:pt x="683491" y="207169"/>
                  </a:cubicBezTo>
                  <a:cubicBezTo>
                    <a:pt x="771796" y="213616"/>
                    <a:pt x="841660" y="286272"/>
                    <a:pt x="841660" y="374651"/>
                  </a:cubicBezTo>
                  <a:cubicBezTo>
                    <a:pt x="841660" y="467246"/>
                    <a:pt x="764985" y="542595"/>
                    <a:pt x="670697" y="542595"/>
                  </a:cubicBezTo>
                  <a:lnTo>
                    <a:pt x="596375" y="542595"/>
                  </a:lnTo>
                  <a:lnTo>
                    <a:pt x="596375" y="516753"/>
                  </a:lnTo>
                  <a:lnTo>
                    <a:pt x="670697" y="516753"/>
                  </a:lnTo>
                  <a:cubicBezTo>
                    <a:pt x="750447" y="516753"/>
                    <a:pt x="815354" y="452992"/>
                    <a:pt x="815354" y="374651"/>
                  </a:cubicBezTo>
                  <a:cubicBezTo>
                    <a:pt x="815354" y="296309"/>
                    <a:pt x="750475" y="232548"/>
                    <a:pt x="670697" y="232548"/>
                  </a:cubicBezTo>
                  <a:lnTo>
                    <a:pt x="657544" y="232548"/>
                  </a:lnTo>
                  <a:lnTo>
                    <a:pt x="657544" y="219628"/>
                  </a:lnTo>
                  <a:cubicBezTo>
                    <a:pt x="657544" y="112752"/>
                    <a:pt x="569045" y="25842"/>
                    <a:pt x="460275" y="25842"/>
                  </a:cubicBezTo>
                  <a:cubicBezTo>
                    <a:pt x="386341" y="25842"/>
                    <a:pt x="321822" y="61993"/>
                    <a:pt x="287651" y="122544"/>
                  </a:cubicBezTo>
                  <a:lnTo>
                    <a:pt x="283913" y="129209"/>
                  </a:lnTo>
                  <a:lnTo>
                    <a:pt x="263006" y="129209"/>
                  </a:lnTo>
                  <a:cubicBezTo>
                    <a:pt x="185444" y="129209"/>
                    <a:pt x="157809" y="182579"/>
                    <a:pt x="157809" y="232548"/>
                  </a:cubicBezTo>
                  <a:lnTo>
                    <a:pt x="157809" y="245469"/>
                  </a:lnTo>
                  <a:lnTo>
                    <a:pt x="144656" y="245469"/>
                  </a:lnTo>
                  <a:cubicBezTo>
                    <a:pt x="77201" y="245469"/>
                    <a:pt x="26306" y="300988"/>
                    <a:pt x="26306" y="374651"/>
                  </a:cubicBezTo>
                  <a:lnTo>
                    <a:pt x="36794" y="425556"/>
                  </a:lnTo>
                  <a:lnTo>
                    <a:pt x="10491" y="425556"/>
                  </a:lnTo>
                  <a:lnTo>
                    <a:pt x="0" y="374651"/>
                  </a:lnTo>
                  <a:cubicBezTo>
                    <a:pt x="0" y="290869"/>
                    <a:pt x="55880" y="226618"/>
                    <a:pt x="131946" y="220144"/>
                  </a:cubicBezTo>
                  <a:cubicBezTo>
                    <a:pt x="137124" y="148767"/>
                    <a:pt x="187411" y="103340"/>
                    <a:pt x="263006" y="103340"/>
                  </a:cubicBezTo>
                  <a:lnTo>
                    <a:pt x="268572" y="103340"/>
                  </a:lnTo>
                  <a:cubicBezTo>
                    <a:pt x="308281" y="38491"/>
                    <a:pt x="379363" y="0"/>
                    <a:pt x="460275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矩形: 圓角化同側角落 286">
              <a:extLst>
                <a:ext uri="{FF2B5EF4-FFF2-40B4-BE49-F238E27FC236}">
                  <a16:creationId xmlns:a16="http://schemas.microsoft.com/office/drawing/2014/main" id="{6332F32B-83EF-495F-899F-71EC8E04C303}"/>
                </a:ext>
              </a:extLst>
            </p:cNvPr>
            <p:cNvSpPr/>
            <p:nvPr/>
          </p:nvSpPr>
          <p:spPr>
            <a:xfrm>
              <a:off x="6707874" y="4360460"/>
              <a:ext cx="928047" cy="177421"/>
            </a:xfrm>
            <a:prstGeom prst="round2Same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矩形: 圓角 287">
              <a:extLst>
                <a:ext uri="{FF2B5EF4-FFF2-40B4-BE49-F238E27FC236}">
                  <a16:creationId xmlns:a16="http://schemas.microsoft.com/office/drawing/2014/main" id="{B516203A-8CBB-444C-81C1-DE6DB1433C10}"/>
                </a:ext>
              </a:extLst>
            </p:cNvPr>
            <p:cNvSpPr/>
            <p:nvPr/>
          </p:nvSpPr>
          <p:spPr>
            <a:xfrm>
              <a:off x="7327167" y="4427815"/>
              <a:ext cx="211760" cy="5306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9" name="文字方塊 288">
            <a:extLst>
              <a:ext uri="{FF2B5EF4-FFF2-40B4-BE49-F238E27FC236}">
                <a16:creationId xmlns:a16="http://schemas.microsoft.com/office/drawing/2014/main" id="{2F811D02-BA4D-495E-A1B1-A3BADBC860C4}"/>
              </a:ext>
            </a:extLst>
          </p:cNvPr>
          <p:cNvSpPr txBox="1"/>
          <p:nvPr/>
        </p:nvSpPr>
        <p:spPr>
          <a:xfrm>
            <a:off x="6367955" y="2441727"/>
            <a:ext cx="92680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Target</a:t>
            </a:r>
          </a:p>
        </p:txBody>
      </p: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4C9761F3-298F-438C-8880-2950FF04EFF8}"/>
              </a:ext>
            </a:extLst>
          </p:cNvPr>
          <p:cNvGrpSpPr/>
          <p:nvPr/>
        </p:nvGrpSpPr>
        <p:grpSpPr>
          <a:xfrm>
            <a:off x="2453820" y="3005775"/>
            <a:ext cx="796372" cy="1138592"/>
            <a:chOff x="4912659" y="5508327"/>
            <a:chExt cx="905540" cy="1215201"/>
          </a:xfrm>
        </p:grpSpPr>
        <p:sp>
          <p:nvSpPr>
            <p:cNvPr id="294" name="手繪多邊形: 圖案 293">
              <a:extLst>
                <a:ext uri="{FF2B5EF4-FFF2-40B4-BE49-F238E27FC236}">
                  <a16:creationId xmlns:a16="http://schemas.microsoft.com/office/drawing/2014/main" id="{F7F0750A-AF9E-4533-A5FB-CE1B96182782}"/>
                </a:ext>
              </a:extLst>
            </p:cNvPr>
            <p:cNvSpPr/>
            <p:nvPr/>
          </p:nvSpPr>
          <p:spPr>
            <a:xfrm>
              <a:off x="4929134" y="5508327"/>
              <a:ext cx="879412" cy="119632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手繪多邊形: 圖案 294">
              <a:extLst>
                <a:ext uri="{FF2B5EF4-FFF2-40B4-BE49-F238E27FC236}">
                  <a16:creationId xmlns:a16="http://schemas.microsoft.com/office/drawing/2014/main" id="{92570D56-C214-418F-AA23-4232F71035A0}"/>
                </a:ext>
              </a:extLst>
            </p:cNvPr>
            <p:cNvSpPr/>
            <p:nvPr/>
          </p:nvSpPr>
          <p:spPr>
            <a:xfrm>
              <a:off x="5048040" y="5726315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矩形: 圓角 295">
              <a:extLst>
                <a:ext uri="{FF2B5EF4-FFF2-40B4-BE49-F238E27FC236}">
                  <a16:creationId xmlns:a16="http://schemas.microsoft.com/office/drawing/2014/main" id="{D3B17FE5-45CB-4FB6-AC45-959A594206F5}"/>
                </a:ext>
              </a:extLst>
            </p:cNvPr>
            <p:cNvSpPr/>
            <p:nvPr/>
          </p:nvSpPr>
          <p:spPr>
            <a:xfrm>
              <a:off x="5511079" y="5715000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手繪多邊形: 圖案 296">
              <a:extLst>
                <a:ext uri="{FF2B5EF4-FFF2-40B4-BE49-F238E27FC236}">
                  <a16:creationId xmlns:a16="http://schemas.microsoft.com/office/drawing/2014/main" id="{189EEEC6-2576-441C-89A7-B4D759FF64D8}"/>
                </a:ext>
              </a:extLst>
            </p:cNvPr>
            <p:cNvSpPr/>
            <p:nvPr/>
          </p:nvSpPr>
          <p:spPr>
            <a:xfrm>
              <a:off x="5048040" y="5976528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矩形: 圓角化同側角落 297">
              <a:extLst>
                <a:ext uri="{FF2B5EF4-FFF2-40B4-BE49-F238E27FC236}">
                  <a16:creationId xmlns:a16="http://schemas.microsoft.com/office/drawing/2014/main" id="{ADA6C972-8A61-44CD-8406-664010955460}"/>
                </a:ext>
              </a:extLst>
            </p:cNvPr>
            <p:cNvSpPr/>
            <p:nvPr/>
          </p:nvSpPr>
          <p:spPr>
            <a:xfrm flipV="1">
              <a:off x="4922535" y="5623858"/>
              <a:ext cx="895664" cy="1099670"/>
            </a:xfrm>
            <a:prstGeom prst="round2SameRect">
              <a:avLst>
                <a:gd name="adj1" fmla="val 8603"/>
                <a:gd name="adj2" fmla="val 0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矩形: 圓角 298">
              <a:extLst>
                <a:ext uri="{FF2B5EF4-FFF2-40B4-BE49-F238E27FC236}">
                  <a16:creationId xmlns:a16="http://schemas.microsoft.com/office/drawing/2014/main" id="{B4D8D1DF-A38E-4932-BF61-9A6A4AF938D5}"/>
                </a:ext>
              </a:extLst>
            </p:cNvPr>
            <p:cNvSpPr/>
            <p:nvPr/>
          </p:nvSpPr>
          <p:spPr>
            <a:xfrm>
              <a:off x="5511079" y="5997651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0" name="直線接點 299">
              <a:extLst>
                <a:ext uri="{FF2B5EF4-FFF2-40B4-BE49-F238E27FC236}">
                  <a16:creationId xmlns:a16="http://schemas.microsoft.com/office/drawing/2014/main" id="{020C9F44-7D9F-4D24-90D6-4398FB1BEB57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136906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線接點 300">
              <a:extLst>
                <a:ext uri="{FF2B5EF4-FFF2-40B4-BE49-F238E27FC236}">
                  <a16:creationId xmlns:a16="http://schemas.microsoft.com/office/drawing/2014/main" id="{E0519C78-7865-4821-A52D-0FF13E0D2B7D}"/>
                </a:ext>
              </a:extLst>
            </p:cNvPr>
            <p:cNvCxnSpPr>
              <a:cxnSpLocks/>
            </p:cNvCxnSpPr>
            <p:nvPr/>
          </p:nvCxnSpPr>
          <p:spPr>
            <a:xfrm>
              <a:off x="4912659" y="5886822"/>
              <a:ext cx="88382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手繪多邊形: 圖案 301">
              <a:extLst>
                <a:ext uri="{FF2B5EF4-FFF2-40B4-BE49-F238E27FC236}">
                  <a16:creationId xmlns:a16="http://schemas.microsoft.com/office/drawing/2014/main" id="{51B25F2E-E704-4FA7-A11F-1EBC146E8C2A}"/>
                </a:ext>
              </a:extLst>
            </p:cNvPr>
            <p:cNvSpPr/>
            <p:nvPr/>
          </p:nvSpPr>
          <p:spPr>
            <a:xfrm>
              <a:off x="5048040" y="6233516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矩形: 圓角 302">
              <a:extLst>
                <a:ext uri="{FF2B5EF4-FFF2-40B4-BE49-F238E27FC236}">
                  <a16:creationId xmlns:a16="http://schemas.microsoft.com/office/drawing/2014/main" id="{12D35C2F-AAFA-4512-8CE3-DAC6ADD99D94}"/>
                </a:ext>
              </a:extLst>
            </p:cNvPr>
            <p:cNvSpPr/>
            <p:nvPr/>
          </p:nvSpPr>
          <p:spPr>
            <a:xfrm>
              <a:off x="5511079" y="6254639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4" name="直線接點 303">
              <a:extLst>
                <a:ext uri="{FF2B5EF4-FFF2-40B4-BE49-F238E27FC236}">
                  <a16:creationId xmlns:a16="http://schemas.microsoft.com/office/drawing/2014/main" id="{7FC85B71-E1F7-486D-8B57-B816406E0A44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393894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1" name="文字方塊 350">
            <a:extLst>
              <a:ext uri="{FF2B5EF4-FFF2-40B4-BE49-F238E27FC236}">
                <a16:creationId xmlns:a16="http://schemas.microsoft.com/office/drawing/2014/main" id="{FE47A378-8FA1-471C-9744-9F9FADE72AB0}"/>
              </a:ext>
            </a:extLst>
          </p:cNvPr>
          <p:cNvSpPr txBox="1"/>
          <p:nvPr/>
        </p:nvSpPr>
        <p:spPr>
          <a:xfrm>
            <a:off x="2131383" y="4136284"/>
            <a:ext cx="141299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Application </a:t>
            </a:r>
          </a:p>
          <a:p>
            <a:pPr algn="ctr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Server</a:t>
            </a:r>
          </a:p>
          <a:p>
            <a:pPr algn="ctr"/>
            <a:endParaRPr lang="zh-TW" sz="14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52" name="箭號: 左-右雙向 351">
            <a:extLst>
              <a:ext uri="{FF2B5EF4-FFF2-40B4-BE49-F238E27FC236}">
                <a16:creationId xmlns:a16="http://schemas.microsoft.com/office/drawing/2014/main" id="{80AB96BE-7255-467A-AA63-1952019869A7}"/>
              </a:ext>
            </a:extLst>
          </p:cNvPr>
          <p:cNvSpPr/>
          <p:nvPr/>
        </p:nvSpPr>
        <p:spPr>
          <a:xfrm>
            <a:off x="3515589" y="3301822"/>
            <a:ext cx="2243300" cy="181816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文字方塊 352">
            <a:extLst>
              <a:ext uri="{FF2B5EF4-FFF2-40B4-BE49-F238E27FC236}">
                <a16:creationId xmlns:a16="http://schemas.microsoft.com/office/drawing/2014/main" id="{1C5FB618-434A-4E5A-BC6E-6BBAE3659F7E}"/>
              </a:ext>
            </a:extLst>
          </p:cNvPr>
          <p:cNvSpPr txBox="1"/>
          <p:nvPr/>
        </p:nvSpPr>
        <p:spPr>
          <a:xfrm>
            <a:off x="3249449" y="3494906"/>
            <a:ext cx="1131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nitiator</a:t>
            </a:r>
          </a:p>
        </p:txBody>
      </p:sp>
      <p:sp>
        <p:nvSpPr>
          <p:cNvPr id="354" name="箭號: 左-右雙向 353">
            <a:extLst>
              <a:ext uri="{FF2B5EF4-FFF2-40B4-BE49-F238E27FC236}">
                <a16:creationId xmlns:a16="http://schemas.microsoft.com/office/drawing/2014/main" id="{19090117-6BE8-494F-A581-0D19451C5729}"/>
              </a:ext>
            </a:extLst>
          </p:cNvPr>
          <p:cNvSpPr/>
          <p:nvPr/>
        </p:nvSpPr>
        <p:spPr>
          <a:xfrm>
            <a:off x="2692432" y="5071096"/>
            <a:ext cx="3009613" cy="156304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文字方塊 354">
            <a:extLst>
              <a:ext uri="{FF2B5EF4-FFF2-40B4-BE49-F238E27FC236}">
                <a16:creationId xmlns:a16="http://schemas.microsoft.com/office/drawing/2014/main" id="{F4002467-4411-4E4B-84E4-6AE4D8EEF4E4}"/>
              </a:ext>
            </a:extLst>
          </p:cNvPr>
          <p:cNvSpPr txBox="1"/>
          <p:nvPr/>
        </p:nvSpPr>
        <p:spPr>
          <a:xfrm>
            <a:off x="3571983" y="5200005"/>
            <a:ext cx="214762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SMB/NFS/AFP/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FTP/WebDAV</a:t>
            </a:r>
          </a:p>
        </p:txBody>
      </p:sp>
      <p:sp>
        <p:nvSpPr>
          <p:cNvPr id="360" name="文字方塊 359">
            <a:extLst>
              <a:ext uri="{FF2B5EF4-FFF2-40B4-BE49-F238E27FC236}">
                <a16:creationId xmlns:a16="http://schemas.microsoft.com/office/drawing/2014/main" id="{68194F5E-37B9-40E6-8CCD-8EF781BABE3B}"/>
              </a:ext>
            </a:extLst>
          </p:cNvPr>
          <p:cNvSpPr txBox="1"/>
          <p:nvPr/>
        </p:nvSpPr>
        <p:spPr>
          <a:xfrm>
            <a:off x="4436863" y="3502058"/>
            <a:ext cx="7115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sp>
        <p:nvSpPr>
          <p:cNvPr id="387" name="文字方塊 386">
            <a:extLst>
              <a:ext uri="{FF2B5EF4-FFF2-40B4-BE49-F238E27FC236}">
                <a16:creationId xmlns:a16="http://schemas.microsoft.com/office/drawing/2014/main" id="{A754B1F1-9E2B-4778-9523-4793075A9FBD}"/>
              </a:ext>
            </a:extLst>
          </p:cNvPr>
          <p:cNvSpPr txBox="1"/>
          <p:nvPr/>
        </p:nvSpPr>
        <p:spPr>
          <a:xfrm>
            <a:off x="907549" y="3990504"/>
            <a:ext cx="9342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Client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88" name="箭號: 左-右雙向 387">
            <a:extLst>
              <a:ext uri="{FF2B5EF4-FFF2-40B4-BE49-F238E27FC236}">
                <a16:creationId xmlns:a16="http://schemas.microsoft.com/office/drawing/2014/main" id="{E99D8E79-3C97-486B-A9C3-E84D1CE806AA}"/>
              </a:ext>
            </a:extLst>
          </p:cNvPr>
          <p:cNvSpPr/>
          <p:nvPr/>
        </p:nvSpPr>
        <p:spPr>
          <a:xfrm>
            <a:off x="1767618" y="3519748"/>
            <a:ext cx="625982" cy="162937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7" name="群組 396">
            <a:extLst>
              <a:ext uri="{FF2B5EF4-FFF2-40B4-BE49-F238E27FC236}">
                <a16:creationId xmlns:a16="http://schemas.microsoft.com/office/drawing/2014/main" id="{C33B0932-7575-4EB0-80A2-5A2EE9EFD330}"/>
              </a:ext>
            </a:extLst>
          </p:cNvPr>
          <p:cNvGrpSpPr/>
          <p:nvPr/>
        </p:nvGrpSpPr>
        <p:grpSpPr>
          <a:xfrm>
            <a:off x="2287807" y="1782389"/>
            <a:ext cx="1074504" cy="712928"/>
            <a:chOff x="672980" y="1966505"/>
            <a:chExt cx="1057450" cy="651099"/>
          </a:xfrm>
          <a:noFill/>
        </p:grpSpPr>
        <p:sp>
          <p:nvSpPr>
            <p:cNvPr id="399" name="手繪多邊形: 圖案 398">
              <a:extLst>
                <a:ext uri="{FF2B5EF4-FFF2-40B4-BE49-F238E27FC236}">
                  <a16:creationId xmlns:a16="http://schemas.microsoft.com/office/drawing/2014/main" id="{954075C4-8FA8-4BA5-AF4E-028214F60395}"/>
                </a:ext>
              </a:extLst>
            </p:cNvPr>
            <p:cNvSpPr/>
            <p:nvPr/>
          </p:nvSpPr>
          <p:spPr>
            <a:xfrm>
              <a:off x="933835" y="1966505"/>
              <a:ext cx="796595" cy="651099"/>
            </a:xfrm>
            <a:custGeom>
              <a:avLst/>
              <a:gdLst>
                <a:gd name="connsiteX0" fmla="*/ 63593 w 796595"/>
                <a:gd name="connsiteY0" fmla="*/ 607620 h 651099"/>
                <a:gd name="connsiteX1" fmla="*/ 733001 w 796595"/>
                <a:gd name="connsiteY1" fmla="*/ 607620 h 651099"/>
                <a:gd name="connsiteX2" fmla="*/ 733001 w 796595"/>
                <a:gd name="connsiteY2" fmla="*/ 651099 h 651099"/>
                <a:gd name="connsiteX3" fmla="*/ 63593 w 796595"/>
                <a:gd name="connsiteY3" fmla="*/ 651099 h 651099"/>
                <a:gd name="connsiteX4" fmla="*/ 63148 w 796595"/>
                <a:gd name="connsiteY4" fmla="*/ 60404 h 651099"/>
                <a:gd name="connsiteX5" fmla="*/ 63148 w 796595"/>
                <a:gd name="connsiteY5" fmla="*/ 464625 h 651099"/>
                <a:gd name="connsiteX6" fmla="*/ 733390 w 796595"/>
                <a:gd name="connsiteY6" fmla="*/ 464625 h 651099"/>
                <a:gd name="connsiteX7" fmla="*/ 733390 w 796595"/>
                <a:gd name="connsiteY7" fmla="*/ 60404 h 651099"/>
                <a:gd name="connsiteX8" fmla="*/ 0 w 796595"/>
                <a:gd name="connsiteY8" fmla="*/ 0 h 651099"/>
                <a:gd name="connsiteX9" fmla="*/ 796595 w 796595"/>
                <a:gd name="connsiteY9" fmla="*/ 0 h 651099"/>
                <a:gd name="connsiteX10" fmla="*/ 796595 w 796595"/>
                <a:gd name="connsiteY10" fmla="*/ 525032 h 651099"/>
                <a:gd name="connsiteX11" fmla="*/ 509142 w 796595"/>
                <a:gd name="connsiteY11" fmla="*/ 525032 h 651099"/>
                <a:gd name="connsiteX12" fmla="*/ 509142 w 796595"/>
                <a:gd name="connsiteY12" fmla="*/ 603286 h 651099"/>
                <a:gd name="connsiteX13" fmla="*/ 287451 w 796595"/>
                <a:gd name="connsiteY13" fmla="*/ 603286 h 651099"/>
                <a:gd name="connsiteX14" fmla="*/ 287451 w 796595"/>
                <a:gd name="connsiteY14" fmla="*/ 525032 h 651099"/>
                <a:gd name="connsiteX15" fmla="*/ 0 w 796595"/>
                <a:gd name="connsiteY15" fmla="*/ 525032 h 65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595" h="651099">
                  <a:moveTo>
                    <a:pt x="63593" y="607620"/>
                  </a:moveTo>
                  <a:lnTo>
                    <a:pt x="733001" y="607620"/>
                  </a:lnTo>
                  <a:lnTo>
                    <a:pt x="733001" y="651099"/>
                  </a:lnTo>
                  <a:lnTo>
                    <a:pt x="63593" y="651099"/>
                  </a:lnTo>
                  <a:close/>
                  <a:moveTo>
                    <a:pt x="63148" y="60404"/>
                  </a:moveTo>
                  <a:lnTo>
                    <a:pt x="63148" y="464625"/>
                  </a:lnTo>
                  <a:lnTo>
                    <a:pt x="733390" y="464625"/>
                  </a:lnTo>
                  <a:lnTo>
                    <a:pt x="733390" y="60404"/>
                  </a:lnTo>
                  <a:close/>
                  <a:moveTo>
                    <a:pt x="0" y="0"/>
                  </a:moveTo>
                  <a:lnTo>
                    <a:pt x="796595" y="0"/>
                  </a:lnTo>
                  <a:lnTo>
                    <a:pt x="796595" y="525032"/>
                  </a:lnTo>
                  <a:lnTo>
                    <a:pt x="509142" y="525032"/>
                  </a:lnTo>
                  <a:lnTo>
                    <a:pt x="509142" y="603286"/>
                  </a:lnTo>
                  <a:lnTo>
                    <a:pt x="287451" y="603286"/>
                  </a:lnTo>
                  <a:lnTo>
                    <a:pt x="287451" y="525032"/>
                  </a:lnTo>
                  <a:lnTo>
                    <a:pt x="0" y="525032"/>
                  </a:lnTo>
                  <a:close/>
                </a:path>
              </a:pathLst>
            </a:custGeom>
            <a:grpFill/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手繪多邊形: 圖案 399">
              <a:extLst>
                <a:ext uri="{FF2B5EF4-FFF2-40B4-BE49-F238E27FC236}">
                  <a16:creationId xmlns:a16="http://schemas.microsoft.com/office/drawing/2014/main" id="{DD9A4203-107F-47C0-8637-2470B67A0D39}"/>
                </a:ext>
              </a:extLst>
            </p:cNvPr>
            <p:cNvSpPr/>
            <p:nvPr/>
          </p:nvSpPr>
          <p:spPr>
            <a:xfrm>
              <a:off x="672980" y="2002209"/>
              <a:ext cx="269504" cy="586820"/>
            </a:xfrm>
            <a:custGeom>
              <a:avLst/>
              <a:gdLst>
                <a:gd name="connsiteX0" fmla="*/ 52181 w 269504"/>
                <a:gd name="connsiteY0" fmla="*/ 469456 h 586820"/>
                <a:gd name="connsiteX1" fmla="*/ 52181 w 269504"/>
                <a:gd name="connsiteY1" fmla="*/ 508565 h 586820"/>
                <a:gd name="connsiteX2" fmla="*/ 213024 w 269504"/>
                <a:gd name="connsiteY2" fmla="*/ 508565 h 586820"/>
                <a:gd name="connsiteX3" fmla="*/ 213024 w 269504"/>
                <a:gd name="connsiteY3" fmla="*/ 469456 h 586820"/>
                <a:gd name="connsiteX4" fmla="*/ 52181 w 269504"/>
                <a:gd name="connsiteY4" fmla="*/ 397738 h 586820"/>
                <a:gd name="connsiteX5" fmla="*/ 52181 w 269504"/>
                <a:gd name="connsiteY5" fmla="*/ 436847 h 586820"/>
                <a:gd name="connsiteX6" fmla="*/ 213024 w 269504"/>
                <a:gd name="connsiteY6" fmla="*/ 436847 h 586820"/>
                <a:gd name="connsiteX7" fmla="*/ 213024 w 269504"/>
                <a:gd name="connsiteY7" fmla="*/ 397738 h 586820"/>
                <a:gd name="connsiteX8" fmla="*/ 52181 w 269504"/>
                <a:gd name="connsiteY8" fmla="*/ 256468 h 586820"/>
                <a:gd name="connsiteX9" fmla="*/ 52181 w 269504"/>
                <a:gd name="connsiteY9" fmla="*/ 365129 h 586820"/>
                <a:gd name="connsiteX10" fmla="*/ 213024 w 269504"/>
                <a:gd name="connsiteY10" fmla="*/ 365129 h 586820"/>
                <a:gd name="connsiteX11" fmla="*/ 213024 w 269504"/>
                <a:gd name="connsiteY11" fmla="*/ 256468 h 586820"/>
                <a:gd name="connsiteX12" fmla="*/ 68469 w 269504"/>
                <a:gd name="connsiteY12" fmla="*/ 203203 h 586820"/>
                <a:gd name="connsiteX13" fmla="*/ 56516 w 269504"/>
                <a:gd name="connsiteY13" fmla="*/ 215156 h 586820"/>
                <a:gd name="connsiteX14" fmla="*/ 68469 w 269504"/>
                <a:gd name="connsiteY14" fmla="*/ 227109 h 586820"/>
                <a:gd name="connsiteX15" fmla="*/ 80422 w 269504"/>
                <a:gd name="connsiteY15" fmla="*/ 215156 h 586820"/>
                <a:gd name="connsiteX16" fmla="*/ 68469 w 269504"/>
                <a:gd name="connsiteY16" fmla="*/ 203203 h 586820"/>
                <a:gd name="connsiteX17" fmla="*/ 0 w 269504"/>
                <a:gd name="connsiteY17" fmla="*/ 0 h 586820"/>
                <a:gd name="connsiteX18" fmla="*/ 269504 w 269504"/>
                <a:gd name="connsiteY18" fmla="*/ 0 h 586820"/>
                <a:gd name="connsiteX19" fmla="*/ 269504 w 269504"/>
                <a:gd name="connsiteY19" fmla="*/ 586820 h 586820"/>
                <a:gd name="connsiteX20" fmla="*/ 0 w 269504"/>
                <a:gd name="connsiteY20" fmla="*/ 586820 h 5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504" h="586820">
                  <a:moveTo>
                    <a:pt x="52181" y="469456"/>
                  </a:moveTo>
                  <a:lnTo>
                    <a:pt x="52181" y="508565"/>
                  </a:lnTo>
                  <a:lnTo>
                    <a:pt x="213024" y="508565"/>
                  </a:lnTo>
                  <a:lnTo>
                    <a:pt x="213024" y="469456"/>
                  </a:lnTo>
                  <a:close/>
                  <a:moveTo>
                    <a:pt x="52181" y="397738"/>
                  </a:moveTo>
                  <a:lnTo>
                    <a:pt x="52181" y="436847"/>
                  </a:lnTo>
                  <a:lnTo>
                    <a:pt x="213024" y="436847"/>
                  </a:lnTo>
                  <a:lnTo>
                    <a:pt x="213024" y="397738"/>
                  </a:lnTo>
                  <a:close/>
                  <a:moveTo>
                    <a:pt x="52181" y="256468"/>
                  </a:moveTo>
                  <a:lnTo>
                    <a:pt x="52181" y="365129"/>
                  </a:lnTo>
                  <a:lnTo>
                    <a:pt x="213024" y="365129"/>
                  </a:lnTo>
                  <a:lnTo>
                    <a:pt x="213024" y="256468"/>
                  </a:lnTo>
                  <a:close/>
                  <a:moveTo>
                    <a:pt x="68469" y="203203"/>
                  </a:moveTo>
                  <a:cubicBezTo>
                    <a:pt x="61867" y="203203"/>
                    <a:pt x="56516" y="208554"/>
                    <a:pt x="56516" y="215156"/>
                  </a:cubicBezTo>
                  <a:cubicBezTo>
                    <a:pt x="56516" y="221758"/>
                    <a:pt x="61867" y="227109"/>
                    <a:pt x="68469" y="227109"/>
                  </a:cubicBezTo>
                  <a:cubicBezTo>
                    <a:pt x="75070" y="227109"/>
                    <a:pt x="80422" y="221758"/>
                    <a:pt x="80422" y="215156"/>
                  </a:cubicBezTo>
                  <a:cubicBezTo>
                    <a:pt x="80422" y="208554"/>
                    <a:pt x="75070" y="203203"/>
                    <a:pt x="68469" y="203203"/>
                  </a:cubicBezTo>
                  <a:close/>
                  <a:moveTo>
                    <a:pt x="0" y="0"/>
                  </a:moveTo>
                  <a:lnTo>
                    <a:pt x="269504" y="0"/>
                  </a:lnTo>
                  <a:lnTo>
                    <a:pt x="269504" y="586820"/>
                  </a:lnTo>
                  <a:lnTo>
                    <a:pt x="0" y="586820"/>
                  </a:lnTo>
                  <a:close/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1" name="群組 400">
            <a:extLst>
              <a:ext uri="{FF2B5EF4-FFF2-40B4-BE49-F238E27FC236}">
                <a16:creationId xmlns:a16="http://schemas.microsoft.com/office/drawing/2014/main" id="{F4E954A0-1934-44DA-A366-FABCEDFEAB01}"/>
              </a:ext>
            </a:extLst>
          </p:cNvPr>
          <p:cNvGrpSpPr/>
          <p:nvPr/>
        </p:nvGrpSpPr>
        <p:grpSpPr>
          <a:xfrm>
            <a:off x="699151" y="3173532"/>
            <a:ext cx="1053055" cy="765063"/>
            <a:chOff x="4219147" y="3532915"/>
            <a:chExt cx="1243059" cy="854781"/>
          </a:xfrm>
        </p:grpSpPr>
        <p:pic>
          <p:nvPicPr>
            <p:cNvPr id="402" name="圖形 401">
              <a:extLst>
                <a:ext uri="{FF2B5EF4-FFF2-40B4-BE49-F238E27FC236}">
                  <a16:creationId xmlns:a16="http://schemas.microsoft.com/office/drawing/2014/main" id="{1A7A128F-ABAF-4874-95D8-25213A2EF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6831" y="3532915"/>
              <a:ext cx="1095375" cy="847725"/>
            </a:xfrm>
            <a:prstGeom prst="rect">
              <a:avLst/>
            </a:prstGeom>
          </p:spPr>
        </p:pic>
        <p:pic>
          <p:nvPicPr>
            <p:cNvPr id="403" name="圖形 402">
              <a:extLst>
                <a:ext uri="{FF2B5EF4-FFF2-40B4-BE49-F238E27FC236}">
                  <a16:creationId xmlns:a16="http://schemas.microsoft.com/office/drawing/2014/main" id="{82CBA3A5-58D5-4822-9DAC-E1A62C23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19147" y="3971490"/>
              <a:ext cx="462454" cy="416206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803ED537-4F73-4C08-93B3-B2F3542F5216}"/>
              </a:ext>
            </a:extLst>
          </p:cNvPr>
          <p:cNvSpPr/>
          <p:nvPr/>
        </p:nvSpPr>
        <p:spPr>
          <a:xfrm>
            <a:off x="9874594" y="2923787"/>
            <a:ext cx="1736373" cy="64633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Cloud object 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storage space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grpSp>
        <p:nvGrpSpPr>
          <p:cNvPr id="436" name="群組 435">
            <a:extLst>
              <a:ext uri="{FF2B5EF4-FFF2-40B4-BE49-F238E27FC236}">
                <a16:creationId xmlns:a16="http://schemas.microsoft.com/office/drawing/2014/main" id="{7EAA582B-7454-468A-B571-4D23424B2724}"/>
              </a:ext>
            </a:extLst>
          </p:cNvPr>
          <p:cNvGrpSpPr/>
          <p:nvPr/>
        </p:nvGrpSpPr>
        <p:grpSpPr>
          <a:xfrm>
            <a:off x="10002872" y="3657180"/>
            <a:ext cx="1449998" cy="1011720"/>
            <a:chOff x="6134382" y="1540701"/>
            <a:chExt cx="4347102" cy="3033140"/>
          </a:xfrm>
        </p:grpSpPr>
        <p:grpSp>
          <p:nvGrpSpPr>
            <p:cNvPr id="437" name="群組 436">
              <a:extLst>
                <a:ext uri="{FF2B5EF4-FFF2-40B4-BE49-F238E27FC236}">
                  <a16:creationId xmlns:a16="http://schemas.microsoft.com/office/drawing/2014/main" id="{15B256A0-76B2-465F-921B-BFF432C3DE70}"/>
                </a:ext>
              </a:extLst>
            </p:cNvPr>
            <p:cNvGrpSpPr/>
            <p:nvPr/>
          </p:nvGrpSpPr>
          <p:grpSpPr>
            <a:xfrm>
              <a:off x="6134382" y="1540701"/>
              <a:ext cx="4347102" cy="3013137"/>
              <a:chOff x="2426218" y="335742"/>
              <a:chExt cx="7276477" cy="5043588"/>
            </a:xfrm>
          </p:grpSpPr>
          <p:pic>
            <p:nvPicPr>
              <p:cNvPr id="441" name="圖形 440">
                <a:extLst>
                  <a:ext uri="{FF2B5EF4-FFF2-40B4-BE49-F238E27FC236}">
                    <a16:creationId xmlns:a16="http://schemas.microsoft.com/office/drawing/2014/main" id="{7A0C5C1F-DCD0-4B51-BC2D-9F75952FB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442" name="矩形 441">
                <a:extLst>
                  <a:ext uri="{FF2B5EF4-FFF2-40B4-BE49-F238E27FC236}">
                    <a16:creationId xmlns:a16="http://schemas.microsoft.com/office/drawing/2014/main" id="{3014A457-AADB-467B-A6DD-63AB12304664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3" name="矩形 442">
                <a:extLst>
                  <a:ext uri="{FF2B5EF4-FFF2-40B4-BE49-F238E27FC236}">
                    <a16:creationId xmlns:a16="http://schemas.microsoft.com/office/drawing/2014/main" id="{DF14F322-4192-4CBA-B141-E877C0A331A3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矩形 443">
                <a:extLst>
                  <a:ext uri="{FF2B5EF4-FFF2-40B4-BE49-F238E27FC236}">
                    <a16:creationId xmlns:a16="http://schemas.microsoft.com/office/drawing/2014/main" id="{A8FD5397-A80B-4D9E-A77B-7AEDB9969505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45" name="群組 444">
                <a:extLst>
                  <a:ext uri="{FF2B5EF4-FFF2-40B4-BE49-F238E27FC236}">
                    <a16:creationId xmlns:a16="http://schemas.microsoft.com/office/drawing/2014/main" id="{B9B6C846-0B1C-4528-BD7D-CE86C190FDEE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453" name="手繪多邊形: 圖案 452">
                  <a:extLst>
                    <a:ext uri="{FF2B5EF4-FFF2-40B4-BE49-F238E27FC236}">
                      <a16:creationId xmlns:a16="http://schemas.microsoft.com/office/drawing/2014/main" id="{DBC5FF0F-7CC7-4D50-8B2B-072529194C63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4" name="手繪多邊形: 圖案 453">
                  <a:extLst>
                    <a:ext uri="{FF2B5EF4-FFF2-40B4-BE49-F238E27FC236}">
                      <a16:creationId xmlns:a16="http://schemas.microsoft.com/office/drawing/2014/main" id="{6ED4E485-B5A5-4F54-BCCC-3543DB3B4036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5" name="手繪多邊形: 圖案 454">
                  <a:extLst>
                    <a:ext uri="{FF2B5EF4-FFF2-40B4-BE49-F238E27FC236}">
                      <a16:creationId xmlns:a16="http://schemas.microsoft.com/office/drawing/2014/main" id="{4ECC2B0E-2D2F-4091-8C43-B1900A8FB00E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6" name="手繪多邊形: 圖案 455">
                  <a:extLst>
                    <a:ext uri="{FF2B5EF4-FFF2-40B4-BE49-F238E27FC236}">
                      <a16:creationId xmlns:a16="http://schemas.microsoft.com/office/drawing/2014/main" id="{BE7B51C3-31D4-4457-A602-010F27A6865A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7" name="手繪多邊形: 圖案 456">
                  <a:extLst>
                    <a:ext uri="{FF2B5EF4-FFF2-40B4-BE49-F238E27FC236}">
                      <a16:creationId xmlns:a16="http://schemas.microsoft.com/office/drawing/2014/main" id="{2E12E695-AEC8-4110-A16F-8DB75046DE3E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8" name="手繪多邊形: 圖案 457">
                  <a:extLst>
                    <a:ext uri="{FF2B5EF4-FFF2-40B4-BE49-F238E27FC236}">
                      <a16:creationId xmlns:a16="http://schemas.microsoft.com/office/drawing/2014/main" id="{2E983F30-0BFD-4D84-BB52-EFFBEB1AB7DB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6" name="群組 445">
                <a:extLst>
                  <a:ext uri="{FF2B5EF4-FFF2-40B4-BE49-F238E27FC236}">
                    <a16:creationId xmlns:a16="http://schemas.microsoft.com/office/drawing/2014/main" id="{718DBCF2-FB69-43CF-AA86-89195CF2DBDA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447" name="手繪多邊形: 圖案 446">
                  <a:extLst>
                    <a:ext uri="{FF2B5EF4-FFF2-40B4-BE49-F238E27FC236}">
                      <a16:creationId xmlns:a16="http://schemas.microsoft.com/office/drawing/2014/main" id="{F08276DA-1C5E-47C6-98C2-6114D7DE923D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8" name="手繪多邊形: 圖案 447">
                  <a:extLst>
                    <a:ext uri="{FF2B5EF4-FFF2-40B4-BE49-F238E27FC236}">
                      <a16:creationId xmlns:a16="http://schemas.microsoft.com/office/drawing/2014/main" id="{75F26158-3632-46EF-8638-94AC5DD6F259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9" name="手繪多邊形: 圖案 448">
                  <a:extLst>
                    <a:ext uri="{FF2B5EF4-FFF2-40B4-BE49-F238E27FC236}">
                      <a16:creationId xmlns:a16="http://schemas.microsoft.com/office/drawing/2014/main" id="{DFD5F641-082E-4436-B669-455EE462EFB5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0" name="手繪多邊形: 圖案 449">
                  <a:extLst>
                    <a:ext uri="{FF2B5EF4-FFF2-40B4-BE49-F238E27FC236}">
                      <a16:creationId xmlns:a16="http://schemas.microsoft.com/office/drawing/2014/main" id="{5D4224AA-A3C1-4EC4-9712-6F971F3E3245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1" name="手繪多邊形: 圖案 450">
                  <a:extLst>
                    <a:ext uri="{FF2B5EF4-FFF2-40B4-BE49-F238E27FC236}">
                      <a16:creationId xmlns:a16="http://schemas.microsoft.com/office/drawing/2014/main" id="{DA762789-57CD-4A00-A715-75F853DD3659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2" name="手繪多邊形: 圖案 451">
                  <a:extLst>
                    <a:ext uri="{FF2B5EF4-FFF2-40B4-BE49-F238E27FC236}">
                      <a16:creationId xmlns:a16="http://schemas.microsoft.com/office/drawing/2014/main" id="{A28CDE9D-1057-4D81-AD53-DFB6D9BC1F3A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8" name="矩形 437">
              <a:extLst>
                <a:ext uri="{FF2B5EF4-FFF2-40B4-BE49-F238E27FC236}">
                  <a16:creationId xmlns:a16="http://schemas.microsoft.com/office/drawing/2014/main" id="{CB03ECB6-11F5-498A-B3C2-B9561E43A8C9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矩形 438">
              <a:extLst>
                <a:ext uri="{FF2B5EF4-FFF2-40B4-BE49-F238E27FC236}">
                  <a16:creationId xmlns:a16="http://schemas.microsoft.com/office/drawing/2014/main" id="{5EA1B084-0431-4107-B54F-67DF9495CA90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矩形 439">
              <a:extLst>
                <a:ext uri="{FF2B5EF4-FFF2-40B4-BE49-F238E27FC236}">
                  <a16:creationId xmlns:a16="http://schemas.microsoft.com/office/drawing/2014/main" id="{F8F97A7B-27BA-4EEC-8B7E-715C973AF99F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圖形 211">
            <a:extLst>
              <a:ext uri="{FF2B5EF4-FFF2-40B4-BE49-F238E27FC236}">
                <a16:creationId xmlns:a16="http://schemas.microsoft.com/office/drawing/2014/main" id="{E53ADF60-DF45-4B88-9903-D98C41C2697B}"/>
              </a:ext>
            </a:extLst>
          </p:cNvPr>
          <p:cNvGrpSpPr/>
          <p:nvPr/>
        </p:nvGrpSpPr>
        <p:grpSpPr>
          <a:xfrm>
            <a:off x="10424559" y="3985967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464" name="手繪多邊形: 圖案 463">
              <a:extLst>
                <a:ext uri="{FF2B5EF4-FFF2-40B4-BE49-F238E27FC236}">
                  <a16:creationId xmlns:a16="http://schemas.microsoft.com/office/drawing/2014/main" id="{80E48FAD-5E2C-4B07-80BC-6841174E1621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手繪多邊形: 圖案 464">
              <a:extLst>
                <a:ext uri="{FF2B5EF4-FFF2-40B4-BE49-F238E27FC236}">
                  <a16:creationId xmlns:a16="http://schemas.microsoft.com/office/drawing/2014/main" id="{A071547E-E941-4D98-962E-9531009676B5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手繪多邊形: 圖案 465">
              <a:extLst>
                <a:ext uri="{FF2B5EF4-FFF2-40B4-BE49-F238E27FC236}">
                  <a16:creationId xmlns:a16="http://schemas.microsoft.com/office/drawing/2014/main" id="{9A97EBD5-BF1A-48F7-826E-428ED80781D0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5" name="文字方塊 352">
            <a:extLst>
              <a:ext uri="{FF2B5EF4-FFF2-40B4-BE49-F238E27FC236}">
                <a16:creationId xmlns:a16="http://schemas.microsoft.com/office/drawing/2014/main" id="{4B4B246B-714E-4ECB-B818-4F2E0E422FDD}"/>
              </a:ext>
            </a:extLst>
          </p:cNvPr>
          <p:cNvSpPr txBox="1"/>
          <p:nvPr/>
        </p:nvSpPr>
        <p:spPr>
          <a:xfrm>
            <a:off x="3401840" y="1907818"/>
            <a:ext cx="1131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nitiator</a:t>
            </a:r>
          </a:p>
        </p:txBody>
      </p:sp>
      <p:sp>
        <p:nvSpPr>
          <p:cNvPr id="236" name="箭號: 左-右雙向 351">
            <a:extLst>
              <a:ext uri="{FF2B5EF4-FFF2-40B4-BE49-F238E27FC236}">
                <a16:creationId xmlns:a16="http://schemas.microsoft.com/office/drawing/2014/main" id="{FFCF47E7-CD1D-45EA-8A8F-3EA6E42D16C0}"/>
              </a:ext>
            </a:extLst>
          </p:cNvPr>
          <p:cNvSpPr/>
          <p:nvPr/>
        </p:nvSpPr>
        <p:spPr>
          <a:xfrm>
            <a:off x="3486975" y="2319809"/>
            <a:ext cx="2243300" cy="181816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文字方塊 359">
            <a:extLst>
              <a:ext uri="{FF2B5EF4-FFF2-40B4-BE49-F238E27FC236}">
                <a16:creationId xmlns:a16="http://schemas.microsoft.com/office/drawing/2014/main" id="{51777329-7F2C-48E1-9355-42979D476401}"/>
              </a:ext>
            </a:extLst>
          </p:cNvPr>
          <p:cNvSpPr txBox="1"/>
          <p:nvPr/>
        </p:nvSpPr>
        <p:spPr>
          <a:xfrm>
            <a:off x="4417127" y="2475657"/>
            <a:ext cx="7115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pic>
        <p:nvPicPr>
          <p:cNvPr id="197" name="圖片 196" descr="一張含有 向量圖形 的圖片&#10;&#10;自動產生的描述">
            <a:extLst>
              <a:ext uri="{FF2B5EF4-FFF2-40B4-BE49-F238E27FC236}">
                <a16:creationId xmlns:a16="http://schemas.microsoft.com/office/drawing/2014/main" id="{FF688B74-E9B0-ED4D-BE54-30BF98F469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1689" y="1473036"/>
            <a:ext cx="1096752" cy="1096749"/>
          </a:xfrm>
          <a:prstGeom prst="roundRect">
            <a:avLst>
              <a:gd name="adj" fmla="val 23763"/>
            </a:avLst>
          </a:prstGeom>
          <a:ln w="28575">
            <a:noFill/>
          </a:ln>
          <a:effectLst/>
        </p:spPr>
      </p:pic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3502B36C-A39A-458B-81E2-FAF0C1B43461}"/>
              </a:ext>
            </a:extLst>
          </p:cNvPr>
          <p:cNvGrpSpPr/>
          <p:nvPr/>
        </p:nvGrpSpPr>
        <p:grpSpPr>
          <a:xfrm>
            <a:off x="10265462" y="4970475"/>
            <a:ext cx="1108521" cy="797546"/>
            <a:chOff x="7806401" y="5312644"/>
            <a:chExt cx="1108521" cy="797546"/>
          </a:xfrm>
        </p:grpSpPr>
        <p:sp>
          <p:nvSpPr>
            <p:cNvPr id="199" name="文字方塊 198">
              <a:extLst>
                <a:ext uri="{FF2B5EF4-FFF2-40B4-BE49-F238E27FC236}">
                  <a16:creationId xmlns:a16="http://schemas.microsoft.com/office/drawing/2014/main" id="{9A0E53F5-A091-4776-AEC5-7F1E9A42F0DC}"/>
                </a:ext>
              </a:extLst>
            </p:cNvPr>
            <p:cNvSpPr txBox="1"/>
            <p:nvPr/>
          </p:nvSpPr>
          <p:spPr>
            <a:xfrm rot="10800000" flipV="1">
              <a:off x="7806401" y="5802413"/>
              <a:ext cx="1108521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snapshot</a:t>
              </a:r>
              <a:endParaRPr 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0" name="圖形 152">
              <a:extLst>
                <a:ext uri="{FF2B5EF4-FFF2-40B4-BE49-F238E27FC236}">
                  <a16:creationId xmlns:a16="http://schemas.microsoft.com/office/drawing/2014/main" id="{4F9A9F03-2D16-482B-8B22-560EAD06EC37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E2B1DB29-115B-45A2-A11D-7F7BE2E768B7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6673CC6A-3DF3-45B2-9B43-6AB608319690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33863368-EE21-4666-8545-8B51D1A3294E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3F86B91F-D404-448A-8D79-DD49A8C439B4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8BE7ACA1-E162-4487-9E13-3B2A804DE2B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CF06C327-3D82-49CD-BCB2-16E14185CDC2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C60E3718-E389-41E3-86FC-1E4234F43F15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B8808E35-B787-47C9-9A42-6E724486BFB7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0CCC998D-E98D-46D7-BC63-FFD04D1B93BF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D25D9787-AC5F-4494-A215-39BE258576E3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2956FEDB-2DB2-4F21-A56C-7D9445873B9D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2EAF9211-EBA4-4C1C-AAE1-51564C934B41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A92CAFFF-656D-4A65-B095-C7AE0945087E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手繪多邊形: 圖案 201">
              <a:extLst>
                <a:ext uri="{FF2B5EF4-FFF2-40B4-BE49-F238E27FC236}">
                  <a16:creationId xmlns:a16="http://schemas.microsoft.com/office/drawing/2014/main" id="{773A9717-E229-40D8-A591-11E150620F8F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手繪多邊形: 圖案 202">
              <a:extLst>
                <a:ext uri="{FF2B5EF4-FFF2-40B4-BE49-F238E27FC236}">
                  <a16:creationId xmlns:a16="http://schemas.microsoft.com/office/drawing/2014/main" id="{2EC99132-1CB5-48EC-998B-217A9766F785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手繪多邊形: 圖案 237">
              <a:extLst>
                <a:ext uri="{FF2B5EF4-FFF2-40B4-BE49-F238E27FC236}">
                  <a16:creationId xmlns:a16="http://schemas.microsoft.com/office/drawing/2014/main" id="{E0D8AB38-E844-4D32-AC21-F1733C354809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手繪多邊形: 圖案 238">
              <a:extLst>
                <a:ext uri="{FF2B5EF4-FFF2-40B4-BE49-F238E27FC236}">
                  <a16:creationId xmlns:a16="http://schemas.microsoft.com/office/drawing/2014/main" id="{8FDF6B2B-1609-481D-B689-53844E2A97AC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手繪多邊形: 圖案 239">
              <a:extLst>
                <a:ext uri="{FF2B5EF4-FFF2-40B4-BE49-F238E27FC236}">
                  <a16:creationId xmlns:a16="http://schemas.microsoft.com/office/drawing/2014/main" id="{3D532864-60C3-4D0A-86A7-F1DCE0F51982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手繪多邊形: 圖案 240">
              <a:extLst>
                <a:ext uri="{FF2B5EF4-FFF2-40B4-BE49-F238E27FC236}">
                  <a16:creationId xmlns:a16="http://schemas.microsoft.com/office/drawing/2014/main" id="{C3B2E8D4-7512-4844-BBCD-CAACEA53F16E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手繪多邊形: 圖案 241">
              <a:extLst>
                <a:ext uri="{FF2B5EF4-FFF2-40B4-BE49-F238E27FC236}">
                  <a16:creationId xmlns:a16="http://schemas.microsoft.com/office/drawing/2014/main" id="{20D4B699-7231-4D2E-B3F6-A8BF1E5A39F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手繪多邊形: 圖案 242">
              <a:extLst>
                <a:ext uri="{FF2B5EF4-FFF2-40B4-BE49-F238E27FC236}">
                  <a16:creationId xmlns:a16="http://schemas.microsoft.com/office/drawing/2014/main" id="{3BF11BF6-B036-42DD-9969-11427342991F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手繪多邊形: 圖案 243">
              <a:extLst>
                <a:ext uri="{FF2B5EF4-FFF2-40B4-BE49-F238E27FC236}">
                  <a16:creationId xmlns:a16="http://schemas.microsoft.com/office/drawing/2014/main" id="{48E24605-512F-4D4D-ACED-E6D065758FFD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手繪多邊形: 圖案 274">
              <a:extLst>
                <a:ext uri="{FF2B5EF4-FFF2-40B4-BE49-F238E27FC236}">
                  <a16:creationId xmlns:a16="http://schemas.microsoft.com/office/drawing/2014/main" id="{77AFC5AB-2A2B-4D35-BF1A-4102CEE76EA2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手繪多邊形: 圖案 275">
              <a:extLst>
                <a:ext uri="{FF2B5EF4-FFF2-40B4-BE49-F238E27FC236}">
                  <a16:creationId xmlns:a16="http://schemas.microsoft.com/office/drawing/2014/main" id="{CA7EDC4B-C984-4907-8014-A08048EF540F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1" name="圖形 211">
            <a:extLst>
              <a:ext uri="{FF2B5EF4-FFF2-40B4-BE49-F238E27FC236}">
                <a16:creationId xmlns:a16="http://schemas.microsoft.com/office/drawing/2014/main" id="{E8E68237-25B9-468C-80E8-34716B2AE555}"/>
              </a:ext>
            </a:extLst>
          </p:cNvPr>
          <p:cNvGrpSpPr/>
          <p:nvPr/>
        </p:nvGrpSpPr>
        <p:grpSpPr>
          <a:xfrm>
            <a:off x="10719143" y="3985967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12" name="手繪多邊形: 圖案 311">
              <a:extLst>
                <a:ext uri="{FF2B5EF4-FFF2-40B4-BE49-F238E27FC236}">
                  <a16:creationId xmlns:a16="http://schemas.microsoft.com/office/drawing/2014/main" id="{66E28089-7A39-474D-8700-35EE14688F0A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手繪多邊形: 圖案 312">
              <a:extLst>
                <a:ext uri="{FF2B5EF4-FFF2-40B4-BE49-F238E27FC236}">
                  <a16:creationId xmlns:a16="http://schemas.microsoft.com/office/drawing/2014/main" id="{82F9FC01-FC67-4AEB-8C9E-F6E12409D9E1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手繪多邊形: 圖案 313">
              <a:extLst>
                <a:ext uri="{FF2B5EF4-FFF2-40B4-BE49-F238E27FC236}">
                  <a16:creationId xmlns:a16="http://schemas.microsoft.com/office/drawing/2014/main" id="{05D14FEE-F028-46CC-A152-3DFB0C31A955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5" name="文字方塊 314">
            <a:extLst>
              <a:ext uri="{FF2B5EF4-FFF2-40B4-BE49-F238E27FC236}">
                <a16:creationId xmlns:a16="http://schemas.microsoft.com/office/drawing/2014/main" id="{6F64CE75-73E3-49E1-AD2F-59C36770480B}"/>
              </a:ext>
            </a:extLst>
          </p:cNvPr>
          <p:cNvSpPr txBox="1"/>
          <p:nvPr/>
        </p:nvSpPr>
        <p:spPr>
          <a:xfrm>
            <a:off x="2294177" y="2511122"/>
            <a:ext cx="1345066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 user</a:t>
            </a:r>
          </a:p>
        </p:txBody>
      </p:sp>
      <p:pic>
        <p:nvPicPr>
          <p:cNvPr id="316" name="圖形 315">
            <a:extLst>
              <a:ext uri="{FF2B5EF4-FFF2-40B4-BE49-F238E27FC236}">
                <a16:creationId xmlns:a16="http://schemas.microsoft.com/office/drawing/2014/main" id="{A83B1F37-7C31-4985-8992-B844E896A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84261" y="2138520"/>
            <a:ext cx="391767" cy="37252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BB651E69-4C74-421C-B28D-4547BC6D3B46}"/>
              </a:ext>
            </a:extLst>
          </p:cNvPr>
          <p:cNvGrpSpPr/>
          <p:nvPr/>
        </p:nvGrpSpPr>
        <p:grpSpPr>
          <a:xfrm>
            <a:off x="1151729" y="4802663"/>
            <a:ext cx="1554982" cy="1036510"/>
            <a:chOff x="1942737" y="2167157"/>
            <a:chExt cx="1554982" cy="1036510"/>
          </a:xfrm>
        </p:grpSpPr>
        <p:grpSp>
          <p:nvGrpSpPr>
            <p:cNvPr id="321" name="群組 320">
              <a:extLst>
                <a:ext uri="{FF2B5EF4-FFF2-40B4-BE49-F238E27FC236}">
                  <a16:creationId xmlns:a16="http://schemas.microsoft.com/office/drawing/2014/main" id="{A83E0AE9-DE75-488F-A8B6-34FF8CD69EC6}"/>
                </a:ext>
              </a:extLst>
            </p:cNvPr>
            <p:cNvGrpSpPr/>
            <p:nvPr/>
          </p:nvGrpSpPr>
          <p:grpSpPr>
            <a:xfrm>
              <a:off x="2146283" y="2167157"/>
              <a:ext cx="1074504" cy="712928"/>
              <a:chOff x="672980" y="1966505"/>
              <a:chExt cx="1057450" cy="651099"/>
            </a:xfrm>
            <a:noFill/>
          </p:grpSpPr>
          <p:sp>
            <p:nvSpPr>
              <p:cNvPr id="322" name="手繪多邊形: 圖案 321">
                <a:extLst>
                  <a:ext uri="{FF2B5EF4-FFF2-40B4-BE49-F238E27FC236}">
                    <a16:creationId xmlns:a16="http://schemas.microsoft.com/office/drawing/2014/main" id="{CFB3F76A-A50E-4552-AEB3-2181470588E2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手繪多邊形: 圖案 322">
                <a:extLst>
                  <a:ext uri="{FF2B5EF4-FFF2-40B4-BE49-F238E27FC236}">
                    <a16:creationId xmlns:a16="http://schemas.microsoft.com/office/drawing/2014/main" id="{F979B78B-E025-48A3-BA91-528466673A84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4" name="文字方塊 323">
              <a:extLst>
                <a:ext uri="{FF2B5EF4-FFF2-40B4-BE49-F238E27FC236}">
                  <a16:creationId xmlns:a16="http://schemas.microsoft.com/office/drawing/2014/main" id="{3729410E-1962-4525-8E4E-E6E1CA136F2A}"/>
                </a:ext>
              </a:extLst>
            </p:cNvPr>
            <p:cNvSpPr txBox="1"/>
            <p:nvPr/>
          </p:nvSpPr>
          <p:spPr>
            <a:xfrm>
              <a:off x="2152653" y="2895890"/>
              <a:ext cx="13450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325" name="圖形 324">
              <a:extLst>
                <a:ext uri="{FF2B5EF4-FFF2-40B4-BE49-F238E27FC236}">
                  <a16:creationId xmlns:a16="http://schemas.microsoft.com/office/drawing/2014/main" id="{DD9D457A-A143-4143-A859-E216FC09E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42737" y="2523288"/>
              <a:ext cx="391767" cy="372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6132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Follow the trend and choose a newer technology over the old eSATA</a:t>
            </a:r>
            <a:endParaRPr 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C9E6B64-36C1-1E49-B67A-B6B3E7E3F0E1}"/>
              </a:ext>
            </a:extLst>
          </p:cNvPr>
          <p:cNvSpPr/>
          <p:nvPr/>
        </p:nvSpPr>
        <p:spPr>
          <a:xfrm>
            <a:off x="0" y="1994952"/>
            <a:ext cx="12192000" cy="3955638"/>
          </a:xfrm>
          <a:prstGeom prst="rect">
            <a:avLst/>
          </a:prstGeom>
          <a:solidFill>
            <a:schemeClr val="bg1">
              <a:alpha val="15000"/>
            </a:schemeClr>
          </a:soli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aseline="-25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矩形 26">
            <a:extLst>
              <a:ext uri="{FF2B5EF4-FFF2-40B4-BE49-F238E27FC236}">
                <a16:creationId xmlns:a16="http://schemas.microsoft.com/office/drawing/2014/main" id="{CB1DF9E3-988B-654E-971A-D3DB9B0270F9}"/>
              </a:ext>
            </a:extLst>
          </p:cNvPr>
          <p:cNvSpPr/>
          <p:nvPr/>
        </p:nvSpPr>
        <p:spPr>
          <a:xfrm>
            <a:off x="7067622" y="1541016"/>
            <a:ext cx="2364750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2000" b="1">
                <a:solidFill>
                  <a:srgbClr val="D6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Theoretical speed</a:t>
            </a:r>
            <a:endParaRPr lang="zh-CN" altLang="en-US" sz="2000" b="1">
              <a:solidFill>
                <a:srgbClr val="D6FF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矩形 26">
            <a:extLst>
              <a:ext uri="{FF2B5EF4-FFF2-40B4-BE49-F238E27FC236}">
                <a16:creationId xmlns:a16="http://schemas.microsoft.com/office/drawing/2014/main" id="{FFA7710F-B0B9-3247-AEBA-8EE3760569DD}"/>
              </a:ext>
            </a:extLst>
          </p:cNvPr>
          <p:cNvSpPr/>
          <p:nvPr/>
        </p:nvSpPr>
        <p:spPr>
          <a:xfrm>
            <a:off x="2745742" y="1518676"/>
            <a:ext cx="162430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2000" b="1">
                <a:solidFill>
                  <a:srgbClr val="D6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Interface</a:t>
            </a:r>
          </a:p>
        </p:txBody>
      </p:sp>
      <p:sp>
        <p:nvSpPr>
          <p:cNvPr id="39" name="矩形 26">
            <a:extLst>
              <a:ext uri="{FF2B5EF4-FFF2-40B4-BE49-F238E27FC236}">
                <a16:creationId xmlns:a16="http://schemas.microsoft.com/office/drawing/2014/main" id="{7CC47E50-9EA5-7348-8E35-A988FDFFE936}"/>
              </a:ext>
            </a:extLst>
          </p:cNvPr>
          <p:cNvSpPr/>
          <p:nvPr/>
        </p:nvSpPr>
        <p:spPr>
          <a:xfrm>
            <a:off x="305224" y="1496974"/>
            <a:ext cx="1438214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2000" b="1">
                <a:solidFill>
                  <a:srgbClr val="D6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Popularity</a:t>
            </a:r>
            <a:endParaRPr lang="en" altLang="zh-CN" sz="2000" b="1">
              <a:solidFill>
                <a:srgbClr val="D6FF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矩形 26">
            <a:extLst>
              <a:ext uri="{FF2B5EF4-FFF2-40B4-BE49-F238E27FC236}">
                <a16:creationId xmlns:a16="http://schemas.microsoft.com/office/drawing/2014/main" id="{0FCA17C8-7436-B041-9A8E-74564549D4E2}"/>
              </a:ext>
            </a:extLst>
          </p:cNvPr>
          <p:cNvSpPr/>
          <p:nvPr/>
        </p:nvSpPr>
        <p:spPr>
          <a:xfrm>
            <a:off x="11095322" y="5324963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96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矩形 26">
            <a:extLst>
              <a:ext uri="{FF2B5EF4-FFF2-40B4-BE49-F238E27FC236}">
                <a16:creationId xmlns:a16="http://schemas.microsoft.com/office/drawing/2014/main" id="{735AE152-7A68-944E-9355-651A0BDA3F41}"/>
              </a:ext>
            </a:extLst>
          </p:cNvPr>
          <p:cNvSpPr/>
          <p:nvPr/>
        </p:nvSpPr>
        <p:spPr>
          <a:xfrm>
            <a:off x="7745337" y="4429630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40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矩形 26">
            <a:extLst>
              <a:ext uri="{FF2B5EF4-FFF2-40B4-BE49-F238E27FC236}">
                <a16:creationId xmlns:a16="http://schemas.microsoft.com/office/drawing/2014/main" id="{01983F6E-E0D3-9347-A592-4B32498C6547}"/>
              </a:ext>
            </a:extLst>
          </p:cNvPr>
          <p:cNvSpPr/>
          <p:nvPr/>
        </p:nvSpPr>
        <p:spPr>
          <a:xfrm>
            <a:off x="5069143" y="3094411"/>
            <a:ext cx="79060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5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1B311761-4762-9F4B-8391-84D3F237C7BE}"/>
              </a:ext>
            </a:extLst>
          </p:cNvPr>
          <p:cNvCxnSpPr/>
          <p:nvPr/>
        </p:nvCxnSpPr>
        <p:spPr>
          <a:xfrm>
            <a:off x="4540097" y="2360344"/>
            <a:ext cx="0" cy="3330438"/>
          </a:xfrm>
          <a:prstGeom prst="line">
            <a:avLst/>
          </a:prstGeom>
          <a:ln w="952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7D2768E5-DA09-8646-8D02-054F1C897245}"/>
              </a:ext>
            </a:extLst>
          </p:cNvPr>
          <p:cNvCxnSpPr/>
          <p:nvPr/>
        </p:nvCxnSpPr>
        <p:spPr>
          <a:xfrm>
            <a:off x="11174261" y="2360344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1EFFAE43-E0FC-9546-BF25-02120F84A663}"/>
              </a:ext>
            </a:extLst>
          </p:cNvPr>
          <p:cNvCxnSpPr/>
          <p:nvPr/>
        </p:nvCxnSpPr>
        <p:spPr>
          <a:xfrm>
            <a:off x="7857179" y="2360344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37690C70-229E-F14D-B250-50C2E96894BB}"/>
              </a:ext>
            </a:extLst>
          </p:cNvPr>
          <p:cNvCxnSpPr/>
          <p:nvPr/>
        </p:nvCxnSpPr>
        <p:spPr>
          <a:xfrm>
            <a:off x="9519293" y="2360344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4DC68E85-072C-C548-86E3-EA71C17F91FD}"/>
              </a:ext>
            </a:extLst>
          </p:cNvPr>
          <p:cNvCxnSpPr/>
          <p:nvPr/>
        </p:nvCxnSpPr>
        <p:spPr>
          <a:xfrm>
            <a:off x="6198638" y="2360344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26">
            <a:extLst>
              <a:ext uri="{FF2B5EF4-FFF2-40B4-BE49-F238E27FC236}">
                <a16:creationId xmlns:a16="http://schemas.microsoft.com/office/drawing/2014/main" id="{F065C7DB-1E64-4D46-A7D1-9DD14B857849}"/>
              </a:ext>
            </a:extLst>
          </p:cNvPr>
          <p:cNvSpPr/>
          <p:nvPr/>
        </p:nvSpPr>
        <p:spPr>
          <a:xfrm>
            <a:off x="4792448" y="2341769"/>
            <a:ext cx="79060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箭號: 向右 144">
            <a:extLst>
              <a:ext uri="{FF2B5EF4-FFF2-40B4-BE49-F238E27FC236}">
                <a16:creationId xmlns:a16="http://schemas.microsoft.com/office/drawing/2014/main" id="{B0AECD76-77EF-CF44-B2E9-164C2ED30FF5}"/>
              </a:ext>
            </a:extLst>
          </p:cNvPr>
          <p:cNvSpPr/>
          <p:nvPr/>
        </p:nvSpPr>
        <p:spPr>
          <a:xfrm>
            <a:off x="2912415" y="3708814"/>
            <a:ext cx="725639" cy="871296"/>
          </a:xfrm>
          <a:prstGeom prst="rightArrow">
            <a:avLst>
              <a:gd name="adj1" fmla="val 63653"/>
              <a:gd name="adj2" fmla="val 39515"/>
            </a:avLst>
          </a:prstGeom>
          <a:noFill/>
          <a:ln>
            <a:noFill/>
          </a:ln>
          <a:effectLst>
            <a:outerShdw blurRad="50800" dist="508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矩形: 圓角 7">
            <a:extLst>
              <a:ext uri="{FF2B5EF4-FFF2-40B4-BE49-F238E27FC236}">
                <a16:creationId xmlns:a16="http://schemas.microsoft.com/office/drawing/2014/main" id="{3C8AF4A8-52E6-A94D-9219-8AFF53176567}"/>
              </a:ext>
            </a:extLst>
          </p:cNvPr>
          <p:cNvSpPr/>
          <p:nvPr/>
        </p:nvSpPr>
        <p:spPr>
          <a:xfrm>
            <a:off x="4492587" y="2421585"/>
            <a:ext cx="269537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矩形: 圓角 106">
            <a:extLst>
              <a:ext uri="{FF2B5EF4-FFF2-40B4-BE49-F238E27FC236}">
                <a16:creationId xmlns:a16="http://schemas.microsoft.com/office/drawing/2014/main" id="{A0939768-0C99-714A-AC2E-B831C38C40FB}"/>
              </a:ext>
            </a:extLst>
          </p:cNvPr>
          <p:cNvSpPr/>
          <p:nvPr/>
        </p:nvSpPr>
        <p:spPr>
          <a:xfrm>
            <a:off x="4492587" y="5422582"/>
            <a:ext cx="6580212" cy="1569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925DF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矩形: 圓角 107">
            <a:extLst>
              <a:ext uri="{FF2B5EF4-FFF2-40B4-BE49-F238E27FC236}">
                <a16:creationId xmlns:a16="http://schemas.microsoft.com/office/drawing/2014/main" id="{79704135-8A55-5247-B9FD-F1E16AAF4A68}"/>
              </a:ext>
            </a:extLst>
          </p:cNvPr>
          <p:cNvSpPr/>
          <p:nvPr/>
        </p:nvSpPr>
        <p:spPr>
          <a:xfrm>
            <a:off x="4516251" y="3197843"/>
            <a:ext cx="395246" cy="1569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BC08"/>
              </a:gs>
              <a:gs pos="55800">
                <a:srgbClr val="FFFF00">
                  <a:alpha val="50000"/>
                </a:srgbClr>
              </a:gs>
              <a:gs pos="94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: 圓角 113">
            <a:extLst>
              <a:ext uri="{FF2B5EF4-FFF2-40B4-BE49-F238E27FC236}">
                <a16:creationId xmlns:a16="http://schemas.microsoft.com/office/drawing/2014/main" id="{D98716FF-D40F-944B-A345-ADD9881A3464}"/>
              </a:ext>
            </a:extLst>
          </p:cNvPr>
          <p:cNvSpPr/>
          <p:nvPr/>
        </p:nvSpPr>
        <p:spPr>
          <a:xfrm>
            <a:off x="4494773" y="4519647"/>
            <a:ext cx="3221893" cy="156972"/>
          </a:xfrm>
          <a:prstGeom prst="roundRect">
            <a:avLst>
              <a:gd name="adj" fmla="val 50000"/>
            </a:avLst>
          </a:prstGeom>
          <a:gradFill>
            <a:gsLst>
              <a:gs pos="81000">
                <a:srgbClr val="FFD926"/>
              </a:gs>
              <a:gs pos="0">
                <a:srgbClr val="FF6699"/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5" name="矩形 26">
            <a:extLst>
              <a:ext uri="{FF2B5EF4-FFF2-40B4-BE49-F238E27FC236}">
                <a16:creationId xmlns:a16="http://schemas.microsoft.com/office/drawing/2014/main" id="{17670907-DC5B-BC46-9548-977CDA7A09B8}"/>
              </a:ext>
            </a:extLst>
          </p:cNvPr>
          <p:cNvSpPr/>
          <p:nvPr/>
        </p:nvSpPr>
        <p:spPr>
          <a:xfrm>
            <a:off x="2941307" y="3053273"/>
            <a:ext cx="1623725" cy="102188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 1</a:t>
            </a: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 2</a:t>
            </a: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 2 x2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6" name="矩形 26">
            <a:extLst>
              <a:ext uri="{FF2B5EF4-FFF2-40B4-BE49-F238E27FC236}">
                <a16:creationId xmlns:a16="http://schemas.microsoft.com/office/drawing/2014/main" id="{79CC32CC-9BF7-BB49-A602-575C69CF403E}"/>
              </a:ext>
            </a:extLst>
          </p:cNvPr>
          <p:cNvSpPr/>
          <p:nvPr/>
        </p:nvSpPr>
        <p:spPr>
          <a:xfrm>
            <a:off x="2941036" y="4457875"/>
            <a:ext cx="1287532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Thunderbolt 3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26">
            <a:extLst>
              <a:ext uri="{FF2B5EF4-FFF2-40B4-BE49-F238E27FC236}">
                <a16:creationId xmlns:a16="http://schemas.microsoft.com/office/drawing/2014/main" id="{1721FA0E-455F-0D47-A36F-F132C416CE20}"/>
              </a:ext>
            </a:extLst>
          </p:cNvPr>
          <p:cNvSpPr/>
          <p:nvPr/>
        </p:nvSpPr>
        <p:spPr>
          <a:xfrm>
            <a:off x="2941307" y="5359813"/>
            <a:ext cx="1196161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SAS 12Gb/s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8" name="矩形 26">
            <a:extLst>
              <a:ext uri="{FF2B5EF4-FFF2-40B4-BE49-F238E27FC236}">
                <a16:creationId xmlns:a16="http://schemas.microsoft.com/office/drawing/2014/main" id="{E0360A3B-1A0F-E84A-856D-E6239D6C47F4}"/>
              </a:ext>
            </a:extLst>
          </p:cNvPr>
          <p:cNvSpPr/>
          <p:nvPr/>
        </p:nvSpPr>
        <p:spPr>
          <a:xfrm>
            <a:off x="2941307" y="2355006"/>
            <a:ext cx="728469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eSATA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9" name="圖片 58" descr="一張含有 文字 的圖片&#10;&#10;自動產生的描述">
            <a:extLst>
              <a:ext uri="{FF2B5EF4-FFF2-40B4-BE49-F238E27FC236}">
                <a16:creationId xmlns:a16="http://schemas.microsoft.com/office/drawing/2014/main" id="{1FE8DC40-52AE-D04F-8894-9F686628B1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875" y="3229034"/>
            <a:ext cx="1151848" cy="602800"/>
          </a:xfrm>
          <a:prstGeom prst="rect">
            <a:avLst/>
          </a:prstGeom>
          <a:effectLst/>
        </p:spPr>
      </p:pic>
      <p:pic>
        <p:nvPicPr>
          <p:cNvPr id="60" name="圖片 59" descr="一張含有 物件 的圖片&#10;&#10;自動產生的描述">
            <a:extLst>
              <a:ext uri="{FF2B5EF4-FFF2-40B4-BE49-F238E27FC236}">
                <a16:creationId xmlns:a16="http://schemas.microsoft.com/office/drawing/2014/main" id="{2DACE908-1712-1E4B-A13A-702E50A51B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761" y="4198438"/>
            <a:ext cx="592945" cy="702269"/>
          </a:xfrm>
          <a:prstGeom prst="rect">
            <a:avLst/>
          </a:prstGeom>
          <a:effectLst/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27E491BB-3F9D-A248-B697-16D2D43E4C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302" y="5036069"/>
            <a:ext cx="1889112" cy="826486"/>
          </a:xfrm>
          <a:prstGeom prst="rect">
            <a:avLst/>
          </a:prstGeom>
        </p:spPr>
      </p:pic>
      <p:pic>
        <p:nvPicPr>
          <p:cNvPr id="62" name="Picture 4" descr="Image result for esata logo svg">
            <a:extLst>
              <a:ext uri="{FF2B5EF4-FFF2-40B4-BE49-F238E27FC236}">
                <a16:creationId xmlns:a16="http://schemas.microsoft.com/office/drawing/2014/main" id="{7E4B8ABC-BBD5-894E-8F10-E8C13450C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492" y="2260127"/>
            <a:ext cx="1163290" cy="5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星形: 五角 30">
            <a:extLst>
              <a:ext uri="{FF2B5EF4-FFF2-40B4-BE49-F238E27FC236}">
                <a16:creationId xmlns:a16="http://schemas.microsoft.com/office/drawing/2014/main" id="{35696736-0512-D144-87E9-D88D9A50C520}"/>
              </a:ext>
            </a:extLst>
          </p:cNvPr>
          <p:cNvSpPr/>
          <p:nvPr/>
        </p:nvSpPr>
        <p:spPr>
          <a:xfrm>
            <a:off x="374503" y="2439173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星形: 五角 132">
            <a:extLst>
              <a:ext uri="{FF2B5EF4-FFF2-40B4-BE49-F238E27FC236}">
                <a16:creationId xmlns:a16="http://schemas.microsoft.com/office/drawing/2014/main" id="{9FF906D8-E399-4942-86F6-47318EE5101D}"/>
              </a:ext>
            </a:extLst>
          </p:cNvPr>
          <p:cNvSpPr/>
          <p:nvPr/>
        </p:nvSpPr>
        <p:spPr>
          <a:xfrm>
            <a:off x="395770" y="3346353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星形: 五角 135">
            <a:extLst>
              <a:ext uri="{FF2B5EF4-FFF2-40B4-BE49-F238E27FC236}">
                <a16:creationId xmlns:a16="http://schemas.microsoft.com/office/drawing/2014/main" id="{362EE6D4-C710-6249-BFCD-171519230098}"/>
              </a:ext>
            </a:extLst>
          </p:cNvPr>
          <p:cNvSpPr/>
          <p:nvPr/>
        </p:nvSpPr>
        <p:spPr>
          <a:xfrm>
            <a:off x="644780" y="3346353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6" name="星形: 五角 136">
            <a:extLst>
              <a:ext uri="{FF2B5EF4-FFF2-40B4-BE49-F238E27FC236}">
                <a16:creationId xmlns:a16="http://schemas.microsoft.com/office/drawing/2014/main" id="{AE52E0EE-EF16-5A46-A554-34CA22295139}"/>
              </a:ext>
            </a:extLst>
          </p:cNvPr>
          <p:cNvSpPr/>
          <p:nvPr/>
        </p:nvSpPr>
        <p:spPr>
          <a:xfrm>
            <a:off x="893790" y="3346353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7" name="星形: 五角 137">
            <a:extLst>
              <a:ext uri="{FF2B5EF4-FFF2-40B4-BE49-F238E27FC236}">
                <a16:creationId xmlns:a16="http://schemas.microsoft.com/office/drawing/2014/main" id="{88242375-A7D8-C04D-951E-8B826E6BC2AD}"/>
              </a:ext>
            </a:extLst>
          </p:cNvPr>
          <p:cNvSpPr/>
          <p:nvPr/>
        </p:nvSpPr>
        <p:spPr>
          <a:xfrm>
            <a:off x="1142800" y="3346353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8" name="星形: 五角 138">
            <a:extLst>
              <a:ext uri="{FF2B5EF4-FFF2-40B4-BE49-F238E27FC236}">
                <a16:creationId xmlns:a16="http://schemas.microsoft.com/office/drawing/2014/main" id="{B9C45295-8438-3944-BD94-F07F65D964FB}"/>
              </a:ext>
            </a:extLst>
          </p:cNvPr>
          <p:cNvSpPr/>
          <p:nvPr/>
        </p:nvSpPr>
        <p:spPr>
          <a:xfrm>
            <a:off x="1391809" y="3346353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9" name="星形: 五角 133">
            <a:extLst>
              <a:ext uri="{FF2B5EF4-FFF2-40B4-BE49-F238E27FC236}">
                <a16:creationId xmlns:a16="http://schemas.microsoft.com/office/drawing/2014/main" id="{91A9ADAC-B74F-3145-ACEB-31F0F36FD362}"/>
              </a:ext>
            </a:extLst>
          </p:cNvPr>
          <p:cNvSpPr/>
          <p:nvPr/>
        </p:nvSpPr>
        <p:spPr>
          <a:xfrm>
            <a:off x="371005" y="4484371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0" name="星形: 五角 139">
            <a:extLst>
              <a:ext uri="{FF2B5EF4-FFF2-40B4-BE49-F238E27FC236}">
                <a16:creationId xmlns:a16="http://schemas.microsoft.com/office/drawing/2014/main" id="{A65CDBF6-5156-C04B-8E61-3DBEFB199BD9}"/>
              </a:ext>
            </a:extLst>
          </p:cNvPr>
          <p:cNvSpPr/>
          <p:nvPr/>
        </p:nvSpPr>
        <p:spPr>
          <a:xfrm>
            <a:off x="631069" y="4480259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1" name="星形: 五角 140">
            <a:extLst>
              <a:ext uri="{FF2B5EF4-FFF2-40B4-BE49-F238E27FC236}">
                <a16:creationId xmlns:a16="http://schemas.microsoft.com/office/drawing/2014/main" id="{81EF7244-C49E-8149-A16D-528C51E0B033}"/>
              </a:ext>
            </a:extLst>
          </p:cNvPr>
          <p:cNvSpPr/>
          <p:nvPr/>
        </p:nvSpPr>
        <p:spPr>
          <a:xfrm>
            <a:off x="891133" y="4480259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2" name="星形: 五角 141">
            <a:extLst>
              <a:ext uri="{FF2B5EF4-FFF2-40B4-BE49-F238E27FC236}">
                <a16:creationId xmlns:a16="http://schemas.microsoft.com/office/drawing/2014/main" id="{EB44D5F1-D205-6749-9488-116679986E29}"/>
              </a:ext>
            </a:extLst>
          </p:cNvPr>
          <p:cNvSpPr/>
          <p:nvPr/>
        </p:nvSpPr>
        <p:spPr>
          <a:xfrm>
            <a:off x="1151197" y="4480259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3" name="星形: 五角 134">
            <a:extLst>
              <a:ext uri="{FF2B5EF4-FFF2-40B4-BE49-F238E27FC236}">
                <a16:creationId xmlns:a16="http://schemas.microsoft.com/office/drawing/2014/main" id="{D7C7737A-E8EB-7248-8C1F-F7710666E75F}"/>
              </a:ext>
            </a:extLst>
          </p:cNvPr>
          <p:cNvSpPr/>
          <p:nvPr/>
        </p:nvSpPr>
        <p:spPr>
          <a:xfrm>
            <a:off x="373286" y="5324963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4" name="星形: 五角 142">
            <a:extLst>
              <a:ext uri="{FF2B5EF4-FFF2-40B4-BE49-F238E27FC236}">
                <a16:creationId xmlns:a16="http://schemas.microsoft.com/office/drawing/2014/main" id="{41EFF2CF-6EE1-144E-9611-E38B7800BC7E}"/>
              </a:ext>
            </a:extLst>
          </p:cNvPr>
          <p:cNvSpPr/>
          <p:nvPr/>
        </p:nvSpPr>
        <p:spPr>
          <a:xfrm>
            <a:off x="638654" y="5325151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5" name="星形: 五角 143">
            <a:extLst>
              <a:ext uri="{FF2B5EF4-FFF2-40B4-BE49-F238E27FC236}">
                <a16:creationId xmlns:a16="http://schemas.microsoft.com/office/drawing/2014/main" id="{E9DC763E-5479-C244-94B1-23E861B3FEF4}"/>
              </a:ext>
            </a:extLst>
          </p:cNvPr>
          <p:cNvSpPr/>
          <p:nvPr/>
        </p:nvSpPr>
        <p:spPr>
          <a:xfrm>
            <a:off x="904022" y="5325151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6" name="矩形: 圓角 51">
            <a:extLst>
              <a:ext uri="{FF2B5EF4-FFF2-40B4-BE49-F238E27FC236}">
                <a16:creationId xmlns:a16="http://schemas.microsoft.com/office/drawing/2014/main" id="{9D8A2D7E-E062-6744-A139-1DEBA47D5CEE}"/>
              </a:ext>
            </a:extLst>
          </p:cNvPr>
          <p:cNvSpPr/>
          <p:nvPr/>
        </p:nvSpPr>
        <p:spPr>
          <a:xfrm>
            <a:off x="4461583" y="2751748"/>
            <a:ext cx="558091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7" name="矩形: 圓角 52">
            <a:extLst>
              <a:ext uri="{FF2B5EF4-FFF2-40B4-BE49-F238E27FC236}">
                <a16:creationId xmlns:a16="http://schemas.microsoft.com/office/drawing/2014/main" id="{3935E078-4C1D-8042-881B-7B9E71CCCCF5}"/>
              </a:ext>
            </a:extLst>
          </p:cNvPr>
          <p:cNvSpPr/>
          <p:nvPr/>
        </p:nvSpPr>
        <p:spPr>
          <a:xfrm>
            <a:off x="4492587" y="3523646"/>
            <a:ext cx="889038" cy="1569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BC08"/>
              </a:gs>
              <a:gs pos="55800">
                <a:srgbClr val="FFFF00">
                  <a:alpha val="50000"/>
                </a:srgbClr>
              </a:gs>
              <a:gs pos="94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8" name="矩形: 圓角 53">
            <a:extLst>
              <a:ext uri="{FF2B5EF4-FFF2-40B4-BE49-F238E27FC236}">
                <a16:creationId xmlns:a16="http://schemas.microsoft.com/office/drawing/2014/main" id="{1D4D7E5F-0EAD-B44D-831D-A416A06FA7D4}"/>
              </a:ext>
            </a:extLst>
          </p:cNvPr>
          <p:cNvSpPr/>
          <p:nvPr/>
        </p:nvSpPr>
        <p:spPr>
          <a:xfrm>
            <a:off x="4438661" y="3848267"/>
            <a:ext cx="1732020" cy="1569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BC08"/>
              </a:gs>
              <a:gs pos="55800">
                <a:srgbClr val="FFFF00">
                  <a:alpha val="50000"/>
                </a:srgbClr>
              </a:gs>
              <a:gs pos="94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9" name="矩形 26">
            <a:extLst>
              <a:ext uri="{FF2B5EF4-FFF2-40B4-BE49-F238E27FC236}">
                <a16:creationId xmlns:a16="http://schemas.microsoft.com/office/drawing/2014/main" id="{B32B78FA-B382-C84B-A8FF-B92227359B8C}"/>
              </a:ext>
            </a:extLst>
          </p:cNvPr>
          <p:cNvSpPr/>
          <p:nvPr/>
        </p:nvSpPr>
        <p:spPr>
          <a:xfrm>
            <a:off x="5039820" y="2646638"/>
            <a:ext cx="79060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6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0" name="矩形 26">
            <a:extLst>
              <a:ext uri="{FF2B5EF4-FFF2-40B4-BE49-F238E27FC236}">
                <a16:creationId xmlns:a16="http://schemas.microsoft.com/office/drawing/2014/main" id="{610BC820-B075-AA4D-8C83-79881667A24D}"/>
              </a:ext>
            </a:extLst>
          </p:cNvPr>
          <p:cNvSpPr/>
          <p:nvPr/>
        </p:nvSpPr>
        <p:spPr>
          <a:xfrm>
            <a:off x="5441789" y="3431337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1" name="矩形 26">
            <a:extLst>
              <a:ext uri="{FF2B5EF4-FFF2-40B4-BE49-F238E27FC236}">
                <a16:creationId xmlns:a16="http://schemas.microsoft.com/office/drawing/2014/main" id="{CC132932-27B2-EE4D-94B6-9001D7B4B7D8}"/>
              </a:ext>
            </a:extLst>
          </p:cNvPr>
          <p:cNvSpPr/>
          <p:nvPr/>
        </p:nvSpPr>
        <p:spPr>
          <a:xfrm>
            <a:off x="6135832" y="3746454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20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82" name="直線接點 81">
            <a:extLst>
              <a:ext uri="{FF2B5EF4-FFF2-40B4-BE49-F238E27FC236}">
                <a16:creationId xmlns:a16="http://schemas.microsoft.com/office/drawing/2014/main" id="{00C044CF-2CAE-604E-BF4C-1F46B66B2DA7}"/>
              </a:ext>
            </a:extLst>
          </p:cNvPr>
          <p:cNvCxnSpPr/>
          <p:nvPr/>
        </p:nvCxnSpPr>
        <p:spPr>
          <a:xfrm>
            <a:off x="9515720" y="2360344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 26">
            <a:extLst>
              <a:ext uri="{FF2B5EF4-FFF2-40B4-BE49-F238E27FC236}">
                <a16:creationId xmlns:a16="http://schemas.microsoft.com/office/drawing/2014/main" id="{CDE31F79-8041-464E-B08C-F26724E53FA6}"/>
              </a:ext>
            </a:extLst>
          </p:cNvPr>
          <p:cNvSpPr/>
          <p:nvPr/>
        </p:nvSpPr>
        <p:spPr>
          <a:xfrm>
            <a:off x="2958471" y="4994240"/>
            <a:ext cx="1072730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SAS 6Gb/s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4" name="矩形 26">
            <a:extLst>
              <a:ext uri="{FF2B5EF4-FFF2-40B4-BE49-F238E27FC236}">
                <a16:creationId xmlns:a16="http://schemas.microsoft.com/office/drawing/2014/main" id="{CEC5E9FC-2D7A-C246-A210-D2E2A7CCCDD3}"/>
              </a:ext>
            </a:extLst>
          </p:cNvPr>
          <p:cNvSpPr/>
          <p:nvPr/>
        </p:nvSpPr>
        <p:spPr>
          <a:xfrm>
            <a:off x="8609824" y="4913643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48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5" name="矩形: 圓角 113">
            <a:extLst>
              <a:ext uri="{FF2B5EF4-FFF2-40B4-BE49-F238E27FC236}">
                <a16:creationId xmlns:a16="http://schemas.microsoft.com/office/drawing/2014/main" id="{8B84840F-D067-254E-B7FD-9BE475617D8B}"/>
              </a:ext>
            </a:extLst>
          </p:cNvPr>
          <p:cNvSpPr/>
          <p:nvPr/>
        </p:nvSpPr>
        <p:spPr>
          <a:xfrm>
            <a:off x="4540098" y="5036016"/>
            <a:ext cx="3957884" cy="176659"/>
          </a:xfrm>
          <a:prstGeom prst="roundRect">
            <a:avLst>
              <a:gd name="adj" fmla="val 50000"/>
            </a:avLst>
          </a:prstGeom>
          <a:gradFill>
            <a:gsLst>
              <a:gs pos="81000">
                <a:srgbClr val="FFD926"/>
              </a:gs>
              <a:gs pos="0">
                <a:srgbClr val="FF6699"/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0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Economical and flexible </a:t>
            </a:r>
            <a:r>
              <a:rPr lang="en-US" altLang="zh-CN"/>
              <a:t>QNAP expansion enclosures</a:t>
            </a:r>
            <a:endParaRPr 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45707AD-9E62-DE40-8D51-AA47943EB84D}"/>
              </a:ext>
            </a:extLst>
          </p:cNvPr>
          <p:cNvSpPr txBox="1"/>
          <p:nvPr/>
        </p:nvSpPr>
        <p:spPr>
          <a:xfrm>
            <a:off x="671431" y="1310789"/>
            <a:ext cx="10503432" cy="28315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TR RAID and TL JBOD enclosures 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have many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advantages compared to the eSATA JBOD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enclosures in the market for NAS capacity expansion.</a:t>
            </a:r>
            <a:endParaRPr kumimoji="1" lang="zh-CN" altLang="en-US" sz="20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Big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ger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capacity</a:t>
            </a:r>
          </a:p>
          <a:p>
            <a:pPr lvl="1"/>
            <a:r>
              <a:rPr kumimoji="1"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</a:t>
            </a:r>
            <a:r>
              <a:rPr kumimoji="1"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kumimoji="1"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2, 4, 8, 16-bay </a:t>
            </a:r>
            <a:r>
              <a:rPr kumimoji="1"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choices</a:t>
            </a:r>
            <a:endParaRPr kumimoji="1" lang="en-US" altLang="zh-CN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/>
            <a:r>
              <a:rPr kumimoji="1"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</a:t>
            </a:r>
            <a:r>
              <a:rPr kumimoji="1"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kumimoji="1"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can support up to two expansion enclosures</a:t>
            </a:r>
            <a:endParaRPr lang="zh-CN" sz="1600">
              <a:solidFill>
                <a:schemeClr val="bg1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Higher speed</a:t>
            </a:r>
            <a:endParaRPr kumimoji="1"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lvl="1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USB 3.2 Gen 1 5Gb/s, USB 3.2 Gen 2 10Gb/s or up to 64Gb/s with multiple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miniSAS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cables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Better compatibility: NAS or PC/server </a:t>
            </a:r>
            <a:r>
              <a:rPr kumimoji="1" lang="zh-CN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application</a:t>
            </a:r>
            <a:r>
              <a:rPr kumimoji="1"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</a:t>
            </a:r>
            <a:endParaRPr lang="en-US" altLang="zh-CN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lvl="1"/>
            <a:r>
              <a:rPr kumimoji="1"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</a:t>
            </a:r>
            <a:r>
              <a:rPr kumimoji="1"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kumimoji="1"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Expand</a:t>
            </a:r>
            <a:r>
              <a:rPr kumimoji="1"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NAS or PC/server storage capacity </a:t>
            </a:r>
            <a:r>
              <a:rPr kumimoji="1"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or </a:t>
            </a:r>
            <a:r>
              <a:rPr kumimoji="1"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data </a:t>
            </a:r>
            <a:r>
              <a:rPr kumimoji="1"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migration between different hosts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lvl="1"/>
            <a:r>
              <a:rPr kumimoji="1"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</a:t>
            </a:r>
            <a:r>
              <a:rPr kumimoji="1"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kumimoji="1"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External RAID Manager and JBOD Manager for monitoring JBOD status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DC9E5A-3E02-8B4D-8C50-6795DEBD3B41}"/>
              </a:ext>
            </a:extLst>
          </p:cNvPr>
          <p:cNvSpPr/>
          <p:nvPr/>
        </p:nvSpPr>
        <p:spPr>
          <a:xfrm>
            <a:off x="671431" y="6187738"/>
            <a:ext cx="8623374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kumimoji="1"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</a:t>
            </a:r>
            <a:r>
              <a:rPr kumimoji="1"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kumimoji="1"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TS-x53D can be installed with a</a:t>
            </a:r>
            <a:r>
              <a:rPr kumimoji="1"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kumimoji="1"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USB 3.2 Gen2 PCIe expansion card, which supports USB 3.2 Gen2 10Gbps. </a:t>
            </a:r>
            <a:endParaRPr kumimoji="1" lang="en-US" altLang="zh-CN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kumimoji="1"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 TS-253D</a:t>
            </a:r>
            <a:r>
              <a:rPr kumimoji="1"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slot supports Gen2 x4 = 16Gbps while</a:t>
            </a:r>
            <a:r>
              <a:rPr kumimoji="1"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TS-453D &amp; TS-653D PCIe slot support</a:t>
            </a:r>
            <a:r>
              <a:rPr kumimoji="1"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Gen2 x2 = 8Gbps. </a:t>
            </a:r>
            <a:endParaRPr lang="zh-CN" altLang="en-US" sz="12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1" name="矩形: 圓角 8">
            <a:extLst>
              <a:ext uri="{FF2B5EF4-FFF2-40B4-BE49-F238E27FC236}">
                <a16:creationId xmlns:a16="http://schemas.microsoft.com/office/drawing/2014/main" id="{CC9FDCCF-235A-4695-923B-A16F199ED45A}"/>
              </a:ext>
            </a:extLst>
          </p:cNvPr>
          <p:cNvSpPr/>
          <p:nvPr/>
        </p:nvSpPr>
        <p:spPr>
          <a:xfrm>
            <a:off x="436003" y="4202417"/>
            <a:ext cx="4390861" cy="1795524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aseline="-25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: 圓角 8">
            <a:extLst>
              <a:ext uri="{FF2B5EF4-FFF2-40B4-BE49-F238E27FC236}">
                <a16:creationId xmlns:a16="http://schemas.microsoft.com/office/drawing/2014/main" id="{561FBF7E-7DA9-42F8-BC02-9E3CCBEA8CBC}"/>
              </a:ext>
            </a:extLst>
          </p:cNvPr>
          <p:cNvSpPr/>
          <p:nvPr/>
        </p:nvSpPr>
        <p:spPr>
          <a:xfrm>
            <a:off x="4938291" y="4202417"/>
            <a:ext cx="6828483" cy="1795523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aseline="-25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D4A93395-B2E3-47D2-84CD-C4C724C615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450" y="4660732"/>
            <a:ext cx="1618265" cy="100692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6AF44DC8-1A50-47BF-BB8C-1FC425345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86" y="4729548"/>
            <a:ext cx="1493544" cy="92931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4CE60841-ED3B-4FD4-95DE-024AE742E7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542" y="4365535"/>
            <a:ext cx="1803293" cy="1562854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F3B98411-1477-4BB7-ACF9-6D03CD557E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054" y="4523763"/>
            <a:ext cx="1589709" cy="137774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5C173F9-BA94-4006-8302-FFD03A2F2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460" y="4332130"/>
            <a:ext cx="2331274" cy="202043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2AEB7ECD-10FD-4E39-BCA8-2F6B10E346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9471" y="4152761"/>
            <a:ext cx="2331275" cy="2020438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68172A82-72F3-4CFE-A8E4-A419D23A6820}"/>
              </a:ext>
            </a:extLst>
          </p:cNvPr>
          <p:cNvSpPr txBox="1"/>
          <p:nvPr/>
        </p:nvSpPr>
        <p:spPr>
          <a:xfrm>
            <a:off x="685942" y="5703985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TR-002</a:t>
            </a:r>
            <a:endParaRPr kumimoji="1"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86E414D-C7FD-4652-A5AA-FA891F808188}"/>
              </a:ext>
            </a:extLst>
          </p:cNvPr>
          <p:cNvSpPr txBox="1"/>
          <p:nvPr/>
        </p:nvSpPr>
        <p:spPr>
          <a:xfrm>
            <a:off x="2099404" y="5703985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TR-004</a:t>
            </a:r>
            <a:endParaRPr kumimoji="1"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6E0BBF-46A5-48AC-874B-1EFCD1A45D9F}"/>
              </a:ext>
            </a:extLst>
          </p:cNvPr>
          <p:cNvSpPr txBox="1"/>
          <p:nvPr/>
        </p:nvSpPr>
        <p:spPr>
          <a:xfrm>
            <a:off x="3292279" y="5703985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TL-D800C</a:t>
            </a:r>
            <a:endParaRPr kumimoji="1"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6EACCC2-BBCE-4CAA-819D-5897B8A6D54B}"/>
              </a:ext>
            </a:extLst>
          </p:cNvPr>
          <p:cNvSpPr txBox="1"/>
          <p:nvPr/>
        </p:nvSpPr>
        <p:spPr>
          <a:xfrm>
            <a:off x="5574922" y="5703985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TL-R400S</a:t>
            </a:r>
            <a:endParaRPr kumimoji="1"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BEBE644-3BBC-4A4A-8E5C-DF89B2E6C86F}"/>
              </a:ext>
            </a:extLst>
          </p:cNvPr>
          <p:cNvSpPr txBox="1"/>
          <p:nvPr/>
        </p:nvSpPr>
        <p:spPr>
          <a:xfrm>
            <a:off x="7535507" y="5703985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TL-R800S</a:t>
            </a:r>
            <a:endParaRPr kumimoji="1"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10BDC933-9DCC-4EFC-B2C9-FB665355286F}"/>
              </a:ext>
            </a:extLst>
          </p:cNvPr>
          <p:cNvSpPr txBox="1"/>
          <p:nvPr/>
        </p:nvSpPr>
        <p:spPr>
          <a:xfrm>
            <a:off x="9703866" y="5703985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TL-R1600S</a:t>
            </a:r>
            <a:endParaRPr kumimoji="1"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C90D9706-DFE4-4334-8E77-74A82A3C2388}"/>
              </a:ext>
            </a:extLst>
          </p:cNvPr>
          <p:cNvSpPr txBox="1"/>
          <p:nvPr/>
        </p:nvSpPr>
        <p:spPr>
          <a:xfrm>
            <a:off x="502586" y="4277686"/>
            <a:ext cx="1352230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USB interface</a:t>
            </a:r>
            <a:endParaRPr lang="zh-CN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151D11D-CA38-4509-A5DA-27F20F9184B5}"/>
              </a:ext>
            </a:extLst>
          </p:cNvPr>
          <p:cNvSpPr txBox="1"/>
          <p:nvPr/>
        </p:nvSpPr>
        <p:spPr>
          <a:xfrm>
            <a:off x="4984561" y="4277686"/>
            <a:ext cx="3050194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zh-TW"/>
            </a:defPPr>
            <a:lvl1pPr>
              <a:defRPr kumimoji="1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/>
              </a:rPr>
              <a:t>SFF-8088 multiple SATA interface</a:t>
            </a:r>
            <a:endParaRPr lang="zh-CN" altLang="en-US">
              <a:latin typeface="Arial" panose="020B0604020202020204" pitchFamily="34" charset="0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551303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8">
            <a:extLst>
              <a:ext uri="{FF2B5EF4-FFF2-40B4-BE49-F238E27FC236}">
                <a16:creationId xmlns:a16="http://schemas.microsoft.com/office/drawing/2014/main" id="{3C3A99AB-3C86-4017-AC36-62460FC41FF1}"/>
              </a:ext>
            </a:extLst>
          </p:cNvPr>
          <p:cNvSpPr/>
          <p:nvPr/>
        </p:nvSpPr>
        <p:spPr>
          <a:xfrm>
            <a:off x="6217037" y="3136552"/>
            <a:ext cx="5496087" cy="2861791"/>
          </a:xfrm>
          <a:prstGeom prst="roundRect">
            <a:avLst>
              <a:gd name="adj" fmla="val 17117"/>
            </a:avLst>
          </a:prstGeom>
          <a:solidFill>
            <a:schemeClr val="bg1">
              <a:alpha val="15000"/>
            </a:schemeClr>
          </a:soli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aseline="-25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: 圓角 8">
            <a:extLst>
              <a:ext uri="{FF2B5EF4-FFF2-40B4-BE49-F238E27FC236}">
                <a16:creationId xmlns:a16="http://schemas.microsoft.com/office/drawing/2014/main" id="{5C923667-E74D-4EE5-BAE7-B361B60CE437}"/>
              </a:ext>
            </a:extLst>
          </p:cNvPr>
          <p:cNvSpPr/>
          <p:nvPr/>
        </p:nvSpPr>
        <p:spPr>
          <a:xfrm>
            <a:off x="458271" y="3136552"/>
            <a:ext cx="5496087" cy="2861791"/>
          </a:xfrm>
          <a:prstGeom prst="roundRect">
            <a:avLst>
              <a:gd name="adj" fmla="val 17117"/>
            </a:avLst>
          </a:prstGeom>
          <a:solidFill>
            <a:schemeClr val="bg1">
              <a:alpha val="15000"/>
            </a:schemeClr>
          </a:soli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aseline="-25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圓角矩形 28">
            <a:extLst>
              <a:ext uri="{FF2B5EF4-FFF2-40B4-BE49-F238E27FC236}">
                <a16:creationId xmlns:a16="http://schemas.microsoft.com/office/drawing/2014/main" id="{F5AA52A2-51F8-A645-B33A-D63A704409A8}"/>
              </a:ext>
            </a:extLst>
          </p:cNvPr>
          <p:cNvSpPr/>
          <p:nvPr/>
        </p:nvSpPr>
        <p:spPr>
          <a:xfrm>
            <a:off x="456670" y="3149762"/>
            <a:ext cx="5497689" cy="2848581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088279"/>
                </a:gs>
                <a:gs pos="67000">
                  <a:srgbClr val="4A6F7A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8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圓角矩形 28">
            <a:extLst>
              <a:ext uri="{FF2B5EF4-FFF2-40B4-BE49-F238E27FC236}">
                <a16:creationId xmlns:a16="http://schemas.microsoft.com/office/drawing/2014/main" id="{1566A857-EA20-5D48-9444-6359796BE153}"/>
              </a:ext>
            </a:extLst>
          </p:cNvPr>
          <p:cNvSpPr/>
          <p:nvPr/>
        </p:nvSpPr>
        <p:spPr>
          <a:xfrm>
            <a:off x="6186909" y="3169298"/>
            <a:ext cx="5526215" cy="2829045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088279"/>
                </a:gs>
                <a:gs pos="67000">
                  <a:srgbClr val="4A6F7A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8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hape 466">
            <a:extLst>
              <a:ext uri="{FF2B5EF4-FFF2-40B4-BE49-F238E27FC236}">
                <a16:creationId xmlns:a16="http://schemas.microsoft.com/office/drawing/2014/main" id="{3A09F403-3E9F-D545-A270-3BF681115F00}"/>
              </a:ext>
            </a:extLst>
          </p:cNvPr>
          <p:cNvSpPr txBox="1"/>
          <p:nvPr/>
        </p:nvSpPr>
        <p:spPr>
          <a:xfrm>
            <a:off x="6652481" y="3151565"/>
            <a:ext cx="4361279" cy="638970"/>
          </a:xfrm>
          <a:prstGeom prst="rect">
            <a:avLst/>
          </a:prstGeom>
          <a:gradFill>
            <a:gsLst>
              <a:gs pos="0">
                <a:schemeClr val="accent6">
                  <a:lumMod val="100000"/>
                </a:schemeClr>
              </a:gs>
              <a:gs pos="100000">
                <a:srgbClr val="3F5036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lvl="0" algn="ctr">
              <a:lnSpc>
                <a:spcPct val="106875"/>
              </a:lnSpc>
              <a:defRPr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Mode 2: Work as a backup destination</a:t>
            </a:r>
          </a:p>
          <a:p>
            <a:r>
              <a:rPr lang="en-US" alt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for snapshot replica</a:t>
            </a:r>
            <a:endParaRPr lang="zh-TW" altLang="zh-TW" sz="16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69331F-2305-F14B-82D6-767A1574D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028" y="3765313"/>
            <a:ext cx="3610916" cy="2256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73339C-A2C2-C248-9BAF-661052092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58" y="3775025"/>
            <a:ext cx="3610916" cy="22568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315021"/>
            <a:ext cx="10741190" cy="749691"/>
          </a:xfrm>
        </p:spPr>
        <p:txBody>
          <a:bodyPr>
            <a:noAutofit/>
          </a:bodyPr>
          <a:lstStyle/>
          <a:p>
            <a:r>
              <a:rPr lang="en-US" altLang="zh-CN" sz="3200"/>
              <a:t>QNAP TR RAID enclosure supports 2 modes on NAS</a:t>
            </a:r>
            <a:endParaRPr lang="zh-TW" altLang="en-US" sz="3200"/>
          </a:p>
        </p:txBody>
      </p:sp>
      <p:pic>
        <p:nvPicPr>
          <p:cNvPr id="18" name="Shape 749">
            <a:extLst>
              <a:ext uri="{FF2B5EF4-FFF2-40B4-BE49-F238E27FC236}">
                <a16:creationId xmlns:a16="http://schemas.microsoft.com/office/drawing/2014/main" id="{6CEAB1C3-7F66-D648-AD71-31DA284D5629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7642" y="5271254"/>
            <a:ext cx="1418793" cy="10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C3C7D6D8-635C-6540-8B41-46EEB81D7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188" y="3719322"/>
            <a:ext cx="1326440" cy="1347765"/>
          </a:xfrm>
          <a:prstGeom prst="rect">
            <a:avLst/>
          </a:prstGeom>
        </p:spPr>
      </p:pic>
      <p:pic>
        <p:nvPicPr>
          <p:cNvPr id="20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DE6FF2C-2C5E-FC4C-ACF3-E36B3163FAFE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4631" y="4419547"/>
            <a:ext cx="765031" cy="68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F878366-4D7D-5147-A9C8-240AE7280AE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4631" y="4927546"/>
            <a:ext cx="765031" cy="68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70B3DFD-FC1B-E841-92C6-16DFFB7544CD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4631" y="5435546"/>
            <a:ext cx="765031" cy="6856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群組 2">
            <a:extLst>
              <a:ext uri="{FF2B5EF4-FFF2-40B4-BE49-F238E27FC236}">
                <a16:creationId xmlns:a16="http://schemas.microsoft.com/office/drawing/2014/main" id="{E46CDAC6-82D1-1449-A379-57035FA94A6B}"/>
              </a:ext>
            </a:extLst>
          </p:cNvPr>
          <p:cNvGrpSpPr/>
          <p:nvPr/>
        </p:nvGrpSpPr>
        <p:grpSpPr>
          <a:xfrm>
            <a:off x="897752" y="3912707"/>
            <a:ext cx="1273477" cy="617875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圖片 33">
              <a:extLst>
                <a:ext uri="{FF2B5EF4-FFF2-40B4-BE49-F238E27FC236}">
                  <a16:creationId xmlns:a16="http://schemas.microsoft.com/office/drawing/2014/main" id="{B786CC93-3E0F-014F-B904-51F6700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25" name="圖片 35">
              <a:extLst>
                <a:ext uri="{FF2B5EF4-FFF2-40B4-BE49-F238E27FC236}">
                  <a16:creationId xmlns:a16="http://schemas.microsoft.com/office/drawing/2014/main" id="{62BF1959-D19D-C146-9CA6-85B42A9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AA16F-2D94-9F41-BD35-96ED96AC7DAB}"/>
              </a:ext>
            </a:extLst>
          </p:cNvPr>
          <p:cNvSpPr/>
          <p:nvPr/>
        </p:nvSpPr>
        <p:spPr>
          <a:xfrm>
            <a:off x="1952492" y="6019122"/>
            <a:ext cx="15772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 &amp; TL </a:t>
            </a:r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enclosures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3FAFFC-27B5-5248-96D3-2D2DBE642B47}"/>
              </a:ext>
            </a:extLst>
          </p:cNvPr>
          <p:cNvSpPr/>
          <p:nvPr/>
        </p:nvSpPr>
        <p:spPr>
          <a:xfrm>
            <a:off x="5618743" y="5927070"/>
            <a:ext cx="86754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33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TS-453D</a:t>
            </a:r>
            <a:endParaRPr lang="en-US" sz="1333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Google Shape;1617;p84">
            <a:extLst>
              <a:ext uri="{FF2B5EF4-FFF2-40B4-BE49-F238E27FC236}">
                <a16:creationId xmlns:a16="http://schemas.microsoft.com/office/drawing/2014/main" id="{99EA51EC-2268-4E9D-A484-402A6B168E2D}"/>
              </a:ext>
            </a:extLst>
          </p:cNvPr>
          <p:cNvSpPr/>
          <p:nvPr/>
        </p:nvSpPr>
        <p:spPr>
          <a:xfrm>
            <a:off x="872651" y="3146157"/>
            <a:ext cx="4662078" cy="593217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0">
                <a:schemeClr val="accent6">
                  <a:lumMod val="100000"/>
                </a:schemeClr>
              </a:gs>
              <a:gs pos="100000">
                <a:srgbClr val="3F5036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Mode 1: Expanding the NAS with </a:t>
            </a:r>
          </a:p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a new volume</a:t>
            </a:r>
            <a:endParaRPr lang="zh-TW" altLang="zh-TW" sz="12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0DC7F97-D0A1-4D8E-8778-4222F0F50FDA}"/>
              </a:ext>
            </a:extLst>
          </p:cNvPr>
          <p:cNvSpPr/>
          <p:nvPr/>
        </p:nvSpPr>
        <p:spPr>
          <a:xfrm>
            <a:off x="458271" y="1276512"/>
            <a:ext cx="10996903" cy="158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7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TS-x53D supports up to two QNAP TR or TL enclosures.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85750" indent="-285750">
              <a:lnSpc>
                <a:spcPct val="17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Internal mode with storage pool support  or external mode with cross-platform compatibility with Windows/Mac computers.</a:t>
            </a:r>
            <a:endParaRPr lang="zh-TW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1" name="圖片 30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9B41A692-2754-46D6-9C9F-726A0FF574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1602" y="3796656"/>
            <a:ext cx="2104175" cy="2258969"/>
          </a:xfrm>
          <a:prstGeom prst="rect">
            <a:avLst/>
          </a:prstGeom>
          <a:effectLst/>
        </p:spPr>
      </p:pic>
      <p:pic>
        <p:nvPicPr>
          <p:cNvPr id="27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D6F683FE-3B78-1242-9742-4A31A10C0E5D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2297" y="5410040"/>
            <a:ext cx="914100" cy="82185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Rectangle 27">
            <a:extLst>
              <a:ext uri="{FF2B5EF4-FFF2-40B4-BE49-F238E27FC236}">
                <a16:creationId xmlns:a16="http://schemas.microsoft.com/office/drawing/2014/main" id="{7AC71290-C174-2642-98C2-AADBD069F5DE}"/>
              </a:ext>
            </a:extLst>
          </p:cNvPr>
          <p:cNvSpPr/>
          <p:nvPr/>
        </p:nvSpPr>
        <p:spPr>
          <a:xfrm>
            <a:off x="8975476" y="6022136"/>
            <a:ext cx="1577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 &amp; TL </a:t>
            </a:r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enclosures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615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圓角 8">
            <a:extLst>
              <a:ext uri="{FF2B5EF4-FFF2-40B4-BE49-F238E27FC236}">
                <a16:creationId xmlns:a16="http://schemas.microsoft.com/office/drawing/2014/main" id="{4FAEB16F-220A-4809-8D26-D136C8B90968}"/>
              </a:ext>
            </a:extLst>
          </p:cNvPr>
          <p:cNvSpPr/>
          <p:nvPr/>
        </p:nvSpPr>
        <p:spPr>
          <a:xfrm>
            <a:off x="862195" y="1356841"/>
            <a:ext cx="10467609" cy="4741400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aseline="-25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2FD433A-24A6-4932-8BDD-D0E6E90D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Use</a:t>
            </a:r>
            <a:r>
              <a:rPr lang="zh-TW" altLang="en-US"/>
              <a:t> </a:t>
            </a:r>
            <a:r>
              <a:rPr lang="en" altLang="zh-TW"/>
              <a:t>Virtual JBOD </a:t>
            </a:r>
            <a:r>
              <a:rPr lang="en-US" altLang="zh-TW"/>
              <a:t>to expand </a:t>
            </a:r>
            <a:r>
              <a:rPr lang="en" altLang="zh-TW"/>
              <a:t>NAS </a:t>
            </a:r>
            <a:r>
              <a:rPr lang="en-US" altLang="zh-TW"/>
              <a:t>capacity</a:t>
            </a:r>
            <a:endParaRPr lang="zh-TW" altLang="en-US"/>
          </a:p>
        </p:txBody>
      </p:sp>
      <p:cxnSp>
        <p:nvCxnSpPr>
          <p:cNvPr id="23" name="肘形接點 22"/>
          <p:cNvCxnSpPr>
            <a:cxnSpLocks/>
          </p:cNvCxnSpPr>
          <p:nvPr/>
        </p:nvCxnSpPr>
        <p:spPr>
          <a:xfrm>
            <a:off x="3456647" y="4715327"/>
            <a:ext cx="4850171" cy="520863"/>
          </a:xfrm>
          <a:prstGeom prst="bentConnector3">
            <a:avLst>
              <a:gd name="adj1" fmla="val 50000"/>
            </a:avLst>
          </a:prstGeom>
          <a:ln w="38100" cap="flat" cmpd="sng">
            <a:solidFill>
              <a:srgbClr val="D6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cxnSpLocks/>
          </p:cNvCxnSpPr>
          <p:nvPr/>
        </p:nvCxnSpPr>
        <p:spPr>
          <a:xfrm flipV="1">
            <a:off x="3322142" y="2938066"/>
            <a:ext cx="4367744" cy="980252"/>
          </a:xfrm>
          <a:prstGeom prst="bentConnector3">
            <a:avLst>
              <a:gd name="adj1" fmla="val 50000"/>
            </a:avLst>
          </a:prstGeom>
          <a:ln w="38100" cmpd="sng">
            <a:solidFill>
              <a:srgbClr val="D6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57733" y="3619005"/>
            <a:ext cx="2641818" cy="663890"/>
          </a:xfrm>
          <a:prstGeom prst="rect">
            <a:avLst/>
          </a:prstGeom>
          <a:noFill/>
        </p:spPr>
        <p:txBody>
          <a:bodyPr wrap="square" lIns="121908" tIns="60955" rIns="121908" bIns="60955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 / 1GbE
iSCSI VJBOD connection</a:t>
            </a:r>
            <a:endParaRPr 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37077" y="1973201"/>
            <a:ext cx="3235527" cy="2022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D:\結案\20170110_PPTNetwork Management and virtual switch\Links\46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772" y="3998887"/>
            <a:ext cx="2069883" cy="5749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0CC35B-65BC-5B4D-8F25-29BFD1CA7E15}"/>
              </a:ext>
            </a:extLst>
          </p:cNvPr>
          <p:cNvSpPr txBox="1"/>
          <p:nvPr/>
        </p:nvSpPr>
        <p:spPr>
          <a:xfrm>
            <a:off x="8692561" y="5664397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TVS-872N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15037C-D429-4040-9216-570E94FD4B65}"/>
              </a:ext>
            </a:extLst>
          </p:cNvPr>
          <p:cNvSpPr txBox="1"/>
          <p:nvPr/>
        </p:nvSpPr>
        <p:spPr>
          <a:xfrm>
            <a:off x="8758513" y="3499766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TS-832XU</a:t>
            </a:r>
          </a:p>
        </p:txBody>
      </p:sp>
      <p:sp>
        <p:nvSpPr>
          <p:cNvPr id="9" name="橢圓 8"/>
          <p:cNvSpPr/>
          <p:nvPr/>
        </p:nvSpPr>
        <p:spPr>
          <a:xfrm>
            <a:off x="4245268" y="2913479"/>
            <a:ext cx="1172423" cy="1172575"/>
          </a:xfrm>
          <a:prstGeom prst="ellipse">
            <a:avLst/>
          </a:prstGeom>
          <a:gradFill>
            <a:gsLst>
              <a:gs pos="100000">
                <a:srgbClr val="002A7E"/>
              </a:gs>
              <a:gs pos="0">
                <a:srgbClr val="00A1DA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12" descr="VJB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60135" y="3128394"/>
            <a:ext cx="796388" cy="699997"/>
          </a:xfrm>
          <a:prstGeom prst="rect">
            <a:avLst/>
          </a:prstGeom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CFEB6E58-E78A-4984-86E1-B810E6D80AB5}"/>
              </a:ext>
            </a:extLst>
          </p:cNvPr>
          <p:cNvSpPr/>
          <p:nvPr/>
        </p:nvSpPr>
        <p:spPr>
          <a:xfrm>
            <a:off x="3748183" y="1661011"/>
            <a:ext cx="3817165" cy="5786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F5036"/>
              </a:gs>
              <a:gs pos="0">
                <a:srgbClr val="9BBD1E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A79A2AF-CEAB-4EE7-AF90-00CEECC41AB6}"/>
              </a:ext>
            </a:extLst>
          </p:cNvPr>
          <p:cNvSpPr/>
          <p:nvPr/>
        </p:nvSpPr>
        <p:spPr>
          <a:xfrm>
            <a:off x="3896115" y="1712975"/>
            <a:ext cx="3485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Max. 8 VJBOD connections</a:t>
            </a:r>
            <a:endParaRPr lang="zh-TW" alt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136E278B-DCA6-CB4E-A84D-D803E2E7DF7B}"/>
              </a:ext>
            </a:extLst>
          </p:cNvPr>
          <p:cNvSpPr txBox="1"/>
          <p:nvPr/>
        </p:nvSpPr>
        <p:spPr>
          <a:xfrm>
            <a:off x="2090170" y="5360942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TS-453D</a:t>
            </a:r>
          </a:p>
        </p:txBody>
      </p:sp>
      <p:pic>
        <p:nvPicPr>
          <p:cNvPr id="21" name="圖片 20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4609B626-99C6-484B-AA71-D2993EB8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613" y="3247010"/>
            <a:ext cx="2104175" cy="2258969"/>
          </a:xfrm>
          <a:prstGeom prst="rect">
            <a:avLst/>
          </a:prstGeom>
          <a:effectLst/>
        </p:spPr>
      </p:pic>
      <p:pic>
        <p:nvPicPr>
          <p:cNvPr id="6" name="圖片 5" descr="一張含有 電子用品, 黑色, 監視器, 坐 的圖片&#10;&#10;自動產生的描述">
            <a:extLst>
              <a:ext uri="{FF2B5EF4-FFF2-40B4-BE49-F238E27FC236}">
                <a16:creationId xmlns:a16="http://schemas.microsoft.com/office/drawing/2014/main" id="{A218F9D5-B82A-4058-AF62-C2D554286F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881" y="4345204"/>
            <a:ext cx="2327701" cy="14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89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422A-31D1-A247-B885-CB59E561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Future-proof 2.5GbE NAS saves money in the long run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0E6501F2-BCF8-E34C-98DC-1682C7A5F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246105"/>
              </p:ext>
            </p:extLst>
          </p:nvPr>
        </p:nvGraphicFramePr>
        <p:xfrm>
          <a:off x="344774" y="1210461"/>
          <a:ext cx="11495892" cy="5177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8069">
                  <a:extLst>
                    <a:ext uri="{9D8B030D-6E8A-4147-A177-3AD203B41FA5}">
                      <a16:colId xmlns:a16="http://schemas.microsoft.com/office/drawing/2014/main" val="3136003826"/>
                    </a:ext>
                  </a:extLst>
                </a:gridCol>
                <a:gridCol w="2534661">
                  <a:extLst>
                    <a:ext uri="{9D8B030D-6E8A-4147-A177-3AD203B41FA5}">
                      <a16:colId xmlns:a16="http://schemas.microsoft.com/office/drawing/2014/main" val="4294332376"/>
                    </a:ext>
                  </a:extLst>
                </a:gridCol>
                <a:gridCol w="2876788">
                  <a:extLst>
                    <a:ext uri="{9D8B030D-6E8A-4147-A177-3AD203B41FA5}">
                      <a16:colId xmlns:a16="http://schemas.microsoft.com/office/drawing/2014/main" val="1993527468"/>
                    </a:ext>
                  </a:extLst>
                </a:gridCol>
                <a:gridCol w="1594359">
                  <a:extLst>
                    <a:ext uri="{9D8B030D-6E8A-4147-A177-3AD203B41FA5}">
                      <a16:colId xmlns:a16="http://schemas.microsoft.com/office/drawing/2014/main" val="3730243611"/>
                    </a:ext>
                  </a:extLst>
                </a:gridCol>
                <a:gridCol w="1372131">
                  <a:extLst>
                    <a:ext uri="{9D8B030D-6E8A-4147-A177-3AD203B41FA5}">
                      <a16:colId xmlns:a16="http://schemas.microsoft.com/office/drawing/2014/main" val="1292513497"/>
                    </a:ext>
                  </a:extLst>
                </a:gridCol>
              </a:tblGrid>
              <a:tr h="294531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Brand</a:t>
                      </a:r>
                      <a:r>
                        <a:rPr lang="zh-TW" altLang="en-US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en-US" sz="1400" b="1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QNAP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Other vendor 2020 models</a:t>
                      </a:r>
                      <a:endParaRPr lang="en-US" sz="1400" b="1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68672261"/>
                  </a:ext>
                </a:extLst>
              </a:tr>
              <a:tr h="243457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Model</a:t>
                      </a:r>
                      <a:endParaRPr lang="en-US" sz="1400" b="1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TS-253D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TS-453D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            </a:t>
                      </a: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TS-653D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2-bay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4-bay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Processor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Intel x86 </a:t>
                      </a:r>
                      <a:r>
                        <a:rPr lang="en-US" altLang="zh-TW" sz="14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Celeron J4125 quad-core</a:t>
                      </a:r>
                      <a:r>
                        <a:rPr lang="zh-TW" altLang="en-US" sz="14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2.0 GHz, burst up to 2.7 GHz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kern="12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71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RAM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1">
                          <a:solidFill>
                            <a:srgbClr val="D6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4GB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1">
                          <a:solidFill>
                            <a:srgbClr val="D6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4GB or 8GB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2GB</a:t>
                      </a:r>
                      <a:endParaRPr lang="en-US" sz="1400" b="0">
                        <a:solidFill>
                          <a:srgbClr val="D6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4GB</a:t>
                      </a:r>
                      <a:endParaRPr lang="en-US" sz="1400" b="0">
                        <a:solidFill>
                          <a:srgbClr val="D6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793020"/>
                  </a:ext>
                </a:extLst>
              </a:tr>
              <a:tr h="1891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RAM slots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TW" altLang="en-US" sz="1400" b="1">
                          <a:solidFill>
                            <a:srgbClr val="D6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1400" b="1">
                          <a:solidFill>
                            <a:srgbClr val="D6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(</a:t>
                      </a:r>
                      <a:r>
                        <a:rPr lang="en-US" altLang="zh-CN" sz="1400" b="1">
                          <a:solidFill>
                            <a:srgbClr val="D6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max 8GB)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 (max</a:t>
                      </a: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6GB)</a:t>
                      </a:r>
                      <a:endParaRPr lang="en-US" sz="14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 (</a:t>
                      </a: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max 8GB)</a:t>
                      </a:r>
                      <a:endParaRPr lang="en-US" sz="14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Networking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rgbClr val="D6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2.5GbE (</a:t>
                      </a:r>
                      <a:r>
                        <a:rPr lang="en-US" altLang="zh-CN" sz="1400" b="1" kern="1200">
                          <a:solidFill>
                            <a:srgbClr val="D6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Read 590 MB/s, Write 535 MB/s) </a:t>
                      </a:r>
                      <a:endParaRPr lang="en-US" sz="1400" b="1" kern="1200">
                        <a:solidFill>
                          <a:srgbClr val="D6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>
                        <a:solidFill>
                          <a:srgbClr val="D6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1GbE (Read</a:t>
                      </a:r>
                      <a:r>
                        <a:rPr lang="en-US" altLang="zh-CN" sz="14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225.99 MB/s,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CN" sz="14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Write 225.90 MB/s)</a:t>
                      </a:r>
                      <a:endParaRPr lang="en-US" sz="1400" b="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157931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HDMI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D6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4K HDMI v2.0 60Hz</a:t>
                      </a:r>
                      <a:endParaRPr lang="en-US" altLang="zh-CN" sz="1400" b="1">
                        <a:solidFill>
                          <a:srgbClr val="D6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CN" sz="1600" b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  <a:endParaRPr lang="en-US" altLang="zh-CN" sz="1400" b="0">
                        <a:solidFill>
                          <a:srgbClr val="D6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83905578"/>
                  </a:ext>
                </a:extLst>
              </a:tr>
              <a:tr h="168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PCIe slot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PCIe 2.0 x4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PCIe 2.0 x2</a:t>
                      </a:r>
                      <a:endParaRPr kumimoji="0" lang="en-US" altLang="zh-TW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D6FF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  <a:endParaRPr lang="en-US" altLang="zh-CN" sz="1400" b="0">
                        <a:solidFill>
                          <a:srgbClr val="D6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63740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USB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3 x USB 3.2 Gen 1 + 2 x USB 2.0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eiti SC Medium" pitchFamily="2" charset="-128"/>
                          <a:cs typeface="Arial" panose="020B0604020202020204" pitchFamily="34" charset="0"/>
                          <a:sym typeface="Arial"/>
                        </a:rPr>
                        <a:t>2 x USB 3.2 Gen 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M.2 SSD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2 x M.2 </a:t>
                      </a:r>
                      <a:r>
                        <a:rPr kumimoji="0" lang="en-US" altLang="zh-CN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NVMe or SATA</a:t>
                      </a:r>
                      <a:r>
                        <a:rPr kumimoji="0" lang="en-US" altLang="zh-CN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SSD via optional QNAP QM2 PCIe adapters</a:t>
                      </a: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2 x M.2 </a:t>
                      </a:r>
                      <a:r>
                        <a:rPr kumimoji="0" lang="en-US" sz="14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NVMe</a:t>
                      </a: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SSD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(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expected to be Gen2 x1)</a:t>
                      </a: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499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10GbE/5GbE</a:t>
                      </a:r>
                      <a:endPara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10Gbe or 5GbE via optional QNAP QXG PCIe adapters</a:t>
                      </a:r>
                      <a:endPara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D6FF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  <a:endParaRPr lang="en-US" altLang="zh-CN" sz="1400" b="0">
                        <a:solidFill>
                          <a:srgbClr val="D6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08469386"/>
                  </a:ext>
                </a:extLst>
              </a:tr>
              <a:tr h="404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Expansion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Up to 2  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(or </a:t>
                      </a:r>
                      <a:r>
                        <a:rPr kumimoji="0" lang="en-US" altLang="zh-CN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max</a:t>
                      </a:r>
                      <a:r>
                        <a:rPr kumimoji="0" lang="en-US" altLang="zh-CN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kumimoji="0" lang="en-US" altLang="zh-CN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16 drives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)</a:t>
                      </a: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USB 3.2 Gen 2 10Gb/s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or multi-ch SATA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TR &amp; TL expansion enclosures</a:t>
                      </a: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1 x (5 drives) 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eSATA 6Gb/s expansion enclosure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80723288"/>
                  </a:ext>
                </a:extLst>
              </a:tr>
              <a:tr h="404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Warranty</a:t>
                      </a:r>
                      <a:endPara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3-year limited hardware warranty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0">
                        <a:solidFill>
                          <a:srgbClr val="D6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8921411"/>
                  </a:ext>
                </a:extLst>
              </a:tr>
            </a:tbl>
          </a:graphicData>
        </a:graphic>
      </p:graphicFrame>
      <p:pic>
        <p:nvPicPr>
          <p:cNvPr id="5" name="圖片 4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3B272F27-8E6F-164F-BBA4-5D0929F1E9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8246" y="1016327"/>
            <a:ext cx="811013" cy="870675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  <p:pic>
        <p:nvPicPr>
          <p:cNvPr id="6" name="圖片 5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5D110D63-8816-3648-A9DC-4FB9D9CCD5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7980" y="929761"/>
            <a:ext cx="1188989" cy="959399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  <p:pic>
        <p:nvPicPr>
          <p:cNvPr id="8" name="圖片 7" descr="一張含有 室內, 坐, 監視器, 電子用品 的圖片&#10;&#10;自動產生的描述">
            <a:extLst>
              <a:ext uri="{FF2B5EF4-FFF2-40B4-BE49-F238E27FC236}">
                <a16:creationId xmlns:a16="http://schemas.microsoft.com/office/drawing/2014/main" id="{153D8B22-252E-D845-9A07-7C029A928E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4420" y="1075510"/>
            <a:ext cx="475595" cy="798044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52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6A24FF72-3BE3-44EC-A784-26B3487B5C39}"/>
              </a:ext>
            </a:extLst>
          </p:cNvPr>
          <p:cNvSpPr txBox="1"/>
          <p:nvPr/>
        </p:nvSpPr>
        <p:spPr>
          <a:xfrm>
            <a:off x="5004546" y="761939"/>
            <a:ext cx="6492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rgbClr val="35393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Maximize your NAS investment; every penny counts!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rgbClr val="35393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J4125 4-core 2.0 GHz, burst up to 2.7 GHz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rgbClr val="35393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Built-in 2 x 2.5GbE for up to 590 MB/s read speed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rgbClr val="35393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expansion slot for M.2 SSDs or 10GbE</a:t>
            </a:r>
            <a:endParaRPr lang="zh-TW" altLang="en-US" sz="3600" b="1">
              <a:solidFill>
                <a:srgbClr val="35393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副標題 16">
            <a:extLst>
              <a:ext uri="{FF2B5EF4-FFF2-40B4-BE49-F238E27FC236}">
                <a16:creationId xmlns:a16="http://schemas.microsoft.com/office/drawing/2014/main" id="{858E135E-9762-47D6-960F-95167ABB576F}"/>
              </a:ext>
            </a:extLst>
          </p:cNvPr>
          <p:cNvSpPr txBox="1">
            <a:spLocks/>
          </p:cNvSpPr>
          <p:nvPr/>
        </p:nvSpPr>
        <p:spPr>
          <a:xfrm>
            <a:off x="9074064" y="6357892"/>
            <a:ext cx="3055184" cy="2470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7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2020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7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44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圓角 8">
            <a:extLst>
              <a:ext uri="{FF2B5EF4-FFF2-40B4-BE49-F238E27FC236}">
                <a16:creationId xmlns:a16="http://schemas.microsoft.com/office/drawing/2014/main" id="{14046D9D-4F3C-461E-A11D-A88F37252F42}"/>
              </a:ext>
            </a:extLst>
          </p:cNvPr>
          <p:cNvSpPr/>
          <p:nvPr/>
        </p:nvSpPr>
        <p:spPr>
          <a:xfrm>
            <a:off x="4445888" y="2617624"/>
            <a:ext cx="2925292" cy="3301281"/>
          </a:xfrm>
          <a:prstGeom prst="roundRect">
            <a:avLst>
              <a:gd name="adj" fmla="val 3442"/>
            </a:avLst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AC9CEBEB-ED22-4548-9A9E-175DC44CBE4B}"/>
              </a:ext>
            </a:extLst>
          </p:cNvPr>
          <p:cNvCxnSpPr/>
          <p:nvPr/>
        </p:nvCxnSpPr>
        <p:spPr>
          <a:xfrm>
            <a:off x="4603846" y="3693417"/>
            <a:ext cx="2612693" cy="0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圓角 8">
            <a:extLst>
              <a:ext uri="{FF2B5EF4-FFF2-40B4-BE49-F238E27FC236}">
                <a16:creationId xmlns:a16="http://schemas.microsoft.com/office/drawing/2014/main" id="{92F37904-961C-4112-80D8-2E2D6AA13F3B}"/>
              </a:ext>
            </a:extLst>
          </p:cNvPr>
          <p:cNvSpPr/>
          <p:nvPr/>
        </p:nvSpPr>
        <p:spPr>
          <a:xfrm>
            <a:off x="8085509" y="2617624"/>
            <a:ext cx="2925292" cy="3301281"/>
          </a:xfrm>
          <a:prstGeom prst="roundRect">
            <a:avLst>
              <a:gd name="adj" fmla="val 3442"/>
            </a:avLst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F0BD26FF-497A-472F-8C07-4AD388AB4855}"/>
              </a:ext>
            </a:extLst>
          </p:cNvPr>
          <p:cNvCxnSpPr/>
          <p:nvPr/>
        </p:nvCxnSpPr>
        <p:spPr>
          <a:xfrm>
            <a:off x="8243467" y="3693417"/>
            <a:ext cx="2612693" cy="0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: 圓角 8">
            <a:extLst>
              <a:ext uri="{FF2B5EF4-FFF2-40B4-BE49-F238E27FC236}">
                <a16:creationId xmlns:a16="http://schemas.microsoft.com/office/drawing/2014/main" id="{F6ADD4E3-71CA-4AB6-999A-88E0BDEE99FE}"/>
              </a:ext>
            </a:extLst>
          </p:cNvPr>
          <p:cNvSpPr/>
          <p:nvPr/>
        </p:nvSpPr>
        <p:spPr>
          <a:xfrm>
            <a:off x="806267" y="2617624"/>
            <a:ext cx="2925292" cy="3301281"/>
          </a:xfrm>
          <a:prstGeom prst="roundRect">
            <a:avLst>
              <a:gd name="adj" fmla="val 3442"/>
            </a:avLst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Wi-Fi 6 routers with 2.5GbE WAN/LAN port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75347CC-1DB1-B749-8BE8-79707FEBB2F4}"/>
              </a:ext>
            </a:extLst>
          </p:cNvPr>
          <p:cNvSpPr/>
          <p:nvPr/>
        </p:nvSpPr>
        <p:spPr>
          <a:xfrm>
            <a:off x="691966" y="1172120"/>
            <a:ext cx="10375808" cy="12091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3000"/>
              </a:lnSpc>
            </a:pPr>
            <a:r>
              <a:rPr lang="en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When you upgrade to a Wi-Fi 6 router with 2.5GbE WAN/LAN, and if the router's 2.5GbE interface is set to a LAN port, a 2.5GbE NAS is best for the multiple clients of Wi-Fi 6 wireless and GbE wired access to 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efficiently</a:t>
            </a:r>
            <a:r>
              <a:rPr lang="en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utilize</a:t>
            </a:r>
            <a:r>
              <a:rPr lang="en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 the 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full </a:t>
            </a:r>
            <a:r>
              <a:rPr lang="en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2.5GbE bandwidth!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65C542E-9393-1149-A4AD-30D77A0BA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572" y="4135994"/>
            <a:ext cx="2045903" cy="1534427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3F489656-EE5C-D54D-9AC9-57CEE4E1EDF3}"/>
              </a:ext>
            </a:extLst>
          </p:cNvPr>
          <p:cNvSpPr/>
          <p:nvPr/>
        </p:nvSpPr>
        <p:spPr>
          <a:xfrm>
            <a:off x="1048315" y="2853392"/>
            <a:ext cx="2528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TP-Link 
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TL-XDR6060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AC09225-64BE-D74D-A3B5-8A94F756A83B}"/>
              </a:ext>
            </a:extLst>
          </p:cNvPr>
          <p:cNvSpPr/>
          <p:nvPr/>
        </p:nvSpPr>
        <p:spPr>
          <a:xfrm>
            <a:off x="4780231" y="2853392"/>
            <a:ext cx="2412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Asus 
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AX6600M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07A041D-83E9-0D43-B632-2B14027C78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7948" y="3988762"/>
            <a:ext cx="2207458" cy="1909893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567720DB-670A-AD4A-85BC-07E592DAA853}"/>
              </a:ext>
            </a:extLst>
          </p:cNvPr>
          <p:cNvSpPr/>
          <p:nvPr/>
        </p:nvSpPr>
        <p:spPr>
          <a:xfrm>
            <a:off x="8430458" y="2853392"/>
            <a:ext cx="2412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Netgear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
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RAX120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EA17718-E9E0-D441-8A89-3CE1FAD6FA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458" y="3680413"/>
            <a:ext cx="2335207" cy="2335207"/>
          </a:xfrm>
          <a:prstGeom prst="rect">
            <a:avLst/>
          </a:prstGeom>
        </p:spPr>
      </p:pic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7013FC2C-5F91-43AD-963C-ED9966703287}"/>
              </a:ext>
            </a:extLst>
          </p:cNvPr>
          <p:cNvCxnSpPr/>
          <p:nvPr/>
        </p:nvCxnSpPr>
        <p:spPr>
          <a:xfrm>
            <a:off x="964225" y="3693417"/>
            <a:ext cx="2612693" cy="0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499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圓角 8">
            <a:extLst>
              <a:ext uri="{FF2B5EF4-FFF2-40B4-BE49-F238E27FC236}">
                <a16:creationId xmlns:a16="http://schemas.microsoft.com/office/drawing/2014/main" id="{CCDF5800-813C-47FE-9F71-652E3D2A558D}"/>
              </a:ext>
            </a:extLst>
          </p:cNvPr>
          <p:cNvSpPr/>
          <p:nvPr/>
        </p:nvSpPr>
        <p:spPr>
          <a:xfrm>
            <a:off x="360213" y="1902163"/>
            <a:ext cx="6355784" cy="1587437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" name="圖片 33" descr="一張含有 電子用品, 黑色, 電腦, 時鐘 的圖片&#10;&#10;自動產生的描述">
            <a:extLst>
              <a:ext uri="{FF2B5EF4-FFF2-40B4-BE49-F238E27FC236}">
                <a16:creationId xmlns:a16="http://schemas.microsoft.com/office/drawing/2014/main" id="{8D179651-F2FD-4929-8076-A1D3E7CB02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79" y="3583614"/>
            <a:ext cx="2533414" cy="686696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F3C0FD50-346B-4D64-B6E9-DD0DB51C94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5365" y="3686948"/>
            <a:ext cx="2220909" cy="468307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/>
              <a:t>With the same LAN cable, 2.5GbE switch for multi-device environment</a:t>
            </a:r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D6E516-4983-5246-A020-18E317A41D5A}"/>
              </a:ext>
            </a:extLst>
          </p:cNvPr>
          <p:cNvSpPr txBox="1"/>
          <p:nvPr/>
        </p:nvSpPr>
        <p:spPr>
          <a:xfrm>
            <a:off x="7044687" y="1426659"/>
            <a:ext cx="4514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 the existing wiring infrastructure to support 2.5</a:t>
            </a:r>
            <a:r>
              <a:rPr lang="en" altLang="zh-TW" sz="20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7944B94-A10C-4444-9991-AAAFD2324A5A}"/>
              </a:ext>
            </a:extLst>
          </p:cNvPr>
          <p:cNvSpPr txBox="1"/>
          <p:nvPr/>
        </p:nvSpPr>
        <p:spPr>
          <a:xfrm>
            <a:off x="721853" y="1407535"/>
            <a:ext cx="5604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Multiple </a:t>
            </a:r>
            <a:r>
              <a:rPr lang="en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switches supporting 2.5GbE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20" name="Shape 253">
            <a:extLst>
              <a:ext uri="{FF2B5EF4-FFF2-40B4-BE49-F238E27FC236}">
                <a16:creationId xmlns:a16="http://schemas.microsoft.com/office/drawing/2014/main" id="{71BEF758-E246-DE44-AF83-B30DF0439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6208173"/>
              </p:ext>
            </p:extLst>
          </p:nvPr>
        </p:nvGraphicFramePr>
        <p:xfrm>
          <a:off x="7044687" y="2230325"/>
          <a:ext cx="4619151" cy="2863884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9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2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4C61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4C61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4C61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6A</a:t>
                      </a:r>
                      <a:endParaRPr lang="en-US" altLang="zh-TW"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4C61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文字方塊 20">
            <a:extLst>
              <a:ext uri="{FF2B5EF4-FFF2-40B4-BE49-F238E27FC236}">
                <a16:creationId xmlns:a16="http://schemas.microsoft.com/office/drawing/2014/main" id="{CEEA517A-1E4E-9C41-8F61-8CB504D84F05}"/>
              </a:ext>
            </a:extLst>
          </p:cNvPr>
          <p:cNvSpPr txBox="1"/>
          <p:nvPr/>
        </p:nvSpPr>
        <p:spPr>
          <a:xfrm>
            <a:off x="3945365" y="4222326"/>
            <a:ext cx="2722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QSW-308-1C (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Unmanaged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2C48320-2BBE-6A40-A528-BFA5DB42E81F}"/>
              </a:ext>
            </a:extLst>
          </p:cNvPr>
          <p:cNvSpPr txBox="1"/>
          <p:nvPr/>
        </p:nvSpPr>
        <p:spPr>
          <a:xfrm>
            <a:off x="670717" y="4227161"/>
            <a:ext cx="2836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QSW-1208-8C (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Unmanaged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8B1F4AF-2C66-6D44-A156-2117EB274B72}"/>
              </a:ext>
            </a:extLst>
          </p:cNvPr>
          <p:cNvSpPr txBox="1"/>
          <p:nvPr/>
        </p:nvSpPr>
        <p:spPr>
          <a:xfrm>
            <a:off x="4377616" y="4528073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10G/5G/2.5G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E9529FD7-3EF9-E04E-B881-86C1E9C39586}"/>
              </a:ext>
            </a:extLst>
          </p:cNvPr>
          <p:cNvSpPr txBox="1"/>
          <p:nvPr/>
        </p:nvSpPr>
        <p:spPr>
          <a:xfrm>
            <a:off x="1009115" y="4528073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x 10G/5G/2.5G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ACEDA30A-03F9-E543-8797-EAB00FF3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183" y="4700866"/>
            <a:ext cx="2328817" cy="215713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F80F600-4B82-3942-A92E-D222511D21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07" y="5104335"/>
            <a:ext cx="2247728" cy="6959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D9F98B7-25FE-5B48-91EC-E61E78CE7B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0427" y="5185436"/>
            <a:ext cx="2215847" cy="533797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185CCC8A-B8FC-5D44-B5A9-4C2D6858474F}"/>
              </a:ext>
            </a:extLst>
          </p:cNvPr>
          <p:cNvSpPr txBox="1"/>
          <p:nvPr/>
        </p:nvSpPr>
        <p:spPr>
          <a:xfrm>
            <a:off x="675779" y="5729730"/>
            <a:ext cx="2633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QSW-M408-4C (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Managed)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B8794A2-4E1F-A54F-AC22-55E762EB3B15}"/>
              </a:ext>
            </a:extLst>
          </p:cNvPr>
          <p:cNvSpPr txBox="1"/>
          <p:nvPr/>
        </p:nvSpPr>
        <p:spPr>
          <a:xfrm>
            <a:off x="1032458" y="5997681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10G/5G/2.5G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60F44EA-8074-BA43-ADDF-4091AB63153F}"/>
              </a:ext>
            </a:extLst>
          </p:cNvPr>
          <p:cNvSpPr txBox="1"/>
          <p:nvPr/>
        </p:nvSpPr>
        <p:spPr>
          <a:xfrm>
            <a:off x="3850326" y="5709244"/>
            <a:ext cx="2666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QSW-M408-2C (Managed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23B0629-8A06-4D42-BA60-6B8F35511750}"/>
              </a:ext>
            </a:extLst>
          </p:cNvPr>
          <p:cNvSpPr txBox="1"/>
          <p:nvPr/>
        </p:nvSpPr>
        <p:spPr>
          <a:xfrm>
            <a:off x="4229157" y="5964614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10G/5G/2.5G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 descr="一張含有 電子用品 的圖片&#10;&#10;自動產生的描述">
            <a:extLst>
              <a:ext uri="{FF2B5EF4-FFF2-40B4-BE49-F238E27FC236}">
                <a16:creationId xmlns:a16="http://schemas.microsoft.com/office/drawing/2014/main" id="{880A9228-25D4-4C47-9D8E-2C527683A4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283" y="1668747"/>
            <a:ext cx="2015872" cy="1259696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A005BD8D-C792-FA4C-87C1-E0E9A7CB8A1C}"/>
              </a:ext>
            </a:extLst>
          </p:cNvPr>
          <p:cNvSpPr txBox="1"/>
          <p:nvPr/>
        </p:nvSpPr>
        <p:spPr>
          <a:xfrm>
            <a:off x="2167522" y="2644423"/>
            <a:ext cx="2802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QSW-1105-5T (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Unmanaged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8D8B751-D5F1-734E-A2A7-E90EDCC33965}"/>
              </a:ext>
            </a:extLst>
          </p:cNvPr>
          <p:cNvSpPr txBox="1"/>
          <p:nvPr/>
        </p:nvSpPr>
        <p:spPr>
          <a:xfrm>
            <a:off x="2696192" y="2921720"/>
            <a:ext cx="1369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 x 2.5G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1EFAFAD-A143-D44B-8E3C-EBFDF6585BFD}"/>
              </a:ext>
            </a:extLst>
          </p:cNvPr>
          <p:cNvSpPr/>
          <p:nvPr/>
        </p:nvSpPr>
        <p:spPr>
          <a:xfrm>
            <a:off x="4489134" y="3125791"/>
            <a:ext cx="2145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Fanless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&amp; metal housing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D0175E7-A21E-7145-B4FC-AEC78647510B}"/>
              </a:ext>
            </a:extLst>
          </p:cNvPr>
          <p:cNvSpPr/>
          <p:nvPr/>
        </p:nvSpPr>
        <p:spPr>
          <a:xfrm>
            <a:off x="625636" y="2000121"/>
            <a:ext cx="1861407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600" b="1">
                <a:solidFill>
                  <a:srgbClr val="D6FF00"/>
                </a:solidFill>
                <a:latin typeface="Arial"/>
                <a:ea typeface="微軟正黑體"/>
                <a:cs typeface="Arial"/>
              </a:rPr>
              <a:t>Coming 2020 Q3</a:t>
            </a:r>
            <a:r>
              <a:rPr lang="en-US" altLang="zh-CN" sz="1600" b="1">
                <a:solidFill>
                  <a:srgbClr val="D6FF00"/>
                </a:solidFill>
                <a:latin typeface="Arial"/>
                <a:ea typeface="微軟正黑體"/>
                <a:cs typeface="Arial"/>
              </a:rPr>
              <a:t>!</a:t>
            </a:r>
            <a:endParaRPr lang="en-US" altLang="zh-TW" sz="1600" b="1">
              <a:solidFill>
                <a:srgbClr val="D6FF00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6951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D32B4-E0F3-BF45-B1C2-8A4D4291A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QNAP 10GbE/5GbE 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accessories for </a:t>
            </a: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PC / Server / NAS to get 10GbE/5GbE/2.5GbE via PCIe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 USB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49A28620-DFD3-1840-A939-8E1FC0F4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936210" y="3846359"/>
            <a:ext cx="3847605" cy="1828609"/>
          </a:xfrm>
          <a:prstGeom prst="rect">
            <a:avLst/>
          </a:prstGeom>
          <a:noFill/>
        </p:spPr>
      </p:pic>
      <p:pic>
        <p:nvPicPr>
          <p:cNvPr id="3" name="圖片 26">
            <a:extLst>
              <a:ext uri="{FF2B5EF4-FFF2-40B4-BE49-F238E27FC236}">
                <a16:creationId xmlns:a16="http://schemas.microsoft.com/office/drawing/2014/main" id="{4E80DC31-69CF-E948-A097-A7DF35D4A3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82" t="11559" r="5092" b="6261"/>
          <a:stretch/>
        </p:blipFill>
        <p:spPr>
          <a:xfrm>
            <a:off x="9239070" y="1900338"/>
            <a:ext cx="2689742" cy="3027425"/>
          </a:xfrm>
          <a:prstGeom prst="roundRect">
            <a:avLst>
              <a:gd name="adj" fmla="val 825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AE715-FD4B-1D4E-93CD-6FD21887E2A5}"/>
              </a:ext>
            </a:extLst>
          </p:cNvPr>
          <p:cNvSpPr/>
          <p:nvPr/>
        </p:nvSpPr>
        <p:spPr>
          <a:xfrm>
            <a:off x="1452853" y="5289069"/>
            <a:ext cx="3614532" cy="80323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933"/>
              </a:lnSpc>
            </a:pP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adapter in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does not support:
</a:t>
            </a: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 </a:t>
            </a:r>
            <a:r>
              <a:rPr lang="en-US" altLang="zh-CN" sz="14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trunking</a:t>
            </a: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(LACP) / DHCP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
</a:t>
            </a: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RADVD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 / static route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Shape 477">
            <a:extLst>
              <a:ext uri="{FF2B5EF4-FFF2-40B4-BE49-F238E27FC236}">
                <a16:creationId xmlns:a16="http://schemas.microsoft.com/office/drawing/2014/main" id="{260044FC-3962-F14E-B346-2CCD26F628F0}"/>
              </a:ext>
            </a:extLst>
          </p:cNvPr>
          <p:cNvSpPr/>
          <p:nvPr/>
        </p:nvSpPr>
        <p:spPr>
          <a:xfrm>
            <a:off x="9490103" y="5143270"/>
            <a:ext cx="218767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Same wiring</a:t>
            </a:r>
            <a:endParaRPr lang="zh-TW" alt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18" name="肘形接點 57">
            <a:extLst>
              <a:ext uri="{FF2B5EF4-FFF2-40B4-BE49-F238E27FC236}">
                <a16:creationId xmlns:a16="http://schemas.microsoft.com/office/drawing/2014/main" id="{3B0D4FDB-0201-B24A-981E-B5FF8E308AD5}"/>
              </a:ext>
            </a:extLst>
          </p:cNvPr>
          <p:cNvCxnSpPr/>
          <p:nvPr/>
        </p:nvCxnSpPr>
        <p:spPr>
          <a:xfrm flipV="1">
            <a:off x="2114927" y="3281714"/>
            <a:ext cx="1944947" cy="408045"/>
          </a:xfrm>
          <a:prstGeom prst="bentConnector3">
            <a:avLst>
              <a:gd name="adj1" fmla="val 32448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F0026C1-B874-9544-9B8C-FF327160D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942536" y="4387222"/>
            <a:ext cx="1792689" cy="686059"/>
          </a:xfrm>
          <a:prstGeom prst="rect">
            <a:avLst/>
          </a:prstGeom>
          <a:noFill/>
        </p:spPr>
      </p:pic>
      <p:pic>
        <p:nvPicPr>
          <p:cNvPr id="20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ACD8D09-051B-A84B-928B-5E35C127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flipH="1">
            <a:off x="2637153" y="3128501"/>
            <a:ext cx="4105525" cy="1944838"/>
          </a:xfrm>
          <a:prstGeom prst="rect">
            <a:avLst/>
          </a:prstGeom>
          <a:noFill/>
        </p:spPr>
      </p:pic>
      <p:pic>
        <p:nvPicPr>
          <p:cNvPr id="21" name="Shape 430">
            <a:extLst>
              <a:ext uri="{FF2B5EF4-FFF2-40B4-BE49-F238E27FC236}">
                <a16:creationId xmlns:a16="http://schemas.microsoft.com/office/drawing/2014/main" id="{FE26293C-A9CD-7A42-913C-B23E5255D85E}"/>
              </a:ext>
            </a:extLst>
          </p:cNvPr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4059877" y="2660456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443">
            <a:extLst>
              <a:ext uri="{FF2B5EF4-FFF2-40B4-BE49-F238E27FC236}">
                <a16:creationId xmlns:a16="http://schemas.microsoft.com/office/drawing/2014/main" id="{549ED49B-1DC2-3B4C-86C4-DC50EEAC8663}"/>
              </a:ext>
            </a:extLst>
          </p:cNvPr>
          <p:cNvSpPr txBox="1"/>
          <p:nvPr/>
        </p:nvSpPr>
        <p:spPr>
          <a:xfrm>
            <a:off x="3260119" y="2893492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Cat 5e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C63272E7-4EE7-A34C-94B9-273415CE85CC}"/>
              </a:ext>
            </a:extLst>
          </p:cNvPr>
          <p:cNvSpPr txBox="1"/>
          <p:nvPr/>
        </p:nvSpPr>
        <p:spPr>
          <a:xfrm>
            <a:off x="2724672" y="2893492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Shape 443">
            <a:extLst>
              <a:ext uri="{FF2B5EF4-FFF2-40B4-BE49-F238E27FC236}">
                <a16:creationId xmlns:a16="http://schemas.microsoft.com/office/drawing/2014/main" id="{5F6866E8-949E-FD4B-AD78-0EB54F63E788}"/>
              </a:ext>
            </a:extLst>
          </p:cNvPr>
          <p:cNvSpPr txBox="1"/>
          <p:nvPr/>
        </p:nvSpPr>
        <p:spPr>
          <a:xfrm>
            <a:off x="3279818" y="3994764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Cat 5e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351EAA35-D441-6845-B11A-7BFDF3BA84B7}"/>
              </a:ext>
            </a:extLst>
          </p:cNvPr>
          <p:cNvSpPr txBox="1"/>
          <p:nvPr/>
        </p:nvSpPr>
        <p:spPr>
          <a:xfrm>
            <a:off x="2744371" y="3994764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477">
            <a:extLst>
              <a:ext uri="{FF2B5EF4-FFF2-40B4-BE49-F238E27FC236}">
                <a16:creationId xmlns:a16="http://schemas.microsoft.com/office/drawing/2014/main" id="{EE36A213-51FA-454B-9F35-AA6CACE0C1C9}"/>
              </a:ext>
            </a:extLst>
          </p:cNvPr>
          <p:cNvSpPr/>
          <p:nvPr/>
        </p:nvSpPr>
        <p:spPr>
          <a:xfrm>
            <a:off x="2116447" y="4547797"/>
            <a:ext cx="254537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Same wiring</a:t>
            </a:r>
            <a:endParaRPr lang="zh-TW" alt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27" name="肘形接點 58">
            <a:extLst>
              <a:ext uri="{FF2B5EF4-FFF2-40B4-BE49-F238E27FC236}">
                <a16:creationId xmlns:a16="http://schemas.microsoft.com/office/drawing/2014/main" id="{DC2BAE2B-A3E6-D441-B2FC-9E1532001564}"/>
              </a:ext>
            </a:extLst>
          </p:cNvPr>
          <p:cNvCxnSpPr/>
          <p:nvPr/>
        </p:nvCxnSpPr>
        <p:spPr>
          <a:xfrm>
            <a:off x="2018918" y="3881781"/>
            <a:ext cx="2054609" cy="478268"/>
          </a:xfrm>
          <a:prstGeom prst="bentConnector3">
            <a:avLst>
              <a:gd name="adj1" fmla="val 34753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hape 431">
            <a:extLst>
              <a:ext uri="{FF2B5EF4-FFF2-40B4-BE49-F238E27FC236}">
                <a16:creationId xmlns:a16="http://schemas.microsoft.com/office/drawing/2014/main" id="{0962714F-93BD-FB46-AD2D-7BFE7468FDD4}"/>
              </a:ext>
            </a:extLst>
          </p:cNvPr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4059877" y="3740576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435">
            <a:extLst>
              <a:ext uri="{FF2B5EF4-FFF2-40B4-BE49-F238E27FC236}">
                <a16:creationId xmlns:a16="http://schemas.microsoft.com/office/drawing/2014/main" id="{DF75064C-92DD-CD44-85EB-FE4B98B56103}"/>
              </a:ext>
            </a:extLst>
          </p:cNvPr>
          <p:cNvSpPr txBox="1"/>
          <p:nvPr/>
        </p:nvSpPr>
        <p:spPr>
          <a:xfrm>
            <a:off x="545069" y="4128180"/>
            <a:ext cx="1792689" cy="38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10G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
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23B05AD-9659-BC4B-A318-4C07DC2DD0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183" y="2956602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9C7CA80-5E85-854F-993E-44268852AF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012" y="3975515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79649E10-B261-D141-B6CA-1AD50B2F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94" y="3432714"/>
            <a:ext cx="2397224" cy="6191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ape 434">
            <a:extLst>
              <a:ext uri="{FF2B5EF4-FFF2-40B4-BE49-F238E27FC236}">
                <a16:creationId xmlns:a16="http://schemas.microsoft.com/office/drawing/2014/main" id="{CFD1BE6D-F43E-EE47-A648-31CADF560224}"/>
              </a:ext>
            </a:extLst>
          </p:cNvPr>
          <p:cNvSpPr txBox="1"/>
          <p:nvPr/>
        </p:nvSpPr>
        <p:spPr>
          <a:xfrm>
            <a:off x="5380279" y="2456894"/>
            <a:ext cx="1878387" cy="878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QXG-5G1T-111C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QNA-UC5G1T</a:t>
            </a:r>
          </a:p>
        </p:txBody>
      </p:sp>
      <p:pic>
        <p:nvPicPr>
          <p:cNvPr id="34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D418FB1B-694E-014B-BE73-025E95E1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6771" y="3276457"/>
            <a:ext cx="864096" cy="9316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4FC7187-02BC-324E-B07D-B5E0D74E57C4}"/>
              </a:ext>
            </a:extLst>
          </p:cNvPr>
          <p:cNvSpPr/>
          <p:nvPr/>
        </p:nvSpPr>
        <p:spPr>
          <a:xfrm>
            <a:off x="7309282" y="2234465"/>
            <a:ext cx="190949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QNAP</a:t>
            </a:r>
          </a:p>
          <a:p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QNA-UC5G1T:</a:t>
            </a:r>
          </a:p>
          <a:p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USB 3.2 Gen 1 to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
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5</a:t>
            </a: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GbE/2.5GbE/1GbE 
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adapter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
</a:t>
            </a:r>
            <a:endParaRPr lang="en-US" altLang="zh-CN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7DD7AEC-1A74-A04F-962E-B69F702B56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2602" y="2040034"/>
            <a:ext cx="2646209" cy="2720629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13CDF31F-9930-408F-A310-9B29F863EF3F}"/>
              </a:ext>
            </a:extLst>
          </p:cNvPr>
          <p:cNvGrpSpPr/>
          <p:nvPr/>
        </p:nvGrpSpPr>
        <p:grpSpPr>
          <a:xfrm>
            <a:off x="8420472" y="3941323"/>
            <a:ext cx="2867022" cy="544371"/>
            <a:chOff x="6315423" y="2366410"/>
            <a:chExt cx="2150265" cy="408278"/>
          </a:xfrm>
        </p:grpSpPr>
        <p:pic>
          <p:nvPicPr>
            <p:cNvPr id="40" name="圖片 40">
              <a:extLst>
                <a:ext uri="{FF2B5EF4-FFF2-40B4-BE49-F238E27FC236}">
                  <a16:creationId xmlns:a16="http://schemas.microsoft.com/office/drawing/2014/main" id="{5AB0D984-37F3-4295-9B70-85D46F43E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1695"/>
            <a:stretch/>
          </p:blipFill>
          <p:spPr>
            <a:xfrm rot="10800000">
              <a:off x="7817887" y="2366410"/>
              <a:ext cx="647801" cy="262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CF558A8-8405-46B6-8F84-9F2964251D5E}"/>
                </a:ext>
              </a:extLst>
            </p:cNvPr>
            <p:cNvSpPr/>
            <p:nvPr/>
          </p:nvSpPr>
          <p:spPr>
            <a:xfrm>
              <a:off x="6759013" y="2540624"/>
              <a:ext cx="1389625" cy="45719"/>
            </a:xfrm>
            <a:prstGeom prst="rect">
              <a:avLst/>
            </a:prstGeom>
            <a:gradFill flip="none" rotWithShape="1">
              <a:gsLst>
                <a:gs pos="53800">
                  <a:srgbClr val="2A2A2B"/>
                </a:gs>
                <a:gs pos="100000">
                  <a:srgbClr val="030303"/>
                </a:gs>
                <a:gs pos="0">
                  <a:srgbClr val="080500"/>
                </a:gs>
                <a:gs pos="0">
                  <a:srgbClr val="050506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39" name="圖片 40">
              <a:extLst>
                <a:ext uri="{FF2B5EF4-FFF2-40B4-BE49-F238E27FC236}">
                  <a16:creationId xmlns:a16="http://schemas.microsoft.com/office/drawing/2014/main" id="{F46E4917-0FC5-47D1-9710-614B73DB2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2140" b="-1"/>
            <a:stretch/>
          </p:blipFill>
          <p:spPr>
            <a:xfrm rot="10800000">
              <a:off x="6315423" y="2486108"/>
              <a:ext cx="566080" cy="2885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圖形 12">
            <a:extLst>
              <a:ext uri="{FF2B5EF4-FFF2-40B4-BE49-F238E27FC236}">
                <a16:creationId xmlns:a16="http://schemas.microsoft.com/office/drawing/2014/main" id="{C1E7BF39-7AAE-4941-85B6-D0D7877925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4782" y="5590508"/>
            <a:ext cx="257115" cy="231794"/>
          </a:xfrm>
          <a:prstGeom prst="rect">
            <a:avLst/>
          </a:prstGeom>
        </p:spPr>
      </p:pic>
      <p:pic>
        <p:nvPicPr>
          <p:cNvPr id="37" name="圖片 36" descr="一張含有 手提箱, 坐, 行李, 袋 的圖片&#10;&#10;自動產生的描述">
            <a:extLst>
              <a:ext uri="{FF2B5EF4-FFF2-40B4-BE49-F238E27FC236}">
                <a16:creationId xmlns:a16="http://schemas.microsoft.com/office/drawing/2014/main" id="{B057B8EE-D9FE-49BA-B5D9-6B91C45340C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395978" y="3424970"/>
            <a:ext cx="1006323" cy="1313159"/>
          </a:xfrm>
          <a:prstGeom prst="rect">
            <a:avLst/>
          </a:prstGeom>
        </p:spPr>
      </p:pic>
      <p:sp>
        <p:nvSpPr>
          <p:cNvPr id="38" name="Shape 443">
            <a:extLst>
              <a:ext uri="{FF2B5EF4-FFF2-40B4-BE49-F238E27FC236}">
                <a16:creationId xmlns:a16="http://schemas.microsoft.com/office/drawing/2014/main" id="{3FA92D5F-21C9-2247-973F-6E597DBD0A8B}"/>
              </a:ext>
            </a:extLst>
          </p:cNvPr>
          <p:cNvSpPr txBox="1"/>
          <p:nvPr/>
        </p:nvSpPr>
        <p:spPr>
          <a:xfrm>
            <a:off x="10227974" y="4588472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TS-451+</a:t>
            </a:r>
          </a:p>
        </p:txBody>
      </p:sp>
      <p:sp>
        <p:nvSpPr>
          <p:cNvPr id="8" name="Shape 721">
            <a:extLst>
              <a:ext uri="{FF2B5EF4-FFF2-40B4-BE49-F238E27FC236}">
                <a16:creationId xmlns:a16="http://schemas.microsoft.com/office/drawing/2014/main" id="{200CD91F-176A-5A45-BA2C-F2287062231F}"/>
              </a:ext>
            </a:extLst>
          </p:cNvPr>
          <p:cNvSpPr/>
          <p:nvPr/>
        </p:nvSpPr>
        <p:spPr>
          <a:xfrm flipH="1">
            <a:off x="11244678" y="4007653"/>
            <a:ext cx="525077" cy="367612"/>
          </a:xfrm>
          <a:prstGeom prst="roundRect">
            <a:avLst>
              <a:gd name="adj" fmla="val 16667"/>
            </a:avLst>
          </a:prstGeom>
          <a:solidFill>
            <a:srgbClr val="D6FF00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515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D8ADDBF-0154-42DC-988F-B0EA0A07CD36}"/>
              </a:ext>
            </a:extLst>
          </p:cNvPr>
          <p:cNvSpPr/>
          <p:nvPr/>
        </p:nvSpPr>
        <p:spPr>
          <a:xfrm rot="16200000">
            <a:off x="8082575" y="642205"/>
            <a:ext cx="1561382" cy="6657474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B12217F-8580-45F5-8686-0C86D7A2BF16}"/>
              </a:ext>
            </a:extLst>
          </p:cNvPr>
          <p:cNvGrpSpPr/>
          <p:nvPr/>
        </p:nvGrpSpPr>
        <p:grpSpPr>
          <a:xfrm>
            <a:off x="0" y="2699113"/>
            <a:ext cx="5705533" cy="4141918"/>
            <a:chOff x="-211209" y="2716081"/>
            <a:chExt cx="5705533" cy="4141918"/>
          </a:xfrm>
        </p:grpSpPr>
        <p:pic>
          <p:nvPicPr>
            <p:cNvPr id="7" name="圖片 6" descr="一張含有 電子用品, 電路 的圖片&#10;&#10;描述是以非常高的可信度產生">
              <a:extLst>
                <a:ext uri="{FF2B5EF4-FFF2-40B4-BE49-F238E27FC236}">
                  <a16:creationId xmlns:a16="http://schemas.microsoft.com/office/drawing/2014/main" id="{01DF78C4-4D59-4402-9141-498245F0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211209" y="2716081"/>
              <a:ext cx="5705533" cy="4141918"/>
            </a:xfrm>
            <a:prstGeom prst="rect">
              <a:avLst/>
            </a:prstGeom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8F953689-8197-4E82-96C1-E46724CFD94A}"/>
                </a:ext>
              </a:extLst>
            </p:cNvPr>
            <p:cNvGrpSpPr/>
            <p:nvPr/>
          </p:nvGrpSpPr>
          <p:grpSpPr>
            <a:xfrm>
              <a:off x="864154" y="4576449"/>
              <a:ext cx="2290243" cy="1535856"/>
              <a:chOff x="864154" y="4576449"/>
              <a:chExt cx="2290243" cy="1535856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EC89EA0-8BA8-4EE6-83A0-CCF39CDF9EAF}"/>
                  </a:ext>
                </a:extLst>
              </p:cNvPr>
              <p:cNvSpPr/>
              <p:nvPr/>
            </p:nvSpPr>
            <p:spPr>
              <a:xfrm>
                <a:off x="864154" y="5742973"/>
                <a:ext cx="12597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b="1">
                    <a:solidFill>
                      <a:schemeClr val="bg1"/>
                    </a:solidFill>
                    <a:effectLst>
                      <a:outerShdw blurRad="63500" dist="63500" dir="4200000" sx="112000" sy="112000" algn="ctr" rotWithShape="0">
                        <a:srgbClr val="000000">
                          <a:alpha val="91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2.5GbE </a:t>
                </a:r>
                <a:endParaRPr lang="zh-TW" altLang="en-US">
                  <a:solidFill>
                    <a:schemeClr val="bg1"/>
                  </a:solidFill>
                  <a:effectLst>
                    <a:outerShdw blurRad="63500" dist="63500" dir="4200000" sx="112000" sy="112000" algn="ctr" rotWithShape="0">
                      <a:srgbClr val="000000">
                        <a:alpha val="91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4B70ACD-44C8-4DF6-B054-04168191BA17}"/>
                  </a:ext>
                </a:extLst>
              </p:cNvPr>
              <p:cNvSpPr/>
              <p:nvPr/>
            </p:nvSpPr>
            <p:spPr>
              <a:xfrm>
                <a:off x="2116871" y="4576449"/>
                <a:ext cx="103752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b="1">
                    <a:solidFill>
                      <a:schemeClr val="bg1"/>
                    </a:solidFill>
                    <a:effectLst>
                      <a:outerShdw blurRad="63500" dist="63500" dir="4200000" sx="112000" sy="112000" algn="ctr" rotWithShape="0">
                        <a:srgbClr val="000000">
                          <a:alpha val="91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2.5GbE </a:t>
                </a:r>
                <a:endParaRPr lang="zh-TW" altLang="en-US">
                  <a:solidFill>
                    <a:schemeClr val="bg1"/>
                  </a:solidFill>
                  <a:effectLst>
                    <a:outerShdw blurRad="63500" dist="63500" dir="4200000" sx="112000" sy="112000" algn="ctr" rotWithShape="0">
                      <a:srgbClr val="000000">
                        <a:alpha val="91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4700"/>
              </a:lnSpc>
            </a:pPr>
            <a:r>
              <a:rPr lang="en-US" altLang="zh-CN" sz="3200"/>
              <a:t>Storage is also after higher speed! Dual </a:t>
            </a:r>
            <a:r>
              <a:rPr lang="en-US" altLang="zh-TW" sz="3200"/>
              <a:t>2.5</a:t>
            </a:r>
            <a:r>
              <a:rPr lang="en-US" altLang="zh-CN" sz="3200"/>
              <a:t>GbE TS-x53D</a:t>
            </a:r>
            <a:r>
              <a:rPr lang="zh-TW" altLang="en-US" sz="3200"/>
              <a:t> </a:t>
            </a:r>
            <a:r>
              <a:rPr lang="en-US" altLang="zh-TW" sz="3200"/>
              <a:t>NAS for large file transfer and intensive access</a:t>
            </a:r>
            <a:endParaRPr lang="zh-TW" altLang="en-US" sz="320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75347CC-1DB1-B749-8BE8-79707FEBB2F4}"/>
              </a:ext>
            </a:extLst>
          </p:cNvPr>
          <p:cNvSpPr/>
          <p:nvPr/>
        </p:nvSpPr>
        <p:spPr>
          <a:xfrm>
            <a:off x="743659" y="1419472"/>
            <a:ext cx="10849058" cy="1173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 more bandwidth restriction by 1GbE interface on NAS! No more DIY to install the 2.5GbE driver to your other brand NAS!! TS-x53D NAS is built in with 2 independent 2.5GbE NICs for faster and smoother multi-device networking experience.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0" name="圓角矩形 53">
            <a:extLst>
              <a:ext uri="{FF2B5EF4-FFF2-40B4-BE49-F238E27FC236}">
                <a16:creationId xmlns:a16="http://schemas.microsoft.com/office/drawing/2014/main" id="{102FB2C8-5724-4BD3-93B8-361361198AF5}"/>
              </a:ext>
            </a:extLst>
          </p:cNvPr>
          <p:cNvSpPr/>
          <p:nvPr/>
        </p:nvSpPr>
        <p:spPr>
          <a:xfrm>
            <a:off x="5920676" y="5123163"/>
            <a:ext cx="3943243" cy="597923"/>
          </a:xfrm>
          <a:prstGeom prst="roundRect">
            <a:avLst>
              <a:gd name="adj" fmla="val 10545"/>
            </a:avLst>
          </a:prstGeom>
          <a:gradFill flip="none" rotWithShape="1">
            <a:gsLst>
              <a:gs pos="0">
                <a:srgbClr val="D5FF00"/>
              </a:gs>
              <a:gs pos="100000">
                <a:srgbClr val="7D9818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圓角矩形 53">
            <a:extLst>
              <a:ext uri="{FF2B5EF4-FFF2-40B4-BE49-F238E27FC236}">
                <a16:creationId xmlns:a16="http://schemas.microsoft.com/office/drawing/2014/main" id="{103D2508-A4DE-45B4-B2D0-0F9ABB8D2191}"/>
              </a:ext>
            </a:extLst>
          </p:cNvPr>
          <p:cNvSpPr/>
          <p:nvPr/>
        </p:nvSpPr>
        <p:spPr>
          <a:xfrm>
            <a:off x="5920676" y="5824452"/>
            <a:ext cx="3943243" cy="597923"/>
          </a:xfrm>
          <a:prstGeom prst="roundRect">
            <a:avLst>
              <a:gd name="adj" fmla="val 10545"/>
            </a:avLst>
          </a:prstGeom>
          <a:gradFill flip="none" rotWithShape="1">
            <a:gsLst>
              <a:gs pos="0">
                <a:srgbClr val="D5FF00"/>
              </a:gs>
              <a:gs pos="100000">
                <a:srgbClr val="7D9818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FC6B218-B263-F245-A482-C5B7217F489A}"/>
              </a:ext>
            </a:extLst>
          </p:cNvPr>
          <p:cNvSpPr/>
          <p:nvPr/>
        </p:nvSpPr>
        <p:spPr>
          <a:xfrm>
            <a:off x="5920676" y="5923358"/>
            <a:ext cx="3938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Better </a:t>
            </a:r>
            <a:r>
              <a:rPr lang="en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TCP </a:t>
            </a:r>
            <a:r>
              <a:rPr lang="en-US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  <a:r>
              <a:rPr lang="zh-TW" altLang="en-US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UDP for more users</a:t>
            </a:r>
            <a:endParaRPr lang="zh-TW" altLang="en-US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5AD0BF-CFBD-D949-AD59-23DC5E716E37}"/>
              </a:ext>
            </a:extLst>
          </p:cNvPr>
          <p:cNvSpPr/>
          <p:nvPr/>
        </p:nvSpPr>
        <p:spPr>
          <a:xfrm>
            <a:off x="5920676" y="5224857"/>
            <a:ext cx="3938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Lower </a:t>
            </a:r>
            <a:r>
              <a:rPr lang="en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CPU </a:t>
            </a:r>
            <a:r>
              <a:rPr lang="en-US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utilization</a:t>
            </a:r>
            <a:endParaRPr lang="zh-TW" altLang="en-US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6F077135-A7B7-9C4F-830E-9EB7E4587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720" y="2783535"/>
            <a:ext cx="2250722" cy="2250722"/>
          </a:xfrm>
          <a:prstGeom prst="rect">
            <a:avLst/>
          </a:prstGeom>
        </p:spPr>
      </p:pic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C1AB678F-0BEF-0143-B6B2-AABBB5200E7C}"/>
              </a:ext>
            </a:extLst>
          </p:cNvPr>
          <p:cNvCxnSpPr>
            <a:cxnSpLocks/>
          </p:cNvCxnSpPr>
          <p:nvPr/>
        </p:nvCxnSpPr>
        <p:spPr>
          <a:xfrm>
            <a:off x="6778647" y="3759411"/>
            <a:ext cx="2905603" cy="0"/>
          </a:xfrm>
          <a:prstGeom prst="line">
            <a:avLst/>
          </a:prstGeom>
          <a:ln w="19050">
            <a:solidFill>
              <a:srgbClr val="85D8DE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B7235571-2BBE-5948-9E30-1C456C5446A2}"/>
              </a:ext>
            </a:extLst>
          </p:cNvPr>
          <p:cNvSpPr/>
          <p:nvPr/>
        </p:nvSpPr>
        <p:spPr>
          <a:xfrm>
            <a:off x="6768803" y="3300558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iSCSI 2.5GbE connection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4DE7739-2943-8E48-9A37-8BC02A41AED1}"/>
              </a:ext>
            </a:extLst>
          </p:cNvPr>
          <p:cNvSpPr/>
          <p:nvPr/>
        </p:nvSpPr>
        <p:spPr>
          <a:xfrm>
            <a:off x="6778647" y="3828040"/>
            <a:ext cx="3080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Save space in your laptop with the large capacity NAS for more games and applications.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圖片 10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00CC3253-3CDB-4829-BA60-862D9A413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9132" y="2891351"/>
            <a:ext cx="1713413" cy="18394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7848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5E4234D5-2DEB-4184-A88D-8D71086BB697}"/>
              </a:ext>
            </a:extLst>
          </p:cNvPr>
          <p:cNvSpPr/>
          <p:nvPr/>
        </p:nvSpPr>
        <p:spPr>
          <a:xfrm rot="16200000">
            <a:off x="9148680" y="1521508"/>
            <a:ext cx="1561382" cy="3882219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: 圓角 8">
            <a:extLst>
              <a:ext uri="{FF2B5EF4-FFF2-40B4-BE49-F238E27FC236}">
                <a16:creationId xmlns:a16="http://schemas.microsoft.com/office/drawing/2014/main" id="{13A84571-C0FB-4C2F-9A79-6B7BC7AB7290}"/>
              </a:ext>
            </a:extLst>
          </p:cNvPr>
          <p:cNvSpPr/>
          <p:nvPr/>
        </p:nvSpPr>
        <p:spPr>
          <a:xfrm>
            <a:off x="7988259" y="1452282"/>
            <a:ext cx="3882221" cy="2971241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9" name="圖片 18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2DB2912F-D159-42ED-9A7E-1334F400CA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259" y="4944362"/>
            <a:ext cx="1597185" cy="1714682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TS-253D, TS-453D, TS-653D 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front view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圖片 43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12860524-B4B0-4003-A6A7-5D4E7EF6CE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924" y="4878595"/>
            <a:ext cx="2197953" cy="1773535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  <p:pic>
        <p:nvPicPr>
          <p:cNvPr id="46" name="圖片 45" descr="一張含有 室內, 坐, 監視器, 電子用品 的圖片&#10;&#10;自動產生的描述">
            <a:extLst>
              <a:ext uri="{FF2B5EF4-FFF2-40B4-BE49-F238E27FC236}">
                <a16:creationId xmlns:a16="http://schemas.microsoft.com/office/drawing/2014/main" id="{54DEBE97-28E6-4F31-992F-90648FA4DB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015" y="1193750"/>
            <a:ext cx="3357379" cy="5633654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EB960F31-6801-4049-8DE7-19A0D3258568}"/>
              </a:ext>
            </a:extLst>
          </p:cNvPr>
          <p:cNvSpPr/>
          <p:nvPr/>
        </p:nvSpPr>
        <p:spPr>
          <a:xfrm rot="16200000" flipH="1">
            <a:off x="2864184" y="3174579"/>
            <a:ext cx="1183921" cy="290888"/>
          </a:xfrm>
          <a:prstGeom prst="rect">
            <a:avLst/>
          </a:prstGeom>
          <a:ln w="19050">
            <a:solidFill>
              <a:srgbClr val="D6FF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FFE9B61-B29B-4099-9967-5DDC83FFDA53}"/>
              </a:ext>
            </a:extLst>
          </p:cNvPr>
          <p:cNvSpPr/>
          <p:nvPr/>
        </p:nvSpPr>
        <p:spPr>
          <a:xfrm>
            <a:off x="4301160" y="2135164"/>
            <a:ext cx="1920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Power button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9AECEF8-8139-438D-BBC4-EDFDC457974A}"/>
              </a:ext>
            </a:extLst>
          </p:cNvPr>
          <p:cNvSpPr/>
          <p:nvPr/>
        </p:nvSpPr>
        <p:spPr>
          <a:xfrm>
            <a:off x="4301160" y="5437196"/>
            <a:ext cx="2979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USB 3.2 Gen 1 port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6F5EA70-F819-914F-8F04-1D4165EE8D0E}"/>
              </a:ext>
            </a:extLst>
          </p:cNvPr>
          <p:cNvSpPr/>
          <p:nvPr/>
        </p:nvSpPr>
        <p:spPr>
          <a:xfrm>
            <a:off x="4301160" y="2578335"/>
            <a:ext cx="4158511" cy="1029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LED indicators with adjustable brightness:</a:t>
            </a:r>
          </a:p>
          <a:p>
            <a:pPr>
              <a:lnSpc>
                <a:spcPts val="2500"/>
              </a:lnSpc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Status, LAN, </a:t>
            </a: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Drive, USB Copy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1243F0F-0160-DF46-A459-70EAE3ADCCAB}"/>
              </a:ext>
            </a:extLst>
          </p:cNvPr>
          <p:cNvSpPr/>
          <p:nvPr/>
        </p:nvSpPr>
        <p:spPr>
          <a:xfrm>
            <a:off x="4301160" y="3665188"/>
            <a:ext cx="2803075" cy="86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2/4/6 x SATA 6Gb/s 
3.5”/2.5”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HDD/SSD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A576D829-A508-4691-9CFC-B1BD5488A2F7}"/>
              </a:ext>
            </a:extLst>
          </p:cNvPr>
          <p:cNvCxnSpPr>
            <a:cxnSpLocks/>
          </p:cNvCxnSpPr>
          <p:nvPr/>
        </p:nvCxnSpPr>
        <p:spPr>
          <a:xfrm>
            <a:off x="3601589" y="2855323"/>
            <a:ext cx="632376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760D88B6-6E77-4674-9ADF-FF542A30DD97}"/>
              </a:ext>
            </a:extLst>
          </p:cNvPr>
          <p:cNvCxnSpPr>
            <a:cxnSpLocks/>
          </p:cNvCxnSpPr>
          <p:nvPr/>
        </p:nvCxnSpPr>
        <p:spPr>
          <a:xfrm>
            <a:off x="3478843" y="2308172"/>
            <a:ext cx="755122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B560B8A8-343B-40E2-8ECD-45EADB31A29E}"/>
              </a:ext>
            </a:extLst>
          </p:cNvPr>
          <p:cNvSpPr/>
          <p:nvPr/>
        </p:nvSpPr>
        <p:spPr>
          <a:xfrm>
            <a:off x="4301160" y="5908052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Copy button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1C987C80-5152-4DE2-8D20-51D2B49D142C}"/>
              </a:ext>
            </a:extLst>
          </p:cNvPr>
          <p:cNvCxnSpPr>
            <a:cxnSpLocks/>
          </p:cNvCxnSpPr>
          <p:nvPr/>
        </p:nvCxnSpPr>
        <p:spPr>
          <a:xfrm>
            <a:off x="2289435" y="4074700"/>
            <a:ext cx="1944530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486FA11B-6C26-4AAD-B2C4-A64A123DDC75}"/>
              </a:ext>
            </a:extLst>
          </p:cNvPr>
          <p:cNvCxnSpPr>
            <a:cxnSpLocks/>
          </p:cNvCxnSpPr>
          <p:nvPr/>
        </p:nvCxnSpPr>
        <p:spPr>
          <a:xfrm>
            <a:off x="3601589" y="5601386"/>
            <a:ext cx="632376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2CDB9AD4-7500-471E-BDF4-B04FCBBCC237}"/>
              </a:ext>
            </a:extLst>
          </p:cNvPr>
          <p:cNvCxnSpPr>
            <a:cxnSpLocks/>
          </p:cNvCxnSpPr>
          <p:nvPr/>
        </p:nvCxnSpPr>
        <p:spPr>
          <a:xfrm>
            <a:off x="3375716" y="6103274"/>
            <a:ext cx="858249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 descr="一張含有 坐, 桌, 差異, 白色 的圖片&#10;&#10;自動產生的描述">
            <a:extLst>
              <a:ext uri="{FF2B5EF4-FFF2-40B4-BE49-F238E27FC236}">
                <a16:creationId xmlns:a16="http://schemas.microsoft.com/office/drawing/2014/main" id="{AF8048A3-377B-4829-B8F6-2E5EE2EF96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946" y="1706032"/>
            <a:ext cx="4048845" cy="25309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21">
            <a:extLst>
              <a:ext uri="{FF2B5EF4-FFF2-40B4-BE49-F238E27FC236}">
                <a16:creationId xmlns:a16="http://schemas.microsoft.com/office/drawing/2014/main" id="{BB9C1BC6-ADC8-ED4A-AB83-29398E369EF9}"/>
              </a:ext>
            </a:extLst>
          </p:cNvPr>
          <p:cNvSpPr/>
          <p:nvPr/>
        </p:nvSpPr>
        <p:spPr>
          <a:xfrm>
            <a:off x="4301160" y="4635502"/>
            <a:ext cx="3193050" cy="452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Lockable magnetic cover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0AC32FB9-52BE-B849-9CCC-93D51064EBFB}"/>
              </a:ext>
            </a:extLst>
          </p:cNvPr>
          <p:cNvCxnSpPr>
            <a:cxnSpLocks/>
          </p:cNvCxnSpPr>
          <p:nvPr/>
        </p:nvCxnSpPr>
        <p:spPr>
          <a:xfrm>
            <a:off x="1460665" y="4865149"/>
            <a:ext cx="2833866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322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8">
            <a:extLst>
              <a:ext uri="{FF2B5EF4-FFF2-40B4-BE49-F238E27FC236}">
                <a16:creationId xmlns:a16="http://schemas.microsoft.com/office/drawing/2014/main" id="{FA8ACAF4-068A-4DBA-9A3D-54C1CDC2BD1B}"/>
              </a:ext>
            </a:extLst>
          </p:cNvPr>
          <p:cNvSpPr/>
          <p:nvPr/>
        </p:nvSpPr>
        <p:spPr>
          <a:xfrm>
            <a:off x="9412638" y="1646655"/>
            <a:ext cx="2430116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4AD9B2-538F-004B-847E-20A132433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673709">
            <a:off x="2080644" y="2003202"/>
            <a:ext cx="1276765" cy="6530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4A145B9-9261-3C4F-9F71-FBA2A6198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673709">
            <a:off x="2239014" y="1709880"/>
            <a:ext cx="1276765" cy="6530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DCBD90C3-EF27-9946-A6B6-B8EF49AB2078}"/>
              </a:ext>
            </a:extLst>
          </p:cNvPr>
          <p:cNvSpPr txBox="1"/>
          <p:nvPr/>
        </p:nvSpPr>
        <p:spPr>
          <a:xfrm>
            <a:off x="576100" y="3008050"/>
            <a:ext cx="3193298" cy="830989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Dual channel</a:t>
            </a: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
</a:t>
            </a:r>
            <a:endParaRPr lang="en-US" altLang="zh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D825B4E-46AB-5343-B647-D08DCB4FE3EA}"/>
              </a:ext>
            </a:extLst>
          </p:cNvPr>
          <p:cNvSpPr txBox="1"/>
          <p:nvPr/>
        </p:nvSpPr>
        <p:spPr>
          <a:xfrm>
            <a:off x="596136" y="3447661"/>
            <a:ext cx="3524602" cy="2700603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DDR4 2400 MHz SO-DIMM slots for max</a:t>
            </a:r>
          </a:p>
          <a:p>
            <a:pPr>
              <a:lnSpc>
                <a:spcPts val="2500"/>
              </a:lnSpc>
              <a:spcBef>
                <a:spcPts val="300"/>
              </a:spcBef>
              <a:defRPr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GB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(2 x 4 GB)</a:t>
            </a:r>
          </a:p>
          <a:p>
            <a:pPr marL="285750" indent="-2857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Optional 4GB RAM module (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P/N: </a:t>
            </a:r>
            <a:r>
              <a:rPr lang="en" altLang="zh-TW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RAM-4GDR4K0-SO-2666)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for 4GB models to become 8GB for higher performance in multi-client and multi-app environment.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4400"/>
              </a:lnSpc>
            </a:pPr>
            <a:r>
              <a:rPr lang="en-US" altLang="zh-CN"/>
              <a:t>8GB memory for multi-tasking and multi-client access</a:t>
            </a:r>
            <a:endParaRPr lang="zh-CN" altLang="zh-TW"/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C41E8356-BF08-D049-850E-F7FF525CD84A}"/>
              </a:ext>
            </a:extLst>
          </p:cNvPr>
          <p:cNvSpPr txBox="1"/>
          <p:nvPr/>
        </p:nvSpPr>
        <p:spPr>
          <a:xfrm>
            <a:off x="9598645" y="2260749"/>
            <a:ext cx="2008664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TS-253D-</a:t>
            </a:r>
            <a:r>
              <a:rPr lang="en-US" sz="20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4G</a:t>
            </a:r>
          </a:p>
          <a:p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GB RAM (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4 GB</a:t>
            </a:r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08AAFBD9-4A74-3640-B2B2-7B54E61AD5FC}"/>
              </a:ext>
            </a:extLst>
          </p:cNvPr>
          <p:cNvSpPr txBox="1"/>
          <p:nvPr/>
        </p:nvSpPr>
        <p:spPr>
          <a:xfrm>
            <a:off x="9621201" y="2939422"/>
            <a:ext cx="1994699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TS-453D-</a:t>
            </a:r>
            <a:r>
              <a:rPr lang="en-US" altLang="zh-TW" sz="20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4G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GB RAM (1 x 4 GB)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DDA3F9D2-8E23-1648-8EB1-BF9855FB8BD9}"/>
              </a:ext>
            </a:extLst>
          </p:cNvPr>
          <p:cNvSpPr txBox="1"/>
          <p:nvPr/>
        </p:nvSpPr>
        <p:spPr>
          <a:xfrm>
            <a:off x="9563476" y="1725165"/>
            <a:ext cx="2213720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CN" sz="2400" b="1" u="sng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en-US" altLang="zh-TW" sz="2400" b="1" u="sng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Models</a:t>
            </a:r>
            <a:endParaRPr lang="en-US" altLang="zh-CN" sz="2400" b="1" u="sng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F5A6A3CE-29BB-5543-AB8A-B0F2352BD376}"/>
              </a:ext>
            </a:extLst>
          </p:cNvPr>
          <p:cNvSpPr txBox="1"/>
          <p:nvPr/>
        </p:nvSpPr>
        <p:spPr>
          <a:xfrm>
            <a:off x="9621201" y="3588042"/>
            <a:ext cx="1994699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TS-453D-</a:t>
            </a:r>
            <a:r>
              <a:rPr lang="en-US" altLang="zh-TW" sz="20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8G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GB RAM (2 x 4 GB)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6DB36A67-4B7B-FB49-A6D7-65FAAC8FAB87}"/>
              </a:ext>
            </a:extLst>
          </p:cNvPr>
          <p:cNvSpPr txBox="1"/>
          <p:nvPr/>
        </p:nvSpPr>
        <p:spPr>
          <a:xfrm>
            <a:off x="9638028" y="4264903"/>
            <a:ext cx="1994699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TS-653D-</a:t>
            </a:r>
            <a:r>
              <a:rPr lang="en-US" altLang="zh-TW" sz="20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4G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GB RAM (1 x 4 GB)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F2BD57AA-6345-1341-B579-24D685B5CB60}"/>
              </a:ext>
            </a:extLst>
          </p:cNvPr>
          <p:cNvSpPr txBox="1"/>
          <p:nvPr/>
        </p:nvSpPr>
        <p:spPr>
          <a:xfrm>
            <a:off x="9638028" y="4866023"/>
            <a:ext cx="1994699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TS-653D-</a:t>
            </a:r>
            <a:r>
              <a:rPr lang="en-US" altLang="zh-TW" sz="20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lang="en-US" sz="20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GB RAM (2 x 4 GB)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43B76844-FB86-4A07-92C5-B87CF5CA71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1841"/>
          <a:stretch/>
        </p:blipFill>
        <p:spPr>
          <a:xfrm>
            <a:off x="3906635" y="1572922"/>
            <a:ext cx="5504539" cy="48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78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2849</Words>
  <Application>Microsoft Macintosh PowerPoint</Application>
  <PresentationFormat>寬螢幕</PresentationFormat>
  <Paragraphs>604</Paragraphs>
  <Slides>39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6" baseType="lpstr">
      <vt:lpstr>Microsoft JhengHei</vt:lpstr>
      <vt:lpstr>Microsoft JhengHei</vt:lpstr>
      <vt:lpstr>Arial</vt:lpstr>
      <vt:lpstr>Calibri</vt:lpstr>
      <vt:lpstr>Calibri Light</vt:lpstr>
      <vt:lpstr>Corbel</vt:lpstr>
      <vt:lpstr>Office 佈景主題</vt:lpstr>
      <vt:lpstr>PowerPoint 簡報</vt:lpstr>
      <vt:lpstr>PowerPoint 簡報</vt:lpstr>
      <vt:lpstr>The 20-year-old 1GbE is getting slow. Now newer motherboards are equipped with 2.5GbE!</vt:lpstr>
      <vt:lpstr>Wi-Fi 6 routers with 2.5GbE WAN/LAN port</vt:lpstr>
      <vt:lpstr>With the same LAN cable, 2.5GbE switch for multi-device environment</vt:lpstr>
      <vt:lpstr>QNAP 10GbE/5GbE accessories for PC / Server / NAS to get 10GbE/5GbE/2.5GbE via PCIe or USB</vt:lpstr>
      <vt:lpstr>Storage is also after higher speed! Dual 2.5GbE TS-x53D NAS for large file transfer and intensive access</vt:lpstr>
      <vt:lpstr>TS-253D, TS-453D, TS-653D front view</vt:lpstr>
      <vt:lpstr>8GB memory for multi-tasking and multi-client access</vt:lpstr>
      <vt:lpstr>Easy to install HDDs and SSDs</vt:lpstr>
      <vt:lpstr>TS-253D, TS-453D, TS-653D rear view</vt:lpstr>
      <vt:lpstr>Latest Gen Intel J4125 4-core 2.0GHz, up to 2.7GHz</vt:lpstr>
      <vt:lpstr>Embedded low-power 10W TDP quad-core Intel J4125 CPU</vt:lpstr>
      <vt:lpstr>2.5GbE accelerates large file transfer than 1GbE, suitable for a single client computer/server environment  </vt:lpstr>
      <vt:lpstr>2 x 2.5GbE for the multi-user/device environment for the future growth</vt:lpstr>
      <vt:lpstr>PCIe 2.0 slot for various 5GbE &amp; 10GbE PCIe NICs</vt:lpstr>
      <vt:lpstr>Add two M.2 SSDs with a QM2 PCIe adapter and use SSD cache to enhance IOPS and performance of processing small files </vt:lpstr>
      <vt:lpstr>Wi-Fi 6 enhances wireless network speed and density</vt:lpstr>
      <vt:lpstr>NAS supporting Wi-Fi 6 PCIe NIC to gain fast wireless transfer speed for anywhere placement</vt:lpstr>
      <vt:lpstr>PowerPoint 簡報</vt:lpstr>
      <vt:lpstr>Backup, share, and VM applications all-in-one NAS for professionals and businesses</vt:lpstr>
      <vt:lpstr>QuMagie smart albums and accelerated AI classification </vt:lpstr>
      <vt:lpstr>Stream to Smart TV, Apple TV, Chromecast,  Fire TV &amp; Roku</vt:lpstr>
      <vt:lpstr>Full 4K UHD multimedia experiences</vt:lpstr>
      <vt:lpstr>Qsirch 4.0 makes it easy to search for files</vt:lpstr>
      <vt:lpstr>QNAP snapshot features for file recovery</vt:lpstr>
      <vt:lpstr>Free macOS Time Machine backup</vt:lpstr>
      <vt:lpstr>Backup data with deduplication</vt:lpstr>
      <vt:lpstr>Virtualization Station </vt:lpstr>
      <vt:lpstr>Go beyond your creativity with Container Station for a x86 Quad-core NAS with up to 8GB RAM</vt:lpstr>
      <vt:lpstr>QVR Pro surveillance solution</vt:lpstr>
      <vt:lpstr>HybridMount provides two modes for file-based cloud storage gateway</vt:lpstr>
      <vt:lpstr>Enterprise LUN backup: VJBOD Cloud block-based gateway</vt:lpstr>
      <vt:lpstr>Follow the trend and choose a newer technology over the old eSATA</vt:lpstr>
      <vt:lpstr>Economical and flexible QNAP expansion enclosures</vt:lpstr>
      <vt:lpstr>QNAP TR RAID enclosure supports 2 modes on NAS</vt:lpstr>
      <vt:lpstr>Use Virtual JBOD to expand NAS capacity</vt:lpstr>
      <vt:lpstr>Future-proof 2.5GbE NAS saves money in the long run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QNAP_Yvonne Tsai</dc:creator>
  <cp:lastModifiedBy>QNAP_JASON HSU</cp:lastModifiedBy>
  <cp:revision>3</cp:revision>
  <dcterms:created xsi:type="dcterms:W3CDTF">2020-04-09T05:52:17Z</dcterms:created>
  <dcterms:modified xsi:type="dcterms:W3CDTF">2020-06-17T05:58:19Z</dcterms:modified>
</cp:coreProperties>
</file>