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533" r:id="rId3"/>
    <p:sldId id="540" r:id="rId4"/>
    <p:sldId id="568" r:id="rId5"/>
    <p:sldId id="567" r:id="rId6"/>
    <p:sldId id="532" r:id="rId7"/>
    <p:sldId id="361" r:id="rId8"/>
    <p:sldId id="362" r:id="rId9"/>
    <p:sldId id="541" r:id="rId10"/>
    <p:sldId id="542" r:id="rId11"/>
    <p:sldId id="534" r:id="rId12"/>
    <p:sldId id="363" r:id="rId13"/>
    <p:sldId id="565" r:id="rId14"/>
    <p:sldId id="343" r:id="rId15"/>
    <p:sldId id="290" r:id="rId16"/>
    <p:sldId id="293" r:id="rId17"/>
    <p:sldId id="569" r:id="rId18"/>
    <p:sldId id="539" r:id="rId19"/>
    <p:sldId id="563" r:id="rId20"/>
    <p:sldId id="561" r:id="rId21"/>
    <p:sldId id="265" r:id="rId22"/>
    <p:sldId id="543" r:id="rId23"/>
    <p:sldId id="554" r:id="rId24"/>
    <p:sldId id="371" r:id="rId25"/>
    <p:sldId id="558" r:id="rId26"/>
    <p:sldId id="559" r:id="rId27"/>
    <p:sldId id="306" r:id="rId28"/>
    <p:sldId id="556" r:id="rId29"/>
    <p:sldId id="550" r:id="rId30"/>
    <p:sldId id="268" r:id="rId31"/>
    <p:sldId id="269" r:id="rId32"/>
    <p:sldId id="272" r:id="rId33"/>
    <p:sldId id="570" r:id="rId34"/>
    <p:sldId id="557" r:id="rId35"/>
    <p:sldId id="538" r:id="rId36"/>
    <p:sldId id="408" r:id="rId37"/>
    <p:sldId id="564" r:id="rId38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Ichung Tsai" initials="QT" lastIdx="3" clrIdx="0">
    <p:extLst>
      <p:ext uri="{19B8F6BF-5375-455C-9EA6-DF929625EA0E}">
        <p15:presenceInfo xmlns:p15="http://schemas.microsoft.com/office/powerpoint/2012/main" userId="S::ichungtsai@ieinet.onmicrosoft.com::dfac0fbd-260b-4bb6-99a5-cd67de5de6ac" providerId="AD"/>
      </p:ext>
    </p:extLst>
  </p:cmAuthor>
  <p:cmAuthor id="2" name="QNAP_JASON HSU" initials="QH" lastIdx="1" clrIdx="1">
    <p:extLst>
      <p:ext uri="{19B8F6BF-5375-455C-9EA6-DF929625EA0E}">
        <p15:presenceInfo xmlns:p15="http://schemas.microsoft.com/office/powerpoint/2012/main" userId="S::jasonhsu@ieinet.onmicrosoft.com::037722cf-a7a4-45b3-87d9-a621b36907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F1BD"/>
    <a:srgbClr val="73E3F9"/>
    <a:srgbClr val="F9E467"/>
    <a:srgbClr val="1C12D5"/>
    <a:srgbClr val="F3FFFE"/>
    <a:srgbClr val="717171"/>
    <a:srgbClr val="D9FFFF"/>
    <a:srgbClr val="D605E4"/>
    <a:srgbClr val="DF0D79"/>
    <a:srgbClr val="9BF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838369-A30C-1BDF-5A2C-581D81EAD9DE}" v="93" dt="2020-04-27T09:52:12.761"/>
    <p1510:client id="{984F342D-C7DB-1E4D-B871-EB400338D20E}" v="4055" dt="2020-04-28T05:57:59.749"/>
    <p1510:client id="{9C7EF344-C2D3-EDF7-8376-2D32ADF39F04}" v="7" dt="2020-04-27T06:37:30.704"/>
    <p1510:client id="{E9DB5084-30D0-4307-BF65-FFDA43690358}" v="2882" dt="2020-04-28T07:01:55.025"/>
  </p1510:revLst>
</p1510:revInfo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96" y="4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25C96-7668-48A6-906E-60409CB4F0E2}" type="datetimeFigureOut">
              <a:rPr lang="zh-TW" altLang="en-US" smtClean="0"/>
              <a:pPr/>
              <a:t>2020/4/28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E37DA-B174-4061-859C-D3EB947C68F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4469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C302E-FD06-FF4A-845C-7242F44AD2E4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067F0-5D8C-C649-9E7E-E5C399B34C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8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25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848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4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34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6134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Carry and use 在不同地點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8139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7209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7568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4473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網路上有 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35% 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的網站皆選用 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WordPress </a:t>
            </a:r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服務。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114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3390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58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0" name="Shape 5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0978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Max 8GB RAM for x31P3/431X3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633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4434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56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98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43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07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1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45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55776" y="1597820"/>
            <a:ext cx="6264696" cy="613890"/>
          </a:xfrm>
          <a:effectLst>
            <a:reflection blurRad="6350" stA="5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>
              <a:lnSpc>
                <a:spcPct val="150000"/>
              </a:lnSpc>
              <a:defRPr sz="3600" b="1">
                <a:solidFill>
                  <a:srgbClr val="48DCD5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059832" y="2355726"/>
            <a:ext cx="4968552" cy="66521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2020/4/28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30B78EB-6E3C-4F81-8E8F-F633347FFC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7" y="0"/>
            <a:ext cx="9136887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5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81A9B9A-E1B0-42F2-AB58-F44A037BA3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4F1FD85-4FAA-4313-BCDF-930D6ECE90E3}"/>
              </a:ext>
            </a:extLst>
          </p:cNvPr>
          <p:cNvSpPr/>
          <p:nvPr userDrawn="1"/>
        </p:nvSpPr>
        <p:spPr>
          <a:xfrm>
            <a:off x="723899" y="889764"/>
            <a:ext cx="3895140" cy="2456686"/>
          </a:xfrm>
          <a:prstGeom prst="rect">
            <a:avLst/>
          </a:prstGeom>
          <a:gradFill>
            <a:gsLst>
              <a:gs pos="60000">
                <a:srgbClr val="1D2087">
                  <a:alpha val="19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E24973F-C67E-40A4-A21A-26859C78CAF0}"/>
              </a:ext>
            </a:extLst>
          </p:cNvPr>
          <p:cNvSpPr/>
          <p:nvPr userDrawn="1"/>
        </p:nvSpPr>
        <p:spPr>
          <a:xfrm>
            <a:off x="723899" y="897399"/>
            <a:ext cx="3895139" cy="2273194"/>
          </a:xfrm>
          <a:prstGeom prst="rect">
            <a:avLst/>
          </a:prstGeom>
          <a:gradFill>
            <a:gsLst>
              <a:gs pos="60000">
                <a:srgbClr val="1D2087">
                  <a:alpha val="19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C231749-19C6-4E5B-A33D-CEDB0FD06320}"/>
              </a:ext>
            </a:extLst>
          </p:cNvPr>
          <p:cNvSpPr/>
          <p:nvPr userDrawn="1"/>
        </p:nvSpPr>
        <p:spPr>
          <a:xfrm>
            <a:off x="723899" y="889764"/>
            <a:ext cx="3895139" cy="2196336"/>
          </a:xfrm>
          <a:prstGeom prst="rect">
            <a:avLst/>
          </a:prstGeom>
          <a:noFill/>
          <a:ln>
            <a:gradFill>
              <a:gsLst>
                <a:gs pos="52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A51FC42-E53E-4CCA-B0BD-0DABBF0E6A65}"/>
              </a:ext>
            </a:extLst>
          </p:cNvPr>
          <p:cNvGrpSpPr/>
          <p:nvPr userDrawn="1"/>
        </p:nvGrpSpPr>
        <p:grpSpPr>
          <a:xfrm>
            <a:off x="264111" y="2846433"/>
            <a:ext cx="4825449" cy="1968924"/>
            <a:chOff x="205322" y="2845436"/>
            <a:chExt cx="5131170" cy="2093667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4AA68BF9-59B4-4774-BE94-B6AB63AFA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5322" y="2845436"/>
              <a:ext cx="5131170" cy="1984125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7AE2D862-A1CF-4ED5-BD46-4B81D3892F77}"/>
                </a:ext>
              </a:extLst>
            </p:cNvPr>
            <p:cNvSpPr txBox="1"/>
            <p:nvPr/>
          </p:nvSpPr>
          <p:spPr>
            <a:xfrm>
              <a:off x="874432" y="4616972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TS-431K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A9802861-57E1-4367-91B4-BE15B79FB5EF}"/>
                </a:ext>
              </a:extLst>
            </p:cNvPr>
            <p:cNvSpPr txBox="1"/>
            <p:nvPr/>
          </p:nvSpPr>
          <p:spPr>
            <a:xfrm>
              <a:off x="1990856" y="4708271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TS-231K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1898AE7E-3029-41A6-9D04-F51C02650347}"/>
                </a:ext>
              </a:extLst>
            </p:cNvPr>
            <p:cNvSpPr txBox="1"/>
            <p:nvPr/>
          </p:nvSpPr>
          <p:spPr>
            <a:xfrm>
              <a:off x="2900574" y="4708271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TS-131K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70B52FC1-54CF-4EFF-B26B-67D6FA6AD3B7}"/>
                </a:ext>
              </a:extLst>
            </p:cNvPr>
            <p:cNvSpPr txBox="1"/>
            <p:nvPr/>
          </p:nvSpPr>
          <p:spPr>
            <a:xfrm>
              <a:off x="4150431" y="4618793"/>
              <a:ext cx="11084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TS-431KX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6497F8A6-3FBB-4DB9-A22B-705E7452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95" y="1073274"/>
            <a:ext cx="3988904" cy="164741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C939F2FD-2549-403A-8990-7ECF01EE3F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82091" y="554764"/>
            <a:ext cx="960887" cy="1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6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143365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83915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階段, 電腦 的圖片&#10;&#10;自動產生的描述">
            <a:extLst>
              <a:ext uri="{FF2B5EF4-FFF2-40B4-BE49-F238E27FC236}">
                <a16:creationId xmlns:a16="http://schemas.microsoft.com/office/drawing/2014/main" id="{D361E192-E631-4289-92D5-13BEA5C3C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95778BE0-EBED-47CC-BA7B-C835D6D02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81" y="1363008"/>
            <a:ext cx="4366819" cy="104999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6605271B-6781-4C8C-B7BF-7C952C922115}"/>
              </a:ext>
            </a:extLst>
          </p:cNvPr>
          <p:cNvCxnSpPr>
            <a:cxnSpLocks/>
          </p:cNvCxnSpPr>
          <p:nvPr userDrawn="1"/>
        </p:nvCxnSpPr>
        <p:spPr>
          <a:xfrm>
            <a:off x="696315" y="2413000"/>
            <a:ext cx="33295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hape 15">
            <a:extLst>
              <a:ext uri="{FF2B5EF4-FFF2-40B4-BE49-F238E27FC236}">
                <a16:creationId xmlns:a16="http://schemas.microsoft.com/office/drawing/2014/main" id="{087EE8B9-769D-4124-9871-6F91E28BD4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73481" y="2673351"/>
            <a:ext cx="4414885" cy="132077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0884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361E192-E631-4289-92D5-13BEA5C3CE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95778BE0-EBED-47CC-BA7B-C835D6D02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914" y="624379"/>
            <a:ext cx="3985819" cy="104999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8" name="Shape 15">
            <a:extLst>
              <a:ext uri="{FF2B5EF4-FFF2-40B4-BE49-F238E27FC236}">
                <a16:creationId xmlns:a16="http://schemas.microsoft.com/office/drawing/2014/main" id="{087EE8B9-769D-4124-9871-6F91E28BD4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58914" y="1674371"/>
            <a:ext cx="3985819" cy="96722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1800" b="0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89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5747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BD0108-9EA8-4F06-B068-1B49EA586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BBDD3CA-3A22-4A69-8D74-256A1FCE7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2020/4/28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889737B-871A-41FA-B2FF-9B946AAC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538DF5D-F253-4793-82D1-3DAEC7760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1620F9E-0721-4285-9F37-E69A9F94A3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5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6439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0" y="2412"/>
            <a:ext cx="9128320" cy="5138675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710456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6"/>
            <a:ext cx="9223022" cy="5143088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279275"/>
            <a:ext cx="8043469" cy="493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90505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16" y="206"/>
            <a:ext cx="9136157" cy="514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12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建築物, 窗戶, 桌, 坐 的圖片&#10;&#10;自動產生的描述">
            <a:extLst>
              <a:ext uri="{FF2B5EF4-FFF2-40B4-BE49-F238E27FC236}">
                <a16:creationId xmlns:a16="http://schemas.microsoft.com/office/drawing/2014/main" id="{76888945-300A-4EC2-B9B3-DB1156305D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8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室內, 監視器, 電腦, 桌 的圖片&#10;&#10;自動產生的描述">
            <a:extLst>
              <a:ext uri="{FF2B5EF4-FFF2-40B4-BE49-F238E27FC236}">
                <a16:creationId xmlns:a16="http://schemas.microsoft.com/office/drawing/2014/main" id="{885959EB-4FFD-4F7F-BC1B-B3D9B5F63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" y="0"/>
            <a:ext cx="91368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31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81A9B9A-E1B0-42F2-AB58-F44A037BA3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4F1FD85-4FAA-4313-BCDF-930D6ECE90E3}"/>
              </a:ext>
            </a:extLst>
          </p:cNvPr>
          <p:cNvSpPr/>
          <p:nvPr userDrawn="1"/>
        </p:nvSpPr>
        <p:spPr>
          <a:xfrm>
            <a:off x="576364" y="1045631"/>
            <a:ext cx="4200939" cy="1773757"/>
          </a:xfrm>
          <a:prstGeom prst="rect">
            <a:avLst/>
          </a:prstGeom>
          <a:gradFill>
            <a:gsLst>
              <a:gs pos="60000">
                <a:srgbClr val="1D2087">
                  <a:alpha val="19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E24973F-C67E-40A4-A21A-26859C78CAF0}"/>
              </a:ext>
            </a:extLst>
          </p:cNvPr>
          <p:cNvSpPr/>
          <p:nvPr userDrawn="1"/>
        </p:nvSpPr>
        <p:spPr>
          <a:xfrm>
            <a:off x="536713" y="1045631"/>
            <a:ext cx="4200939" cy="1773757"/>
          </a:xfrm>
          <a:prstGeom prst="rect">
            <a:avLst/>
          </a:prstGeom>
          <a:gradFill>
            <a:gsLst>
              <a:gs pos="60000">
                <a:srgbClr val="1D2087">
                  <a:alpha val="19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C231749-19C6-4E5B-A33D-CEDB0FD06320}"/>
              </a:ext>
            </a:extLst>
          </p:cNvPr>
          <p:cNvSpPr/>
          <p:nvPr userDrawn="1"/>
        </p:nvSpPr>
        <p:spPr>
          <a:xfrm>
            <a:off x="536713" y="1059154"/>
            <a:ext cx="4200939" cy="1773756"/>
          </a:xfrm>
          <a:prstGeom prst="rect">
            <a:avLst/>
          </a:prstGeom>
          <a:noFill/>
          <a:ln>
            <a:gradFill>
              <a:gsLst>
                <a:gs pos="52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A51FC42-E53E-4CCA-B0BD-0DABBF0E6A65}"/>
              </a:ext>
            </a:extLst>
          </p:cNvPr>
          <p:cNvGrpSpPr/>
          <p:nvPr userDrawn="1"/>
        </p:nvGrpSpPr>
        <p:grpSpPr>
          <a:xfrm>
            <a:off x="264111" y="2651262"/>
            <a:ext cx="4825449" cy="1968924"/>
            <a:chOff x="205322" y="2845436"/>
            <a:chExt cx="5131170" cy="2093667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4AA68BF9-59B4-4774-BE94-B6AB63AFA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5322" y="2845436"/>
              <a:ext cx="5131170" cy="1984125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7AE2D862-A1CF-4ED5-BD46-4B81D3892F77}"/>
                </a:ext>
              </a:extLst>
            </p:cNvPr>
            <p:cNvSpPr txBox="1"/>
            <p:nvPr/>
          </p:nvSpPr>
          <p:spPr>
            <a:xfrm>
              <a:off x="874432" y="4616972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TS-431K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A9802861-57E1-4367-91B4-BE15B79FB5EF}"/>
                </a:ext>
              </a:extLst>
            </p:cNvPr>
            <p:cNvSpPr txBox="1"/>
            <p:nvPr/>
          </p:nvSpPr>
          <p:spPr>
            <a:xfrm>
              <a:off x="1990856" y="4708271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TS-231K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1898AE7E-3029-41A6-9D04-F51C02650347}"/>
                </a:ext>
              </a:extLst>
            </p:cNvPr>
            <p:cNvSpPr txBox="1"/>
            <p:nvPr/>
          </p:nvSpPr>
          <p:spPr>
            <a:xfrm>
              <a:off x="2900574" y="4708271"/>
              <a:ext cx="8410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TS-131K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70B52FC1-54CF-4EFF-B26B-67D6FA6AD3B7}"/>
                </a:ext>
              </a:extLst>
            </p:cNvPr>
            <p:cNvSpPr txBox="1"/>
            <p:nvPr/>
          </p:nvSpPr>
          <p:spPr>
            <a:xfrm>
              <a:off x="4150431" y="4618793"/>
              <a:ext cx="11084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900">
                  <a:solidFill>
                    <a:srgbClr val="73E3F9"/>
                  </a:solidFill>
                  <a:latin typeface="Oswald Medium" pitchFamily="2" charset="0"/>
                  <a:cs typeface="Arial" panose="020B0604020202020204" pitchFamily="34" charset="0"/>
                </a:rPr>
                <a:t>TS-431KX</a:t>
              </a:r>
              <a:endParaRPr kumimoji="1" lang="zh-TW" altLang="en-US" sz="900">
                <a:solidFill>
                  <a:srgbClr val="73E3F9"/>
                </a:solidFill>
                <a:latin typeface="Oswald Medium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6497F8A6-3FBB-4DB9-A22B-705E7452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7" y="1171976"/>
            <a:ext cx="3988904" cy="164741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7AAD12A-29CE-45D3-A420-7BF182BA77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994" y="934319"/>
            <a:ext cx="3018490" cy="34914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C939F2FD-2549-403A-8990-7ECF01EE3FD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96391" y="688290"/>
            <a:ext cx="960887" cy="1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76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BBB05E11-012B-4911-B2DB-250CE95D09D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5" y="0"/>
            <a:ext cx="9136889" cy="51435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23528" y="154884"/>
            <a:ext cx="8229600" cy="493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23528" y="915566"/>
            <a:ext cx="8363272" cy="3679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70FA4-9E65-4971-979C-D8370CC7AC76}" type="datetimeFigureOut">
              <a:rPr lang="zh-TW" altLang="en-US" smtClean="0"/>
              <a:pPr/>
              <a:t>2020/4/28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738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75" r:id="rId4"/>
    <p:sldLayoutId id="2147483676" r:id="rId5"/>
    <p:sldLayoutId id="2147483691" r:id="rId6"/>
    <p:sldLayoutId id="2147483692" r:id="rId7"/>
    <p:sldLayoutId id="2147483681" r:id="rId8"/>
    <p:sldLayoutId id="2147483685" r:id="rId9"/>
    <p:sldLayoutId id="2147483689" r:id="rId10"/>
    <p:sldLayoutId id="2147483677" r:id="rId11"/>
    <p:sldLayoutId id="2147483688" r:id="rId12"/>
    <p:sldLayoutId id="2147483656" r:id="rId13"/>
    <p:sldLayoutId id="2147483690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FFFFFF"/>
          </a:solidFill>
          <a:effectLst/>
          <a:latin typeface="Arial" pitchFamily="34" charset="0"/>
          <a:ea typeface="微軟正黑體" pitchFamily="34" charset="-120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bg1"/>
          </a:solidFill>
          <a:latin typeface="Arial Unicode MS" panose="020B0604020202020204" pitchFamily="34" charset="-120"/>
          <a:ea typeface="Arial Unicode MS" panose="020B0604020202020204" pitchFamily="34" charset="-120"/>
          <a:cs typeface="Arial Unicode MS" panose="020B0604020202020204" pitchFamily="34" charset="-12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1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tiff"/><Relationship Id="rId5" Type="http://schemas.openxmlformats.org/officeDocument/2006/relationships/image" Target="../media/image65.tiff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microsoft.com/office/2007/relationships/hdphoto" Target="../media/hdphoto1.wdp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3.jpeg"/><Relationship Id="rId7" Type="http://schemas.openxmlformats.org/officeDocument/2006/relationships/image" Target="../media/image107.emf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emf"/><Relationship Id="rId11" Type="http://schemas.openxmlformats.org/officeDocument/2006/relationships/image" Target="../media/image111.png"/><Relationship Id="rId5" Type="http://schemas.openxmlformats.org/officeDocument/2006/relationships/image" Target="../media/image105.emf"/><Relationship Id="rId10" Type="http://schemas.openxmlformats.org/officeDocument/2006/relationships/image" Target="../media/image110.png"/><Relationship Id="rId4" Type="http://schemas.openxmlformats.org/officeDocument/2006/relationships/image" Target="../media/image104.emf"/><Relationship Id="rId9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0.png"/><Relationship Id="rId7" Type="http://schemas.microsoft.com/office/2007/relationships/hdphoto" Target="../media/hdphoto3.wdp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10" Type="http://schemas.openxmlformats.org/officeDocument/2006/relationships/image" Target="../media/image125.png"/><Relationship Id="rId4" Type="http://schemas.openxmlformats.org/officeDocument/2006/relationships/image" Target="../media/image121.png"/><Relationship Id="rId9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4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tiff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5" Type="http://schemas.openxmlformats.org/officeDocument/2006/relationships/image" Target="../media/image15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svg"/><Relationship Id="rId14" Type="http://schemas.openxmlformats.org/officeDocument/2006/relationships/image" Target="../media/image1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0.tiff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12" Type="http://schemas.openxmlformats.org/officeDocument/2006/relationships/image" Target="../media/image179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3.png"/><Relationship Id="rId11" Type="http://schemas.openxmlformats.org/officeDocument/2006/relationships/image" Target="../media/image178.png"/><Relationship Id="rId5" Type="http://schemas.openxmlformats.org/officeDocument/2006/relationships/image" Target="../media/image172.png"/><Relationship Id="rId15" Type="http://schemas.openxmlformats.org/officeDocument/2006/relationships/image" Target="../media/image182.png"/><Relationship Id="rId10" Type="http://schemas.openxmlformats.org/officeDocument/2006/relationships/image" Target="../media/image177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Relationship Id="rId14" Type="http://schemas.openxmlformats.org/officeDocument/2006/relationships/image" Target="../media/image18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5.tiff"/><Relationship Id="rId7" Type="http://schemas.openxmlformats.org/officeDocument/2006/relationships/image" Target="../media/image188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7.png"/><Relationship Id="rId11" Type="http://schemas.openxmlformats.org/officeDocument/2006/relationships/image" Target="../media/image192.png"/><Relationship Id="rId5" Type="http://schemas.openxmlformats.org/officeDocument/2006/relationships/image" Target="../media/image186.png"/><Relationship Id="rId10" Type="http://schemas.openxmlformats.org/officeDocument/2006/relationships/image" Target="../media/image191.png"/><Relationship Id="rId4" Type="http://schemas.openxmlformats.org/officeDocument/2006/relationships/hyperlink" Target="https://www.qnap.com/go/compatibility-expansion" TargetMode="External"/><Relationship Id="rId9" Type="http://schemas.openxmlformats.org/officeDocument/2006/relationships/image" Target="../media/image1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889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1D43B8B8-A5B3-4C61-8137-731E63A94A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389" y="4686070"/>
            <a:ext cx="3418018" cy="35306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4DD741E-1E3C-44D0-9C4E-D8EB5CFB4B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8965" y="1006163"/>
            <a:ext cx="3490035" cy="3866959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0BB83377-E603-4FB0-9D7D-6B3E1D84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TS-431X3</a:t>
            </a:r>
            <a:r>
              <a:rPr lang="en-US" altLang="zh-TW" sz="3600" b="0">
                <a:ea typeface="Microsoft JhengHei" panose="020B0604030504040204" pitchFamily="34" charset="-120"/>
              </a:rPr>
              <a:t> </a:t>
            </a:r>
            <a:r>
              <a:rPr lang="en-US" altLang="zh-TW" sz="3600" err="1">
                <a:latin typeface="Arial" pitchFamily="34" charset="0"/>
                <a:ea typeface="Microsoft JhengHei" panose="020B0604030504040204" pitchFamily="34" charset="-120"/>
              </a:rPr>
              <a:t>後方配置</a:t>
            </a:r>
            <a:endParaRPr lang="en-US" altLang="zh-TW" sz="3600">
              <a:latin typeface="Arial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0AAE4039-E1FF-46AF-A957-4410FB8ECE96}"/>
              </a:ext>
            </a:extLst>
          </p:cNvPr>
          <p:cNvSpPr txBox="1"/>
          <p:nvPr/>
        </p:nvSpPr>
        <p:spPr>
          <a:xfrm>
            <a:off x="295056" y="2808338"/>
            <a:ext cx="2081019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1 x 120mm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智慧型風扇</a:t>
            </a:r>
            <a:endParaRPr 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TextBox 45">
            <a:extLst>
              <a:ext uri="{FF2B5EF4-FFF2-40B4-BE49-F238E27FC236}">
                <a16:creationId xmlns:a16="http://schemas.microsoft.com/office/drawing/2014/main" id="{45CF74B3-8AF5-4668-AE8B-120596CB5397}"/>
              </a:ext>
            </a:extLst>
          </p:cNvPr>
          <p:cNvSpPr txBox="1"/>
          <p:nvPr/>
        </p:nvSpPr>
        <p:spPr>
          <a:xfrm>
            <a:off x="461448" y="4251528"/>
            <a:ext cx="193835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Kensington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防盜鎖孔</a:t>
            </a:r>
            <a:endParaRPr 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CFD2C3B4-74CE-4268-95B0-1F39195C2007}"/>
              </a:ext>
            </a:extLst>
          </p:cNvPr>
          <p:cNvCxnSpPr>
            <a:cxnSpLocks/>
          </p:cNvCxnSpPr>
          <p:nvPr/>
        </p:nvCxnSpPr>
        <p:spPr>
          <a:xfrm>
            <a:off x="2333606" y="2982258"/>
            <a:ext cx="1958995" cy="0"/>
          </a:xfrm>
          <a:prstGeom prst="line">
            <a:avLst/>
          </a:prstGeom>
          <a:ln w="19050">
            <a:solidFill>
              <a:srgbClr val="FFFF00"/>
            </a:solidFill>
            <a:headEnd type="none"/>
            <a:tailEnd type="oval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C6CDFC4C-456D-4FAD-A9B6-0389D15C4D91}"/>
              </a:ext>
            </a:extLst>
          </p:cNvPr>
          <p:cNvCxnSpPr>
            <a:cxnSpLocks/>
          </p:cNvCxnSpPr>
          <p:nvPr/>
        </p:nvCxnSpPr>
        <p:spPr>
          <a:xfrm>
            <a:off x="2369319" y="4405417"/>
            <a:ext cx="938704" cy="0"/>
          </a:xfrm>
          <a:prstGeom prst="line">
            <a:avLst/>
          </a:prstGeom>
          <a:ln w="19050">
            <a:solidFill>
              <a:srgbClr val="FFFF00"/>
            </a:solidFill>
            <a:headEnd type="none"/>
            <a:tailEnd type="oval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9">
            <a:extLst>
              <a:ext uri="{FF2B5EF4-FFF2-40B4-BE49-F238E27FC236}">
                <a16:creationId xmlns:a16="http://schemas.microsoft.com/office/drawing/2014/main" id="{757624EC-50E4-4C91-AB70-CEA84399F687}"/>
              </a:ext>
            </a:extLst>
          </p:cNvPr>
          <p:cNvSpPr txBox="1"/>
          <p:nvPr/>
        </p:nvSpPr>
        <p:spPr>
          <a:xfrm>
            <a:off x="6759154" y="4214709"/>
            <a:ext cx="1580882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DC 12V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電源輸入</a:t>
            </a:r>
            <a:endParaRPr 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5E768FF3-052F-4295-9F43-2B95D969793D}"/>
              </a:ext>
            </a:extLst>
          </p:cNvPr>
          <p:cNvSpPr txBox="1"/>
          <p:nvPr/>
        </p:nvSpPr>
        <p:spPr>
          <a:xfrm>
            <a:off x="6754094" y="2311402"/>
            <a:ext cx="2242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1 x  10 </a:t>
            </a:r>
            <a:r>
              <a:rPr lang="en-US" altLang="zh-TW" sz="140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SFP+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網路埠</a:t>
            </a:r>
            <a:endParaRPr lang="en-US" altLang="zh-TW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TextBox 42">
            <a:extLst>
              <a:ext uri="{FF2B5EF4-FFF2-40B4-BE49-F238E27FC236}">
                <a16:creationId xmlns:a16="http://schemas.microsoft.com/office/drawing/2014/main" id="{A2778140-6C02-46DC-8F75-1B3BC0760A9A}"/>
              </a:ext>
            </a:extLst>
          </p:cNvPr>
          <p:cNvSpPr txBox="1"/>
          <p:nvPr/>
        </p:nvSpPr>
        <p:spPr>
          <a:xfrm>
            <a:off x="6706385" y="1604834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系統重設鍵</a:t>
            </a:r>
            <a:endParaRPr 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8" name="Shape 248">
            <a:extLst>
              <a:ext uri="{FF2B5EF4-FFF2-40B4-BE49-F238E27FC236}">
                <a16:creationId xmlns:a16="http://schemas.microsoft.com/office/drawing/2014/main" id="{67B2D2F2-F623-4DFD-8725-0E973E2491B7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08206" y="1758724"/>
            <a:ext cx="724988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sp>
        <p:nvSpPr>
          <p:cNvPr id="49" name="矩形 48">
            <a:extLst>
              <a:ext uri="{FF2B5EF4-FFF2-40B4-BE49-F238E27FC236}">
                <a16:creationId xmlns:a16="http://schemas.microsoft.com/office/drawing/2014/main" id="{4F2CE472-2E38-4866-B182-D98CB50CF79C}"/>
              </a:ext>
            </a:extLst>
          </p:cNvPr>
          <p:cNvSpPr/>
          <p:nvPr/>
        </p:nvSpPr>
        <p:spPr>
          <a:xfrm>
            <a:off x="5610360" y="3106285"/>
            <a:ext cx="442958" cy="443974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B4C4B660-CD6A-4B23-961F-EAEBBDAF1E4C}"/>
              </a:ext>
            </a:extLst>
          </p:cNvPr>
          <p:cNvCxnSpPr>
            <a:cxnSpLocks/>
          </p:cNvCxnSpPr>
          <p:nvPr/>
        </p:nvCxnSpPr>
        <p:spPr>
          <a:xfrm>
            <a:off x="6008206" y="2485949"/>
            <a:ext cx="736557" cy="0"/>
          </a:xfrm>
          <a:prstGeom prst="line">
            <a:avLst/>
          </a:prstGeom>
          <a:ln w="19050">
            <a:solidFill>
              <a:srgbClr val="FFFF00"/>
            </a:solidFill>
            <a:headEnd type="oval"/>
            <a:tailEnd type="non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>
            <a:extLst>
              <a:ext uri="{FF2B5EF4-FFF2-40B4-BE49-F238E27FC236}">
                <a16:creationId xmlns:a16="http://schemas.microsoft.com/office/drawing/2014/main" id="{EEF30302-D0CD-4694-9AF9-D47586A00FFD}"/>
              </a:ext>
            </a:extLst>
          </p:cNvPr>
          <p:cNvSpPr/>
          <p:nvPr/>
        </p:nvSpPr>
        <p:spPr>
          <a:xfrm>
            <a:off x="5610360" y="3613969"/>
            <a:ext cx="442958" cy="343544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TextBox 10">
            <a:extLst>
              <a:ext uri="{FF2B5EF4-FFF2-40B4-BE49-F238E27FC236}">
                <a16:creationId xmlns:a16="http://schemas.microsoft.com/office/drawing/2014/main" id="{33455DA8-3D61-49A1-A7D6-A07955FE8808}"/>
              </a:ext>
            </a:extLst>
          </p:cNvPr>
          <p:cNvSpPr txBox="1"/>
          <p:nvPr/>
        </p:nvSpPr>
        <p:spPr>
          <a:xfrm>
            <a:off x="6783724" y="3620824"/>
            <a:ext cx="2008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2 x USB 3.2 Gen1 </a:t>
            </a:r>
            <a:r>
              <a:rPr lang="zh-TW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埠</a:t>
            </a:r>
            <a:endParaRPr lang="en-US" altLang="zh-TW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(5Gbps)</a:t>
            </a:r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0462712F-0DC9-4303-9198-E75445A1B52A}"/>
              </a:ext>
            </a:extLst>
          </p:cNvPr>
          <p:cNvCxnSpPr>
            <a:cxnSpLocks/>
          </p:cNvCxnSpPr>
          <p:nvPr/>
        </p:nvCxnSpPr>
        <p:spPr>
          <a:xfrm>
            <a:off x="6074877" y="3779793"/>
            <a:ext cx="699516" cy="5948"/>
          </a:xfrm>
          <a:prstGeom prst="line">
            <a:avLst/>
          </a:prstGeom>
          <a:ln w="19050">
            <a:solidFill>
              <a:srgbClr val="FFFF00"/>
            </a:solidFill>
            <a:headEnd type="oval"/>
            <a:tailEnd type="non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0F6EDB79-8B05-423E-A9D0-BC549C2A275C}"/>
              </a:ext>
            </a:extLst>
          </p:cNvPr>
          <p:cNvCxnSpPr>
            <a:cxnSpLocks/>
          </p:cNvCxnSpPr>
          <p:nvPr/>
        </p:nvCxnSpPr>
        <p:spPr>
          <a:xfrm>
            <a:off x="6019775" y="4365437"/>
            <a:ext cx="724988" cy="0"/>
          </a:xfrm>
          <a:prstGeom prst="line">
            <a:avLst/>
          </a:prstGeom>
          <a:ln w="19050">
            <a:solidFill>
              <a:srgbClr val="FFFF00"/>
            </a:solidFill>
            <a:headEnd type="oval"/>
            <a:tailEnd type="non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10">
            <a:extLst>
              <a:ext uri="{FF2B5EF4-FFF2-40B4-BE49-F238E27FC236}">
                <a16:creationId xmlns:a16="http://schemas.microsoft.com/office/drawing/2014/main" id="{D426DA71-F7DA-4E0C-B7C4-4B8830A26A78}"/>
              </a:ext>
            </a:extLst>
          </p:cNvPr>
          <p:cNvSpPr txBox="1"/>
          <p:nvPr/>
        </p:nvSpPr>
        <p:spPr>
          <a:xfrm>
            <a:off x="6768485" y="3030292"/>
            <a:ext cx="2203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1 x  1 </a:t>
            </a:r>
            <a:r>
              <a:rPr lang="en-US" altLang="zh-TW" sz="140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 RJ45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網路埠</a:t>
            </a:r>
            <a:endParaRPr lang="en-US" altLang="zh-TW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220913B6-A879-4446-A7EE-041BA583DF44}"/>
              </a:ext>
            </a:extLst>
          </p:cNvPr>
          <p:cNvCxnSpPr>
            <a:cxnSpLocks/>
          </p:cNvCxnSpPr>
          <p:nvPr/>
        </p:nvCxnSpPr>
        <p:spPr>
          <a:xfrm>
            <a:off x="6053318" y="3175372"/>
            <a:ext cx="736557" cy="0"/>
          </a:xfrm>
          <a:prstGeom prst="line">
            <a:avLst/>
          </a:prstGeom>
          <a:ln w="19050">
            <a:solidFill>
              <a:srgbClr val="FFFF00"/>
            </a:solidFill>
            <a:headEnd type="oval"/>
            <a:tailEnd type="non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F95088B2-4DC8-F74C-8AA9-CE93757F59CC}"/>
              </a:ext>
            </a:extLst>
          </p:cNvPr>
          <p:cNvSpPr/>
          <p:nvPr/>
        </p:nvSpPr>
        <p:spPr>
          <a:xfrm>
            <a:off x="5596252" y="2671887"/>
            <a:ext cx="442958" cy="443974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55731C07-8F96-634E-BE5F-7E7EA47E617F}"/>
              </a:ext>
            </a:extLst>
          </p:cNvPr>
          <p:cNvCxnSpPr>
            <a:cxnSpLocks/>
          </p:cNvCxnSpPr>
          <p:nvPr/>
        </p:nvCxnSpPr>
        <p:spPr>
          <a:xfrm>
            <a:off x="6074877" y="2799007"/>
            <a:ext cx="736557" cy="0"/>
          </a:xfrm>
          <a:prstGeom prst="line">
            <a:avLst/>
          </a:prstGeom>
          <a:ln w="19050">
            <a:solidFill>
              <a:srgbClr val="FFFF00"/>
            </a:solidFill>
            <a:headEnd type="oval"/>
            <a:tailEnd type="non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0">
            <a:extLst>
              <a:ext uri="{FF2B5EF4-FFF2-40B4-BE49-F238E27FC236}">
                <a16:creationId xmlns:a16="http://schemas.microsoft.com/office/drawing/2014/main" id="{4C376BDA-559C-A345-AA9E-1D53FD9E5574}"/>
              </a:ext>
            </a:extLst>
          </p:cNvPr>
          <p:cNvSpPr txBox="1"/>
          <p:nvPr/>
        </p:nvSpPr>
        <p:spPr>
          <a:xfrm>
            <a:off x="6784302" y="2641167"/>
            <a:ext cx="2203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1 x 2.5 </a:t>
            </a:r>
            <a:r>
              <a:rPr lang="en-US" altLang="zh-TW" sz="140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 RJ45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網路埠</a:t>
            </a:r>
            <a:endParaRPr lang="en-US" altLang="zh-TW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160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69">
            <a:extLst>
              <a:ext uri="{FF2B5EF4-FFF2-40B4-BE49-F238E27FC236}">
                <a16:creationId xmlns:a16="http://schemas.microsoft.com/office/drawing/2014/main" id="{E9392070-8C44-4171-9DFA-52500DCFA3CA}"/>
              </a:ext>
            </a:extLst>
          </p:cNvPr>
          <p:cNvSpPr/>
          <p:nvPr/>
        </p:nvSpPr>
        <p:spPr>
          <a:xfrm>
            <a:off x="0" y="2441955"/>
            <a:ext cx="9251767" cy="7918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altLang="en-US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8D863D1D-4660-084B-B618-A9A31CCD6243}"/>
              </a:ext>
            </a:extLst>
          </p:cNvPr>
          <p:cNvSpPr txBox="1"/>
          <p:nvPr/>
        </p:nvSpPr>
        <p:spPr>
          <a:xfrm>
            <a:off x="3412001" y="2478884"/>
            <a:ext cx="3497172" cy="707878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defRPr/>
            </a:pPr>
            <a:r>
              <a:rPr lang="en-US" altLang="zh-TW" sz="2000">
                <a:latin typeface="Oswald Medium" pitchFamily="2" charset="0"/>
                <a:ea typeface="微軟正黑體"/>
                <a:cs typeface="Arial" panose="020B0604020202020204" pitchFamily="34" charset="0"/>
              </a:rPr>
              <a:t>1 x DDR3L SO-DIMM </a:t>
            </a:r>
            <a:r>
              <a:rPr lang="en-US" altLang="zh-TW" sz="2000" b="1" err="1">
                <a:latin typeface="微軟正黑體"/>
                <a:ea typeface="微軟正黑體"/>
                <a:cs typeface="Arial"/>
              </a:rPr>
              <a:t>插槽</a:t>
            </a:r>
            <a:endParaRPr lang="en-US" altLang="zh-TW" sz="2000" b="1">
              <a:latin typeface="微軟正黑體"/>
              <a:ea typeface="微軟正黑體"/>
              <a:cs typeface="Arial"/>
            </a:endParaRPr>
          </a:p>
          <a:p>
            <a:pPr>
              <a:defRPr/>
            </a:pPr>
            <a:r>
              <a:rPr lang="en-US" altLang="zh-TW" sz="2000" b="1" err="1">
                <a:latin typeface="微軟正黑體"/>
                <a:ea typeface="微軟正黑體"/>
                <a:cs typeface="Arial"/>
              </a:rPr>
              <a:t>最高</a:t>
            </a:r>
            <a:r>
              <a:rPr lang="zh-TW" altLang="en-US" sz="2000" b="1">
                <a:latin typeface="微軟正黑體"/>
                <a:ea typeface="微軟正黑體"/>
                <a:cs typeface="Arial"/>
              </a:rPr>
              <a:t>支援</a:t>
            </a:r>
            <a:r>
              <a:rPr lang="en-US" altLang="zh-TW" sz="2000" b="1">
                <a:latin typeface="微軟正黑體"/>
                <a:ea typeface="微軟正黑體"/>
                <a:cs typeface="Arial"/>
              </a:rPr>
              <a:t> </a:t>
            </a:r>
            <a:r>
              <a:rPr lang="en-US" altLang="zh-TW" sz="2000">
                <a:latin typeface="Oswald Medium" pitchFamily="2" charset="0"/>
                <a:ea typeface="微軟正黑體"/>
                <a:cs typeface="Arial" panose="020B0604020202020204" pitchFamily="34" charset="0"/>
              </a:rPr>
              <a:t>8 GB </a:t>
            </a:r>
            <a:r>
              <a:rPr lang="zh-TW" altLang="en-US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記憶體</a:t>
            </a:r>
            <a:endParaRPr lang="en-US" altLang="zh-TW" sz="20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A38045-AE33-5040-B807-89A48AD8F63F}"/>
              </a:ext>
            </a:extLst>
          </p:cNvPr>
          <p:cNvSpPr txBox="1"/>
          <p:nvPr/>
        </p:nvSpPr>
        <p:spPr>
          <a:xfrm>
            <a:off x="269724" y="3736294"/>
            <a:ext cx="1915891" cy="300074"/>
          </a:xfrm>
          <a:prstGeom prst="rect">
            <a:avLst/>
          </a:prstGeom>
          <a:noFill/>
        </p:spPr>
        <p:txBody>
          <a:bodyPr wrap="none" lIns="91431" tIns="45716" rIns="91431" bIns="45716" rtlCol="0" anchor="t">
            <a:spAutoFit/>
          </a:bodyPr>
          <a:lstStyle/>
          <a:p>
            <a:r>
              <a:rPr lang="ja-JP" altLang="en-US" sz="135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記憶體模組訂購料號：</a:t>
            </a:r>
            <a:endParaRPr lang="en-US" sz="135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15" name="Shape 125" descr="\\172.17.31.222\File Repository\Graphics\TS-431X\TS-x31X_UG-10.jpg">
            <a:extLst>
              <a:ext uri="{FF2B5EF4-FFF2-40B4-BE49-F238E27FC236}">
                <a16:creationId xmlns:a16="http://schemas.microsoft.com/office/drawing/2014/main" id="{DF31BFC7-F88D-1643-8E09-9DDF49D8E5AF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745" y="761135"/>
            <a:ext cx="3254085" cy="22205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Shape 124">
            <a:extLst>
              <a:ext uri="{FF2B5EF4-FFF2-40B4-BE49-F238E27FC236}">
                <a16:creationId xmlns:a16="http://schemas.microsoft.com/office/drawing/2014/main" id="{01AB4E3B-9764-FC4E-9974-0D23F519603D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583" y="2776314"/>
            <a:ext cx="3227644" cy="22024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921B4798-9DF5-4338-8E42-BACD98343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/>
              <a:t>全系列皆可輕鬆擴充記憶體達 </a:t>
            </a:r>
            <a:r>
              <a:rPr lang="en-US" altLang="zh-TW" sz="3600" b="0">
                <a:latin typeface="Oswald Medium" pitchFamily="2" charset="0"/>
              </a:rPr>
              <a:t>8GB</a:t>
            </a:r>
            <a:endParaRPr lang="zh-TW" altLang="en-US" sz="3600" b="0">
              <a:latin typeface="Oswald Medium" pitchFamily="2" charset="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4E490487-983E-4E3F-B99B-6B661FF92B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22" y="2836806"/>
            <a:ext cx="2065273" cy="21333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11F3D1E-9229-4D16-8DA8-0FC13FEAB04A}"/>
              </a:ext>
            </a:extLst>
          </p:cNvPr>
          <p:cNvSpPr/>
          <p:nvPr/>
        </p:nvSpPr>
        <p:spPr>
          <a:xfrm>
            <a:off x="2049472" y="3743856"/>
            <a:ext cx="2684960" cy="74283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da-DK" altLang="zh-TW" sz="1400">
                <a:solidFill>
                  <a:schemeClr val="bg1"/>
                </a:solidFill>
                <a:latin typeface="Oswald Medium"/>
                <a:ea typeface="Microsoft JhengHei"/>
                <a:cs typeface="Arial"/>
              </a:rPr>
              <a:t>2GB</a:t>
            </a:r>
            <a:r>
              <a:rPr lang="en-US" altLang="zh-TW" sz="1400">
                <a:solidFill>
                  <a:schemeClr val="bg1"/>
                </a:solidFill>
                <a:latin typeface="Oswald Medium"/>
                <a:ea typeface="Microsoft JhengHei"/>
                <a:cs typeface="Arial"/>
              </a:rPr>
              <a:t>:</a:t>
            </a:r>
            <a:r>
              <a:rPr lang="zh-TW" altLang="en-US" sz="1400">
                <a:solidFill>
                  <a:schemeClr val="bg1"/>
                </a:solidFill>
                <a:latin typeface="Oswald Medium"/>
                <a:ea typeface="Microsoft JhengHei"/>
                <a:cs typeface="Arial"/>
              </a:rPr>
              <a:t> </a:t>
            </a:r>
            <a:r>
              <a:rPr lang="da-DK" altLang="zh-TW" sz="1400">
                <a:solidFill>
                  <a:schemeClr val="bg1"/>
                </a:solidFill>
                <a:latin typeface="Oswald Medium"/>
                <a:ea typeface="Microsoft JhengHei"/>
                <a:cs typeface="Arial"/>
              </a:rPr>
              <a:t>RAM-2GDR3T0-SO-1600</a:t>
            </a:r>
          </a:p>
          <a:p>
            <a:r>
              <a:rPr lang="da-DK" altLang="zh-TW" sz="1400">
                <a:solidFill>
                  <a:schemeClr val="bg1"/>
                </a:solidFill>
                <a:latin typeface="Oswald Medium"/>
                <a:ea typeface="Microsoft JhengHei"/>
                <a:cs typeface="Arial"/>
              </a:rPr>
              <a:t>4GB:</a:t>
            </a:r>
            <a:r>
              <a:rPr lang="zh-TW" altLang="en-US" sz="1400">
                <a:solidFill>
                  <a:schemeClr val="bg1"/>
                </a:solidFill>
                <a:latin typeface="Oswald Medium"/>
                <a:ea typeface="Microsoft JhengHei"/>
                <a:cs typeface="Arial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Oswald Medium"/>
                <a:ea typeface="Microsoft JhengHei"/>
                <a:cs typeface="Arial"/>
              </a:rPr>
              <a:t>RAM-4GDR3T0-SO-1600</a:t>
            </a:r>
            <a:endParaRPr lang="da-DK" altLang="zh-TW" sz="140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  <a:cs typeface="Arial" pitchFamily="34" charset="0"/>
            </a:endParaRPr>
          </a:p>
          <a:p>
            <a:r>
              <a:rPr lang="da-DK" altLang="zh-TW" sz="14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 pitchFamily="34" charset="0"/>
              </a:rPr>
              <a:t>8GB: RAM-8GDR3-SO-1600</a:t>
            </a:r>
          </a:p>
        </p:txBody>
      </p:sp>
      <p:sp>
        <p:nvSpPr>
          <p:cNvPr id="25" name="矩形: 剪去對角角落 24">
            <a:extLst>
              <a:ext uri="{FF2B5EF4-FFF2-40B4-BE49-F238E27FC236}">
                <a16:creationId xmlns:a16="http://schemas.microsoft.com/office/drawing/2014/main" id="{275FE75C-8593-49D9-8D33-9D494D38DA6E}"/>
              </a:ext>
            </a:extLst>
          </p:cNvPr>
          <p:cNvSpPr/>
          <p:nvPr/>
        </p:nvSpPr>
        <p:spPr>
          <a:xfrm>
            <a:off x="5433089" y="1663098"/>
            <a:ext cx="1893400" cy="365953"/>
          </a:xfrm>
          <a:prstGeom prst="snip2DiagRect">
            <a:avLst>
              <a:gd name="adj1" fmla="val 0"/>
              <a:gd name="adj2" fmla="val 3479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Oswald" pitchFamily="2" charset="0"/>
                <a:ea typeface="微軟正黑體" panose="020B0604030504040204" pitchFamily="34" charset="-120"/>
                <a:cs typeface="Arial" pitchFamily="34" charset="0"/>
              </a:rPr>
              <a:t>1. </a:t>
            </a:r>
            <a:r>
              <a:rPr lang="zh-CN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移除側蓋</a:t>
            </a:r>
            <a:endParaRPr lang="da-DK" altLang="zh-TW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26" name="矩形: 剪去對角角落 25">
            <a:extLst>
              <a:ext uri="{FF2B5EF4-FFF2-40B4-BE49-F238E27FC236}">
                <a16:creationId xmlns:a16="http://schemas.microsoft.com/office/drawing/2014/main" id="{6120CF6D-6BA9-46BD-81DB-F7D0041C86F9}"/>
              </a:ext>
            </a:extLst>
          </p:cNvPr>
          <p:cNvSpPr/>
          <p:nvPr/>
        </p:nvSpPr>
        <p:spPr>
          <a:xfrm>
            <a:off x="5433089" y="3865559"/>
            <a:ext cx="1893400" cy="365953"/>
          </a:xfrm>
          <a:prstGeom prst="snip2DiagRect">
            <a:avLst>
              <a:gd name="adj1" fmla="val 0"/>
              <a:gd name="adj2" fmla="val 34798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>
                <a:solidFill>
                  <a:schemeClr val="tx1"/>
                </a:solidFill>
                <a:latin typeface="Oswald" pitchFamily="2" charset="0"/>
                <a:ea typeface="微軟正黑體" panose="020B0604030504040204" pitchFamily="34" charset="-120"/>
                <a:cs typeface="Arial" pitchFamily="34" charset="0"/>
              </a:rPr>
              <a:t>2. </a:t>
            </a:r>
            <a:r>
              <a:rPr lang="zh-CN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移除硬碟支架</a:t>
            </a:r>
            <a:endParaRPr lang="da-DK" altLang="zh-TW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1ADD680-FB78-4FC8-9AF1-F6E26CD0AA2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080" y="1807563"/>
            <a:ext cx="1854272" cy="1677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F0915345-19B9-4818-A71E-54AF1650D4F0}"/>
              </a:ext>
            </a:extLst>
          </p:cNvPr>
          <p:cNvGrpSpPr/>
          <p:nvPr/>
        </p:nvGrpSpPr>
        <p:grpSpPr>
          <a:xfrm rot="18424980">
            <a:off x="1657401" y="2383751"/>
            <a:ext cx="1869874" cy="743418"/>
            <a:chOff x="2341027" y="2414206"/>
            <a:chExt cx="3106808" cy="1235194"/>
          </a:xfrm>
        </p:grpSpPr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B4E27F61-14E8-46B6-92C3-33716F127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3712735" y="2191526"/>
              <a:ext cx="300075" cy="2615673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9D1DE2B-2366-5C4E-910A-22E5882148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294" b="25993"/>
            <a:stretch/>
          </p:blipFill>
          <p:spPr bwMode="auto">
            <a:xfrm>
              <a:off x="2341027" y="2414206"/>
              <a:ext cx="3106808" cy="1075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4770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圓角矩形 45">
            <a:extLst>
              <a:ext uri="{FF2B5EF4-FFF2-40B4-BE49-F238E27FC236}">
                <a16:creationId xmlns:a16="http://schemas.microsoft.com/office/drawing/2014/main" id="{DA00404B-65E6-4ED0-8091-BD64F0059381}"/>
              </a:ext>
            </a:extLst>
          </p:cNvPr>
          <p:cNvSpPr/>
          <p:nvPr/>
        </p:nvSpPr>
        <p:spPr>
          <a:xfrm>
            <a:off x="379761" y="1363013"/>
            <a:ext cx="4256968" cy="3442122"/>
          </a:xfrm>
          <a:prstGeom prst="roundRect">
            <a:avLst>
              <a:gd name="adj" fmla="val 323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圓角矩形 47">
            <a:extLst>
              <a:ext uri="{FF2B5EF4-FFF2-40B4-BE49-F238E27FC236}">
                <a16:creationId xmlns:a16="http://schemas.microsoft.com/office/drawing/2014/main" id="{EAC3D194-4721-417A-BD77-5DAAA467B60B}"/>
              </a:ext>
            </a:extLst>
          </p:cNvPr>
          <p:cNvSpPr/>
          <p:nvPr/>
        </p:nvSpPr>
        <p:spPr>
          <a:xfrm>
            <a:off x="4737530" y="1363013"/>
            <a:ext cx="4078893" cy="3442122"/>
          </a:xfrm>
          <a:prstGeom prst="roundRect">
            <a:avLst>
              <a:gd name="adj" fmla="val 217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標題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err="1"/>
              <a:t>快速</a:t>
            </a:r>
            <a:r>
              <a:rPr lang="zh-TW" altLang="en-US" sz="3600"/>
              <a:t>裝拆</a:t>
            </a:r>
            <a:r>
              <a:rPr lang="en-US" altLang="zh-TW" sz="3600"/>
              <a:t>的</a:t>
            </a:r>
            <a:r>
              <a:rPr lang="en-US" altLang="zh-TW" sz="3600">
                <a:latin typeface="Oswald Medium" pitchFamily="2" charset="0"/>
              </a:rPr>
              <a:t> </a:t>
            </a:r>
            <a:r>
              <a:rPr lang="en-US" altLang="zh-TW" sz="3600" b="0">
                <a:latin typeface="Oswald Medium" pitchFamily="2" charset="0"/>
              </a:rPr>
              <a:t>HDD</a:t>
            </a:r>
            <a:r>
              <a:rPr lang="en-US" altLang="zh-TW" sz="3600">
                <a:latin typeface="Oswald Medium" pitchFamily="2" charset="0"/>
              </a:rPr>
              <a:t> </a:t>
            </a:r>
            <a:r>
              <a:rPr lang="zh-TW" altLang="en-US" sz="3600"/>
              <a:t>與 </a:t>
            </a:r>
            <a:r>
              <a:rPr lang="en-US" altLang="zh-TW" sz="3600" b="0">
                <a:latin typeface="Oswald Medium" pitchFamily="2" charset="0"/>
              </a:rPr>
              <a:t>SSD</a:t>
            </a:r>
            <a:r>
              <a:rPr lang="en-US" altLang="zh-TW" sz="3600"/>
              <a:t> </a:t>
            </a:r>
            <a:r>
              <a:rPr lang="en-US" altLang="zh-TW" sz="3600" err="1"/>
              <a:t>安裝</a:t>
            </a:r>
            <a:endParaRPr lang="en-US" altLang="zh-TW" sz="360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10AB85F-B0C8-4B7A-93D4-41CF0FFE84F3}"/>
              </a:ext>
            </a:extLst>
          </p:cNvPr>
          <p:cNvSpPr/>
          <p:nvPr/>
        </p:nvSpPr>
        <p:spPr>
          <a:xfrm>
            <a:off x="336573" y="1363013"/>
            <a:ext cx="501957" cy="727123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 sz="4125" b="1">
              <a:solidFill>
                <a:schemeClr val="bg1"/>
              </a:solidFill>
            </a:endParaRPr>
          </a:p>
        </p:txBody>
      </p:sp>
      <p:pic>
        <p:nvPicPr>
          <p:cNvPr id="43" name="圖形 42">
            <a:extLst>
              <a:ext uri="{FF2B5EF4-FFF2-40B4-BE49-F238E27FC236}">
                <a16:creationId xmlns:a16="http://schemas.microsoft.com/office/drawing/2014/main" id="{7448EEE3-046E-4748-8886-5A10E155A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557" y="1551674"/>
            <a:ext cx="2396538" cy="1311048"/>
          </a:xfrm>
          <a:prstGeom prst="rect">
            <a:avLst/>
          </a:prstGeom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B3E3C10E-1705-4A2C-852C-95BADEF13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7454" y="2875416"/>
            <a:ext cx="1827290" cy="1861985"/>
          </a:xfrm>
          <a:prstGeom prst="rect">
            <a:avLst/>
          </a:prstGeom>
        </p:spPr>
      </p:pic>
      <p:pic>
        <p:nvPicPr>
          <p:cNvPr id="48" name="圖形 47">
            <a:extLst>
              <a:ext uri="{FF2B5EF4-FFF2-40B4-BE49-F238E27FC236}">
                <a16:creationId xmlns:a16="http://schemas.microsoft.com/office/drawing/2014/main" id="{B9F2C1BF-2575-4B23-B56C-90F17411E9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65011" y="3184543"/>
            <a:ext cx="2303074" cy="1589446"/>
          </a:xfrm>
          <a:prstGeom prst="rect">
            <a:avLst/>
          </a:prstGeom>
        </p:spPr>
      </p:pic>
      <p:pic>
        <p:nvPicPr>
          <p:cNvPr id="49" name="圖形 48">
            <a:extLst>
              <a:ext uri="{FF2B5EF4-FFF2-40B4-BE49-F238E27FC236}">
                <a16:creationId xmlns:a16="http://schemas.microsoft.com/office/drawing/2014/main" id="{F7160DEE-67B2-4B10-99C7-480B69AB17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07290" y="1556298"/>
            <a:ext cx="1452783" cy="1311048"/>
          </a:xfrm>
          <a:prstGeom prst="rect">
            <a:avLst/>
          </a:prstGeom>
        </p:spPr>
      </p:pic>
      <p:pic>
        <p:nvPicPr>
          <p:cNvPr id="50" name="圖形 49">
            <a:extLst>
              <a:ext uri="{FF2B5EF4-FFF2-40B4-BE49-F238E27FC236}">
                <a16:creationId xmlns:a16="http://schemas.microsoft.com/office/drawing/2014/main" id="{8487F4C1-C6B6-4C07-B96D-06D193262C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07854" y="1705791"/>
            <a:ext cx="2554837" cy="1012061"/>
          </a:xfrm>
          <a:prstGeom prst="rect">
            <a:avLst/>
          </a:prstGeom>
        </p:spPr>
      </p:pic>
      <p:pic>
        <p:nvPicPr>
          <p:cNvPr id="51" name="圖形 50">
            <a:extLst>
              <a:ext uri="{FF2B5EF4-FFF2-40B4-BE49-F238E27FC236}">
                <a16:creationId xmlns:a16="http://schemas.microsoft.com/office/drawing/2014/main" id="{C8089425-5290-4A7B-A0C7-3FDCFC7F5C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80525" y="2770666"/>
            <a:ext cx="2027761" cy="1935590"/>
          </a:xfrm>
          <a:prstGeom prst="rect">
            <a:avLst/>
          </a:prstGeom>
        </p:spPr>
      </p:pic>
      <p:pic>
        <p:nvPicPr>
          <p:cNvPr id="52" name="圖形 51">
            <a:extLst>
              <a:ext uri="{FF2B5EF4-FFF2-40B4-BE49-F238E27FC236}">
                <a16:creationId xmlns:a16="http://schemas.microsoft.com/office/drawing/2014/main" id="{74283EA3-EF63-4615-AE30-719F615D55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560583" y="3091477"/>
            <a:ext cx="2537035" cy="1616337"/>
          </a:xfrm>
          <a:prstGeom prst="rect">
            <a:avLst/>
          </a:prstGeom>
        </p:spPr>
      </p:pic>
      <p:sp>
        <p:nvSpPr>
          <p:cNvPr id="2" name="矩形: 剪去同側角落 1">
            <a:extLst>
              <a:ext uri="{FF2B5EF4-FFF2-40B4-BE49-F238E27FC236}">
                <a16:creationId xmlns:a16="http://schemas.microsoft.com/office/drawing/2014/main" id="{5465AC9F-6BAB-4CB3-9FA0-787DCD0CB755}"/>
              </a:ext>
            </a:extLst>
          </p:cNvPr>
          <p:cNvSpPr/>
          <p:nvPr/>
        </p:nvSpPr>
        <p:spPr>
          <a:xfrm>
            <a:off x="379761" y="1075060"/>
            <a:ext cx="4256968" cy="430054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TW" b="1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3.5 吋 HDD</a:t>
            </a:r>
            <a:r>
              <a:rPr lang="zh-TW" altLang="en-US" b="1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：免工具安裝</a:t>
            </a:r>
            <a:endParaRPr lang="en-US" altLang="en-US" b="1">
              <a:solidFill>
                <a:schemeClr val="tx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16" name="矩形: 剪去同側角落 15">
            <a:extLst>
              <a:ext uri="{FF2B5EF4-FFF2-40B4-BE49-F238E27FC236}">
                <a16:creationId xmlns:a16="http://schemas.microsoft.com/office/drawing/2014/main" id="{29E34FEE-DAA1-4FDC-A260-016BE3E6BBDD}"/>
              </a:ext>
            </a:extLst>
          </p:cNvPr>
          <p:cNvSpPr/>
          <p:nvPr/>
        </p:nvSpPr>
        <p:spPr>
          <a:xfrm>
            <a:off x="4737273" y="1075060"/>
            <a:ext cx="4078893" cy="430054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ct val="0"/>
              </a:spcBef>
            </a:pPr>
            <a:r>
              <a:rPr lang="en-US" altLang="zh-TW" b="1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2.5 吋 HDD/SSD</a:t>
            </a:r>
            <a:r>
              <a:rPr lang="zh-TW" altLang="en-US" b="1">
                <a:solidFill>
                  <a:schemeClr val="tx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：螺絲固定</a:t>
            </a:r>
            <a:endParaRPr lang="en-US" altLang="en-US" b="1">
              <a:solidFill>
                <a:schemeClr val="tx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71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2871C50-17A0-44DF-A648-B30A3DE1B3E7}"/>
              </a:ext>
            </a:extLst>
          </p:cNvPr>
          <p:cNvSpPr/>
          <p:nvPr/>
        </p:nvSpPr>
        <p:spPr>
          <a:xfrm flipV="1">
            <a:off x="352848" y="1362769"/>
            <a:ext cx="3883378" cy="3428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A77B02-528A-6B4D-84DE-A780BF2BB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67" y="220926"/>
            <a:ext cx="8043469" cy="493563"/>
          </a:xfrm>
        </p:spPr>
        <p:txBody>
          <a:bodyPr/>
          <a:lstStyle/>
          <a:p>
            <a:r>
              <a:rPr lang="zh-CN" altLang="en-US" sz="3600">
                <a:latin typeface="Oswald Medium" pitchFamily="2" charset="0"/>
              </a:rPr>
              <a:t>免換網路佈線，立馬升級</a:t>
            </a:r>
            <a:r>
              <a:rPr lang="en-US" altLang="zh-CN" sz="3600">
                <a:latin typeface="Oswald Medium" pitchFamily="2" charset="0"/>
              </a:rPr>
              <a:t> </a:t>
            </a:r>
            <a:r>
              <a:rPr lang="en-US" altLang="zh-TW" sz="3600" b="0">
                <a:latin typeface="Oswald Medium" pitchFamily="2" charset="0"/>
              </a:rPr>
              <a:t>2.5GbE</a:t>
            </a:r>
            <a:endParaRPr lang="en-US" sz="3600"/>
          </a:p>
        </p:txBody>
      </p:sp>
      <p:graphicFrame>
        <p:nvGraphicFramePr>
          <p:cNvPr id="15" name="Shape 253">
            <a:extLst>
              <a:ext uri="{FF2B5EF4-FFF2-40B4-BE49-F238E27FC236}">
                <a16:creationId xmlns:a16="http://schemas.microsoft.com/office/drawing/2014/main" id="{7F2432A7-6277-694F-B561-924B762A93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6574614"/>
              </p:ext>
            </p:extLst>
          </p:nvPr>
        </p:nvGraphicFramePr>
        <p:xfrm>
          <a:off x="4907776" y="1915158"/>
          <a:ext cx="3442484" cy="2158653"/>
        </p:xfrm>
        <a:graphic>
          <a:graphicData uri="http://schemas.openxmlformats.org/drawingml/2006/table">
            <a:tbl>
              <a:tblPr firstRow="1" bandRow="1">
                <a:effectLst/>
                <a:tableStyleId>{85BE263C-DBD7-4A20-BB59-AAB30ACAA65A}</a:tableStyleId>
              </a:tblPr>
              <a:tblGrid>
                <a:gridCol w="7551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2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1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297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sz="14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sz="14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6A</a:t>
                      </a:r>
                      <a:endParaRPr lang="en-US" altLang="zh-TW" sz="14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3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rgbClr val="F3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b="0" i="0">
                          <a:solidFill>
                            <a:srgbClr val="4D5156"/>
                          </a:solidFill>
                          <a:effectLst/>
                          <a:latin typeface="arial" panose="020B0604020202020204" pitchFamily="34" charset="0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17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10G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r>
                        <a:rPr 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(55m)</a:t>
                      </a:r>
                      <a:endParaRPr sz="14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✓</a:t>
                      </a:r>
                      <a:endParaRPr sz="16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6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87F13F4C-5825-E242-856A-171645124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0079" y="965096"/>
            <a:ext cx="2065419" cy="19131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 descr="https://www.qnap.com/i/_images/product/items/407_s.png?t=1570086655">
            <a:extLst>
              <a:ext uri="{FF2B5EF4-FFF2-40B4-BE49-F238E27FC236}">
                <a16:creationId xmlns:a16="http://schemas.microsoft.com/office/drawing/2014/main" id="{304812A7-A357-FB42-BE7C-6D79268A6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36" b="33135"/>
          <a:stretch/>
        </p:blipFill>
        <p:spPr bwMode="auto">
          <a:xfrm>
            <a:off x="2443076" y="3326143"/>
            <a:ext cx="1588175" cy="46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www.qnap.com/i/_images/product/items/327_s.png?t=1560145787">
            <a:extLst>
              <a:ext uri="{FF2B5EF4-FFF2-40B4-BE49-F238E27FC236}">
                <a16:creationId xmlns:a16="http://schemas.microsoft.com/office/drawing/2014/main" id="{DEDAC38C-0D6F-8048-8B36-7BC7858A3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064" b="33063"/>
          <a:stretch/>
        </p:blipFill>
        <p:spPr bwMode="auto">
          <a:xfrm>
            <a:off x="334360" y="3248410"/>
            <a:ext cx="1870139" cy="55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B939575B-F43A-AE43-B784-BB4C293F9CFE}"/>
              </a:ext>
            </a:extLst>
          </p:cNvPr>
          <p:cNvSpPr txBox="1"/>
          <p:nvPr/>
        </p:nvSpPr>
        <p:spPr>
          <a:xfrm>
            <a:off x="418141" y="1385347"/>
            <a:ext cx="3752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多款支援 </a:t>
            </a:r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2.5</a:t>
            </a:r>
            <a:r>
              <a:rPr lang="en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GbE </a:t>
            </a: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的 </a:t>
            </a:r>
            <a:r>
              <a:rPr lang="en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QNAP 10G </a:t>
            </a:r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網路交換器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5FBD840-85C4-264C-B4F8-5AD632879CC4}"/>
              </a:ext>
            </a:extLst>
          </p:cNvPr>
          <p:cNvSpPr txBox="1"/>
          <p:nvPr/>
        </p:nvSpPr>
        <p:spPr>
          <a:xfrm>
            <a:off x="2440027" y="3762504"/>
            <a:ext cx="1419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QSW-308-1C</a:t>
            </a:r>
            <a:endParaRPr lang="zh-TW" alt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DA3E5DA8-327E-394F-BC31-5C8E28230358}"/>
              </a:ext>
            </a:extLst>
          </p:cNvPr>
          <p:cNvSpPr txBox="1"/>
          <p:nvPr/>
        </p:nvSpPr>
        <p:spPr>
          <a:xfrm>
            <a:off x="398527" y="3772740"/>
            <a:ext cx="1591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QSW-1208-8C</a:t>
            </a:r>
            <a:endParaRPr lang="zh-TW" altLang="en-US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73EFAF0-0936-E044-97FD-688AA7222A4B}"/>
              </a:ext>
            </a:extLst>
          </p:cNvPr>
          <p:cNvSpPr txBox="1"/>
          <p:nvPr/>
        </p:nvSpPr>
        <p:spPr>
          <a:xfrm>
            <a:off x="2440027" y="4021468"/>
            <a:ext cx="1509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x 10G/5G/2.5G</a:t>
            </a:r>
          </a:p>
          <a:p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RJ45 Multi-Gig</a:t>
            </a:r>
            <a:endParaRPr lang="zh-TW" altLang="en-US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C819925-C096-D647-A5A1-887ABF67B47A}"/>
              </a:ext>
            </a:extLst>
          </p:cNvPr>
          <p:cNvSpPr txBox="1"/>
          <p:nvPr/>
        </p:nvSpPr>
        <p:spPr>
          <a:xfrm>
            <a:off x="398527" y="4039503"/>
            <a:ext cx="1419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 x 10G/5G/2.5G</a:t>
            </a:r>
          </a:p>
          <a:p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RJ45 Multi-Gig</a:t>
            </a:r>
            <a:endParaRPr lang="zh-TW" altLang="en-US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7B3019F0-A483-9949-88A6-89365677E4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233" y="1835782"/>
            <a:ext cx="1611025" cy="498846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1F985A2A-BF43-BC46-9434-BB82C1C841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962" y="1884303"/>
            <a:ext cx="1588175" cy="382591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938F036E-5064-2A45-A61B-3F7594241588}"/>
              </a:ext>
            </a:extLst>
          </p:cNvPr>
          <p:cNvSpPr txBox="1"/>
          <p:nvPr/>
        </p:nvSpPr>
        <p:spPr>
          <a:xfrm>
            <a:off x="398527" y="2370865"/>
            <a:ext cx="1870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QSW-M408-4C (</a:t>
            </a:r>
            <a:r>
              <a:rPr lang="zh-TW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網管型</a:t>
            </a:r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7409F2C-A97F-1242-BF9F-4F49CE173AFF}"/>
              </a:ext>
            </a:extLst>
          </p:cNvPr>
          <p:cNvSpPr txBox="1"/>
          <p:nvPr/>
        </p:nvSpPr>
        <p:spPr>
          <a:xfrm>
            <a:off x="398527" y="2604435"/>
            <a:ext cx="1493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x 10G/5G/2.5G</a:t>
            </a:r>
          </a:p>
          <a:p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RJ45 Multi-Gig</a:t>
            </a:r>
            <a:endParaRPr lang="zh-TW" altLang="en-US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C5383D66-C89B-BC47-BBDC-EF65C8ED61DF}"/>
              </a:ext>
            </a:extLst>
          </p:cNvPr>
          <p:cNvSpPr txBox="1"/>
          <p:nvPr/>
        </p:nvSpPr>
        <p:spPr>
          <a:xfrm>
            <a:off x="2440027" y="2355848"/>
            <a:ext cx="1903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QSW-M408-2C </a:t>
            </a:r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網管型</a:t>
            </a:r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B689F18F-63AB-254F-9678-731CA2F6AD90}"/>
              </a:ext>
            </a:extLst>
          </p:cNvPr>
          <p:cNvSpPr txBox="1"/>
          <p:nvPr/>
        </p:nvSpPr>
        <p:spPr>
          <a:xfrm>
            <a:off x="2440027" y="2604435"/>
            <a:ext cx="1371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x 10G/5G/2.5G</a:t>
            </a:r>
          </a:p>
          <a:p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RJ45 Multi-Gig</a:t>
            </a:r>
            <a:endParaRPr lang="zh-TW" altLang="en-US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83DD444-08AC-42F5-A281-A33ED65E9BDF}"/>
              </a:ext>
            </a:extLst>
          </p:cNvPr>
          <p:cNvSpPr/>
          <p:nvPr/>
        </p:nvSpPr>
        <p:spPr>
          <a:xfrm>
            <a:off x="352848" y="3139283"/>
            <a:ext cx="3883378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FE44B6F-F462-4A37-891D-9FB433CAB1E4}"/>
              </a:ext>
            </a:extLst>
          </p:cNvPr>
          <p:cNvSpPr/>
          <p:nvPr/>
        </p:nvSpPr>
        <p:spPr>
          <a:xfrm>
            <a:off x="352848" y="4584261"/>
            <a:ext cx="3883378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5455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76E91050-990D-4B1D-9582-EC0ECCBC3A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9441" y="1360566"/>
            <a:ext cx="5470253" cy="3782933"/>
          </a:xfrm>
          <a:prstGeom prst="rect">
            <a:avLst/>
          </a:prstGeom>
        </p:spPr>
      </p:pic>
      <p:sp>
        <p:nvSpPr>
          <p:cNvPr id="19" name="矩形 69">
            <a:extLst>
              <a:ext uri="{FF2B5EF4-FFF2-40B4-BE49-F238E27FC236}">
                <a16:creationId xmlns:a16="http://schemas.microsoft.com/office/drawing/2014/main" id="{EB22389A-4C69-4876-A3BE-C3D010C1FFB3}"/>
              </a:ext>
            </a:extLst>
          </p:cNvPr>
          <p:cNvSpPr/>
          <p:nvPr/>
        </p:nvSpPr>
        <p:spPr>
          <a:xfrm>
            <a:off x="3028275" y="1483658"/>
            <a:ext cx="6206036" cy="638636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altLang="en-US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16B8B98-738D-4C37-995C-EE1B508AE3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206" y="1246892"/>
            <a:ext cx="3035857" cy="3363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A77B02-528A-6B4D-84DE-A780BF2BB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7" y="220926"/>
            <a:ext cx="8596044" cy="493563"/>
          </a:xfrm>
        </p:spPr>
        <p:txBody>
          <a:bodyPr/>
          <a:lstStyle/>
          <a:p>
            <a:r>
              <a:rPr lang="zh-CN" altLang="en-US" sz="3600">
                <a:latin typeface="Oswald Medium" pitchFamily="2" charset="0"/>
              </a:rPr>
              <a:t>速度不夠還有</a:t>
            </a:r>
            <a:r>
              <a:rPr lang="en-US" altLang="zh-CN" sz="3600">
                <a:latin typeface="Oswald Medium" pitchFamily="2" charset="0"/>
              </a:rPr>
              <a:t> </a:t>
            </a:r>
            <a:r>
              <a:rPr lang="en-US" altLang="zh-TW" sz="3600" b="0">
                <a:latin typeface="Oswald Medium" pitchFamily="2" charset="0"/>
              </a:rPr>
              <a:t>TS-431X3</a:t>
            </a:r>
            <a:r>
              <a:rPr lang="en-US" altLang="zh-TW" sz="3600"/>
              <a:t> </a:t>
            </a:r>
            <a:r>
              <a:rPr lang="en-US" altLang="zh-TW" sz="3600" b="0">
                <a:latin typeface="Oswald Medium" pitchFamily="2" charset="0"/>
              </a:rPr>
              <a:t>10</a:t>
            </a:r>
            <a:r>
              <a:rPr lang="en-US" sz="3600" b="0">
                <a:latin typeface="Oswald Medium" pitchFamily="2" charset="0"/>
              </a:rPr>
              <a:t>GbE SFP+</a:t>
            </a:r>
            <a:r>
              <a:rPr lang="en-US" sz="3600"/>
              <a:t> </a:t>
            </a:r>
            <a:r>
              <a:rPr lang="zh-TW" altLang="en-US" sz="3600"/>
              <a:t>神救援</a:t>
            </a:r>
            <a:endParaRPr lang="en-US" sz="36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A82075-27E0-8A4F-8263-0D235C3ABD4C}"/>
              </a:ext>
            </a:extLst>
          </p:cNvPr>
          <p:cNvSpPr/>
          <p:nvPr/>
        </p:nvSpPr>
        <p:spPr>
          <a:xfrm>
            <a:off x="3864736" y="1496033"/>
            <a:ext cx="4880164" cy="638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zh-TW" altLang="en-US" sz="1600" b="1">
                <a:latin typeface="微軟正黑體" pitchFamily="34" charset="-120"/>
                <a:ea typeface="微軟正黑體" pitchFamily="34" charset="-120"/>
              </a:rPr>
              <a:t>高速的資料吞吐能力，滿足辦公室環境對軟體容器應用、大量檔案存取、備份和復原等高頻寬作業的需求</a:t>
            </a:r>
            <a:endParaRPr lang="en-US" sz="1600"/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ABDD8D02-B12B-474F-AA33-2AF6E856B7F9}"/>
              </a:ext>
            </a:extLst>
          </p:cNvPr>
          <p:cNvCxnSpPr>
            <a:cxnSpLocks/>
          </p:cNvCxnSpPr>
          <p:nvPr/>
        </p:nvCxnSpPr>
        <p:spPr>
          <a:xfrm>
            <a:off x="3157046" y="2515299"/>
            <a:ext cx="1542337" cy="0"/>
          </a:xfrm>
          <a:prstGeom prst="line">
            <a:avLst/>
          </a:prstGeom>
          <a:ln w="19050">
            <a:solidFill>
              <a:srgbClr val="FFFF00"/>
            </a:solidFill>
            <a:headEnd type="none"/>
            <a:tailEnd type="triangl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965C19B8-B512-49A3-BF78-0CCF2DCF6C3C}"/>
              </a:ext>
            </a:extLst>
          </p:cNvPr>
          <p:cNvSpPr/>
          <p:nvPr/>
        </p:nvSpPr>
        <p:spPr>
          <a:xfrm>
            <a:off x="2710006" y="2301621"/>
            <a:ext cx="447040" cy="435218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CA2A500-967C-498E-926D-F03E587084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689" y="2115938"/>
            <a:ext cx="3080226" cy="19254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853D17E-1868-4E71-BCE6-E912A5A4AFEA}"/>
              </a:ext>
            </a:extLst>
          </p:cNvPr>
          <p:cNvSpPr txBox="1"/>
          <p:nvPr/>
        </p:nvSpPr>
        <p:spPr>
          <a:xfrm>
            <a:off x="4869551" y="2339887"/>
            <a:ext cx="1317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chemeClr val="bg1"/>
                </a:solidFill>
                <a:latin typeface="Oswald Medium" pitchFamily="2" charset="0"/>
              </a:rPr>
              <a:t>QSW-308-1C</a:t>
            </a:r>
            <a:endParaRPr lang="zh-TW" altLang="en-US" sz="1400">
              <a:solidFill>
                <a:schemeClr val="bg1"/>
              </a:solidFill>
              <a:latin typeface="Oswald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51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16F3D332-D6DE-48B1-873F-9E70A2FE6D50}"/>
              </a:ext>
            </a:extLst>
          </p:cNvPr>
          <p:cNvSpPr/>
          <p:nvPr/>
        </p:nvSpPr>
        <p:spPr>
          <a:xfrm>
            <a:off x="646405" y="1042391"/>
            <a:ext cx="2558489" cy="4884276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剪去同側角落 20">
            <a:extLst>
              <a:ext uri="{FF2B5EF4-FFF2-40B4-BE49-F238E27FC236}">
                <a16:creationId xmlns:a16="http://schemas.microsoft.com/office/drawing/2014/main" id="{C730D895-BA61-432A-8213-AD3E8E3F2881}"/>
              </a:ext>
            </a:extLst>
          </p:cNvPr>
          <p:cNvSpPr/>
          <p:nvPr/>
        </p:nvSpPr>
        <p:spPr>
          <a:xfrm>
            <a:off x="663225" y="1121670"/>
            <a:ext cx="2558489" cy="630230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1650"/>
              </a:lnSpc>
              <a:defRPr/>
            </a:pPr>
            <a:r>
              <a:rPr lang="en-US" altLang="zh-TW">
                <a:solidFill>
                  <a:schemeClr val="tx1"/>
                </a:solidFill>
                <a:latin typeface="Oswald Medium" pitchFamily="2" charset="0"/>
                <a:cs typeface="Arial" panose="020B0604020202020204" pitchFamily="34" charset="0"/>
              </a:rPr>
              <a:t>1.5M SFP+ 10GbE </a:t>
            </a:r>
          </a:p>
          <a:p>
            <a:pPr lvl="0" algn="ctr">
              <a:lnSpc>
                <a:spcPts val="1650"/>
              </a:lnSpc>
              <a:defRPr/>
            </a:pPr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高速線纜</a:t>
            </a:r>
            <a:endParaRPr lang="en-US" altLang="zh-TW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6F0A8C56-027A-4438-A0B0-97B35063859C}"/>
              </a:ext>
            </a:extLst>
          </p:cNvPr>
          <p:cNvSpPr/>
          <p:nvPr/>
        </p:nvSpPr>
        <p:spPr>
          <a:xfrm>
            <a:off x="3321872" y="1042391"/>
            <a:ext cx="2558489" cy="4884276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剪去同側角落 22">
            <a:extLst>
              <a:ext uri="{FF2B5EF4-FFF2-40B4-BE49-F238E27FC236}">
                <a16:creationId xmlns:a16="http://schemas.microsoft.com/office/drawing/2014/main" id="{579645C4-668D-440F-82CA-AA68BAABE058}"/>
              </a:ext>
            </a:extLst>
          </p:cNvPr>
          <p:cNvSpPr/>
          <p:nvPr/>
        </p:nvSpPr>
        <p:spPr>
          <a:xfrm>
            <a:off x="3338692" y="1121670"/>
            <a:ext cx="2558489" cy="630230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1650"/>
              </a:lnSpc>
              <a:defRPr/>
            </a:pPr>
            <a:r>
              <a:rPr lang="en-US" altLang="zh-TW">
                <a:solidFill>
                  <a:schemeClr val="tx1"/>
                </a:solidFill>
                <a:latin typeface="Oswald Medium" pitchFamily="2" charset="0"/>
                <a:cs typeface="Arial" panose="020B0604020202020204" pitchFamily="34" charset="0"/>
              </a:rPr>
              <a:t>3.0M SFP+ 10GbE</a:t>
            </a:r>
          </a:p>
          <a:p>
            <a:pPr lvl="0" algn="ctr">
              <a:lnSpc>
                <a:spcPts val="1650"/>
              </a:lnSpc>
              <a:defRPr/>
            </a:pPr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高速線纜</a:t>
            </a:r>
            <a:endParaRPr lang="en-US" altLang="zh-TW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D6A34219-2FA9-4110-84AD-4DE61D95C15B}"/>
              </a:ext>
            </a:extLst>
          </p:cNvPr>
          <p:cNvSpPr/>
          <p:nvPr/>
        </p:nvSpPr>
        <p:spPr>
          <a:xfrm>
            <a:off x="5997339" y="1042391"/>
            <a:ext cx="2558489" cy="4884276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: 剪去同側角落 24">
            <a:extLst>
              <a:ext uri="{FF2B5EF4-FFF2-40B4-BE49-F238E27FC236}">
                <a16:creationId xmlns:a16="http://schemas.microsoft.com/office/drawing/2014/main" id="{03620509-2AB7-4757-B473-929061521FA8}"/>
              </a:ext>
            </a:extLst>
          </p:cNvPr>
          <p:cNvSpPr/>
          <p:nvPr/>
        </p:nvSpPr>
        <p:spPr>
          <a:xfrm>
            <a:off x="6014159" y="1121670"/>
            <a:ext cx="2558489" cy="630230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ts val="1650"/>
              </a:lnSpc>
              <a:defRPr/>
            </a:pPr>
            <a:r>
              <a:rPr lang="en-US" altLang="zh-TW">
                <a:solidFill>
                  <a:schemeClr val="tx1"/>
                </a:solidFill>
                <a:latin typeface="Oswald Medium" pitchFamily="2" charset="0"/>
                <a:cs typeface="Arial" panose="020B0604020202020204" pitchFamily="34" charset="0"/>
              </a:rPr>
              <a:t>5.0M SFP+ 10GbE</a:t>
            </a:r>
          </a:p>
          <a:p>
            <a:pPr lvl="0" algn="ctr">
              <a:lnSpc>
                <a:spcPts val="1650"/>
              </a:lnSpc>
              <a:defRPr/>
            </a:pPr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高速線纜</a:t>
            </a:r>
            <a:endParaRPr lang="en-US" altLang="zh-TW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8595" y="229834"/>
            <a:ext cx="8438592" cy="493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3600">
                <a:latin typeface="Microsoft JhengHei UI"/>
                <a:ea typeface="Microsoft JhengHei UI"/>
                <a:cs typeface="Arial"/>
              </a:rPr>
              <a:t>一併購足短距離</a:t>
            </a:r>
            <a:r>
              <a:rPr lang="en-US" altLang="zh-TW" sz="3600">
                <a:latin typeface="Microsoft JhengHei UI"/>
                <a:ea typeface="Microsoft JhengHei UI"/>
                <a:cs typeface="Arial"/>
              </a:rPr>
              <a:t>10G</a:t>
            </a:r>
            <a:r>
              <a:rPr lang="en-US" altLang="zh-TW" sz="3600">
                <a:latin typeface="新細明體"/>
                <a:ea typeface="微軟正黑體"/>
                <a:cs typeface="Arial"/>
              </a:rPr>
              <a:t> </a:t>
            </a:r>
            <a:r>
              <a:rPr lang="en-US" altLang="zh-TW" sz="3600" b="0">
                <a:latin typeface="Oswald Medium"/>
                <a:ea typeface="微軟正黑體"/>
                <a:cs typeface="Arial"/>
              </a:rPr>
              <a:t>SFP+ DAC </a:t>
            </a:r>
            <a:r>
              <a:rPr lang="zh-CN" altLang="en-US" sz="3600">
                <a:latin typeface="Arial"/>
                <a:ea typeface="微軟正黑體"/>
                <a:cs typeface="Arial"/>
              </a:rPr>
              <a:t>直連</a:t>
            </a:r>
            <a:r>
              <a:rPr lang="zh-TW" altLang="en-US" sz="3600">
                <a:latin typeface="Microsoft JhengHei UI"/>
                <a:ea typeface="Microsoft JhengHei UI"/>
                <a:cs typeface="Arial"/>
              </a:rPr>
              <a:t>線纜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C71565E-5478-420A-B965-FE7731FF87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916" y="1885359"/>
            <a:ext cx="1976025" cy="1986089"/>
          </a:xfrm>
          <a:prstGeom prst="rect">
            <a:avLst/>
          </a:prstGeom>
          <a:effectLst>
            <a:glow rad="63500">
              <a:schemeClr val="bg1">
                <a:alpha val="57000"/>
              </a:schemeClr>
            </a:glow>
            <a:outerShdw blurRad="50800" dist="38100" dir="2700000" algn="tl" rotWithShape="0">
              <a:prstClr val="black">
                <a:alpha val="29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D7D7006-C544-4B70-90A6-16F5502122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570" y="1879342"/>
            <a:ext cx="1976025" cy="1986089"/>
          </a:xfrm>
          <a:prstGeom prst="rect">
            <a:avLst/>
          </a:prstGeom>
          <a:effectLst>
            <a:glow rad="63500">
              <a:schemeClr val="bg1">
                <a:alpha val="57000"/>
              </a:schemeClr>
            </a:glow>
            <a:outerShdw blurRad="50800" dist="38100" dir="2700000" algn="tl" rotWithShape="0">
              <a:prstClr val="black">
                <a:alpha val="29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B863489-93DD-4EC7-BA9F-F2523D7729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50" t="4904" r="7401" b="9734"/>
          <a:stretch/>
        </p:blipFill>
        <p:spPr>
          <a:xfrm>
            <a:off x="844109" y="2004422"/>
            <a:ext cx="2219328" cy="1735931"/>
          </a:xfrm>
          <a:prstGeom prst="rect">
            <a:avLst/>
          </a:prstGeom>
          <a:effectLst>
            <a:glow rad="63500">
              <a:schemeClr val="bg1">
                <a:alpha val="57000"/>
              </a:schemeClr>
            </a:glow>
            <a:outerShdw blurRad="50800" dist="38100" dir="2700000" algn="tl" rotWithShape="0">
              <a:prstClr val="black">
                <a:alpha val="29000"/>
              </a:prstClr>
            </a:outerShdw>
          </a:effectLst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CFBA8825-92D2-4B28-BDF8-0D46CAC94FCF}"/>
              </a:ext>
            </a:extLst>
          </p:cNvPr>
          <p:cNvSpPr/>
          <p:nvPr/>
        </p:nvSpPr>
        <p:spPr>
          <a:xfrm>
            <a:off x="781334" y="3992875"/>
            <a:ext cx="2689886" cy="582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訂購料號：</a:t>
            </a:r>
          </a:p>
          <a:p>
            <a:pPr>
              <a:lnSpc>
                <a:spcPts val="2000"/>
              </a:lnSpc>
            </a:pP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CAB-DAC15M-SFPP-DEC02</a:t>
            </a:r>
            <a:endParaRPr lang="zh-TW" altLang="en-US" sz="1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C8B7708-8184-4390-81F2-D2DEE0720464}"/>
              </a:ext>
            </a:extLst>
          </p:cNvPr>
          <p:cNvSpPr/>
          <p:nvPr/>
        </p:nvSpPr>
        <p:spPr>
          <a:xfrm>
            <a:off x="3421118" y="3991621"/>
            <a:ext cx="2539194" cy="582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訂購料號：</a:t>
            </a:r>
          </a:p>
          <a:p>
            <a:pPr>
              <a:lnSpc>
                <a:spcPts val="2000"/>
              </a:lnSpc>
            </a:pP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CAB-DAC30M-SFPP-DEC02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37C9C200-ECB8-46F0-B680-CCED6FAF09DE}"/>
              </a:ext>
            </a:extLst>
          </p:cNvPr>
          <p:cNvSpPr/>
          <p:nvPr/>
        </p:nvSpPr>
        <p:spPr>
          <a:xfrm>
            <a:off x="6067086" y="3991621"/>
            <a:ext cx="2749057" cy="582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訂購料號：</a:t>
            </a:r>
          </a:p>
          <a:p>
            <a:pPr>
              <a:lnSpc>
                <a:spcPts val="2000"/>
              </a:lnSpc>
            </a:pP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CAB-DAC50M-SFPP-DEC02</a:t>
            </a:r>
            <a:endParaRPr lang="zh-TW" altLang="en-US" sz="1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254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EC9313D5-EB22-4A40-BEB5-8B700EF54BC1}"/>
              </a:ext>
            </a:extLst>
          </p:cNvPr>
          <p:cNvSpPr/>
          <p:nvPr/>
        </p:nvSpPr>
        <p:spPr>
          <a:xfrm rot="5400000">
            <a:off x="1721258" y="1308808"/>
            <a:ext cx="703530" cy="7007473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 descr="一張含有 膝上型電腦, 個人, 桌, 室內 的圖片&#10;&#10;自動產生的描述">
            <a:extLst>
              <a:ext uri="{FF2B5EF4-FFF2-40B4-BE49-F238E27FC236}">
                <a16:creationId xmlns:a16="http://schemas.microsoft.com/office/drawing/2014/main" id="{31EA50C6-A6B8-4A54-BCE0-C25B704990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34" r="15767" b="-3535"/>
          <a:stretch/>
        </p:blipFill>
        <p:spPr>
          <a:xfrm>
            <a:off x="3540642" y="-23449"/>
            <a:ext cx="5662382" cy="5377919"/>
          </a:xfrm>
          <a:prstGeom prst="rect">
            <a:avLst/>
          </a:prstGeom>
        </p:spPr>
      </p:pic>
      <p:sp>
        <p:nvSpPr>
          <p:cNvPr id="67" name="圓角矩形 73">
            <a:extLst>
              <a:ext uri="{FF2B5EF4-FFF2-40B4-BE49-F238E27FC236}">
                <a16:creationId xmlns:a16="http://schemas.microsoft.com/office/drawing/2014/main" id="{3DAD65CD-AA19-4928-B178-CD19AA8BD426}"/>
              </a:ext>
            </a:extLst>
          </p:cNvPr>
          <p:cNvSpPr/>
          <p:nvPr/>
        </p:nvSpPr>
        <p:spPr>
          <a:xfrm>
            <a:off x="1203293" y="1206566"/>
            <a:ext cx="1955132" cy="3105209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  <a:alpha val="7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圓角矩形 74">
            <a:extLst>
              <a:ext uri="{FF2B5EF4-FFF2-40B4-BE49-F238E27FC236}">
                <a16:creationId xmlns:a16="http://schemas.microsoft.com/office/drawing/2014/main" id="{41771A7A-0D70-4C25-ACEA-E38EBEF31469}"/>
              </a:ext>
            </a:extLst>
          </p:cNvPr>
          <p:cNvSpPr/>
          <p:nvPr/>
        </p:nvSpPr>
        <p:spPr>
          <a:xfrm>
            <a:off x="3726701" y="1206566"/>
            <a:ext cx="2237280" cy="3105209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  <a:alpha val="7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6" name="群組 105">
            <a:extLst>
              <a:ext uri="{FF2B5EF4-FFF2-40B4-BE49-F238E27FC236}">
                <a16:creationId xmlns:a16="http://schemas.microsoft.com/office/drawing/2014/main" id="{B0BB133A-7E78-43E9-BA13-0E127B2F8556}"/>
              </a:ext>
            </a:extLst>
          </p:cNvPr>
          <p:cNvGrpSpPr/>
          <p:nvPr/>
        </p:nvGrpSpPr>
        <p:grpSpPr>
          <a:xfrm>
            <a:off x="948351" y="1545490"/>
            <a:ext cx="5228489" cy="1927677"/>
            <a:chOff x="1928381" y="1424336"/>
            <a:chExt cx="4774715" cy="19276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69" name="Shape 90">
              <a:extLst>
                <a:ext uri="{FF2B5EF4-FFF2-40B4-BE49-F238E27FC236}">
                  <a16:creationId xmlns:a16="http://schemas.microsoft.com/office/drawing/2014/main" id="{7DFF6467-507E-4AFD-AFA0-508FDB90FE59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2707856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Shape 89">
              <a:extLst>
                <a:ext uri="{FF2B5EF4-FFF2-40B4-BE49-F238E27FC236}">
                  <a16:creationId xmlns:a16="http://schemas.microsoft.com/office/drawing/2014/main" id="{D371B836-4955-4A67-BB95-C3F9F55C1694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2066096"/>
              <a:ext cx="4774710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Shape 93">
              <a:extLst>
                <a:ext uri="{FF2B5EF4-FFF2-40B4-BE49-F238E27FC236}">
                  <a16:creationId xmlns:a16="http://schemas.microsoft.com/office/drawing/2014/main" id="{2F9B1C76-BF18-49A1-86CE-96117EAF6CFE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3349617"/>
              <a:ext cx="4774713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Shape 90">
              <a:extLst>
                <a:ext uri="{FF2B5EF4-FFF2-40B4-BE49-F238E27FC236}">
                  <a16:creationId xmlns:a16="http://schemas.microsoft.com/office/drawing/2014/main" id="{9A7C600B-F0B4-4160-91D4-4615FC2515C2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1424336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C931B7-5FEE-8749-A480-C4D8C6AEF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1" y="241848"/>
            <a:ext cx="5228488" cy="653083"/>
          </a:xfrm>
        </p:spPr>
        <p:txBody>
          <a:bodyPr/>
          <a:lstStyle/>
          <a:p>
            <a:r>
              <a:rPr lang="en-US" altLang="zh-TW" sz="3600" b="0">
                <a:latin typeface="Oswald Medium"/>
                <a:ea typeface="微軟正黑體"/>
                <a:cs typeface="Arial"/>
              </a:rPr>
              <a:t>TS-431P3 2.5GbE </a:t>
            </a:r>
            <a:r>
              <a:rPr lang="zh-TW" altLang="en-US" sz="3600">
                <a:latin typeface="Arial"/>
                <a:ea typeface="微軟正黑體"/>
                <a:cs typeface="Arial"/>
              </a:rPr>
              <a:t>傳輸效能</a:t>
            </a:r>
            <a:endParaRPr lang="en-US" sz="3600">
              <a:latin typeface="Arial"/>
              <a:ea typeface="微軟正黑體"/>
              <a:cs typeface="Arial"/>
            </a:endParaRPr>
          </a:p>
        </p:txBody>
      </p:sp>
      <p:sp>
        <p:nvSpPr>
          <p:cNvPr id="70" name="Shape 80">
            <a:extLst>
              <a:ext uri="{FF2B5EF4-FFF2-40B4-BE49-F238E27FC236}">
                <a16:creationId xmlns:a16="http://schemas.microsoft.com/office/drawing/2014/main" id="{A4E91623-0EC4-4257-9BDE-9C09F12E31ED}"/>
              </a:ext>
            </a:extLst>
          </p:cNvPr>
          <p:cNvSpPr/>
          <p:nvPr/>
        </p:nvSpPr>
        <p:spPr>
          <a:xfrm>
            <a:off x="2311420" y="1696888"/>
            <a:ext cx="631335" cy="1772723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C00000"/>
              </a:gs>
            </a:gsLst>
            <a:lin ang="5400000" scaled="0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Shape 81">
            <a:extLst>
              <a:ext uri="{FF2B5EF4-FFF2-40B4-BE49-F238E27FC236}">
                <a16:creationId xmlns:a16="http://schemas.microsoft.com/office/drawing/2014/main" id="{D5322AFC-303B-4624-810D-F90B76AA2213}"/>
              </a:ext>
            </a:extLst>
          </p:cNvPr>
          <p:cNvSpPr txBox="1"/>
          <p:nvPr/>
        </p:nvSpPr>
        <p:spPr>
          <a:xfrm>
            <a:off x="1358306" y="3562286"/>
            <a:ext cx="798682" cy="3933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1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下載</a:t>
            </a:r>
          </a:p>
        </p:txBody>
      </p:sp>
      <p:sp>
        <p:nvSpPr>
          <p:cNvPr id="72" name="Shape 82">
            <a:extLst>
              <a:ext uri="{FF2B5EF4-FFF2-40B4-BE49-F238E27FC236}">
                <a16:creationId xmlns:a16="http://schemas.microsoft.com/office/drawing/2014/main" id="{8FA20573-1AB4-4A9F-8765-0529FF96CD75}"/>
              </a:ext>
            </a:extLst>
          </p:cNvPr>
          <p:cNvSpPr txBox="1"/>
          <p:nvPr/>
        </p:nvSpPr>
        <p:spPr>
          <a:xfrm>
            <a:off x="2227746" y="3562286"/>
            <a:ext cx="798682" cy="3933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1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上傳</a:t>
            </a:r>
          </a:p>
        </p:txBody>
      </p:sp>
      <p:sp>
        <p:nvSpPr>
          <p:cNvPr id="73" name="Shape 84">
            <a:extLst>
              <a:ext uri="{FF2B5EF4-FFF2-40B4-BE49-F238E27FC236}">
                <a16:creationId xmlns:a16="http://schemas.microsoft.com/office/drawing/2014/main" id="{3FD61AF3-F407-4E0A-95E8-B2E81CA44496}"/>
              </a:ext>
            </a:extLst>
          </p:cNvPr>
          <p:cNvSpPr txBox="1"/>
          <p:nvPr/>
        </p:nvSpPr>
        <p:spPr>
          <a:xfrm>
            <a:off x="2311420" y="1703547"/>
            <a:ext cx="631335" cy="3737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278</a:t>
            </a:r>
            <a:endParaRPr lang="zh-TW"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Shape 92">
            <a:extLst>
              <a:ext uri="{FF2B5EF4-FFF2-40B4-BE49-F238E27FC236}">
                <a16:creationId xmlns:a16="http://schemas.microsoft.com/office/drawing/2014/main" id="{9FDB6FA4-CB0E-4269-8C89-5409EE172B96}"/>
              </a:ext>
            </a:extLst>
          </p:cNvPr>
          <p:cNvSpPr txBox="1"/>
          <p:nvPr/>
        </p:nvSpPr>
        <p:spPr>
          <a:xfrm>
            <a:off x="356288" y="3362531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79" name="Shape 94">
            <a:extLst>
              <a:ext uri="{FF2B5EF4-FFF2-40B4-BE49-F238E27FC236}">
                <a16:creationId xmlns:a16="http://schemas.microsoft.com/office/drawing/2014/main" id="{74ACB002-7E83-4AF8-BFAA-14E355A11D95}"/>
              </a:ext>
            </a:extLst>
          </p:cNvPr>
          <p:cNvSpPr/>
          <p:nvPr/>
        </p:nvSpPr>
        <p:spPr>
          <a:xfrm>
            <a:off x="4047387" y="1719229"/>
            <a:ext cx="660498" cy="1750382"/>
          </a:xfrm>
          <a:prstGeom prst="rect">
            <a:avLst/>
          </a:prstGeom>
          <a:gradFill>
            <a:gsLst>
              <a:gs pos="100000">
                <a:srgbClr val="FFFF00"/>
              </a:gs>
              <a:gs pos="0">
                <a:srgbClr val="17F1BD"/>
              </a:gs>
            </a:gsLst>
            <a:lin ang="5400000" scaled="0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95">
            <a:extLst>
              <a:ext uri="{FF2B5EF4-FFF2-40B4-BE49-F238E27FC236}">
                <a16:creationId xmlns:a16="http://schemas.microsoft.com/office/drawing/2014/main" id="{8616A1A8-7D01-4869-BA65-B61E8CE6148B}"/>
              </a:ext>
            </a:extLst>
          </p:cNvPr>
          <p:cNvSpPr/>
          <p:nvPr/>
        </p:nvSpPr>
        <p:spPr>
          <a:xfrm>
            <a:off x="5023353" y="2031216"/>
            <a:ext cx="660498" cy="1438395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C00000"/>
              </a:gs>
            </a:gsLst>
            <a:lin ang="5400000" scaled="0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Shape 98">
            <a:extLst>
              <a:ext uri="{FF2B5EF4-FFF2-40B4-BE49-F238E27FC236}">
                <a16:creationId xmlns:a16="http://schemas.microsoft.com/office/drawing/2014/main" id="{E8E9E81C-1269-4F6F-8B7C-283896B2D3C8}"/>
              </a:ext>
            </a:extLst>
          </p:cNvPr>
          <p:cNvSpPr txBox="1"/>
          <p:nvPr/>
        </p:nvSpPr>
        <p:spPr>
          <a:xfrm>
            <a:off x="4069634" y="1725384"/>
            <a:ext cx="660498" cy="3228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latin typeface="Arial"/>
                <a:ea typeface="Arial"/>
                <a:cs typeface="Arial"/>
                <a:sym typeface="Arial"/>
              </a:rPr>
              <a:t>275</a:t>
            </a:r>
            <a:endParaRPr lang="zh-TW" sz="1200" b="1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Shape 99">
            <a:extLst>
              <a:ext uri="{FF2B5EF4-FFF2-40B4-BE49-F238E27FC236}">
                <a16:creationId xmlns:a16="http://schemas.microsoft.com/office/drawing/2014/main" id="{E973A99F-48AC-4BE7-9065-F8A1AD5D46B7}"/>
              </a:ext>
            </a:extLst>
          </p:cNvPr>
          <p:cNvSpPr txBox="1"/>
          <p:nvPr/>
        </p:nvSpPr>
        <p:spPr>
          <a:xfrm>
            <a:off x="5007060" y="2021209"/>
            <a:ext cx="660498" cy="332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220</a:t>
            </a:r>
            <a:endParaRPr lang="zh-TW"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Shape 100">
            <a:extLst>
              <a:ext uri="{FF2B5EF4-FFF2-40B4-BE49-F238E27FC236}">
                <a16:creationId xmlns:a16="http://schemas.microsoft.com/office/drawing/2014/main" id="{BF9DAC5C-7CED-4836-887C-DCA606B1893E}"/>
              </a:ext>
            </a:extLst>
          </p:cNvPr>
          <p:cNvSpPr txBox="1"/>
          <p:nvPr/>
        </p:nvSpPr>
        <p:spPr>
          <a:xfrm>
            <a:off x="3726483" y="3851746"/>
            <a:ext cx="2237280" cy="4600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200" b="1">
                <a:latin typeface="+mj-lt"/>
                <a:ea typeface="微軟正黑體" pitchFamily="34" charset="-120"/>
              </a:rPr>
              <a:t>Windows </a:t>
            </a:r>
            <a:r>
              <a:rPr lang="zh-CN" altLang="en-US" sz="1200" b="1">
                <a:ea typeface="微軟正黑體" pitchFamily="34" charset="-120"/>
              </a:rPr>
              <a:t>檔案拖拉</a:t>
            </a:r>
            <a:r>
              <a:rPr lang="en-US" altLang="zh-CN" sz="1200" b="1">
                <a:ea typeface="微軟正黑體" pitchFamily="34" charset="-120"/>
              </a:rPr>
              <a:t>, </a:t>
            </a:r>
            <a:r>
              <a:rPr lang="zh-CN" altLang="en-US" sz="1200" b="1">
                <a:ea typeface="微軟正黑體" pitchFamily="34" charset="-120"/>
              </a:rPr>
              <a:t>加密磁碟</a:t>
            </a:r>
            <a:endParaRPr lang="en-US" altLang="zh-CN" sz="1200" b="1">
              <a:latin typeface="+mj-lt"/>
              <a:ea typeface="微軟正黑體" pitchFamily="34" charset="-120"/>
            </a:endParaRPr>
          </a:p>
          <a:p>
            <a:pPr algn="ctr">
              <a:buClr>
                <a:srgbClr val="9F5900"/>
              </a:buClr>
              <a:buSzPct val="25000"/>
            </a:pPr>
            <a:r>
              <a:rPr lang="en-US" altLang="zh-TW" sz="1200" b="1">
                <a:latin typeface="+mj-lt"/>
                <a:ea typeface="微軟正黑體" pitchFamily="34" charset="-120"/>
              </a:rPr>
              <a:t> (</a:t>
            </a:r>
            <a:r>
              <a:rPr lang="en-US" altLang="zh-TW" sz="1200" b="1">
                <a:ea typeface="微軟正黑體" pitchFamily="34" charset="-120"/>
              </a:rPr>
              <a:t>RAID 0, 4 x HDDs</a:t>
            </a:r>
            <a:r>
              <a:rPr lang="en-US" altLang="zh-TW" sz="1200" b="1">
                <a:latin typeface="+mj-lt"/>
                <a:ea typeface="微軟正黑體" pitchFamily="34" charset="-120"/>
              </a:rPr>
              <a:t>)</a:t>
            </a:r>
            <a:endParaRPr lang="zh-TW" altLang="en-US" sz="1200" b="1">
              <a:latin typeface="+mj-lt"/>
              <a:ea typeface="微軟正黑體" pitchFamily="34" charset="-120"/>
            </a:endParaRPr>
          </a:p>
        </p:txBody>
      </p:sp>
      <p:sp>
        <p:nvSpPr>
          <p:cNvPr id="84" name="Shape 101">
            <a:extLst>
              <a:ext uri="{FF2B5EF4-FFF2-40B4-BE49-F238E27FC236}">
                <a16:creationId xmlns:a16="http://schemas.microsoft.com/office/drawing/2014/main" id="{B1A7CEDB-60FF-443A-9C7C-7C5FB747B4ED}"/>
              </a:ext>
            </a:extLst>
          </p:cNvPr>
          <p:cNvSpPr txBox="1"/>
          <p:nvPr/>
        </p:nvSpPr>
        <p:spPr>
          <a:xfrm>
            <a:off x="1203293" y="3851743"/>
            <a:ext cx="1955132" cy="46003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 b="1">
                <a:latin typeface="+mj-lt"/>
                <a:ea typeface="微軟正黑體" pitchFamily="34" charset="-120"/>
              </a:rPr>
              <a:t>Windows </a:t>
            </a:r>
            <a:r>
              <a:rPr lang="zh-CN" altLang="en-US" sz="1200" b="1">
                <a:latin typeface="+mj-lt"/>
                <a:ea typeface="微軟正黑體" pitchFamily="34" charset="-120"/>
              </a:rPr>
              <a:t>檔案拖拉</a:t>
            </a:r>
            <a:endParaRPr lang="en-US" altLang="zh-TW" sz="1200" b="1">
              <a:latin typeface="+mj-lt"/>
              <a:ea typeface="微軟正黑體" pitchFamily="34" charset="-120"/>
            </a:endParaRPr>
          </a:p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 b="1">
                <a:latin typeface="+mj-lt"/>
                <a:ea typeface="微軟正黑體" pitchFamily="34" charset="-120"/>
              </a:rPr>
              <a:t>(RAID 0, 4 x HDDs)</a:t>
            </a:r>
            <a:endParaRPr lang="zh-TW" sz="1200" b="1" i="0" u="none" strike="noStrike" cap="none">
              <a:latin typeface="+mj-lt"/>
              <a:ea typeface="微軟正黑體" pitchFamily="34" charset="-120"/>
              <a:sym typeface="Arial"/>
            </a:endParaRPr>
          </a:p>
        </p:txBody>
      </p:sp>
      <p:sp>
        <p:nvSpPr>
          <p:cNvPr id="85" name="Shape 79">
            <a:extLst>
              <a:ext uri="{FF2B5EF4-FFF2-40B4-BE49-F238E27FC236}">
                <a16:creationId xmlns:a16="http://schemas.microsoft.com/office/drawing/2014/main" id="{0FF41B5A-70A0-4531-9A7A-7B30A2E87EA7}"/>
              </a:ext>
            </a:extLst>
          </p:cNvPr>
          <p:cNvSpPr/>
          <p:nvPr/>
        </p:nvSpPr>
        <p:spPr>
          <a:xfrm>
            <a:off x="1441689" y="1588310"/>
            <a:ext cx="631335" cy="1881302"/>
          </a:xfrm>
          <a:prstGeom prst="rect">
            <a:avLst/>
          </a:prstGeom>
          <a:gradFill>
            <a:gsLst>
              <a:gs pos="100000">
                <a:srgbClr val="FFFF00"/>
              </a:gs>
              <a:gs pos="0">
                <a:srgbClr val="17F1BD"/>
              </a:gs>
            </a:gsLst>
            <a:lin ang="5400000" scaled="0"/>
          </a:gra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Shape 83">
            <a:extLst>
              <a:ext uri="{FF2B5EF4-FFF2-40B4-BE49-F238E27FC236}">
                <a16:creationId xmlns:a16="http://schemas.microsoft.com/office/drawing/2014/main" id="{1A477A11-7D7A-48B8-9A45-78DE1DAE96D2}"/>
              </a:ext>
            </a:extLst>
          </p:cNvPr>
          <p:cNvSpPr txBox="1"/>
          <p:nvPr/>
        </p:nvSpPr>
        <p:spPr>
          <a:xfrm>
            <a:off x="1441688" y="1610013"/>
            <a:ext cx="631335" cy="2725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>
                <a:latin typeface="Arial"/>
                <a:ea typeface="Arial"/>
                <a:cs typeface="Arial"/>
                <a:sym typeface="Arial"/>
              </a:rPr>
              <a:t>290</a:t>
            </a:r>
            <a:endParaRPr lang="zh-TW" sz="1200" b="1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Shape 81">
            <a:extLst>
              <a:ext uri="{FF2B5EF4-FFF2-40B4-BE49-F238E27FC236}">
                <a16:creationId xmlns:a16="http://schemas.microsoft.com/office/drawing/2014/main" id="{C11A4B0C-54CB-445F-8795-32E4EED54787}"/>
              </a:ext>
            </a:extLst>
          </p:cNvPr>
          <p:cNvSpPr txBox="1"/>
          <p:nvPr/>
        </p:nvSpPr>
        <p:spPr>
          <a:xfrm>
            <a:off x="3994023" y="3562286"/>
            <a:ext cx="798682" cy="3933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1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下載</a:t>
            </a:r>
          </a:p>
        </p:txBody>
      </p:sp>
      <p:sp>
        <p:nvSpPr>
          <p:cNvPr id="88" name="Shape 82">
            <a:extLst>
              <a:ext uri="{FF2B5EF4-FFF2-40B4-BE49-F238E27FC236}">
                <a16:creationId xmlns:a16="http://schemas.microsoft.com/office/drawing/2014/main" id="{37182FBF-A1C0-4328-8973-FE028C721A2A}"/>
              </a:ext>
            </a:extLst>
          </p:cNvPr>
          <p:cNvSpPr txBox="1"/>
          <p:nvPr/>
        </p:nvSpPr>
        <p:spPr>
          <a:xfrm>
            <a:off x="4952528" y="3562286"/>
            <a:ext cx="798682" cy="3933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1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上傳</a:t>
            </a:r>
          </a:p>
        </p:txBody>
      </p:sp>
      <p:sp>
        <p:nvSpPr>
          <p:cNvPr id="66" name="Shape 89">
            <a:extLst>
              <a:ext uri="{FF2B5EF4-FFF2-40B4-BE49-F238E27FC236}">
                <a16:creationId xmlns:a16="http://schemas.microsoft.com/office/drawing/2014/main" id="{3A5F0124-EF43-46B1-BD3B-79B4F20964B8}"/>
              </a:ext>
            </a:extLst>
          </p:cNvPr>
          <p:cNvSpPr txBox="1"/>
          <p:nvPr/>
        </p:nvSpPr>
        <p:spPr>
          <a:xfrm>
            <a:off x="334063" y="3627780"/>
            <a:ext cx="656460" cy="3422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9F5900"/>
              </a:buClr>
              <a:buSzPct val="25000"/>
            </a:pPr>
            <a:r>
              <a:rPr lang="en-US" sz="900" b="1">
                <a:solidFill>
                  <a:schemeClr val="bg1"/>
                </a:solidFill>
              </a:rPr>
              <a:t>  </a:t>
            </a:r>
            <a:r>
              <a:rPr lang="en-US" altLang="zh-TW" sz="900" b="1">
                <a:solidFill>
                  <a:schemeClr val="bg1"/>
                </a:solidFill>
              </a:rPr>
              <a:t>(</a:t>
            </a:r>
            <a:r>
              <a:rPr lang="en-US" sz="900" b="1">
                <a:solidFill>
                  <a:schemeClr val="bg1"/>
                </a:solidFill>
              </a:rPr>
              <a:t>MB/s)</a:t>
            </a:r>
            <a:endParaRPr lang="en-US" sz="900" b="1" i="0" u="none" strike="noStrike" cap="none">
              <a:solidFill>
                <a:schemeClr val="bg1"/>
              </a:solidFill>
              <a:sym typeface="Arial"/>
            </a:endParaRPr>
          </a:p>
        </p:txBody>
      </p:sp>
      <p:sp>
        <p:nvSpPr>
          <p:cNvPr id="93" name="Shape 92">
            <a:extLst>
              <a:ext uri="{FF2B5EF4-FFF2-40B4-BE49-F238E27FC236}">
                <a16:creationId xmlns:a16="http://schemas.microsoft.com/office/drawing/2014/main" id="{BC20F70D-29FE-44E6-BB58-0C970E280ACA}"/>
              </a:ext>
            </a:extLst>
          </p:cNvPr>
          <p:cNvSpPr txBox="1"/>
          <p:nvPr/>
        </p:nvSpPr>
        <p:spPr>
          <a:xfrm>
            <a:off x="356288" y="2688285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94" name="Shape 92">
            <a:extLst>
              <a:ext uri="{FF2B5EF4-FFF2-40B4-BE49-F238E27FC236}">
                <a16:creationId xmlns:a16="http://schemas.microsoft.com/office/drawing/2014/main" id="{C892B27D-EFB3-4551-AF7C-F1B719F3CF5E}"/>
              </a:ext>
            </a:extLst>
          </p:cNvPr>
          <p:cNvSpPr txBox="1"/>
          <p:nvPr/>
        </p:nvSpPr>
        <p:spPr>
          <a:xfrm>
            <a:off x="356288" y="2031216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95" name="Shape 92">
            <a:extLst>
              <a:ext uri="{FF2B5EF4-FFF2-40B4-BE49-F238E27FC236}">
                <a16:creationId xmlns:a16="http://schemas.microsoft.com/office/drawing/2014/main" id="{2304D86B-A174-4765-9D6E-02D33E8A92FF}"/>
              </a:ext>
            </a:extLst>
          </p:cNvPr>
          <p:cNvSpPr txBox="1"/>
          <p:nvPr/>
        </p:nvSpPr>
        <p:spPr>
          <a:xfrm>
            <a:off x="356288" y="1374147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30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BA78113-4C00-4961-B1BC-7BAB4722FDDE}"/>
              </a:ext>
            </a:extLst>
          </p:cNvPr>
          <p:cNvSpPr/>
          <p:nvPr/>
        </p:nvSpPr>
        <p:spPr>
          <a:xfrm>
            <a:off x="79831" y="4601232"/>
            <a:ext cx="21479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測試於 </a:t>
            </a:r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TW" altLang="en-US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實驗室。數據會因實際環境而有所不同。</a:t>
            </a:r>
            <a:b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測試環境：</a:t>
            </a:r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NAS: TS-431P3-2G</a:t>
            </a:r>
            <a:r>
              <a:rPr lang="zh-TW" altLang="en-US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</a:t>
            </a:r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OS: QTS 4.4.2</a:t>
            </a:r>
          </a:p>
          <a:p>
            <a:r>
              <a:rPr lang="zh-TW" altLang="en-US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磁碟群組：</a:t>
            </a:r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RAID 0, 4 x Seagate ST1000NM0033 HDDs</a:t>
            </a:r>
            <a:endParaRPr lang="zh-TW" altLang="en-US" sz="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9DCAF104-E5B0-4826-B67C-0C363BF31974}"/>
              </a:ext>
            </a:extLst>
          </p:cNvPr>
          <p:cNvSpPr/>
          <p:nvPr/>
        </p:nvSpPr>
        <p:spPr>
          <a:xfrm>
            <a:off x="2083514" y="4601232"/>
            <a:ext cx="291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客戶端 </a:t>
            </a:r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TW" altLang="en-US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en-US" altLang="zh-TW" sz="6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Intel Core i7-6700 3.4 GHz; 64GB RAM; QNAP LAN-10G2T-X550; MTU 9000,</a:t>
            </a:r>
          </a:p>
          <a:p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Windows 10 64bit, 10GB </a:t>
            </a:r>
            <a:r>
              <a:rPr lang="zh-CN" altLang="en-US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</a:t>
            </a:r>
            <a:endParaRPr lang="zh-TW" altLang="en-US" sz="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6411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膝上型電腦, 室內, 電腦, 個人 的圖片&#10;&#10;自動產生的描述">
            <a:extLst>
              <a:ext uri="{FF2B5EF4-FFF2-40B4-BE49-F238E27FC236}">
                <a16:creationId xmlns:a16="http://schemas.microsoft.com/office/drawing/2014/main" id="{1CC9CA43-0A5F-43E6-B06B-77CAC970DB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375" r="23365"/>
          <a:stretch/>
        </p:blipFill>
        <p:spPr>
          <a:xfrm>
            <a:off x="4367463" y="-30007"/>
            <a:ext cx="4778557" cy="5200713"/>
          </a:xfrm>
          <a:prstGeom prst="rect">
            <a:avLst/>
          </a:prstGeom>
        </p:spPr>
      </p:pic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DA0FE7C2-9911-4697-AEAC-B46AB16FF6CB}"/>
              </a:ext>
            </a:extLst>
          </p:cNvPr>
          <p:cNvSpPr/>
          <p:nvPr/>
        </p:nvSpPr>
        <p:spPr>
          <a:xfrm rot="5400000">
            <a:off x="1721258" y="1308808"/>
            <a:ext cx="703530" cy="7007473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圓角矩形 73">
            <a:extLst>
              <a:ext uri="{FF2B5EF4-FFF2-40B4-BE49-F238E27FC236}">
                <a16:creationId xmlns:a16="http://schemas.microsoft.com/office/drawing/2014/main" id="{3DAD65CD-AA19-4928-B178-CD19AA8BD426}"/>
              </a:ext>
            </a:extLst>
          </p:cNvPr>
          <p:cNvSpPr/>
          <p:nvPr/>
        </p:nvSpPr>
        <p:spPr>
          <a:xfrm>
            <a:off x="1203293" y="1323522"/>
            <a:ext cx="1955132" cy="3105209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  <a:alpha val="7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圓角矩形 74">
            <a:extLst>
              <a:ext uri="{FF2B5EF4-FFF2-40B4-BE49-F238E27FC236}">
                <a16:creationId xmlns:a16="http://schemas.microsoft.com/office/drawing/2014/main" id="{41771A7A-0D70-4C25-ACEA-E38EBEF31469}"/>
              </a:ext>
            </a:extLst>
          </p:cNvPr>
          <p:cNvSpPr/>
          <p:nvPr/>
        </p:nvSpPr>
        <p:spPr>
          <a:xfrm>
            <a:off x="3726701" y="1323522"/>
            <a:ext cx="2237280" cy="3105209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  <a:alpha val="74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6" name="群組 105">
            <a:extLst>
              <a:ext uri="{FF2B5EF4-FFF2-40B4-BE49-F238E27FC236}">
                <a16:creationId xmlns:a16="http://schemas.microsoft.com/office/drawing/2014/main" id="{B0BB133A-7E78-43E9-BA13-0E127B2F8556}"/>
              </a:ext>
            </a:extLst>
          </p:cNvPr>
          <p:cNvGrpSpPr/>
          <p:nvPr/>
        </p:nvGrpSpPr>
        <p:grpSpPr>
          <a:xfrm>
            <a:off x="948351" y="1917835"/>
            <a:ext cx="5228489" cy="1672288"/>
            <a:chOff x="1928381" y="1679725"/>
            <a:chExt cx="4774715" cy="16722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69" name="Shape 90">
              <a:extLst>
                <a:ext uri="{FF2B5EF4-FFF2-40B4-BE49-F238E27FC236}">
                  <a16:creationId xmlns:a16="http://schemas.microsoft.com/office/drawing/2014/main" id="{7DFF6467-507E-4AFD-AFA0-508FDB90FE59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3015637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Shape 89">
              <a:extLst>
                <a:ext uri="{FF2B5EF4-FFF2-40B4-BE49-F238E27FC236}">
                  <a16:creationId xmlns:a16="http://schemas.microsoft.com/office/drawing/2014/main" id="{D371B836-4955-4A67-BB95-C3F9F55C1694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2681659"/>
              <a:ext cx="4774710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Shape 93">
              <a:extLst>
                <a:ext uri="{FF2B5EF4-FFF2-40B4-BE49-F238E27FC236}">
                  <a16:creationId xmlns:a16="http://schemas.microsoft.com/office/drawing/2014/main" id="{2F9B1C76-BF18-49A1-86CE-96117EAF6CFE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3349617"/>
              <a:ext cx="4774713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Shape 90">
              <a:extLst>
                <a:ext uri="{FF2B5EF4-FFF2-40B4-BE49-F238E27FC236}">
                  <a16:creationId xmlns:a16="http://schemas.microsoft.com/office/drawing/2014/main" id="{9A7C600B-F0B4-4160-91D4-4615FC2515C2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2347681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Shape 89">
              <a:extLst>
                <a:ext uri="{FF2B5EF4-FFF2-40B4-BE49-F238E27FC236}">
                  <a16:creationId xmlns:a16="http://schemas.microsoft.com/office/drawing/2014/main" id="{AA373109-7827-4D6D-8DF2-0325AB747A9A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2013703"/>
              <a:ext cx="4774710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Shape 90">
              <a:extLst>
                <a:ext uri="{FF2B5EF4-FFF2-40B4-BE49-F238E27FC236}">
                  <a16:creationId xmlns:a16="http://schemas.microsoft.com/office/drawing/2014/main" id="{C25A649F-0932-42EE-A85D-1C5213AA8968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1679725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C931B7-5FEE-8749-A480-C4D8C6AEF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043"/>
            <a:ext cx="6421901" cy="653083"/>
          </a:xfrm>
        </p:spPr>
        <p:txBody>
          <a:bodyPr/>
          <a:lstStyle/>
          <a:p>
            <a:r>
              <a:rPr lang="en-US" altLang="zh-TW" sz="3600" b="0">
                <a:latin typeface="Oswald Medium"/>
                <a:ea typeface="微軟正黑體"/>
                <a:cs typeface="Arial"/>
              </a:rPr>
              <a:t>TS-431X3 10GbE</a:t>
            </a:r>
            <a:r>
              <a:rPr lang="en-US" altLang="zh-TW" sz="3600" b="0">
                <a:latin typeface="Arial"/>
                <a:ea typeface="微軟正黑體"/>
                <a:cs typeface="Arial"/>
              </a:rPr>
              <a:t> SFP+ </a:t>
            </a:r>
            <a:r>
              <a:rPr lang="zh-TW" altLang="en-US" sz="3600">
                <a:latin typeface="Arial"/>
                <a:ea typeface="微軟正黑體"/>
                <a:cs typeface="Arial"/>
              </a:rPr>
              <a:t>傳輸效能</a:t>
            </a:r>
            <a:endParaRPr lang="en-US" sz="3600">
              <a:latin typeface="Arial"/>
              <a:ea typeface="微軟正黑體"/>
              <a:cs typeface="Arial"/>
            </a:endParaRPr>
          </a:p>
        </p:txBody>
      </p:sp>
      <p:sp>
        <p:nvSpPr>
          <p:cNvPr id="71" name="Shape 81">
            <a:extLst>
              <a:ext uri="{FF2B5EF4-FFF2-40B4-BE49-F238E27FC236}">
                <a16:creationId xmlns:a16="http://schemas.microsoft.com/office/drawing/2014/main" id="{D5322AFC-303B-4624-810D-F90B76AA2213}"/>
              </a:ext>
            </a:extLst>
          </p:cNvPr>
          <p:cNvSpPr txBox="1"/>
          <p:nvPr/>
        </p:nvSpPr>
        <p:spPr>
          <a:xfrm>
            <a:off x="1358306" y="3652866"/>
            <a:ext cx="798682" cy="3933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下載</a:t>
            </a:r>
            <a:endParaRPr lang="zh-TW" altLang="en-US" sz="1100" b="1" i="0" u="none" strike="noStrike" cap="none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2" name="Shape 82">
            <a:extLst>
              <a:ext uri="{FF2B5EF4-FFF2-40B4-BE49-F238E27FC236}">
                <a16:creationId xmlns:a16="http://schemas.microsoft.com/office/drawing/2014/main" id="{8FA20573-1AB4-4A9F-8765-0529FF96CD75}"/>
              </a:ext>
            </a:extLst>
          </p:cNvPr>
          <p:cNvSpPr txBox="1"/>
          <p:nvPr/>
        </p:nvSpPr>
        <p:spPr>
          <a:xfrm>
            <a:off x="2227746" y="3652866"/>
            <a:ext cx="798682" cy="3933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上傳</a:t>
            </a:r>
          </a:p>
        </p:txBody>
      </p:sp>
      <p:sp>
        <p:nvSpPr>
          <p:cNvPr id="77" name="Shape 92">
            <a:extLst>
              <a:ext uri="{FF2B5EF4-FFF2-40B4-BE49-F238E27FC236}">
                <a16:creationId xmlns:a16="http://schemas.microsoft.com/office/drawing/2014/main" id="{9FDB6FA4-CB0E-4269-8C89-5409EE172B96}"/>
              </a:ext>
            </a:extLst>
          </p:cNvPr>
          <p:cNvSpPr txBox="1"/>
          <p:nvPr/>
        </p:nvSpPr>
        <p:spPr>
          <a:xfrm>
            <a:off x="356288" y="3479487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83" name="Shape 100">
            <a:extLst>
              <a:ext uri="{FF2B5EF4-FFF2-40B4-BE49-F238E27FC236}">
                <a16:creationId xmlns:a16="http://schemas.microsoft.com/office/drawing/2014/main" id="{BF9DAC5C-7CED-4836-887C-DCA606B1893E}"/>
              </a:ext>
            </a:extLst>
          </p:cNvPr>
          <p:cNvSpPr txBox="1"/>
          <p:nvPr/>
        </p:nvSpPr>
        <p:spPr>
          <a:xfrm>
            <a:off x="3726731" y="3968702"/>
            <a:ext cx="2237032" cy="4600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200" b="1">
                <a:ea typeface="微軟正黑體" pitchFamily="34" charset="-120"/>
              </a:rPr>
              <a:t>Windows </a:t>
            </a:r>
            <a:r>
              <a:rPr lang="zh-CN" altLang="en-US" sz="1200" b="1">
                <a:ea typeface="微軟正黑體" pitchFamily="34" charset="-120"/>
              </a:rPr>
              <a:t>檔案拖拉</a:t>
            </a:r>
            <a:r>
              <a:rPr lang="en-US" altLang="zh-CN" sz="1200" b="1">
                <a:ea typeface="微軟正黑體" pitchFamily="34" charset="-120"/>
              </a:rPr>
              <a:t>, </a:t>
            </a:r>
            <a:r>
              <a:rPr lang="zh-CN" altLang="en-US" sz="1200" b="1">
                <a:ea typeface="微軟正黑體" pitchFamily="34" charset="-120"/>
              </a:rPr>
              <a:t>加密磁碟</a:t>
            </a:r>
            <a:endParaRPr lang="en-US" altLang="zh-CN" sz="1200" b="1">
              <a:ea typeface="微軟正黑體" pitchFamily="34" charset="-120"/>
            </a:endParaRPr>
          </a:p>
          <a:p>
            <a:pPr algn="ctr">
              <a:buClr>
                <a:srgbClr val="9F5900"/>
              </a:buClr>
              <a:buSzPct val="25000"/>
            </a:pPr>
            <a:r>
              <a:rPr lang="en-US" altLang="zh-TW" sz="1200" b="1">
                <a:ea typeface="微軟正黑體" pitchFamily="34" charset="-120"/>
              </a:rPr>
              <a:t> (RAID 5, 4 x SSDs)</a:t>
            </a:r>
            <a:endParaRPr lang="zh-TW" altLang="en-US" sz="1200" b="1">
              <a:ea typeface="微軟正黑體" pitchFamily="34" charset="-120"/>
            </a:endParaRPr>
          </a:p>
        </p:txBody>
      </p:sp>
      <p:sp>
        <p:nvSpPr>
          <p:cNvPr id="84" name="Shape 101">
            <a:extLst>
              <a:ext uri="{FF2B5EF4-FFF2-40B4-BE49-F238E27FC236}">
                <a16:creationId xmlns:a16="http://schemas.microsoft.com/office/drawing/2014/main" id="{B1A7CEDB-60FF-443A-9C7C-7C5FB747B4ED}"/>
              </a:ext>
            </a:extLst>
          </p:cNvPr>
          <p:cNvSpPr txBox="1"/>
          <p:nvPr/>
        </p:nvSpPr>
        <p:spPr>
          <a:xfrm>
            <a:off x="1203293" y="3968699"/>
            <a:ext cx="1955132" cy="46003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 b="1">
                <a:ea typeface="微軟正黑體" pitchFamily="34" charset="-120"/>
              </a:rPr>
              <a:t>Windows </a:t>
            </a:r>
            <a:r>
              <a:rPr lang="zh-CN" altLang="en-US" sz="1200" b="1">
                <a:ea typeface="微軟正黑體" pitchFamily="34" charset="-120"/>
              </a:rPr>
              <a:t>檔案拖拉</a:t>
            </a:r>
            <a:endParaRPr lang="en-US" altLang="zh-TW" sz="1200" b="1">
              <a:ea typeface="微軟正黑體" pitchFamily="34" charset="-120"/>
            </a:endParaRPr>
          </a:p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 b="1">
                <a:ea typeface="微軟正黑體" pitchFamily="34" charset="-120"/>
              </a:rPr>
              <a:t>(RAID 5, 4 x SSDs)</a:t>
            </a:r>
            <a:endParaRPr lang="zh-TW" altLang="zh-TW" sz="1200" b="1">
              <a:ea typeface="微軟正黑體" pitchFamily="34" charset="-120"/>
              <a:sym typeface="Arial"/>
            </a:endParaRPr>
          </a:p>
        </p:txBody>
      </p:sp>
      <p:sp>
        <p:nvSpPr>
          <p:cNvPr id="87" name="Shape 81">
            <a:extLst>
              <a:ext uri="{FF2B5EF4-FFF2-40B4-BE49-F238E27FC236}">
                <a16:creationId xmlns:a16="http://schemas.microsoft.com/office/drawing/2014/main" id="{C11A4B0C-54CB-445F-8795-32E4EED54787}"/>
              </a:ext>
            </a:extLst>
          </p:cNvPr>
          <p:cNvSpPr txBox="1"/>
          <p:nvPr/>
        </p:nvSpPr>
        <p:spPr>
          <a:xfrm>
            <a:off x="3994023" y="3652866"/>
            <a:ext cx="798682" cy="3933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下載</a:t>
            </a:r>
            <a:endParaRPr lang="zh-TW" sz="1100" b="1" i="0" u="none" strike="noStrike" cap="none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8" name="Shape 82">
            <a:extLst>
              <a:ext uri="{FF2B5EF4-FFF2-40B4-BE49-F238E27FC236}">
                <a16:creationId xmlns:a16="http://schemas.microsoft.com/office/drawing/2014/main" id="{37182FBF-A1C0-4328-8973-FE028C721A2A}"/>
              </a:ext>
            </a:extLst>
          </p:cNvPr>
          <p:cNvSpPr txBox="1"/>
          <p:nvPr/>
        </p:nvSpPr>
        <p:spPr>
          <a:xfrm>
            <a:off x="4952528" y="3652866"/>
            <a:ext cx="798682" cy="3933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alt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</a:rPr>
              <a:t>上傳</a:t>
            </a:r>
            <a:endParaRPr lang="zh-TW" sz="1100" b="1" i="0" u="none" strike="noStrike" cap="none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6" name="Shape 89">
            <a:extLst>
              <a:ext uri="{FF2B5EF4-FFF2-40B4-BE49-F238E27FC236}">
                <a16:creationId xmlns:a16="http://schemas.microsoft.com/office/drawing/2014/main" id="{3A5F0124-EF43-46B1-BD3B-79B4F20964B8}"/>
              </a:ext>
            </a:extLst>
          </p:cNvPr>
          <p:cNvSpPr txBox="1"/>
          <p:nvPr/>
        </p:nvSpPr>
        <p:spPr>
          <a:xfrm>
            <a:off x="334063" y="3744736"/>
            <a:ext cx="656460" cy="3422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9F5900"/>
              </a:buClr>
              <a:buSzPct val="25000"/>
            </a:pPr>
            <a:r>
              <a:rPr lang="en-US" sz="900" b="1">
                <a:solidFill>
                  <a:schemeClr val="bg1"/>
                </a:solidFill>
              </a:rPr>
              <a:t>  </a:t>
            </a:r>
            <a:r>
              <a:rPr lang="en-US" altLang="zh-TW" sz="900" b="1">
                <a:solidFill>
                  <a:schemeClr val="bg1"/>
                </a:solidFill>
              </a:rPr>
              <a:t>(</a:t>
            </a:r>
            <a:r>
              <a:rPr lang="en-US" sz="900" b="1">
                <a:solidFill>
                  <a:schemeClr val="bg1"/>
                </a:solidFill>
              </a:rPr>
              <a:t>MB/s)</a:t>
            </a:r>
            <a:endParaRPr lang="en-US" sz="900" b="1" i="0" u="none" strike="noStrike" cap="none">
              <a:solidFill>
                <a:schemeClr val="bg1"/>
              </a:solidFill>
              <a:sym typeface="Arial"/>
            </a:endParaRPr>
          </a:p>
        </p:txBody>
      </p:sp>
      <p:sp>
        <p:nvSpPr>
          <p:cNvPr id="93" name="Shape 92">
            <a:extLst>
              <a:ext uri="{FF2B5EF4-FFF2-40B4-BE49-F238E27FC236}">
                <a16:creationId xmlns:a16="http://schemas.microsoft.com/office/drawing/2014/main" id="{BC20F70D-29FE-44E6-BB58-0C970E280ACA}"/>
              </a:ext>
            </a:extLst>
          </p:cNvPr>
          <p:cNvSpPr txBox="1"/>
          <p:nvPr/>
        </p:nvSpPr>
        <p:spPr>
          <a:xfrm>
            <a:off x="356288" y="3139339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94" name="Shape 92">
            <a:extLst>
              <a:ext uri="{FF2B5EF4-FFF2-40B4-BE49-F238E27FC236}">
                <a16:creationId xmlns:a16="http://schemas.microsoft.com/office/drawing/2014/main" id="{C892B27D-EFB3-4551-AF7C-F1B719F3CF5E}"/>
              </a:ext>
            </a:extLst>
          </p:cNvPr>
          <p:cNvSpPr txBox="1"/>
          <p:nvPr/>
        </p:nvSpPr>
        <p:spPr>
          <a:xfrm>
            <a:off x="356288" y="2799193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95" name="Shape 92">
            <a:extLst>
              <a:ext uri="{FF2B5EF4-FFF2-40B4-BE49-F238E27FC236}">
                <a16:creationId xmlns:a16="http://schemas.microsoft.com/office/drawing/2014/main" id="{2304D86B-A174-4765-9D6E-02D33E8A92FF}"/>
              </a:ext>
            </a:extLst>
          </p:cNvPr>
          <p:cNvSpPr txBox="1"/>
          <p:nvPr/>
        </p:nvSpPr>
        <p:spPr>
          <a:xfrm>
            <a:off x="356288" y="2459047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96" name="Shape 92">
            <a:extLst>
              <a:ext uri="{FF2B5EF4-FFF2-40B4-BE49-F238E27FC236}">
                <a16:creationId xmlns:a16="http://schemas.microsoft.com/office/drawing/2014/main" id="{9EDBCADC-9434-4359-A2EC-C2141D384F47}"/>
              </a:ext>
            </a:extLst>
          </p:cNvPr>
          <p:cNvSpPr txBox="1"/>
          <p:nvPr/>
        </p:nvSpPr>
        <p:spPr>
          <a:xfrm>
            <a:off x="356288" y="2118901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97" name="Shape 92">
            <a:extLst>
              <a:ext uri="{FF2B5EF4-FFF2-40B4-BE49-F238E27FC236}">
                <a16:creationId xmlns:a16="http://schemas.microsoft.com/office/drawing/2014/main" id="{E964B975-DF38-4229-8EA6-4E6E44460BAB}"/>
              </a:ext>
            </a:extLst>
          </p:cNvPr>
          <p:cNvSpPr txBox="1"/>
          <p:nvPr/>
        </p:nvSpPr>
        <p:spPr>
          <a:xfrm>
            <a:off x="356288" y="1778755"/>
            <a:ext cx="646503" cy="2141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zh-TW" sz="12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39" name="Shape 80">
            <a:extLst>
              <a:ext uri="{FF2B5EF4-FFF2-40B4-BE49-F238E27FC236}">
                <a16:creationId xmlns:a16="http://schemas.microsoft.com/office/drawing/2014/main" id="{B925C020-245E-48F3-8152-F902B43D4B33}"/>
              </a:ext>
            </a:extLst>
          </p:cNvPr>
          <p:cNvSpPr/>
          <p:nvPr/>
        </p:nvSpPr>
        <p:spPr>
          <a:xfrm>
            <a:off x="2311420" y="2790887"/>
            <a:ext cx="631335" cy="795692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C00000"/>
              </a:gs>
            </a:gsLst>
            <a:lin ang="5400000" scaled="0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84">
            <a:extLst>
              <a:ext uri="{FF2B5EF4-FFF2-40B4-BE49-F238E27FC236}">
                <a16:creationId xmlns:a16="http://schemas.microsoft.com/office/drawing/2014/main" id="{BCD78A86-146B-4A64-A0DC-A89B36B0F3C1}"/>
              </a:ext>
            </a:extLst>
          </p:cNvPr>
          <p:cNvSpPr txBox="1"/>
          <p:nvPr/>
        </p:nvSpPr>
        <p:spPr>
          <a:xfrm>
            <a:off x="2317837" y="2783661"/>
            <a:ext cx="631335" cy="3737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None/>
            </a:pPr>
            <a:r>
              <a:rPr lang="en-US" altLang="zh-TW" sz="1200" b="1">
                <a:solidFill>
                  <a:schemeClr val="lt1"/>
                </a:solidFill>
                <a:latin typeface="Arial"/>
                <a:cs typeface="Arial"/>
                <a:sym typeface="Arial"/>
              </a:rPr>
              <a:t>454</a:t>
            </a:r>
            <a:endParaRPr lang="en-US" altLang="zh-TW"/>
          </a:p>
        </p:txBody>
      </p:sp>
      <p:sp>
        <p:nvSpPr>
          <p:cNvPr id="41" name="Shape 94">
            <a:extLst>
              <a:ext uri="{FF2B5EF4-FFF2-40B4-BE49-F238E27FC236}">
                <a16:creationId xmlns:a16="http://schemas.microsoft.com/office/drawing/2014/main" id="{FBCECCA3-43BA-4C9C-8120-0F3C4C271F69}"/>
              </a:ext>
            </a:extLst>
          </p:cNvPr>
          <p:cNvSpPr/>
          <p:nvPr/>
        </p:nvSpPr>
        <p:spPr>
          <a:xfrm>
            <a:off x="4047387" y="3013355"/>
            <a:ext cx="660498" cy="576180"/>
          </a:xfrm>
          <a:prstGeom prst="rect">
            <a:avLst/>
          </a:prstGeom>
          <a:gradFill>
            <a:gsLst>
              <a:gs pos="100000">
                <a:srgbClr val="FFFF00"/>
              </a:gs>
              <a:gs pos="0">
                <a:srgbClr val="17F1BD"/>
              </a:gs>
            </a:gsLst>
            <a:lin ang="5400000" scaled="0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95">
            <a:extLst>
              <a:ext uri="{FF2B5EF4-FFF2-40B4-BE49-F238E27FC236}">
                <a16:creationId xmlns:a16="http://schemas.microsoft.com/office/drawing/2014/main" id="{8F33BB29-DD69-4449-960C-C7B05D041013}"/>
              </a:ext>
            </a:extLst>
          </p:cNvPr>
          <p:cNvSpPr/>
          <p:nvPr/>
        </p:nvSpPr>
        <p:spPr>
          <a:xfrm>
            <a:off x="5023353" y="3156391"/>
            <a:ext cx="660498" cy="429287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C00000"/>
              </a:gs>
            </a:gsLst>
            <a:lin ang="5400000" scaled="0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98">
            <a:extLst>
              <a:ext uri="{FF2B5EF4-FFF2-40B4-BE49-F238E27FC236}">
                <a16:creationId xmlns:a16="http://schemas.microsoft.com/office/drawing/2014/main" id="{8E49BA2B-0290-46EB-8EDC-95B23BECFBB8}"/>
              </a:ext>
            </a:extLst>
          </p:cNvPr>
          <p:cNvSpPr txBox="1"/>
          <p:nvPr/>
        </p:nvSpPr>
        <p:spPr>
          <a:xfrm>
            <a:off x="4034910" y="2994166"/>
            <a:ext cx="660498" cy="3228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None/>
            </a:pPr>
            <a:r>
              <a:rPr lang="en-US" altLang="zh-TW" sz="1200" b="1">
                <a:latin typeface="Arial"/>
                <a:cs typeface="Arial"/>
                <a:sym typeface="Arial"/>
              </a:rPr>
              <a:t>329</a:t>
            </a:r>
            <a:endParaRPr lang="en-US" altLang="zh-TW"/>
          </a:p>
        </p:txBody>
      </p:sp>
      <p:sp>
        <p:nvSpPr>
          <p:cNvPr id="44" name="Shape 99">
            <a:extLst>
              <a:ext uri="{FF2B5EF4-FFF2-40B4-BE49-F238E27FC236}">
                <a16:creationId xmlns:a16="http://schemas.microsoft.com/office/drawing/2014/main" id="{A7A684E5-A607-4847-B7D5-978D7C5213B8}"/>
              </a:ext>
            </a:extLst>
          </p:cNvPr>
          <p:cNvSpPr txBox="1"/>
          <p:nvPr/>
        </p:nvSpPr>
        <p:spPr>
          <a:xfrm>
            <a:off x="5023353" y="3141524"/>
            <a:ext cx="660498" cy="3320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None/>
            </a:pPr>
            <a:r>
              <a:rPr lang="en-US" altLang="zh-TW" sz="1200" b="1">
                <a:solidFill>
                  <a:schemeClr val="lt1"/>
                </a:solidFill>
                <a:latin typeface="Arial"/>
                <a:cs typeface="Arial"/>
                <a:sym typeface="Arial"/>
              </a:rPr>
              <a:t>249</a:t>
            </a:r>
            <a:endParaRPr lang="en-US" altLang="zh-TW"/>
          </a:p>
        </p:txBody>
      </p:sp>
      <p:sp>
        <p:nvSpPr>
          <p:cNvPr id="45" name="Shape 79">
            <a:extLst>
              <a:ext uri="{FF2B5EF4-FFF2-40B4-BE49-F238E27FC236}">
                <a16:creationId xmlns:a16="http://schemas.microsoft.com/office/drawing/2014/main" id="{1B277159-B01C-4842-9BF3-C755E374B5D7}"/>
              </a:ext>
            </a:extLst>
          </p:cNvPr>
          <p:cNvSpPr/>
          <p:nvPr/>
        </p:nvSpPr>
        <p:spPr>
          <a:xfrm>
            <a:off x="1409340" y="1917834"/>
            <a:ext cx="631335" cy="1668745"/>
          </a:xfrm>
          <a:prstGeom prst="rect">
            <a:avLst/>
          </a:prstGeom>
          <a:gradFill>
            <a:gsLst>
              <a:gs pos="100000">
                <a:srgbClr val="FFFF00"/>
              </a:gs>
              <a:gs pos="0">
                <a:srgbClr val="17F1BD"/>
              </a:gs>
            </a:gsLst>
            <a:lin ang="5400000" scaled="0"/>
          </a:gra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83">
            <a:extLst>
              <a:ext uri="{FF2B5EF4-FFF2-40B4-BE49-F238E27FC236}">
                <a16:creationId xmlns:a16="http://schemas.microsoft.com/office/drawing/2014/main" id="{7B0A47B1-FB05-4505-B14F-4E3AC66D651E}"/>
              </a:ext>
            </a:extLst>
          </p:cNvPr>
          <p:cNvSpPr txBox="1"/>
          <p:nvPr/>
        </p:nvSpPr>
        <p:spPr>
          <a:xfrm>
            <a:off x="1398253" y="1916335"/>
            <a:ext cx="631335" cy="26397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None/>
            </a:pPr>
            <a:r>
              <a:rPr lang="en-US" altLang="zh-TW" sz="1200" b="1">
                <a:latin typeface="Arial"/>
                <a:cs typeface="Arial"/>
                <a:sym typeface="Arial"/>
              </a:rPr>
              <a:t>997</a:t>
            </a:r>
            <a:endParaRPr 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FF51FBA6-EB5D-AE4F-A6CD-ED7FFC24F271}"/>
              </a:ext>
            </a:extLst>
          </p:cNvPr>
          <p:cNvSpPr/>
          <p:nvPr/>
        </p:nvSpPr>
        <p:spPr>
          <a:xfrm>
            <a:off x="79831" y="4601232"/>
            <a:ext cx="21479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測試於 </a:t>
            </a:r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TW" altLang="en-US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實驗室。數據會因實際環境而有所不同。</a:t>
            </a:r>
            <a:b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測試環境：</a:t>
            </a:r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NAS: TS-431X3</a:t>
            </a:r>
            <a:r>
              <a:rPr lang="zh-TW" altLang="en-US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-4G</a:t>
            </a:r>
            <a:r>
              <a:rPr lang="zh-TW" altLang="en-US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</a:t>
            </a:r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OS: QTS 4.4.2</a:t>
            </a:r>
          </a:p>
          <a:p>
            <a:r>
              <a:rPr lang="zh-TW" altLang="en-US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磁碟群組：</a:t>
            </a:r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RAID 5, 4 x Samsung 850 Pro 1TB SSDs</a:t>
            </a:r>
            <a:endParaRPr lang="zh-TW" altLang="en-US" sz="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8266AD8F-35D5-7B4A-A2B9-058B816707C4}"/>
              </a:ext>
            </a:extLst>
          </p:cNvPr>
          <p:cNvSpPr/>
          <p:nvPr/>
        </p:nvSpPr>
        <p:spPr>
          <a:xfrm>
            <a:off x="2083514" y="4601232"/>
            <a:ext cx="291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客戶端 </a:t>
            </a:r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TW" altLang="en-US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en-US" altLang="zh-TW" sz="6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Intel Core i7-6700 3.4 GHz; 64GB RAM; QNAP LAN-10G2T-X550; MTU 9000,</a:t>
            </a:r>
          </a:p>
          <a:p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Windows 10 64bit, 10GB </a:t>
            </a:r>
            <a:r>
              <a:rPr lang="zh-CN" altLang="en-US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</a:t>
            </a:r>
            <a:r>
              <a:rPr lang="en-US" altLang="zh-CN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10G switch</a:t>
            </a:r>
            <a:endParaRPr lang="zh-TW" altLang="en-US" sz="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3012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圓角矩形 73">
            <a:extLst>
              <a:ext uri="{FF2B5EF4-FFF2-40B4-BE49-F238E27FC236}">
                <a16:creationId xmlns:a16="http://schemas.microsoft.com/office/drawing/2014/main" id="{EA329634-A518-4C13-9B40-6EB15BA6102F}"/>
              </a:ext>
            </a:extLst>
          </p:cNvPr>
          <p:cNvSpPr/>
          <p:nvPr/>
        </p:nvSpPr>
        <p:spPr>
          <a:xfrm>
            <a:off x="2090623" y="3576039"/>
            <a:ext cx="1954074" cy="1386570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  <a:alpha val="87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800"/>
          </a:p>
        </p:txBody>
      </p: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718547D3-FDDD-4582-9645-8AE7EA6D8734}"/>
              </a:ext>
            </a:extLst>
          </p:cNvPr>
          <p:cNvGrpSpPr/>
          <p:nvPr/>
        </p:nvGrpSpPr>
        <p:grpSpPr>
          <a:xfrm>
            <a:off x="1854450" y="3750709"/>
            <a:ext cx="2098807" cy="670658"/>
            <a:chOff x="1928381" y="2347681"/>
            <a:chExt cx="4774715" cy="10043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54" name="Shape 90">
              <a:extLst>
                <a:ext uri="{FF2B5EF4-FFF2-40B4-BE49-F238E27FC236}">
                  <a16:creationId xmlns:a16="http://schemas.microsoft.com/office/drawing/2014/main" id="{0A6BB571-AE95-4933-88BA-C4B705BEB911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3015637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Shape 89">
              <a:extLst>
                <a:ext uri="{FF2B5EF4-FFF2-40B4-BE49-F238E27FC236}">
                  <a16:creationId xmlns:a16="http://schemas.microsoft.com/office/drawing/2014/main" id="{A031564E-7FDF-4E54-8DFE-749073B07246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2681659"/>
              <a:ext cx="4774710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Shape 93">
              <a:extLst>
                <a:ext uri="{FF2B5EF4-FFF2-40B4-BE49-F238E27FC236}">
                  <a16:creationId xmlns:a16="http://schemas.microsoft.com/office/drawing/2014/main" id="{3B194EDF-E80B-4CCD-95C5-1661BE3F2E3B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3" y="3349617"/>
              <a:ext cx="4774713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Shape 90">
              <a:extLst>
                <a:ext uri="{FF2B5EF4-FFF2-40B4-BE49-F238E27FC236}">
                  <a16:creationId xmlns:a16="http://schemas.microsoft.com/office/drawing/2014/main" id="{CA21E012-48A3-43E7-B8FF-8A8C7F54A687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81" y="2347681"/>
              <a:ext cx="4774688" cy="2396"/>
            </a:xfrm>
            <a:prstGeom prst="straightConnector1">
              <a:avLst/>
            </a:prstGeom>
            <a:noFill/>
            <a:ln w="63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FD32B4-E0F3-BF45-B1C2-8A4D4291A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822" y="159547"/>
            <a:ext cx="8043469" cy="979533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zh-CN" altLang="en-US" sz="3000"/>
              <a:t>無</a:t>
            </a:r>
            <a:r>
              <a:rPr lang="en-US" altLang="zh-CN" sz="3000" b="0"/>
              <a:t> </a:t>
            </a:r>
            <a:r>
              <a:rPr lang="en-US" altLang="zh-CN" sz="3000" b="0">
                <a:latin typeface="Oswald Medium" pitchFamily="2" charset="0"/>
              </a:rPr>
              <a:t>10GbE/5GbE/2.5GbE</a:t>
            </a:r>
            <a:r>
              <a:rPr lang="en-US" altLang="zh-CN" sz="3000" b="0"/>
              <a:t> </a:t>
            </a:r>
            <a:r>
              <a:rPr lang="zh-CN" altLang="en-US" sz="3000"/>
              <a:t>的</a:t>
            </a:r>
            <a:r>
              <a:rPr lang="en-US" altLang="zh-CN" sz="3000"/>
              <a:t> </a:t>
            </a:r>
            <a:r>
              <a:rPr lang="en-US" altLang="zh-CN" sz="3000" b="0">
                <a:latin typeface="Oswald Medium" pitchFamily="2" charset="0"/>
              </a:rPr>
              <a:t>NAS/PC </a:t>
            </a:r>
            <a:r>
              <a:rPr lang="zh-CN" altLang="en-US" sz="3000"/>
              <a:t>也可用</a:t>
            </a:r>
            <a:br>
              <a:rPr lang="en-US" altLang="zh-CN" sz="3000"/>
            </a:br>
            <a:r>
              <a:rPr lang="en-US" altLang="zh-CN" sz="3000" b="0">
                <a:latin typeface="Oswald Medium" pitchFamily="2" charset="0"/>
              </a:rPr>
              <a:t>USB</a:t>
            </a:r>
            <a:r>
              <a:rPr lang="en-US" altLang="zh-CN" sz="3000"/>
              <a:t> </a:t>
            </a:r>
            <a:r>
              <a:rPr lang="zh-CN" altLang="en-US" sz="3000"/>
              <a:t>轉</a:t>
            </a:r>
            <a:r>
              <a:rPr lang="en-US" altLang="zh-CN" sz="3000"/>
              <a:t> </a:t>
            </a:r>
            <a:r>
              <a:rPr lang="en-US" altLang="zh-CN" sz="3000" b="0">
                <a:latin typeface="Oswald Medium" pitchFamily="2" charset="0"/>
              </a:rPr>
              <a:t>5GbE/2.5GbE</a:t>
            </a:r>
            <a:r>
              <a:rPr lang="en-US" altLang="zh-CN" sz="3000"/>
              <a:t> </a:t>
            </a:r>
            <a:r>
              <a:rPr lang="zh-CN" altLang="en-US" sz="3000"/>
              <a:t>配件以提升整體傳輸效能</a:t>
            </a:r>
            <a:endParaRPr lang="en-US" sz="3000"/>
          </a:p>
        </p:txBody>
      </p:sp>
      <p:pic>
        <p:nvPicPr>
          <p:cNvPr id="3" name="圖片 26">
            <a:extLst>
              <a:ext uri="{FF2B5EF4-FFF2-40B4-BE49-F238E27FC236}">
                <a16:creationId xmlns:a16="http://schemas.microsoft.com/office/drawing/2014/main" id="{4E80DC31-69CF-E948-A097-A7DF35D4A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891" y="1279297"/>
            <a:ext cx="1765108" cy="26678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7">
            <a:extLst>
              <a:ext uri="{FF2B5EF4-FFF2-40B4-BE49-F238E27FC236}">
                <a16:creationId xmlns:a16="http://schemas.microsoft.com/office/drawing/2014/main" id="{F1B88930-B45A-AB4A-B50F-43278B335D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047562" y="2619755"/>
            <a:ext cx="1696182" cy="10601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49A28620-DFD3-1840-A939-8E1FC0F48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17148" y="3153348"/>
            <a:ext cx="3079144" cy="1463391"/>
          </a:xfrm>
          <a:prstGeom prst="rect">
            <a:avLst/>
          </a:prstGeom>
          <a:noFill/>
        </p:spPr>
      </p:pic>
      <p:sp>
        <p:nvSpPr>
          <p:cNvPr id="17" name="Shape 477">
            <a:extLst>
              <a:ext uri="{FF2B5EF4-FFF2-40B4-BE49-F238E27FC236}">
                <a16:creationId xmlns:a16="http://schemas.microsoft.com/office/drawing/2014/main" id="{260044FC-3962-F14E-B346-2CCD26F628F0}"/>
              </a:ext>
            </a:extLst>
          </p:cNvPr>
          <p:cNvSpPr/>
          <p:nvPr/>
        </p:nvSpPr>
        <p:spPr>
          <a:xfrm>
            <a:off x="7129807" y="4222212"/>
            <a:ext cx="1909028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4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原有配線直接升速</a:t>
            </a:r>
            <a:endParaRPr sz="1400" b="1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8" name="肘形接點 57">
            <a:extLst>
              <a:ext uri="{FF2B5EF4-FFF2-40B4-BE49-F238E27FC236}">
                <a16:creationId xmlns:a16="http://schemas.microsoft.com/office/drawing/2014/main" id="{3B0D4FDB-0201-B24A-981E-B5FF8E308AD5}"/>
              </a:ext>
            </a:extLst>
          </p:cNvPr>
          <p:cNvCxnSpPr/>
          <p:nvPr/>
        </p:nvCxnSpPr>
        <p:spPr>
          <a:xfrm flipV="1">
            <a:off x="1554148" y="2074692"/>
            <a:ext cx="1544652" cy="324064"/>
          </a:xfrm>
          <a:prstGeom prst="bentConnector3">
            <a:avLst>
              <a:gd name="adj1" fmla="val 32448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F0026C1-B874-9544-9B8C-FF327160D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561568" y="2925325"/>
            <a:ext cx="1418687" cy="549903"/>
          </a:xfrm>
          <a:prstGeom prst="rect">
            <a:avLst/>
          </a:prstGeom>
          <a:noFill/>
        </p:spPr>
      </p:pic>
      <p:pic>
        <p:nvPicPr>
          <p:cNvPr id="20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ACD8D09-051B-A84B-928B-5E35C127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2077922" y="1923947"/>
            <a:ext cx="3260555" cy="1549608"/>
          </a:xfrm>
          <a:prstGeom prst="rect">
            <a:avLst/>
          </a:prstGeom>
          <a:noFill/>
        </p:spPr>
      </p:pic>
      <p:pic>
        <p:nvPicPr>
          <p:cNvPr id="21" name="Shape 430">
            <a:extLst>
              <a:ext uri="{FF2B5EF4-FFF2-40B4-BE49-F238E27FC236}">
                <a16:creationId xmlns:a16="http://schemas.microsoft.com/office/drawing/2014/main" id="{FE26293C-A9CD-7A42-913C-B23E5255D85E}"/>
              </a:ext>
            </a:extLst>
          </p:cNvPr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802" y="1383204"/>
            <a:ext cx="1042896" cy="7434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hape 443">
            <a:extLst>
              <a:ext uri="{FF2B5EF4-FFF2-40B4-BE49-F238E27FC236}">
                <a16:creationId xmlns:a16="http://schemas.microsoft.com/office/drawing/2014/main" id="{549ED49B-1DC2-3B4C-86C4-DC50EEAC8663}"/>
              </a:ext>
            </a:extLst>
          </p:cNvPr>
          <p:cNvSpPr txBox="1"/>
          <p:nvPr/>
        </p:nvSpPr>
        <p:spPr>
          <a:xfrm>
            <a:off x="2511668" y="1693417"/>
            <a:ext cx="800838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>
                <a:solidFill>
                  <a:srgbClr val="66FFFF"/>
                </a:solidFill>
                <a:latin typeface="Oswald Medium" pitchFamily="2" charset="0"/>
                <a:cs typeface="Arial" panose="020B0604020202020204" pitchFamily="34" charset="0"/>
              </a:rPr>
              <a:t>Cat 5e</a:t>
            </a:r>
            <a:endParaRPr sz="1100">
              <a:solidFill>
                <a:srgbClr val="66FFFF"/>
              </a:solidFill>
              <a:latin typeface="Oswald Medium" pitchFamily="2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Shape 444">
            <a:extLst>
              <a:ext uri="{FF2B5EF4-FFF2-40B4-BE49-F238E27FC236}">
                <a16:creationId xmlns:a16="http://schemas.microsoft.com/office/drawing/2014/main" id="{C63272E7-4EE7-A34C-94B9-273415CE85CC}"/>
              </a:ext>
            </a:extLst>
          </p:cNvPr>
          <p:cNvSpPr txBox="1"/>
          <p:nvPr/>
        </p:nvSpPr>
        <p:spPr>
          <a:xfrm>
            <a:off x="2054045" y="1693417"/>
            <a:ext cx="598900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>
                <a:solidFill>
                  <a:srgbClr val="FFFF00"/>
                </a:solidFill>
                <a:latin typeface="Oswald Medium" pitchFamily="2" charset="0"/>
                <a:cs typeface="Arial" panose="020B0604020202020204" pitchFamily="34" charset="0"/>
              </a:rPr>
              <a:t>5GbE</a:t>
            </a:r>
            <a:endParaRPr sz="1100">
              <a:solidFill>
                <a:srgbClr val="FFFF00"/>
              </a:solidFill>
              <a:latin typeface="Oswald Medium" pitchFamily="2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Shape 443">
            <a:extLst>
              <a:ext uri="{FF2B5EF4-FFF2-40B4-BE49-F238E27FC236}">
                <a16:creationId xmlns:a16="http://schemas.microsoft.com/office/drawing/2014/main" id="{5F6866E8-949E-FD4B-AD78-0EB54F63E788}"/>
              </a:ext>
            </a:extLst>
          </p:cNvPr>
          <p:cNvSpPr txBox="1"/>
          <p:nvPr/>
        </p:nvSpPr>
        <p:spPr>
          <a:xfrm>
            <a:off x="2511668" y="2617030"/>
            <a:ext cx="800838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>
                <a:solidFill>
                  <a:srgbClr val="66FFFF"/>
                </a:solidFill>
                <a:latin typeface="Oswald Medium" pitchFamily="2" charset="0"/>
                <a:cs typeface="Arial" panose="020B0604020202020204" pitchFamily="34" charset="0"/>
              </a:rPr>
              <a:t>Cat 5e</a:t>
            </a:r>
            <a:endParaRPr sz="1100">
              <a:solidFill>
                <a:srgbClr val="66FFFF"/>
              </a:solidFill>
              <a:latin typeface="Oswald Medium" pitchFamily="2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Shape 444">
            <a:extLst>
              <a:ext uri="{FF2B5EF4-FFF2-40B4-BE49-F238E27FC236}">
                <a16:creationId xmlns:a16="http://schemas.microsoft.com/office/drawing/2014/main" id="{351EAA35-D441-6845-B11A-7BFDF3BA84B7}"/>
              </a:ext>
            </a:extLst>
          </p:cNvPr>
          <p:cNvSpPr txBox="1"/>
          <p:nvPr/>
        </p:nvSpPr>
        <p:spPr>
          <a:xfrm>
            <a:off x="2054045" y="2617030"/>
            <a:ext cx="598900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>
                <a:solidFill>
                  <a:srgbClr val="FFFF00"/>
                </a:solidFill>
                <a:latin typeface="Oswald Medium" pitchFamily="2" charset="0"/>
                <a:cs typeface="Arial" panose="020B0604020202020204" pitchFamily="34" charset="0"/>
              </a:rPr>
              <a:t>5GbE</a:t>
            </a:r>
            <a:endParaRPr sz="1100">
              <a:solidFill>
                <a:srgbClr val="FFFF00"/>
              </a:solidFill>
              <a:latin typeface="Oswald Medium" pitchFamily="2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Shape 477">
            <a:extLst>
              <a:ext uri="{FF2B5EF4-FFF2-40B4-BE49-F238E27FC236}">
                <a16:creationId xmlns:a16="http://schemas.microsoft.com/office/drawing/2014/main" id="{EE36A213-51FA-454B-9F35-AA6CACE0C1C9}"/>
              </a:ext>
            </a:extLst>
          </p:cNvPr>
          <p:cNvSpPr/>
          <p:nvPr/>
        </p:nvSpPr>
        <p:spPr>
          <a:xfrm>
            <a:off x="1663544" y="3093139"/>
            <a:ext cx="2021501" cy="293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4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原有配線直接升速</a:t>
            </a:r>
            <a:endParaRPr sz="1400" b="1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27" name="肘形接點 58">
            <a:extLst>
              <a:ext uri="{FF2B5EF4-FFF2-40B4-BE49-F238E27FC236}">
                <a16:creationId xmlns:a16="http://schemas.microsoft.com/office/drawing/2014/main" id="{DC2BAE2B-A3E6-D441-B2FC-9E1532001564}"/>
              </a:ext>
            </a:extLst>
          </p:cNvPr>
          <p:cNvCxnSpPr/>
          <p:nvPr/>
        </p:nvCxnSpPr>
        <p:spPr>
          <a:xfrm>
            <a:off x="1477899" y="2604954"/>
            <a:ext cx="1631744" cy="379834"/>
          </a:xfrm>
          <a:prstGeom prst="bentConnector3">
            <a:avLst>
              <a:gd name="adj1" fmla="val 34753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Shape 431">
            <a:extLst>
              <a:ext uri="{FF2B5EF4-FFF2-40B4-BE49-F238E27FC236}">
                <a16:creationId xmlns:a16="http://schemas.microsoft.com/office/drawing/2014/main" id="{0962714F-93BD-FB46-AD2D-7BFE7468FDD4}"/>
              </a:ext>
            </a:extLst>
          </p:cNvPr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802" y="2492812"/>
            <a:ext cx="1042896" cy="7434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Shape 435">
            <a:extLst>
              <a:ext uri="{FF2B5EF4-FFF2-40B4-BE49-F238E27FC236}">
                <a16:creationId xmlns:a16="http://schemas.microsoft.com/office/drawing/2014/main" id="{DF75064C-92DD-CD44-85EB-FE4B98B56103}"/>
              </a:ext>
            </a:extLst>
          </p:cNvPr>
          <p:cNvSpPr txBox="1"/>
          <p:nvPr/>
        </p:nvSpPr>
        <p:spPr>
          <a:xfrm>
            <a:off x="354038" y="2698942"/>
            <a:ext cx="2107809" cy="305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100">
                <a:solidFill>
                  <a:schemeClr val="bg1"/>
                </a:solidFill>
                <a:latin typeface="Oswald Medium" pitchFamily="2" charset="0"/>
                <a:ea typeface="微軟正黑體"/>
                <a:cs typeface="Arial" panose="020B0604020202020204" pitchFamily="34" charset="0"/>
              </a:rPr>
              <a:t>QNAP 10G 8C switch</a:t>
            </a:r>
            <a:endParaRPr lang="en-US" sz="1100">
              <a:solidFill>
                <a:schemeClr val="bg1"/>
              </a:solidFill>
              <a:latin typeface="Oswald Medium" pitchFamily="2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123B05AD-9659-BC4B-A318-4C07DC2DD05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884" y="1741807"/>
            <a:ext cx="745837" cy="588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5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9C7CA80-5E85-854F-993E-44268852AF8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292" y="2679397"/>
            <a:ext cx="745837" cy="588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79649E10-B261-D141-B6CA-1AD50B2F5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84" y="2211813"/>
            <a:ext cx="1903845" cy="4917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Shape 434">
            <a:extLst>
              <a:ext uri="{FF2B5EF4-FFF2-40B4-BE49-F238E27FC236}">
                <a16:creationId xmlns:a16="http://schemas.microsoft.com/office/drawing/2014/main" id="{CFD1BE6D-F43E-EE47-A648-31CADF560224}"/>
              </a:ext>
            </a:extLst>
          </p:cNvPr>
          <p:cNvSpPr txBox="1"/>
          <p:nvPr/>
        </p:nvSpPr>
        <p:spPr>
          <a:xfrm>
            <a:off x="4150180" y="1623481"/>
            <a:ext cx="1365552" cy="31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00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QXG-10G1T</a:t>
            </a:r>
          </a:p>
          <a:p>
            <a:pPr>
              <a:buClr>
                <a:srgbClr val="262626"/>
              </a:buClr>
              <a:buSzPts val="1200"/>
            </a:pPr>
            <a:r>
              <a:rPr lang="zh-CN" altLang="en-US" sz="1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或</a:t>
            </a:r>
            <a:r>
              <a:rPr lang="en-US" altLang="zh-CN" sz="1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100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QNA-UC5G1T</a:t>
            </a:r>
            <a:endParaRPr lang="en-US" altLang="zh-TW" sz="1000">
              <a:solidFill>
                <a:schemeClr val="bg1"/>
              </a:solidFill>
              <a:latin typeface="Oswald Medium" pitchFamily="2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4" name="Picture 2" descr="C:\Users\user\Desktop\21_PPT對稿QNAP AQC107 10G網卡\16.png">
            <a:extLst>
              <a:ext uri="{FF2B5EF4-FFF2-40B4-BE49-F238E27FC236}">
                <a16:creationId xmlns:a16="http://schemas.microsoft.com/office/drawing/2014/main" id="{D418FB1B-694E-014B-BE73-025E95E1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8069" y="1879303"/>
            <a:ext cx="686254" cy="7399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4FC7187-02BC-324E-B07D-B5E0D74E57C4}"/>
              </a:ext>
            </a:extLst>
          </p:cNvPr>
          <p:cNvSpPr/>
          <p:nvPr/>
        </p:nvSpPr>
        <p:spPr>
          <a:xfrm>
            <a:off x="5288764" y="1648916"/>
            <a:ext cx="162095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QNAP</a:t>
            </a:r>
          </a:p>
          <a:p>
            <a:r>
              <a:rPr lang="en-US" altLang="zh-CN" sz="1500">
                <a:solidFill>
                  <a:schemeClr val="bg1"/>
                </a:solidFill>
                <a:latin typeface="Oswald Medium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QNA-UC5G1T:</a:t>
            </a:r>
          </a:p>
          <a:p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USB 3.0 </a:t>
            </a:r>
            <a:r>
              <a:rPr lang="zh-CN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對</a:t>
            </a:r>
            <a:endParaRPr lang="en-US" altLang="zh-CN" sz="12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r>
              <a:rPr lang="en-US" altLang="zh-CN" sz="12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5GbE/2.5GbE/1GbE </a:t>
            </a:r>
          </a:p>
          <a:p>
            <a:r>
              <a:rPr lang="zh-CN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網路轉換器</a:t>
            </a:r>
            <a:endParaRPr lang="en-US" altLang="zh-CN" sz="12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Shape 434">
            <a:extLst>
              <a:ext uri="{FF2B5EF4-FFF2-40B4-BE49-F238E27FC236}">
                <a16:creationId xmlns:a16="http://schemas.microsoft.com/office/drawing/2014/main" id="{6183F561-060A-E145-ADFA-E8894D58ECF8}"/>
              </a:ext>
            </a:extLst>
          </p:cNvPr>
          <p:cNvSpPr txBox="1"/>
          <p:nvPr/>
        </p:nvSpPr>
        <p:spPr>
          <a:xfrm>
            <a:off x="7434888" y="3516580"/>
            <a:ext cx="700960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>
                <a:latin typeface="Oswald Medium" pitchFamily="2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TS-231K</a:t>
            </a:r>
          </a:p>
        </p:txBody>
      </p:sp>
      <p:pic>
        <p:nvPicPr>
          <p:cNvPr id="7" name="圖片 6" descr="一張含有 監視器, 電腦, 坐, 白色 的圖片&#10;&#10;自動產生的描述">
            <a:extLst>
              <a:ext uri="{FF2B5EF4-FFF2-40B4-BE49-F238E27FC236}">
                <a16:creationId xmlns:a16="http://schemas.microsoft.com/office/drawing/2014/main" id="{79F96B83-0DD2-46C2-A92C-D180639D0D9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3312" y="1503427"/>
            <a:ext cx="1148642" cy="19787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40">
            <a:extLst>
              <a:ext uri="{FF2B5EF4-FFF2-40B4-BE49-F238E27FC236}">
                <a16:creationId xmlns:a16="http://schemas.microsoft.com/office/drawing/2014/main" id="{30F92492-47D3-B343-B4C8-922E53BBE4C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01155" y="3105965"/>
            <a:ext cx="1150101" cy="136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Shape 81">
            <a:extLst>
              <a:ext uri="{FF2B5EF4-FFF2-40B4-BE49-F238E27FC236}">
                <a16:creationId xmlns:a16="http://schemas.microsoft.com/office/drawing/2014/main" id="{C7940D76-FF71-4A80-9F74-04AF41A1DC22}"/>
              </a:ext>
            </a:extLst>
          </p:cNvPr>
          <p:cNvSpPr txBox="1"/>
          <p:nvPr/>
        </p:nvSpPr>
        <p:spPr>
          <a:xfrm>
            <a:off x="2328573" y="4431994"/>
            <a:ext cx="538375" cy="2651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85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下載</a:t>
            </a:r>
          </a:p>
        </p:txBody>
      </p:sp>
      <p:sp>
        <p:nvSpPr>
          <p:cNvPr id="40" name="Shape 82">
            <a:extLst>
              <a:ext uri="{FF2B5EF4-FFF2-40B4-BE49-F238E27FC236}">
                <a16:creationId xmlns:a16="http://schemas.microsoft.com/office/drawing/2014/main" id="{B3948DC8-713F-40D9-B19C-C1308787553D}"/>
              </a:ext>
            </a:extLst>
          </p:cNvPr>
          <p:cNvSpPr txBox="1"/>
          <p:nvPr/>
        </p:nvSpPr>
        <p:spPr>
          <a:xfrm>
            <a:off x="3140166" y="4431994"/>
            <a:ext cx="538375" cy="2651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85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上傳</a:t>
            </a:r>
          </a:p>
        </p:txBody>
      </p:sp>
      <p:sp>
        <p:nvSpPr>
          <p:cNvPr id="42" name="Shape 92">
            <a:extLst>
              <a:ext uri="{FF2B5EF4-FFF2-40B4-BE49-F238E27FC236}">
                <a16:creationId xmlns:a16="http://schemas.microsoft.com/office/drawing/2014/main" id="{41974575-3A63-4211-B27C-208059C5C914}"/>
              </a:ext>
            </a:extLst>
          </p:cNvPr>
          <p:cNvSpPr txBox="1"/>
          <p:nvPr/>
        </p:nvSpPr>
        <p:spPr>
          <a:xfrm>
            <a:off x="1483096" y="4322743"/>
            <a:ext cx="435795" cy="1443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43" name="Shape 101">
            <a:extLst>
              <a:ext uri="{FF2B5EF4-FFF2-40B4-BE49-F238E27FC236}">
                <a16:creationId xmlns:a16="http://schemas.microsoft.com/office/drawing/2014/main" id="{A8A02555-FA22-4B7A-9473-2FBC3AD91619}"/>
              </a:ext>
            </a:extLst>
          </p:cNvPr>
          <p:cNvSpPr txBox="1"/>
          <p:nvPr/>
        </p:nvSpPr>
        <p:spPr>
          <a:xfrm>
            <a:off x="2090622" y="4652511"/>
            <a:ext cx="1954075" cy="407122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lnSpc>
                <a:spcPts val="1300"/>
              </a:lnSpc>
              <a:buClr>
                <a:srgbClr val="9F5900"/>
              </a:buClr>
              <a:buSzPct val="25000"/>
            </a:pPr>
            <a:r>
              <a:rPr kumimoji="1" lang="en-US" altLang="zh-CN" sz="1000">
                <a:latin typeface="Oswald Medium" pitchFamily="2" charset="0"/>
              </a:rPr>
              <a:t>Windows </a:t>
            </a:r>
            <a:r>
              <a:rPr kumimoji="1" lang="zh-CN" altLang="en-US" sz="1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檔案傳輸</a:t>
            </a:r>
            <a:endParaRPr lang="en-US" altLang="zh-TW" sz="1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lnSpc>
                <a:spcPts val="1300"/>
              </a:lnSpc>
              <a:buClr>
                <a:srgbClr val="9F5900"/>
              </a:buClr>
              <a:buSzPct val="25000"/>
            </a:pPr>
            <a:r>
              <a:rPr lang="en-US" altLang="zh-TW" sz="1000">
                <a:latin typeface="Oswald Medium" pitchFamily="2" charset="0"/>
                <a:ea typeface="微軟正黑體" pitchFamily="34" charset="-120"/>
              </a:rPr>
              <a:t>QNA-UC5G1T + TS-231K RAID 1</a:t>
            </a:r>
          </a:p>
        </p:txBody>
      </p:sp>
      <p:sp>
        <p:nvSpPr>
          <p:cNvPr id="46" name="Shape 89">
            <a:extLst>
              <a:ext uri="{FF2B5EF4-FFF2-40B4-BE49-F238E27FC236}">
                <a16:creationId xmlns:a16="http://schemas.microsoft.com/office/drawing/2014/main" id="{1B9E5998-D080-4317-9664-A92270C7BB29}"/>
              </a:ext>
            </a:extLst>
          </p:cNvPr>
          <p:cNvSpPr txBox="1"/>
          <p:nvPr/>
        </p:nvSpPr>
        <p:spPr>
          <a:xfrm>
            <a:off x="1448234" y="4501542"/>
            <a:ext cx="538233" cy="2307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9F5900"/>
              </a:buClr>
              <a:buSzPct val="25000"/>
            </a:pPr>
            <a:r>
              <a:rPr lang="en-US" sz="800" b="1">
                <a:solidFill>
                  <a:schemeClr val="bg1"/>
                </a:solidFill>
              </a:rPr>
              <a:t>  </a:t>
            </a:r>
            <a:r>
              <a:rPr lang="en-US" altLang="zh-TW" sz="800" b="1">
                <a:solidFill>
                  <a:schemeClr val="bg1"/>
                </a:solidFill>
              </a:rPr>
              <a:t>(</a:t>
            </a:r>
            <a:r>
              <a:rPr lang="en-US" sz="800" b="1">
                <a:solidFill>
                  <a:schemeClr val="bg1"/>
                </a:solidFill>
              </a:rPr>
              <a:t>MB/s)</a:t>
            </a:r>
            <a:endParaRPr lang="en-US" sz="800" b="1" i="0" u="none" strike="noStrike" cap="none">
              <a:solidFill>
                <a:schemeClr val="bg1"/>
              </a:solidFill>
              <a:sym typeface="Arial"/>
            </a:endParaRPr>
          </a:p>
        </p:txBody>
      </p:sp>
      <p:sp>
        <p:nvSpPr>
          <p:cNvPr id="47" name="Shape 92">
            <a:extLst>
              <a:ext uri="{FF2B5EF4-FFF2-40B4-BE49-F238E27FC236}">
                <a16:creationId xmlns:a16="http://schemas.microsoft.com/office/drawing/2014/main" id="{B9768DE2-A499-437B-A936-DD3772702F82}"/>
              </a:ext>
            </a:extLst>
          </p:cNvPr>
          <p:cNvSpPr txBox="1"/>
          <p:nvPr/>
        </p:nvSpPr>
        <p:spPr>
          <a:xfrm>
            <a:off x="1483096" y="4093456"/>
            <a:ext cx="435795" cy="1443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 lang="zh-TW" sz="8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92">
            <a:extLst>
              <a:ext uri="{FF2B5EF4-FFF2-40B4-BE49-F238E27FC236}">
                <a16:creationId xmlns:a16="http://schemas.microsoft.com/office/drawing/2014/main" id="{CA8A280C-2D36-425D-92B8-637B161F1A43}"/>
              </a:ext>
            </a:extLst>
          </p:cNvPr>
          <p:cNvSpPr txBox="1"/>
          <p:nvPr/>
        </p:nvSpPr>
        <p:spPr>
          <a:xfrm>
            <a:off x="1483096" y="3864171"/>
            <a:ext cx="435795" cy="1443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8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altLang="zh-TW" sz="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zh-TW" sz="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49" name="Shape 92">
            <a:extLst>
              <a:ext uri="{FF2B5EF4-FFF2-40B4-BE49-F238E27FC236}">
                <a16:creationId xmlns:a16="http://schemas.microsoft.com/office/drawing/2014/main" id="{6E1B043D-C02E-4E1E-B7CD-B605EAE4B932}"/>
              </a:ext>
            </a:extLst>
          </p:cNvPr>
          <p:cNvSpPr txBox="1"/>
          <p:nvPr/>
        </p:nvSpPr>
        <p:spPr>
          <a:xfrm>
            <a:off x="1483096" y="3634885"/>
            <a:ext cx="435795" cy="1443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8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  <a:endParaRPr lang="zh-TW" sz="8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20762BCA-7DF4-2149-8564-207945CEF9D3}"/>
              </a:ext>
            </a:extLst>
          </p:cNvPr>
          <p:cNvSpPr/>
          <p:nvPr/>
        </p:nvSpPr>
        <p:spPr>
          <a:xfrm>
            <a:off x="71090" y="3936352"/>
            <a:ext cx="15186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測試於 </a:t>
            </a:r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TW" altLang="en-US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實驗室。數據會因實際環境而有所不同。</a:t>
            </a:r>
            <a:b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測試環境：</a:t>
            </a:r>
            <a:br>
              <a:rPr lang="zh-TW" altLang="en-US" sz="6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NAS: TS-231K, </a:t>
            </a:r>
          </a:p>
          <a:p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QTS 4.4.2, RAID 1:  thick volume</a:t>
            </a:r>
          </a:p>
          <a:p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x 512GB Samsung 850 Pro</a:t>
            </a:r>
          </a:p>
          <a:p>
            <a:endParaRPr lang="en-US" altLang="zh-TW" sz="60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客戶端 </a:t>
            </a:r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  <a:r>
              <a:rPr lang="zh-TW" altLang="en-US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br>
              <a:rPr lang="en-US" altLang="zh-TW" sz="6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Intel Core i7-6700 3.4 GHz; 64GB RAM; Intel X550 </a:t>
            </a:r>
            <a:r>
              <a:rPr lang="zh-CN" altLang="en-US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網卡</a:t>
            </a:r>
            <a:r>
              <a:rPr lang="en-US" altLang="zh-TW" sz="60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; Microsoft Windows 10 64bit</a:t>
            </a:r>
            <a:endParaRPr lang="zh-TW" altLang="en-US" sz="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Shape 80">
            <a:extLst>
              <a:ext uri="{FF2B5EF4-FFF2-40B4-BE49-F238E27FC236}">
                <a16:creationId xmlns:a16="http://schemas.microsoft.com/office/drawing/2014/main" id="{F15B980A-0934-45B8-BDC7-0F54BDDAFD6C}"/>
              </a:ext>
            </a:extLst>
          </p:cNvPr>
          <p:cNvSpPr/>
          <p:nvPr/>
        </p:nvSpPr>
        <p:spPr>
          <a:xfrm>
            <a:off x="3168753" y="3763719"/>
            <a:ext cx="481199" cy="658269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C00000"/>
              </a:gs>
            </a:gsLst>
            <a:lin ang="5400000" scaled="0"/>
          </a:gra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79">
            <a:extLst>
              <a:ext uri="{FF2B5EF4-FFF2-40B4-BE49-F238E27FC236}">
                <a16:creationId xmlns:a16="http://schemas.microsoft.com/office/drawing/2014/main" id="{9FFC67BF-F98B-4E9A-9E2C-FF7EB4A4E29B}"/>
              </a:ext>
            </a:extLst>
          </p:cNvPr>
          <p:cNvSpPr/>
          <p:nvPr/>
        </p:nvSpPr>
        <p:spPr>
          <a:xfrm>
            <a:off x="2365527" y="3740859"/>
            <a:ext cx="481199" cy="681129"/>
          </a:xfrm>
          <a:prstGeom prst="rect">
            <a:avLst/>
          </a:prstGeom>
          <a:gradFill>
            <a:gsLst>
              <a:gs pos="100000">
                <a:srgbClr val="FFFF00"/>
              </a:gs>
              <a:gs pos="0">
                <a:srgbClr val="17F1BD"/>
              </a:gs>
            </a:gsLst>
            <a:lin ang="5400000" scaled="0"/>
          </a:gra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84">
            <a:extLst>
              <a:ext uri="{FF2B5EF4-FFF2-40B4-BE49-F238E27FC236}">
                <a16:creationId xmlns:a16="http://schemas.microsoft.com/office/drawing/2014/main" id="{FCF1A744-2672-43DA-B138-27D82F13B692}"/>
              </a:ext>
            </a:extLst>
          </p:cNvPr>
          <p:cNvSpPr txBox="1"/>
          <p:nvPr/>
        </p:nvSpPr>
        <p:spPr>
          <a:xfrm>
            <a:off x="3199824" y="3871940"/>
            <a:ext cx="425570" cy="2519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255</a:t>
            </a:r>
            <a:endParaRPr lang="zh-TW"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Shape 83">
            <a:extLst>
              <a:ext uri="{FF2B5EF4-FFF2-40B4-BE49-F238E27FC236}">
                <a16:creationId xmlns:a16="http://schemas.microsoft.com/office/drawing/2014/main" id="{23327A3C-DE5F-4C20-8396-B8C04B480921}"/>
              </a:ext>
            </a:extLst>
          </p:cNvPr>
          <p:cNvSpPr txBox="1"/>
          <p:nvPr/>
        </p:nvSpPr>
        <p:spPr>
          <a:xfrm>
            <a:off x="2401829" y="3850382"/>
            <a:ext cx="425570" cy="2981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900" b="1" i="0" u="none" strike="noStrike" cap="none">
                <a:latin typeface="Arial"/>
                <a:ea typeface="Arial"/>
                <a:cs typeface="Arial"/>
                <a:sym typeface="Arial"/>
              </a:rPr>
              <a:t>260</a:t>
            </a:r>
            <a:endParaRPr lang="zh-TW" sz="900" b="1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5360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24B5BDC-3EC3-4E81-A0AE-25813CA30A6F}"/>
              </a:ext>
            </a:extLst>
          </p:cNvPr>
          <p:cNvSpPr/>
          <p:nvPr/>
        </p:nvSpPr>
        <p:spPr>
          <a:xfrm>
            <a:off x="470207" y="2899825"/>
            <a:ext cx="3623720" cy="639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TW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1 x </a:t>
            </a:r>
            <a:r>
              <a:rPr lang="zh-CN" altLang="en-US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記憶體插槽可自行升級</a:t>
            </a:r>
            <a:r>
              <a:rPr lang="en-US" altLang="zh-CN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RAM</a:t>
            </a:r>
          </a:p>
          <a:p>
            <a:pPr marL="179388" indent="-179388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/>
              </a:rPr>
              <a:t>2.5GbE &amp; 10GbE </a:t>
            </a:r>
            <a:r>
              <a:rPr lang="zh-CN" altLang="en-US" b="1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  <a:cs typeface="Arial"/>
              </a:rPr>
              <a:t>傳輸</a:t>
            </a:r>
            <a:r>
              <a:rPr lang="zh-CN" altLang="en-US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效能實測</a:t>
            </a:r>
            <a:endParaRPr lang="en-US" altLang="zh-CN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0207" y="1572340"/>
            <a:ext cx="3988904" cy="1647412"/>
          </a:xfrm>
        </p:spPr>
        <p:txBody>
          <a:bodyPr/>
          <a:lstStyle/>
          <a:p>
            <a:r>
              <a:rPr lang="en-US" altLang="zh-CN" sz="6000" b="0">
                <a:latin typeface="Oswald Medium" pitchFamily="2" charset="0"/>
              </a:rPr>
              <a:t>Live Demo</a:t>
            </a:r>
            <a:endParaRPr lang="zh-TW" altLang="en-US" sz="6000" b="0">
              <a:latin typeface="Oswald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537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>
            <a:extLst>
              <a:ext uri="{FF2B5EF4-FFF2-40B4-BE49-F238E27FC236}">
                <a16:creationId xmlns:a16="http://schemas.microsoft.com/office/drawing/2014/main" id="{D8982D9F-F385-441E-A55F-BBA5D91050C2}"/>
              </a:ext>
            </a:extLst>
          </p:cNvPr>
          <p:cNvSpPr txBox="1"/>
          <p:nvPr/>
        </p:nvSpPr>
        <p:spPr>
          <a:xfrm>
            <a:off x="4571999" y="2453869"/>
            <a:ext cx="4226768" cy="7346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>
              <a:lnSpc>
                <a:spcPts val="2600"/>
              </a:lnSpc>
              <a:buSzPct val="80000"/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全系搭載</a:t>
            </a:r>
            <a:r>
              <a:rPr lang="en-US" altLang="zh-CN" sz="20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2.5GbE </a:t>
            </a:r>
            <a:r>
              <a:rPr lang="zh-CN" altLang="en-US" sz="20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的超值規格，</a:t>
            </a:r>
            <a:r>
              <a:rPr lang="en-US" altLang="zh-CN" sz="20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TS-431X3 </a:t>
            </a:r>
            <a:r>
              <a:rPr lang="zh-CN" altLang="en-US" sz="20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更支援</a:t>
            </a:r>
            <a:r>
              <a:rPr lang="en-US" altLang="zh-CN" sz="20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10GbE SFP+ </a:t>
            </a:r>
            <a:endParaRPr lang="en-US" sz="2000" b="1">
              <a:solidFill>
                <a:srgbClr val="333333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24B5BDC-3EC3-4E81-A0AE-25813CA30A6F}"/>
              </a:ext>
            </a:extLst>
          </p:cNvPr>
          <p:cNvSpPr/>
          <p:nvPr/>
        </p:nvSpPr>
        <p:spPr>
          <a:xfrm>
            <a:off x="4572000" y="1475987"/>
            <a:ext cx="39281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buSzPct val="80000"/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大容量儲存空間與高效率傳檔、分享的需求</a:t>
            </a:r>
            <a:endParaRPr lang="en-US" altLang="zh-CN" sz="2000" b="1">
              <a:solidFill>
                <a:srgbClr val="333333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133"/>
            <a:ext cx="9144000" cy="493563"/>
          </a:xfrm>
        </p:spPr>
        <p:txBody>
          <a:bodyPr/>
          <a:lstStyle/>
          <a:p>
            <a:r>
              <a:rPr lang="zh-CN" altLang="en-US"/>
              <a:t>四核</a:t>
            </a:r>
            <a:r>
              <a:rPr lang="en-US" altLang="zh-CN"/>
              <a:t> </a:t>
            </a:r>
            <a:r>
              <a:rPr lang="en-US" altLang="zh-CN" b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TS-231P3, TS-431P3, TS-431X3</a:t>
            </a:r>
            <a:r>
              <a:rPr lang="zh-TW" altLang="en-US" b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 </a:t>
            </a:r>
            <a:r>
              <a:rPr lang="zh-TW" altLang="en-US"/>
              <a:t>全新升級</a:t>
            </a:r>
            <a:r>
              <a:rPr lang="en-US" altLang="zh-TW"/>
              <a:t> </a:t>
            </a:r>
            <a:r>
              <a:rPr lang="en-US" altLang="zh-TW" b="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2.5GbE</a:t>
            </a:r>
            <a:endParaRPr lang="zh-TW" altLang="en-US" b="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5BDCE74D-479A-254E-9DF0-C00E89F5502E}"/>
              </a:ext>
            </a:extLst>
          </p:cNvPr>
          <p:cNvSpPr txBox="1"/>
          <p:nvPr/>
        </p:nvSpPr>
        <p:spPr>
          <a:xfrm>
            <a:off x="4571999" y="3487953"/>
            <a:ext cx="3928188" cy="10681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>
              <a:lnSpc>
                <a:spcPts val="2600"/>
              </a:lnSpc>
              <a:buSzPct val="80000"/>
              <a:buFont typeface="Arial" panose="020B0604020202020204" pitchFamily="34" charset="0"/>
              <a:buChar char="•"/>
            </a:pPr>
            <a:r>
              <a:rPr lang="zh-CN" altLang="en-US" sz="2000" b="1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軟體加值應用讓檔案備份與分享更為輕鬆快速、軟體容器工作站讓你創意無極限</a:t>
            </a:r>
            <a:endParaRPr lang="en-US" sz="2000" b="1">
              <a:solidFill>
                <a:srgbClr val="333333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3511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DEF2811E-620C-442B-8A0C-14BD8DA2E5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9" y="0"/>
            <a:ext cx="9135061" cy="5143499"/>
          </a:xfrm>
          <a:prstGeom prst="rect">
            <a:avLst/>
          </a:prstGeom>
        </p:spPr>
      </p:pic>
      <p:sp>
        <p:nvSpPr>
          <p:cNvPr id="15" name="矩形: 剪去對角角落 14">
            <a:extLst>
              <a:ext uri="{FF2B5EF4-FFF2-40B4-BE49-F238E27FC236}">
                <a16:creationId xmlns:a16="http://schemas.microsoft.com/office/drawing/2014/main" id="{32A1153C-C81A-4984-9560-706A5E4235C8}"/>
              </a:ext>
            </a:extLst>
          </p:cNvPr>
          <p:cNvSpPr/>
          <p:nvPr/>
        </p:nvSpPr>
        <p:spPr>
          <a:xfrm>
            <a:off x="4355340" y="712390"/>
            <a:ext cx="4300205" cy="1437891"/>
          </a:xfrm>
          <a:prstGeom prst="snip2DiagRect">
            <a:avLst/>
          </a:prstGeom>
          <a:solidFill>
            <a:srgbClr val="FFFF0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E324618-617F-46BD-98E1-7BD8976B84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94708" y="598609"/>
            <a:ext cx="4160838" cy="1647825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zh-CN" altLang="en-US" sz="26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宅經濟與遠距工作的好幫手</a:t>
            </a:r>
            <a:br>
              <a:rPr lang="en-US" altLang="zh-CN" sz="26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</a:br>
            <a:r>
              <a:rPr lang="zh-CN" altLang="en-US" sz="26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各式</a:t>
            </a:r>
            <a:r>
              <a:rPr lang="en-US" altLang="zh-CN" sz="26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NAS </a:t>
            </a:r>
            <a:r>
              <a:rPr lang="zh-CN" altLang="en-US" sz="260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應用服務</a:t>
            </a:r>
            <a:endParaRPr lang="en-US" altLang="zh-CN" sz="260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pic>
        <p:nvPicPr>
          <p:cNvPr id="11" name="圖片 10" descr="一張含有 膝上型電腦, 電腦 的圖片&#10;&#10;自動產生的描述">
            <a:extLst>
              <a:ext uri="{FF2B5EF4-FFF2-40B4-BE49-F238E27FC236}">
                <a16:creationId xmlns:a16="http://schemas.microsoft.com/office/drawing/2014/main" id="{B9B9295B-A856-4D34-9932-BECAEC3125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473595" y="1913061"/>
            <a:ext cx="321318" cy="246877"/>
          </a:xfrm>
          <a:prstGeom prst="rect">
            <a:avLst/>
          </a:prstGeom>
        </p:spPr>
      </p:pic>
      <p:pic>
        <p:nvPicPr>
          <p:cNvPr id="14" name="圖片 13" descr="一張含有 膝上型電腦, 電腦 的圖片&#10;&#10;自動產生的描述">
            <a:extLst>
              <a:ext uri="{FF2B5EF4-FFF2-40B4-BE49-F238E27FC236}">
                <a16:creationId xmlns:a16="http://schemas.microsoft.com/office/drawing/2014/main" id="{11DC9EDA-E408-4542-A302-A332CAC415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466" y="588952"/>
            <a:ext cx="321318" cy="24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65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69">
            <a:extLst>
              <a:ext uri="{FF2B5EF4-FFF2-40B4-BE49-F238E27FC236}">
                <a16:creationId xmlns:a16="http://schemas.microsoft.com/office/drawing/2014/main" id="{249AF01A-1E1A-4FB7-9B0C-E5AFA0B90732}"/>
              </a:ext>
            </a:extLst>
          </p:cNvPr>
          <p:cNvSpPr/>
          <p:nvPr/>
        </p:nvSpPr>
        <p:spPr>
          <a:xfrm>
            <a:off x="5191790" y="2364429"/>
            <a:ext cx="3952210" cy="13630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altLang="en-US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pic>
        <p:nvPicPr>
          <p:cNvPr id="30" name="Shape 309">
            <a:extLst>
              <a:ext uri="{FF2B5EF4-FFF2-40B4-BE49-F238E27FC236}">
                <a16:creationId xmlns:a16="http://schemas.microsoft.com/office/drawing/2014/main" id="{98B99D68-B63F-4572-A02A-938982B69B9B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659" y="1473113"/>
            <a:ext cx="2880320" cy="149299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0">
            <a:extLst>
              <a:ext uri="{FF2B5EF4-FFF2-40B4-BE49-F238E27FC236}">
                <a16:creationId xmlns:a16="http://schemas.microsoft.com/office/drawing/2014/main" id="{1680E7CB-997D-4B5E-90CF-570ADDFD42E8}"/>
              </a:ext>
            </a:extLst>
          </p:cNvPr>
          <p:cNvSpPr/>
          <p:nvPr/>
        </p:nvSpPr>
        <p:spPr>
          <a:xfrm>
            <a:off x="2852517" y="3479834"/>
            <a:ext cx="1840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i="0" u="none" strike="noStrike" cap="none" err="1">
                <a:solidFill>
                  <a:schemeClr val="bg1"/>
                </a:solidFill>
                <a:latin typeface="Oswald Medium" pitchFamily="2" charset="0"/>
                <a:ea typeface="Arial"/>
                <a:cs typeface="Arial"/>
                <a:sym typeface="Arial"/>
              </a:rPr>
              <a:t>NetBak</a:t>
            </a:r>
            <a:r>
              <a:rPr lang="en-US" sz="1600" i="0" u="none" strike="noStrike" cap="none">
                <a:solidFill>
                  <a:schemeClr val="bg1"/>
                </a:solidFill>
                <a:latin typeface="Oswald Medium" pitchFamily="2" charset="0"/>
                <a:ea typeface="Arial"/>
                <a:cs typeface="Arial"/>
                <a:sym typeface="Arial"/>
              </a:rPr>
              <a:t>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i="0" u="none" strike="noStrike" cap="none">
                <a:solidFill>
                  <a:schemeClr val="bg1"/>
                </a:solidFill>
                <a:latin typeface="Oswald Medium" pitchFamily="2" charset="0"/>
                <a:ea typeface="Arial"/>
                <a:cs typeface="Arial"/>
                <a:sym typeface="Arial"/>
              </a:rPr>
              <a:t>Replicator </a:t>
            </a:r>
            <a:endParaRPr sz="1600" i="0" u="none" strike="noStrike" cap="none">
              <a:solidFill>
                <a:schemeClr val="bg1"/>
              </a:solidFill>
              <a:latin typeface="Oswald Medium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32" name="Shape 312">
            <a:extLst>
              <a:ext uri="{FF2B5EF4-FFF2-40B4-BE49-F238E27FC236}">
                <a16:creationId xmlns:a16="http://schemas.microsoft.com/office/drawing/2014/main" id="{393A85B6-120D-4031-BC5F-17435668F5C7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250" y="3156327"/>
            <a:ext cx="2880320" cy="14929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Shape 313">
            <a:extLst>
              <a:ext uri="{FF2B5EF4-FFF2-40B4-BE49-F238E27FC236}">
                <a16:creationId xmlns:a16="http://schemas.microsoft.com/office/drawing/2014/main" id="{A1727079-4FFC-4FE0-B59B-32715FBF5948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7360" y="1736076"/>
            <a:ext cx="1379212" cy="9084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Shape 314">
            <a:extLst>
              <a:ext uri="{FF2B5EF4-FFF2-40B4-BE49-F238E27FC236}">
                <a16:creationId xmlns:a16="http://schemas.microsoft.com/office/drawing/2014/main" id="{40B0121C-ABD4-4BA3-83B0-06A90EFA9BBB}"/>
              </a:ext>
            </a:extLst>
          </p:cNvPr>
          <p:cNvSpPr/>
          <p:nvPr/>
        </p:nvSpPr>
        <p:spPr>
          <a:xfrm>
            <a:off x="2852517" y="1752553"/>
            <a:ext cx="140455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i="0" u="none" strike="noStrike" cap="none">
                <a:solidFill>
                  <a:schemeClr val="bg1"/>
                </a:solidFill>
                <a:latin typeface="Oswald Medium" pitchFamily="2" charset="0"/>
                <a:ea typeface="Arial"/>
                <a:cs typeface="Arial"/>
                <a:sym typeface="Arial"/>
              </a:rPr>
              <a:t>Time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i="0" u="none" strike="noStrike" cap="none">
                <a:solidFill>
                  <a:schemeClr val="bg1"/>
                </a:solidFill>
                <a:latin typeface="Oswald Medium" pitchFamily="2" charset="0"/>
                <a:ea typeface="Arial"/>
                <a:cs typeface="Arial"/>
                <a:sym typeface="Arial"/>
              </a:rPr>
              <a:t>Machine</a:t>
            </a:r>
            <a:endParaRPr sz="1600" i="0" u="none" strike="noStrike" cap="none">
              <a:solidFill>
                <a:schemeClr val="bg1"/>
              </a:solidFill>
              <a:latin typeface="Oswald Medium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5" name="Shape 315">
            <a:extLst>
              <a:ext uri="{FF2B5EF4-FFF2-40B4-BE49-F238E27FC236}">
                <a16:creationId xmlns:a16="http://schemas.microsoft.com/office/drawing/2014/main" id="{D9016EC4-0C89-4BBB-9F88-9CD10C705966}"/>
              </a:ext>
            </a:extLst>
          </p:cNvPr>
          <p:cNvSpPr/>
          <p:nvPr/>
        </p:nvSpPr>
        <p:spPr>
          <a:xfrm>
            <a:off x="1404000" y="1255724"/>
            <a:ext cx="93968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i="0" u="none" strike="noStrike" cap="none">
                <a:solidFill>
                  <a:schemeClr val="bg1"/>
                </a:solidFill>
                <a:latin typeface="Oswald Medium" pitchFamily="2" charset="0"/>
                <a:ea typeface="Arial"/>
                <a:cs typeface="Arial"/>
                <a:sym typeface="Arial"/>
              </a:rPr>
              <a:t>Mac O.S.</a:t>
            </a:r>
            <a:endParaRPr sz="1600" i="0" u="none" strike="noStrike" cap="none">
              <a:solidFill>
                <a:schemeClr val="bg1"/>
              </a:solidFill>
              <a:latin typeface="Oswald Medium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6" name="Shape 316">
            <a:extLst>
              <a:ext uri="{FF2B5EF4-FFF2-40B4-BE49-F238E27FC236}">
                <a16:creationId xmlns:a16="http://schemas.microsoft.com/office/drawing/2014/main" id="{C72C9043-E4FA-4C9B-B9A6-20604604A140}"/>
              </a:ext>
            </a:extLst>
          </p:cNvPr>
          <p:cNvSpPr/>
          <p:nvPr/>
        </p:nvSpPr>
        <p:spPr>
          <a:xfrm>
            <a:off x="1376749" y="2916833"/>
            <a:ext cx="99418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i="0" u="none" strike="noStrike" cap="none">
                <a:solidFill>
                  <a:schemeClr val="bg1"/>
                </a:solidFill>
                <a:latin typeface="Oswald Medium" pitchFamily="2" charset="0"/>
                <a:ea typeface="Arial"/>
                <a:cs typeface="Arial"/>
                <a:sym typeface="Arial"/>
              </a:rPr>
              <a:t>Windows</a:t>
            </a:r>
            <a:endParaRPr sz="1600" i="0" u="none" strike="noStrike" cap="none">
              <a:solidFill>
                <a:schemeClr val="bg1"/>
              </a:solidFill>
              <a:latin typeface="Oswald Medium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37" name="Shape 317">
            <a:extLst>
              <a:ext uri="{FF2B5EF4-FFF2-40B4-BE49-F238E27FC236}">
                <a16:creationId xmlns:a16="http://schemas.microsoft.com/office/drawing/2014/main" id="{7428CFD4-BE2F-4117-97BA-786D9E0568D9}"/>
              </a:ext>
            </a:extLst>
          </p:cNvPr>
          <p:cNvSpPr/>
          <p:nvPr/>
        </p:nvSpPr>
        <p:spPr>
          <a:xfrm>
            <a:off x="6666900" y="2521140"/>
            <a:ext cx="2283829" cy="100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1900" b="1" u="none" strike="noStrike" cap="none" err="1"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馬上建立排程或同步備份計畫來備份您的</a:t>
            </a:r>
            <a:r>
              <a:rPr lang="zh-TW" altLang="en-US" sz="1900" b="1" u="none" strike="noStrike" cap="none"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電腦</a:t>
            </a:r>
            <a:r>
              <a:rPr lang="zh-TW" altLang="en-US" sz="1900" b="1" u="none" strike="noStrike" cap="none" err="1"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資料</a:t>
            </a:r>
            <a:r>
              <a:rPr lang="zh-TW" altLang="en-US" sz="1900" b="1" u="none" strike="noStrike" cap="none"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</a:t>
            </a:r>
          </a:p>
        </p:txBody>
      </p:sp>
      <p:pic>
        <p:nvPicPr>
          <p:cNvPr id="40" name="Picture 22">
            <a:extLst>
              <a:ext uri="{FF2B5EF4-FFF2-40B4-BE49-F238E27FC236}">
                <a16:creationId xmlns:a16="http://schemas.microsoft.com/office/drawing/2014/main" id="{E752270A-21EC-47AC-9217-7F40C774B6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7680" y="1820443"/>
            <a:ext cx="2245950" cy="24509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19781F0C-9CE6-4598-9BA6-39FA959A4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8431"/>
            <a:ext cx="9144000" cy="493563"/>
          </a:xfrm>
        </p:spPr>
        <p:txBody>
          <a:bodyPr/>
          <a:lstStyle/>
          <a:p>
            <a:r>
              <a:rPr lang="en-US" altLang="zh-TW" sz="360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對抗勒索病毒</a:t>
            </a:r>
            <a:r>
              <a:rPr lang="zh-TW" altLang="en-US" sz="360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的最佳電腦</a:t>
            </a:r>
            <a:r>
              <a:rPr lang="en-US" altLang="zh-TW" sz="360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備份方案</a:t>
            </a:r>
            <a:endParaRPr lang="zh-TW" altLang="en-US" sz="3600"/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24E21BE6-58D2-4F93-9C7F-F59F4AF2A2AF}"/>
              </a:ext>
            </a:extLst>
          </p:cNvPr>
          <p:cNvCxnSpPr/>
          <p:nvPr/>
        </p:nvCxnSpPr>
        <p:spPr>
          <a:xfrm>
            <a:off x="2914650" y="2406650"/>
            <a:ext cx="755650" cy="0"/>
          </a:xfrm>
          <a:prstGeom prst="straightConnector1">
            <a:avLst/>
          </a:prstGeom>
          <a:ln w="12700" cap="rnd">
            <a:solidFill>
              <a:schemeClr val="bg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3656C2B9-3C87-44B9-A904-E0DA91EF039A}"/>
              </a:ext>
            </a:extLst>
          </p:cNvPr>
          <p:cNvCxnSpPr/>
          <p:nvPr/>
        </p:nvCxnSpPr>
        <p:spPr>
          <a:xfrm>
            <a:off x="2901950" y="4095750"/>
            <a:ext cx="755650" cy="0"/>
          </a:xfrm>
          <a:prstGeom prst="straightConnector1">
            <a:avLst/>
          </a:prstGeom>
          <a:ln w="12700" cap="rnd">
            <a:solidFill>
              <a:schemeClr val="bg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3CF08F9-E049-E440-B767-828C72F86CE8}"/>
              </a:ext>
            </a:extLst>
          </p:cNvPr>
          <p:cNvSpPr txBox="1"/>
          <p:nvPr/>
        </p:nvSpPr>
        <p:spPr>
          <a:xfrm>
            <a:off x="4990413" y="4281821"/>
            <a:ext cx="8410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>
                <a:latin typeface="Oswald Medium" pitchFamily="2" charset="0"/>
                <a:cs typeface="Arial" panose="020B0604020202020204" pitchFamily="34" charset="0"/>
              </a:rPr>
              <a:t>TS-431P3</a:t>
            </a:r>
            <a:endParaRPr kumimoji="1" lang="zh-TW" altLang="en-US" sz="1100">
              <a:latin typeface="Oswald Medium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046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圖片 68">
            <a:extLst>
              <a:ext uri="{FF2B5EF4-FFF2-40B4-BE49-F238E27FC236}">
                <a16:creationId xmlns:a16="http://schemas.microsoft.com/office/drawing/2014/main" id="{76D70E8D-B354-4FD3-A34F-34D4C835E2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915704" y="3134205"/>
            <a:ext cx="1082618" cy="111828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4F5A9080-267F-4603-954D-CE73BAC2A0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356017" y="3214576"/>
            <a:ext cx="1082618" cy="111828"/>
          </a:xfrm>
          <a:prstGeom prst="rect">
            <a:avLst/>
          </a:prstGeom>
        </p:spPr>
      </p:pic>
      <p:pic>
        <p:nvPicPr>
          <p:cNvPr id="55" name="Picture 5">
            <a:extLst>
              <a:ext uri="{FF2B5EF4-FFF2-40B4-BE49-F238E27FC236}">
                <a16:creationId xmlns:a16="http://schemas.microsoft.com/office/drawing/2014/main" id="{E8A5C41C-B499-B341-90C6-12A5A786E7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9603" y="2028779"/>
            <a:ext cx="984377" cy="1240217"/>
          </a:xfrm>
          <a:prstGeom prst="rect">
            <a:avLst/>
          </a:prstGeom>
        </p:spPr>
      </p:pic>
      <p:pic>
        <p:nvPicPr>
          <p:cNvPr id="58" name="圖片 11" descr="一張含有 電子用品, 室內 的圖片&#10;&#10;描述是以高可信度產生">
            <a:extLst>
              <a:ext uri="{FF2B5EF4-FFF2-40B4-BE49-F238E27FC236}">
                <a16:creationId xmlns:a16="http://schemas.microsoft.com/office/drawing/2014/main" id="{590B5075-9234-4BA3-A787-EB050E89D5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40" t="11937" r="10301" b="10363"/>
          <a:stretch/>
        </p:blipFill>
        <p:spPr>
          <a:xfrm>
            <a:off x="6899188" y="2006256"/>
            <a:ext cx="1021128" cy="1231285"/>
          </a:xfrm>
          <a:prstGeom prst="rect">
            <a:avLst/>
          </a:prstGeom>
        </p:spPr>
      </p:pic>
      <p:pic>
        <p:nvPicPr>
          <p:cNvPr id="59" name="圖片 5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B1C126B-2C4C-46B9-86F7-6774E741A5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91" y="2015614"/>
            <a:ext cx="1910237" cy="10746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0CD840-F979-422A-9A60-FEE44F537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b="1">
                <a:ea typeface="ＭＳ Ｐゴシック"/>
                <a:cs typeface="Calibri Light"/>
              </a:rPr>
              <a:t>有備無患，</a:t>
            </a:r>
            <a:r>
              <a:rPr lang="en-US" altLang="ja-JP" sz="3600" b="0">
                <a:latin typeface="Oswald Medium" pitchFamily="2" charset="0"/>
                <a:ea typeface="ＭＳ Ｐゴシック"/>
                <a:cs typeface="Calibri Light"/>
              </a:rPr>
              <a:t>Time Machine </a:t>
            </a:r>
            <a:r>
              <a:rPr lang="zh-TW" altLang="en-US" sz="3600" b="1">
                <a:ea typeface="ＭＳ Ｐゴシック"/>
                <a:cs typeface="Calibri Light"/>
              </a:rPr>
              <a:t>資料再備一份</a:t>
            </a:r>
            <a:endParaRPr lang="ja-JP" altLang="en-US" sz="3600" b="1">
              <a:ea typeface="ＭＳ Ｐゴシック"/>
              <a:cs typeface="Calibri Light"/>
            </a:endParaRPr>
          </a:p>
        </p:txBody>
      </p:sp>
      <p:pic>
        <p:nvPicPr>
          <p:cNvPr id="6" name="圖片 26">
            <a:extLst>
              <a:ext uri="{FF2B5EF4-FFF2-40B4-BE49-F238E27FC236}">
                <a16:creationId xmlns:a16="http://schemas.microsoft.com/office/drawing/2014/main" id="{5DCAAC18-5BFB-46FB-82B2-B354B08AF7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480" y="2635471"/>
            <a:ext cx="489585" cy="46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Google Shape;157;p22">
            <a:extLst>
              <a:ext uri="{FF2B5EF4-FFF2-40B4-BE49-F238E27FC236}">
                <a16:creationId xmlns:a16="http://schemas.microsoft.com/office/drawing/2014/main" id="{E746D52E-C7EA-48C6-B548-AEEC9E6A6484}"/>
              </a:ext>
            </a:extLst>
          </p:cNvPr>
          <p:cNvSpPr txBox="1"/>
          <p:nvPr/>
        </p:nvSpPr>
        <p:spPr>
          <a:xfrm>
            <a:off x="1187795" y="3046942"/>
            <a:ext cx="17166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1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Mac Time Machine</a:t>
            </a:r>
            <a:endParaRPr sz="110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3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43C317B2-95E1-4522-8461-6CC9DF460E6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6739" y="2552056"/>
            <a:ext cx="119539" cy="731044"/>
          </a:xfrm>
          <a:prstGeom prst="rect">
            <a:avLst/>
          </a:prstGeom>
        </p:spPr>
      </p:pic>
      <p:pic>
        <p:nvPicPr>
          <p:cNvPr id="15" name="圖片 80">
            <a:extLst>
              <a:ext uri="{FF2B5EF4-FFF2-40B4-BE49-F238E27FC236}">
                <a16:creationId xmlns:a16="http://schemas.microsoft.com/office/drawing/2014/main" id="{D9DF6543-ADA7-45BD-9851-F8064779486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657" y="2017545"/>
            <a:ext cx="331975" cy="497963"/>
          </a:xfrm>
          <a:prstGeom prst="rect">
            <a:avLst/>
          </a:prstGeom>
        </p:spPr>
      </p:pic>
      <p:pic>
        <p:nvPicPr>
          <p:cNvPr id="16" name="圖片 26">
            <a:extLst>
              <a:ext uri="{FF2B5EF4-FFF2-40B4-BE49-F238E27FC236}">
                <a16:creationId xmlns:a16="http://schemas.microsoft.com/office/drawing/2014/main" id="{D648D5E0-3689-4F8D-9DA5-4078F49E79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6323" y="2641926"/>
            <a:ext cx="489585" cy="466249"/>
          </a:xfrm>
          <a:prstGeom prst="rect">
            <a:avLst/>
          </a:prstGeom>
        </p:spPr>
      </p:pic>
      <p:sp>
        <p:nvSpPr>
          <p:cNvPr id="19" name="Google Shape;158;p22">
            <a:extLst>
              <a:ext uri="{FF2B5EF4-FFF2-40B4-BE49-F238E27FC236}">
                <a16:creationId xmlns:a16="http://schemas.microsoft.com/office/drawing/2014/main" id="{0662CB72-E79F-4565-AF26-D88AEBB13808}"/>
              </a:ext>
            </a:extLst>
          </p:cNvPr>
          <p:cNvSpPr txBox="1"/>
          <p:nvPr/>
        </p:nvSpPr>
        <p:spPr>
          <a:xfrm>
            <a:off x="7031595" y="3221074"/>
            <a:ext cx="782326" cy="3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100">
                <a:solidFill>
                  <a:schemeClr val="bg1"/>
                </a:solidFill>
                <a:latin typeface="Oswald Medium" pitchFamily="2" charset="0"/>
                <a:ea typeface="微軟正黑體"/>
                <a:cs typeface="Arial" panose="020B0604020202020204" pitchFamily="34" charset="0"/>
                <a:sym typeface="Arial"/>
              </a:rPr>
              <a:t>TR-004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15F83E9-D1D2-4774-89B4-8D004C35EAEE}"/>
              </a:ext>
            </a:extLst>
          </p:cNvPr>
          <p:cNvSpPr txBox="1"/>
          <p:nvPr/>
        </p:nvSpPr>
        <p:spPr>
          <a:xfrm>
            <a:off x="838138" y="3467106"/>
            <a:ext cx="3120291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建立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備份任務：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49B1178-9553-44D8-9E65-FDD3E521E128}"/>
              </a:ext>
            </a:extLst>
          </p:cNvPr>
          <p:cNvSpPr txBox="1"/>
          <p:nvPr/>
        </p:nvSpPr>
        <p:spPr>
          <a:xfrm>
            <a:off x="461563" y="980870"/>
            <a:ext cx="8208493" cy="661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ja-JP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透過 </a:t>
            </a:r>
            <a:r>
              <a:rPr lang="ja-JP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HBS 3 </a:t>
            </a:r>
            <a:r>
              <a:rPr lang="ja-JP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將 </a:t>
            </a:r>
            <a:r>
              <a:rPr lang="ja-JP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Time Machine </a:t>
            </a:r>
            <a:r>
              <a:rPr lang="ja-JP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備份檔案複製到</a:t>
            </a:r>
            <a:r>
              <a:rPr lang="en-US" altLang="ja-JP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 </a:t>
            </a:r>
            <a:r>
              <a:rPr lang="en-US" altLang="ja-JP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ja-JP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，再將</a:t>
            </a:r>
            <a:r>
              <a:rPr lang="en-US" altLang="ja-JP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 </a:t>
            </a:r>
            <a:r>
              <a:rPr lang="en-US" altLang="ja-JP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NAS Time Machine</a:t>
            </a:r>
            <a:r>
              <a:rPr lang="en-US" altLang="ja-JP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資料備份到</a:t>
            </a:r>
            <a:r>
              <a:rPr lang="ja-JP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外接裝置</a:t>
            </a:r>
            <a:r>
              <a:rPr lang="ja-JP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例如 </a:t>
            </a:r>
            <a:r>
              <a:rPr lang="ja-JP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TR-004</a:t>
            </a:r>
            <a:r>
              <a:rPr lang="en-US" altLang="ja-JP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USB RAID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或 </a:t>
            </a: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TL-D800C USB JBOD </a:t>
            </a:r>
            <a:r>
              <a:rPr lang="zh-CN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外接盒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箭號: 向右 61">
            <a:extLst>
              <a:ext uri="{FF2B5EF4-FFF2-40B4-BE49-F238E27FC236}">
                <a16:creationId xmlns:a16="http://schemas.microsoft.com/office/drawing/2014/main" id="{0CBCBC3E-99D5-473C-A6B9-E94E913C6781}"/>
              </a:ext>
            </a:extLst>
          </p:cNvPr>
          <p:cNvSpPr/>
          <p:nvPr/>
        </p:nvSpPr>
        <p:spPr>
          <a:xfrm>
            <a:off x="6014802" y="2518136"/>
            <a:ext cx="853971" cy="342173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1000">
                <a:srgbClr val="FFFF00">
                  <a:alpha val="7000"/>
                </a:srgbClr>
              </a:gs>
              <a:gs pos="7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11CBF5F3-D55B-4F0E-8A8B-CED8F983CC1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926" y="1787748"/>
            <a:ext cx="486000" cy="486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64" name="Google Shape;127;p18">
            <a:extLst>
              <a:ext uri="{FF2B5EF4-FFF2-40B4-BE49-F238E27FC236}">
                <a16:creationId xmlns:a16="http://schemas.microsoft.com/office/drawing/2014/main" id="{779DB80B-BE8F-4482-8108-1D662DC38778}"/>
              </a:ext>
            </a:extLst>
          </p:cNvPr>
          <p:cNvPicPr preferRelativeResize="0"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34" y="1749800"/>
            <a:ext cx="540000" cy="54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" name="箭號: 向右 64">
            <a:extLst>
              <a:ext uri="{FF2B5EF4-FFF2-40B4-BE49-F238E27FC236}">
                <a16:creationId xmlns:a16="http://schemas.microsoft.com/office/drawing/2014/main" id="{1986CC13-1D22-45B1-A568-4E3ACAA99BBF}"/>
              </a:ext>
            </a:extLst>
          </p:cNvPr>
          <p:cNvSpPr/>
          <p:nvPr/>
        </p:nvSpPr>
        <p:spPr>
          <a:xfrm>
            <a:off x="3220613" y="2518136"/>
            <a:ext cx="853971" cy="342173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1000">
                <a:srgbClr val="FFFF00">
                  <a:alpha val="7000"/>
                </a:srgbClr>
              </a:gs>
              <a:gs pos="7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43" name="Google Shape;158;p22">
            <a:extLst>
              <a:ext uri="{FF2B5EF4-FFF2-40B4-BE49-F238E27FC236}">
                <a16:creationId xmlns:a16="http://schemas.microsoft.com/office/drawing/2014/main" id="{0A1908BB-A247-5C4E-B5DD-5BCE417A8278}"/>
              </a:ext>
            </a:extLst>
          </p:cNvPr>
          <p:cNvSpPr txBox="1"/>
          <p:nvPr/>
        </p:nvSpPr>
        <p:spPr>
          <a:xfrm>
            <a:off x="4469785" y="3221074"/>
            <a:ext cx="782326" cy="3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100">
                <a:solidFill>
                  <a:schemeClr val="bg1"/>
                </a:solidFill>
                <a:latin typeface="Oswald Medium" pitchFamily="2" charset="0"/>
                <a:ea typeface="微軟正黑體"/>
                <a:cs typeface="Arial" panose="020B0604020202020204" pitchFamily="34" charset="0"/>
                <a:sym typeface="Arial"/>
              </a:rPr>
              <a:t>TS-231P3</a:t>
            </a:r>
          </a:p>
        </p:txBody>
      </p:sp>
      <p:pic>
        <p:nvPicPr>
          <p:cNvPr id="12" name="圖片 11" descr="一張含有 花 的圖片&#10;&#10;自動產生的描述">
            <a:extLst>
              <a:ext uri="{FF2B5EF4-FFF2-40B4-BE49-F238E27FC236}">
                <a16:creationId xmlns:a16="http://schemas.microsoft.com/office/drawing/2014/main" id="{D74DA91B-5AF3-4725-83EB-BFDB2E7A199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84" y="3880604"/>
            <a:ext cx="7337778" cy="993481"/>
          </a:xfrm>
          <a:prstGeom prst="rect">
            <a:avLst/>
          </a:prstGeom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C74200DA-ABAA-4C3F-A69B-C47A79610EC3}"/>
              </a:ext>
            </a:extLst>
          </p:cNvPr>
          <p:cNvSpPr/>
          <p:nvPr/>
        </p:nvSpPr>
        <p:spPr>
          <a:xfrm>
            <a:off x="1406305" y="4226182"/>
            <a:ext cx="2013595" cy="53598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1800"/>
              </a:lnSpc>
            </a:pPr>
            <a:r>
              <a:rPr lang="zh-TW" altLang="en-US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來源端選取 </a:t>
            </a:r>
            <a:r>
              <a:rPr lang="en-US" altLang="zh-TW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/>
              </a:rPr>
              <a:t>Time Machine </a:t>
            </a:r>
            <a:r>
              <a:rPr lang="zh-TW" altLang="en-US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備份資料夾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FFCD79A-9ADA-4678-BB9D-9B6521F6E9AA}"/>
              </a:ext>
            </a:extLst>
          </p:cNvPr>
          <p:cNvSpPr/>
          <p:nvPr/>
        </p:nvSpPr>
        <p:spPr>
          <a:xfrm>
            <a:off x="3859772" y="4233732"/>
            <a:ext cx="1574926" cy="53598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1800"/>
              </a:lnSpc>
            </a:pPr>
            <a:r>
              <a:rPr lang="zh-TW" altLang="en-US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目的端選取本地端 &gt; 選擇 </a:t>
            </a:r>
            <a:r>
              <a:rPr lang="zh-TW" altLang="en-US" sz="13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TR-004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EDE6805C-1A47-4776-8C99-472AC363FC19}"/>
              </a:ext>
            </a:extLst>
          </p:cNvPr>
          <p:cNvSpPr/>
          <p:nvPr/>
        </p:nvSpPr>
        <p:spPr>
          <a:xfrm>
            <a:off x="6098173" y="4280414"/>
            <a:ext cx="2013595" cy="477054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1500"/>
              </a:lnSpc>
            </a:pPr>
            <a:r>
              <a:rPr lang="zh-TW" altLang="en-US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選擇排程定期備份</a:t>
            </a:r>
            <a:r>
              <a:rPr lang="en-US" altLang="zh-TW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NAS Time Machine </a:t>
            </a:r>
            <a:r>
              <a:rPr lang="zh-CN" altLang="en-US" sz="13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資料</a:t>
            </a:r>
            <a:endParaRPr lang="en-US" altLang="zh-TW" sz="135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3560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69">
            <a:extLst>
              <a:ext uri="{FF2B5EF4-FFF2-40B4-BE49-F238E27FC236}">
                <a16:creationId xmlns:a16="http://schemas.microsoft.com/office/drawing/2014/main" id="{9BA4467E-8629-4880-BF99-7640A3A25266}"/>
              </a:ext>
            </a:extLst>
          </p:cNvPr>
          <p:cNvSpPr/>
          <p:nvPr/>
        </p:nvSpPr>
        <p:spPr>
          <a:xfrm>
            <a:off x="0" y="3574797"/>
            <a:ext cx="5533640" cy="99375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altLang="en-US" b="1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3600" b="0">
                <a:latin typeface="Oswald Medium" pitchFamily="2" charset="0"/>
              </a:rPr>
              <a:t>HBS 3 </a:t>
            </a:r>
            <a:r>
              <a:rPr lang="zh-TW" altLang="en-US" sz="3600"/>
              <a:t>資料備份與還原，隨處取用</a:t>
            </a:r>
          </a:p>
        </p:txBody>
      </p:sp>
      <p:sp>
        <p:nvSpPr>
          <p:cNvPr id="150" name="Title 1">
            <a:extLst>
              <a:ext uri="{FF2B5EF4-FFF2-40B4-BE49-F238E27FC236}">
                <a16:creationId xmlns:a16="http://schemas.microsoft.com/office/drawing/2014/main" id="{AE4A4B8B-F95D-5842-AFFB-95A9BE1A70A8}"/>
              </a:ext>
            </a:extLst>
          </p:cNvPr>
          <p:cNvSpPr txBox="1">
            <a:spLocks/>
          </p:cNvSpPr>
          <p:nvPr/>
        </p:nvSpPr>
        <p:spPr>
          <a:xfrm>
            <a:off x="232011" y="0"/>
            <a:ext cx="11709779" cy="1146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effectLst/>
                <a:latin typeface="Arial" pitchFamily="34" charset="0"/>
                <a:ea typeface="微軟正黑體" pitchFamily="34" charset="-120"/>
                <a:cs typeface="Arial" pitchFamily="34" charset="0"/>
              </a:defRPr>
            </a:lvl1pPr>
          </a:lstStyle>
          <a:p>
            <a:endParaRPr lang="en-US"/>
          </a:p>
        </p:txBody>
      </p:sp>
      <p:pic>
        <p:nvPicPr>
          <p:cNvPr id="148" name="Picture 3">
            <a:extLst>
              <a:ext uri="{FF2B5EF4-FFF2-40B4-BE49-F238E27FC236}">
                <a16:creationId xmlns:a16="http://schemas.microsoft.com/office/drawing/2014/main" id="{AB1B883C-9CD2-3742-BC1A-4D8B983D6D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46" y="1311492"/>
            <a:ext cx="5263705" cy="1819483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1" name="圖片 150" descr="一張含有 傘, 房間 的圖片&#10;&#10;自動產生的描述">
            <a:extLst>
              <a:ext uri="{FF2B5EF4-FFF2-40B4-BE49-F238E27FC236}">
                <a16:creationId xmlns:a16="http://schemas.microsoft.com/office/drawing/2014/main" id="{2239A484-C41A-0741-ACE5-657D510897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11" y="3446768"/>
            <a:ext cx="960085" cy="9600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2" name="Rectangle 12">
            <a:extLst>
              <a:ext uri="{FF2B5EF4-FFF2-40B4-BE49-F238E27FC236}">
                <a16:creationId xmlns:a16="http://schemas.microsoft.com/office/drawing/2014/main" id="{C32C0E42-E1A3-CD4A-AE1F-182BEE1A146F}"/>
              </a:ext>
            </a:extLst>
          </p:cNvPr>
          <p:cNvSpPr/>
          <p:nvPr/>
        </p:nvSpPr>
        <p:spPr>
          <a:xfrm>
            <a:off x="1248541" y="3591870"/>
            <a:ext cx="3865637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kumimoji="1" lang="zh-TW" altLang="en-US" sz="14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資料備份、復原、同步等功能整合到單一 </a:t>
            </a:r>
            <a:r>
              <a:rPr kumimoji="1" lang="en-US" sz="14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QTS </a:t>
            </a:r>
            <a:r>
              <a:rPr kumimoji="1" lang="zh-TW" altLang="en-US" sz="14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應用中，讓您可輕鬆將 </a:t>
            </a:r>
            <a:r>
              <a:rPr kumimoji="1" lang="en-US" sz="14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QNAP NAS </a:t>
            </a:r>
            <a:r>
              <a:rPr kumimoji="1" lang="zh-TW" altLang="en-US" sz="14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中的資料備份或同步到另一台 </a:t>
            </a:r>
            <a:r>
              <a:rPr kumimoji="1" lang="en-US" sz="14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QNAP NAS、</a:t>
            </a:r>
            <a:r>
              <a:rPr kumimoji="1" lang="zh-TW" altLang="en-US" sz="14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遠端伺服器或雲端備份空間中。</a:t>
            </a:r>
            <a:endParaRPr kumimoji="1" lang="en-US" sz="14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153" name="Picture 14">
            <a:extLst>
              <a:ext uri="{FF2B5EF4-FFF2-40B4-BE49-F238E27FC236}">
                <a16:creationId xmlns:a16="http://schemas.microsoft.com/office/drawing/2014/main" id="{3EEBD34E-7E5E-5748-A5BE-062D7D3F4E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6158" y="2474618"/>
            <a:ext cx="3571802" cy="2170078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FAD535F9-670D-4C46-B1BE-9E978800F30E}"/>
              </a:ext>
            </a:extLst>
          </p:cNvPr>
          <p:cNvSpPr/>
          <p:nvPr/>
        </p:nvSpPr>
        <p:spPr>
          <a:xfrm>
            <a:off x="4345617" y="2571750"/>
            <a:ext cx="1091659" cy="437411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1000">
                <a:srgbClr val="FFFF00">
                  <a:alpha val="7000"/>
                </a:srgbClr>
              </a:gs>
              <a:gs pos="7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</p:spTree>
    <p:extLst>
      <p:ext uri="{BB962C8B-B14F-4D97-AF65-F5344CB8AC3E}">
        <p14:creationId xmlns:p14="http://schemas.microsoft.com/office/powerpoint/2010/main" val="2574358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剪去同側角落 3">
            <a:extLst>
              <a:ext uri="{FF2B5EF4-FFF2-40B4-BE49-F238E27FC236}">
                <a16:creationId xmlns:a16="http://schemas.microsoft.com/office/drawing/2014/main" id="{CFFDC58D-EAF9-4765-B296-D71DC551B89D}"/>
              </a:ext>
            </a:extLst>
          </p:cNvPr>
          <p:cNvSpPr/>
          <p:nvPr/>
        </p:nvSpPr>
        <p:spPr>
          <a:xfrm>
            <a:off x="372533" y="938908"/>
            <a:ext cx="8602134" cy="4204591"/>
          </a:xfrm>
          <a:prstGeom prst="snip2SameRect">
            <a:avLst>
              <a:gd name="adj1" fmla="val 5397"/>
              <a:gd name="adj2" fmla="val 0"/>
            </a:avLst>
          </a:prstGeom>
          <a:solidFill>
            <a:srgbClr val="F3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5" name="表格 3">
            <a:extLst>
              <a:ext uri="{FF2B5EF4-FFF2-40B4-BE49-F238E27FC236}">
                <a16:creationId xmlns:a16="http://schemas.microsoft.com/office/drawing/2014/main" id="{533F84D9-32DD-47A6-85C1-EFCD373FB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075973"/>
              </p:ext>
            </p:extLst>
          </p:nvPr>
        </p:nvGraphicFramePr>
        <p:xfrm>
          <a:off x="522293" y="1805767"/>
          <a:ext cx="8222164" cy="1051590"/>
        </p:xfrm>
        <a:graphic>
          <a:graphicData uri="http://schemas.openxmlformats.org/drawingml/2006/table">
            <a:tbl>
              <a:tblPr firstRow="1" bandRow="1"/>
              <a:tblGrid>
                <a:gridCol w="1017135">
                  <a:extLst>
                    <a:ext uri="{9D8B030D-6E8A-4147-A177-3AD203B41FA5}">
                      <a16:colId xmlns:a16="http://schemas.microsoft.com/office/drawing/2014/main" val="2714073669"/>
                    </a:ext>
                  </a:extLst>
                </a:gridCol>
                <a:gridCol w="2543821">
                  <a:extLst>
                    <a:ext uri="{9D8B030D-6E8A-4147-A177-3AD203B41FA5}">
                      <a16:colId xmlns:a16="http://schemas.microsoft.com/office/drawing/2014/main" val="2560171525"/>
                    </a:ext>
                  </a:extLst>
                </a:gridCol>
                <a:gridCol w="2312019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2349189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182218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RAM </a:t>
                      </a:r>
                      <a:r>
                        <a:rPr lang="zh-TW" altLang="en-US" sz="1200" b="1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大小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9E467"/>
                        </a:gs>
                        <a:gs pos="100000">
                          <a:srgbClr val="FFFF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適用</a:t>
                      </a: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 NAS </a:t>
                      </a:r>
                      <a:r>
                        <a:rPr lang="zh-CN" altLang="en-US" sz="1200" b="1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機型</a:t>
                      </a:r>
                      <a:endParaRPr lang="zh-TW" altLang="en-US" sz="1200" b="1" kern="12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9E467"/>
                        </a:gs>
                        <a:gs pos="100000">
                          <a:srgbClr val="FFFF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整台 </a:t>
                      </a: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NAS </a:t>
                      </a:r>
                      <a:r>
                        <a:rPr lang="zh-TW" altLang="en-US" sz="1200" b="1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可具有最大快照數量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9E467"/>
                        </a:gs>
                        <a:gs pos="100000">
                          <a:srgbClr val="FFFF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200" b="1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每個 </a:t>
                      </a:r>
                      <a:r>
                        <a:rPr lang="en-US" altLang="zh-TW" sz="1200" b="1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Volume/LUN </a:t>
                      </a:r>
                      <a:r>
                        <a:rPr lang="zh-TW" altLang="en-US" sz="1200" b="1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快照數量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9E467"/>
                        </a:gs>
                        <a:gs pos="100000">
                          <a:srgbClr val="FFFF00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19234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300" b="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2GB</a:t>
                      </a:r>
                      <a:endParaRPr lang="en-US" altLang="en-US" sz="1300" b="0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300" b="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TS-431P3-2G, TS-231P3-2G</a:t>
                      </a:r>
                      <a:endParaRPr lang="zh-TW" altLang="en-US" sz="1300" b="0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300" b="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64</a:t>
                      </a:r>
                      <a:endParaRPr lang="zh-TW" altLang="en-US" sz="1300" b="0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300" b="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32</a:t>
                      </a:r>
                      <a:endParaRPr lang="zh-TW" altLang="en-US" sz="1300" b="0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663603"/>
                  </a:ext>
                </a:extLst>
              </a:tr>
              <a:tr h="323937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300" b="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4GB </a:t>
                      </a:r>
                      <a:endParaRPr lang="en-US" altLang="zh-TW" sz="1300" b="0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300" b="1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及以上</a:t>
                      </a: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300" b="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TS-431X3-4G, </a:t>
                      </a:r>
                    </a:p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300" b="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TS-431P3-4G, TS-231P3-4G</a:t>
                      </a:r>
                      <a:endParaRPr lang="zh-TW" altLang="en-US" sz="1300" b="0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300" b="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256</a:t>
                      </a:r>
                      <a:endParaRPr lang="zh-TW" altLang="en-US" sz="1300" b="0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300" b="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64</a:t>
                      </a:r>
                      <a:endParaRPr lang="zh-TW" altLang="en-US" sz="1300" b="0" kern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</a:tbl>
          </a:graphicData>
        </a:graphic>
      </p:graphicFrame>
      <p:sp>
        <p:nvSpPr>
          <p:cNvPr id="9" name="Shape 225">
            <a:extLst>
              <a:ext uri="{FF2B5EF4-FFF2-40B4-BE49-F238E27FC236}">
                <a16:creationId xmlns:a16="http://schemas.microsoft.com/office/drawing/2014/main" id="{2195B3B7-0ACC-DB46-9BC1-E56147C18175}"/>
              </a:ext>
            </a:extLst>
          </p:cNvPr>
          <p:cNvSpPr/>
          <p:nvPr/>
        </p:nvSpPr>
        <p:spPr>
          <a:xfrm>
            <a:off x="1122583" y="3866319"/>
            <a:ext cx="3429985" cy="10104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72000" tIns="45700" rIns="72000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800"/>
            </a:pPr>
            <a:r>
              <a:rPr lang="zh-TW" altLang="en-US" sz="3600" b="0">
                <a:latin typeface="Oswald Medium" pitchFamily="2" charset="0"/>
                <a:ea typeface="Microsoft JhengHei" panose="020B0604030504040204" pitchFamily="34" charset="-120"/>
                <a:sym typeface="Microsoft JhengHei"/>
              </a:rPr>
              <a:t>QNAP</a:t>
            </a:r>
            <a:r>
              <a:rPr lang="zh-TW" altLang="en-US" sz="360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 快照技術特色</a:t>
            </a:r>
          </a:p>
        </p:txBody>
      </p:sp>
      <p:sp>
        <p:nvSpPr>
          <p:cNvPr id="248" name="Shape 248"/>
          <p:cNvSpPr txBox="1">
            <a:spLocks noGrp="1"/>
          </p:cNvSpPr>
          <p:nvPr>
            <p:ph idx="4294967295"/>
          </p:nvPr>
        </p:nvSpPr>
        <p:spPr>
          <a:xfrm>
            <a:off x="570682" y="1075002"/>
            <a:ext cx="7200900" cy="727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ts val="1400"/>
              </a:lnSpc>
              <a:spcBef>
                <a:spcPts val="0"/>
              </a:spcBef>
              <a:buClr>
                <a:srgbClr val="3F3F3F"/>
              </a:buClr>
              <a:buSzPts val="1700"/>
              <a:buNone/>
            </a:pPr>
            <a:r>
              <a:rPr lang="zh-TW" altLang="en-US" sz="130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Microsoft JhengHei"/>
                <a:cs typeface="Arial"/>
                <a:sym typeface="Microsoft JhengHei"/>
              </a:rPr>
              <a:t>1. </a:t>
            </a:r>
            <a:r>
              <a:rPr lang="zh-TW" altLang="en-US" sz="13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完整支援儲存池上的磁碟區 (及其檔案層級 LUN)，及區塊層級LUN。 </a:t>
            </a:r>
            <a:endParaRPr lang="zh-TW" altLang="en-US" sz="1300" b="1">
              <a:solidFill>
                <a:schemeClr val="tx1">
                  <a:lumMod val="95000"/>
                  <a:lumOff val="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  <a:sym typeface="Microsoft JhengHei"/>
            </a:endParaRPr>
          </a:p>
          <a:p>
            <a:pPr marL="0" marR="0" lvl="0" indent="0">
              <a:lnSpc>
                <a:spcPts val="14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700"/>
              <a:buNone/>
            </a:pPr>
            <a:r>
              <a:rPr lang="en-US" altLang="zh-TW" sz="130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Microsoft JhengHei"/>
                <a:cs typeface="Arial"/>
                <a:sym typeface="Microsoft JhengHei"/>
              </a:rPr>
              <a:t>2. </a:t>
            </a:r>
            <a:r>
              <a:rPr lang="zh-TW" altLang="en-US" sz="13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輕而易舉的快照擷取、管理與還原方式。</a:t>
            </a:r>
            <a:endParaRPr lang="zh-TW" altLang="en-US" sz="1300" b="1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  <a:cs typeface="Arial"/>
            </a:endParaRPr>
          </a:p>
          <a:p>
            <a:pPr marL="0" marR="0" lvl="0" indent="0">
              <a:lnSpc>
                <a:spcPts val="14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700"/>
              <a:buNone/>
            </a:pPr>
            <a:r>
              <a:rPr lang="en-US" altLang="zh-TW" sz="130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Microsoft JhengHei"/>
                <a:cs typeface="Arial"/>
                <a:sym typeface="Microsoft JhengHei"/>
              </a:rPr>
              <a:t>3. </a:t>
            </a:r>
            <a:r>
              <a:rPr lang="zh-TW" altLang="en-US" sz="13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以市場上穩定的 </a:t>
            </a:r>
            <a:r>
              <a:rPr lang="af-ZA" altLang="zh-TW" sz="13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EXT4 </a:t>
            </a:r>
            <a:r>
              <a:rPr lang="zh-TW" altLang="en-US" sz="130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  <a:cs typeface="Arial"/>
                <a:sym typeface="Microsoft JhengHei"/>
              </a:rPr>
              <a:t>檔案系統開發「磁碟區外」快照。</a:t>
            </a:r>
            <a:endParaRPr lang="zh-TW" altLang="en-US" sz="1300" b="1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6" name="Shape 226">
            <a:extLst>
              <a:ext uri="{FF2B5EF4-FFF2-40B4-BE49-F238E27FC236}">
                <a16:creationId xmlns:a16="http://schemas.microsoft.com/office/drawing/2014/main" id="{861CE3D7-6BDE-C24B-9297-52D426776790}"/>
              </a:ext>
            </a:extLst>
          </p:cNvPr>
          <p:cNvSpPr txBox="1"/>
          <p:nvPr/>
        </p:nvSpPr>
        <p:spPr>
          <a:xfrm>
            <a:off x="1120249" y="3352543"/>
            <a:ext cx="3433859" cy="443536"/>
          </a:xfrm>
          <a:prstGeom prst="rect">
            <a:avLst/>
          </a:prstGeom>
          <a:solidFill>
            <a:srgbClr val="17F1B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7" name="Shape 226">
            <a:extLst>
              <a:ext uri="{FF2B5EF4-FFF2-40B4-BE49-F238E27FC236}">
                <a16:creationId xmlns:a16="http://schemas.microsoft.com/office/drawing/2014/main" id="{547DEC95-2079-5B42-B158-A660B55408E1}"/>
              </a:ext>
            </a:extLst>
          </p:cNvPr>
          <p:cNvSpPr txBox="1"/>
          <p:nvPr/>
        </p:nvSpPr>
        <p:spPr>
          <a:xfrm>
            <a:off x="1120249" y="3352543"/>
            <a:ext cx="1292652" cy="307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檔案層級</a:t>
            </a:r>
            <a:endParaRPr sz="1400" b="1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8" name="Shape 236">
            <a:extLst>
              <a:ext uri="{FF2B5EF4-FFF2-40B4-BE49-F238E27FC236}">
                <a16:creationId xmlns:a16="http://schemas.microsoft.com/office/drawing/2014/main" id="{8D0FAA9B-4F93-B747-BA5A-33492A80A350}"/>
              </a:ext>
            </a:extLst>
          </p:cNvPr>
          <p:cNvSpPr txBox="1"/>
          <p:nvPr/>
        </p:nvSpPr>
        <p:spPr>
          <a:xfrm>
            <a:off x="1129781" y="3873279"/>
            <a:ext cx="967920" cy="307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Microsoft JhengHei"/>
                <a:sym typeface="Microsoft JhengHei"/>
              </a:rPr>
              <a:t>區塊層級</a:t>
            </a:r>
            <a:endParaRPr sz="1400" b="1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10" name="Shape 227">
            <a:extLst>
              <a:ext uri="{FF2B5EF4-FFF2-40B4-BE49-F238E27FC236}">
                <a16:creationId xmlns:a16="http://schemas.microsoft.com/office/drawing/2014/main" id="{1F19076C-D68B-B744-97CB-0F7169EE184A}"/>
              </a:ext>
            </a:extLst>
          </p:cNvPr>
          <p:cNvSpPr/>
          <p:nvPr/>
        </p:nvSpPr>
        <p:spPr>
          <a:xfrm>
            <a:off x="2019774" y="4351176"/>
            <a:ext cx="2487765" cy="474628"/>
          </a:xfrm>
          <a:prstGeom prst="rect">
            <a:avLst/>
          </a:prstGeom>
          <a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1" name="Shape 229">
            <a:extLst>
              <a:ext uri="{FF2B5EF4-FFF2-40B4-BE49-F238E27FC236}">
                <a16:creationId xmlns:a16="http://schemas.microsoft.com/office/drawing/2014/main" id="{CE05D924-EA7E-744A-92EE-66F411B0466E}"/>
              </a:ext>
            </a:extLst>
          </p:cNvPr>
          <p:cNvSpPr/>
          <p:nvPr/>
        </p:nvSpPr>
        <p:spPr>
          <a:xfrm>
            <a:off x="2069951" y="4420700"/>
            <a:ext cx="404100" cy="30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A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2" name="Shape 230">
            <a:extLst>
              <a:ext uri="{FF2B5EF4-FFF2-40B4-BE49-F238E27FC236}">
                <a16:creationId xmlns:a16="http://schemas.microsoft.com/office/drawing/2014/main" id="{6B40B39D-7F88-EB44-95BD-6EE4CE8A5D7D}"/>
              </a:ext>
            </a:extLst>
          </p:cNvPr>
          <p:cNvSpPr/>
          <p:nvPr/>
        </p:nvSpPr>
        <p:spPr>
          <a:xfrm>
            <a:off x="2550135" y="4420700"/>
            <a:ext cx="404100" cy="30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B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3" name="Shape 231">
            <a:extLst>
              <a:ext uri="{FF2B5EF4-FFF2-40B4-BE49-F238E27FC236}">
                <a16:creationId xmlns:a16="http://schemas.microsoft.com/office/drawing/2014/main" id="{5C79C40E-ECCB-7149-9A84-BF472F16AA68}"/>
              </a:ext>
            </a:extLst>
          </p:cNvPr>
          <p:cNvSpPr/>
          <p:nvPr/>
        </p:nvSpPr>
        <p:spPr>
          <a:xfrm>
            <a:off x="3051990" y="4420700"/>
            <a:ext cx="404100" cy="30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C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4" name="Shape 233">
            <a:extLst>
              <a:ext uri="{FF2B5EF4-FFF2-40B4-BE49-F238E27FC236}">
                <a16:creationId xmlns:a16="http://schemas.microsoft.com/office/drawing/2014/main" id="{9D4C6FAC-5590-3A44-9DAB-3F61E1D0F7B7}"/>
              </a:ext>
            </a:extLst>
          </p:cNvPr>
          <p:cNvSpPr/>
          <p:nvPr/>
        </p:nvSpPr>
        <p:spPr>
          <a:xfrm>
            <a:off x="2554381" y="3952550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B’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5" name="Shape 234">
            <a:extLst>
              <a:ext uri="{FF2B5EF4-FFF2-40B4-BE49-F238E27FC236}">
                <a16:creationId xmlns:a16="http://schemas.microsoft.com/office/drawing/2014/main" id="{8EA05C06-98E0-2044-BEE9-A57E353A3C9D}"/>
              </a:ext>
            </a:extLst>
          </p:cNvPr>
          <p:cNvSpPr/>
          <p:nvPr/>
        </p:nvSpPr>
        <p:spPr>
          <a:xfrm>
            <a:off x="3051990" y="3952550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C’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6" name="Shape 235">
            <a:extLst>
              <a:ext uri="{FF2B5EF4-FFF2-40B4-BE49-F238E27FC236}">
                <a16:creationId xmlns:a16="http://schemas.microsoft.com/office/drawing/2014/main" id="{38C82518-FF38-1546-873B-5A78D42A0965}"/>
              </a:ext>
            </a:extLst>
          </p:cNvPr>
          <p:cNvSpPr/>
          <p:nvPr/>
        </p:nvSpPr>
        <p:spPr>
          <a:xfrm>
            <a:off x="2056772" y="3952550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A’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7" name="Shape 237">
            <a:extLst>
              <a:ext uri="{FF2B5EF4-FFF2-40B4-BE49-F238E27FC236}">
                <a16:creationId xmlns:a16="http://schemas.microsoft.com/office/drawing/2014/main" id="{A7A00C77-BCB9-AE41-BF64-89DE25CC588D}"/>
              </a:ext>
            </a:extLst>
          </p:cNvPr>
          <p:cNvSpPr/>
          <p:nvPr/>
        </p:nvSpPr>
        <p:spPr>
          <a:xfrm>
            <a:off x="3549599" y="3952550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D’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8" name="Shape 238">
            <a:extLst>
              <a:ext uri="{FF2B5EF4-FFF2-40B4-BE49-F238E27FC236}">
                <a16:creationId xmlns:a16="http://schemas.microsoft.com/office/drawing/2014/main" id="{C388A9E0-250A-894E-B0AC-5C65F865259E}"/>
              </a:ext>
            </a:extLst>
          </p:cNvPr>
          <p:cNvSpPr/>
          <p:nvPr/>
        </p:nvSpPr>
        <p:spPr>
          <a:xfrm>
            <a:off x="4047206" y="3952550"/>
            <a:ext cx="404100" cy="3078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E’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9" name="Shape 242">
            <a:extLst>
              <a:ext uri="{FF2B5EF4-FFF2-40B4-BE49-F238E27FC236}">
                <a16:creationId xmlns:a16="http://schemas.microsoft.com/office/drawing/2014/main" id="{7F994910-AB80-5240-87A5-F5236CC45324}"/>
              </a:ext>
            </a:extLst>
          </p:cNvPr>
          <p:cNvSpPr/>
          <p:nvPr/>
        </p:nvSpPr>
        <p:spPr>
          <a:xfrm>
            <a:off x="3550608" y="4420700"/>
            <a:ext cx="404100" cy="30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D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20" name="Shape 243">
            <a:extLst>
              <a:ext uri="{FF2B5EF4-FFF2-40B4-BE49-F238E27FC236}">
                <a16:creationId xmlns:a16="http://schemas.microsoft.com/office/drawing/2014/main" id="{8CA173B4-F264-864D-AD68-E0ED74C6D0A6}"/>
              </a:ext>
            </a:extLst>
          </p:cNvPr>
          <p:cNvSpPr/>
          <p:nvPr/>
        </p:nvSpPr>
        <p:spPr>
          <a:xfrm>
            <a:off x="4051357" y="4420700"/>
            <a:ext cx="404100" cy="307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Arial"/>
              </a:rPr>
              <a:t>E</a:t>
            </a:r>
            <a:endParaRPr sz="1400" b="1" i="0" u="none" strike="noStrike" cap="none">
              <a:solidFill>
                <a:schemeClr val="lt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22" name="群組 8">
            <a:extLst>
              <a:ext uri="{FF2B5EF4-FFF2-40B4-BE49-F238E27FC236}">
                <a16:creationId xmlns:a16="http://schemas.microsoft.com/office/drawing/2014/main" id="{46C6B108-202D-DF4D-B5E1-F2EBB19FCA1C}"/>
              </a:ext>
            </a:extLst>
          </p:cNvPr>
          <p:cNvGrpSpPr/>
          <p:nvPr/>
        </p:nvGrpSpPr>
        <p:grpSpPr>
          <a:xfrm>
            <a:off x="2068501" y="3247013"/>
            <a:ext cx="468863" cy="468863"/>
            <a:chOff x="889317" y="2537938"/>
            <a:chExt cx="556036" cy="556036"/>
          </a:xfrm>
        </p:grpSpPr>
        <p:sp>
          <p:nvSpPr>
            <p:cNvPr id="23" name="橢圓 7">
              <a:extLst>
                <a:ext uri="{FF2B5EF4-FFF2-40B4-BE49-F238E27FC236}">
                  <a16:creationId xmlns:a16="http://schemas.microsoft.com/office/drawing/2014/main" id="{19C09694-E0D1-5441-9AA0-F36C2C124F4C}"/>
                </a:ext>
              </a:extLst>
            </p:cNvPr>
            <p:cNvSpPr/>
            <p:nvPr/>
          </p:nvSpPr>
          <p:spPr>
            <a:xfrm>
              <a:off x="889317" y="2537938"/>
              <a:ext cx="556036" cy="55603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pic>
          <p:nvPicPr>
            <p:cNvPr id="24" name="圖片 6">
              <a:extLst>
                <a:ext uri="{FF2B5EF4-FFF2-40B4-BE49-F238E27FC236}">
                  <a16:creationId xmlns:a16="http://schemas.microsoft.com/office/drawing/2014/main" id="{28C79BF1-8038-0D46-87CC-38A2716CB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60" y="2663193"/>
              <a:ext cx="386386" cy="305526"/>
            </a:xfrm>
            <a:prstGeom prst="rect">
              <a:avLst/>
            </a:prstGeom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5A62382-4201-42AF-996C-CE021C0081EF}"/>
              </a:ext>
            </a:extLst>
          </p:cNvPr>
          <p:cNvGrpSpPr/>
          <p:nvPr/>
        </p:nvGrpSpPr>
        <p:grpSpPr>
          <a:xfrm>
            <a:off x="2599769" y="3244204"/>
            <a:ext cx="1848413" cy="468863"/>
            <a:chOff x="1762903" y="3085494"/>
            <a:chExt cx="2396981" cy="608011"/>
          </a:xfrm>
        </p:grpSpPr>
        <p:pic>
          <p:nvPicPr>
            <p:cNvPr id="21" name="圖片 5">
              <a:extLst>
                <a:ext uri="{FF2B5EF4-FFF2-40B4-BE49-F238E27FC236}">
                  <a16:creationId xmlns:a16="http://schemas.microsoft.com/office/drawing/2014/main" id="{8B904A2D-A73B-C54E-9659-BD041FCF5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2903" y="3085494"/>
              <a:ext cx="699186" cy="526749"/>
            </a:xfrm>
            <a:prstGeom prst="rect">
              <a:avLst/>
            </a:prstGeom>
          </p:spPr>
        </p:pic>
        <p:pic>
          <p:nvPicPr>
            <p:cNvPr id="25" name="圖片 9">
              <a:extLst>
                <a:ext uri="{FF2B5EF4-FFF2-40B4-BE49-F238E27FC236}">
                  <a16:creationId xmlns:a16="http://schemas.microsoft.com/office/drawing/2014/main" id="{457F28C0-840D-7A4A-B214-8ABCE6B59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2416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圖片 34">
              <a:extLst>
                <a:ext uri="{FF2B5EF4-FFF2-40B4-BE49-F238E27FC236}">
                  <a16:creationId xmlns:a16="http://schemas.microsoft.com/office/drawing/2014/main" id="{B0962F5F-F881-674A-9C52-6DCB7D098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3708" y="3085494"/>
              <a:ext cx="699186" cy="526749"/>
            </a:xfrm>
            <a:prstGeom prst="rect">
              <a:avLst/>
            </a:prstGeom>
          </p:spPr>
        </p:pic>
        <p:pic>
          <p:nvPicPr>
            <p:cNvPr id="27" name="圖片 35">
              <a:extLst>
                <a:ext uri="{FF2B5EF4-FFF2-40B4-BE49-F238E27FC236}">
                  <a16:creationId xmlns:a16="http://schemas.microsoft.com/office/drawing/2014/main" id="{9EC42781-D259-BE44-BB03-769B0037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322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圖片 36">
              <a:extLst>
                <a:ext uri="{FF2B5EF4-FFF2-40B4-BE49-F238E27FC236}">
                  <a16:creationId xmlns:a16="http://schemas.microsoft.com/office/drawing/2014/main" id="{C5E66FF4-1B29-1542-A500-E0F399CA1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0698" y="3085494"/>
              <a:ext cx="699186" cy="526749"/>
            </a:xfrm>
            <a:prstGeom prst="rect">
              <a:avLst/>
            </a:prstGeom>
          </p:spPr>
        </p:pic>
        <p:pic>
          <p:nvPicPr>
            <p:cNvPr id="29" name="圖片 37">
              <a:extLst>
                <a:ext uri="{FF2B5EF4-FFF2-40B4-BE49-F238E27FC236}">
                  <a16:creationId xmlns:a16="http://schemas.microsoft.com/office/drawing/2014/main" id="{A828CE6A-5FD9-3348-B733-22F2D18C8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021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圖片 11">
            <a:extLst>
              <a:ext uri="{FF2B5EF4-FFF2-40B4-BE49-F238E27FC236}">
                <a16:creationId xmlns:a16="http://schemas.microsoft.com/office/drawing/2014/main" id="{033AD60F-2F54-6845-A930-762548946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1628" y="4193919"/>
            <a:ext cx="1172039" cy="804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18">
            <a:extLst>
              <a:ext uri="{FF2B5EF4-FFF2-40B4-BE49-F238E27FC236}">
                <a16:creationId xmlns:a16="http://schemas.microsoft.com/office/drawing/2014/main" id="{87A7F279-B940-7D44-9D61-4252C71C1A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331" y="3478590"/>
            <a:ext cx="651730" cy="8118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群組 21">
            <a:extLst>
              <a:ext uri="{FF2B5EF4-FFF2-40B4-BE49-F238E27FC236}">
                <a16:creationId xmlns:a16="http://schemas.microsoft.com/office/drawing/2014/main" id="{C04E883D-6D4E-534B-96B4-01F50F57185C}"/>
              </a:ext>
            </a:extLst>
          </p:cNvPr>
          <p:cNvGrpSpPr/>
          <p:nvPr/>
        </p:nvGrpSpPr>
        <p:grpSpPr>
          <a:xfrm>
            <a:off x="6005452" y="3030221"/>
            <a:ext cx="1087182" cy="671519"/>
            <a:chOff x="5296072" y="2438860"/>
            <a:chExt cx="1269089" cy="783879"/>
          </a:xfrm>
        </p:grpSpPr>
        <p:pic>
          <p:nvPicPr>
            <p:cNvPr id="33" name="圖片 20">
              <a:extLst>
                <a:ext uri="{FF2B5EF4-FFF2-40B4-BE49-F238E27FC236}">
                  <a16:creationId xmlns:a16="http://schemas.microsoft.com/office/drawing/2014/main" id="{A04EC1DD-D387-904F-A0B1-62A202A09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75235" y="2359697"/>
              <a:ext cx="769403" cy="927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圖片 16">
              <a:extLst>
                <a:ext uri="{FF2B5EF4-FFF2-40B4-BE49-F238E27FC236}">
                  <a16:creationId xmlns:a16="http://schemas.microsoft.com/office/drawing/2014/main" id="{C1810225-CF4E-1949-BB64-84F556F6B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996" y="2800807"/>
              <a:ext cx="461165" cy="42193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6" name="Shape 241">
            <a:extLst>
              <a:ext uri="{FF2B5EF4-FFF2-40B4-BE49-F238E27FC236}">
                <a16:creationId xmlns:a16="http://schemas.microsoft.com/office/drawing/2014/main" id="{A6425107-F9FD-2548-9BFB-8A2BF3604905}"/>
              </a:ext>
            </a:extLst>
          </p:cNvPr>
          <p:cNvSpPr txBox="1"/>
          <p:nvPr/>
        </p:nvSpPr>
        <p:spPr>
          <a:xfrm>
            <a:off x="267046" y="2879921"/>
            <a:ext cx="52046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1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zh-TW" altLang="en-US" sz="12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經由使用者電腦或外接裝置入侵的勒索軟體，無法覆蓋快照</a:t>
            </a:r>
          </a:p>
        </p:txBody>
      </p:sp>
      <p:grpSp>
        <p:nvGrpSpPr>
          <p:cNvPr id="37" name="群組 30">
            <a:extLst>
              <a:ext uri="{FF2B5EF4-FFF2-40B4-BE49-F238E27FC236}">
                <a16:creationId xmlns:a16="http://schemas.microsoft.com/office/drawing/2014/main" id="{C9BF72C8-7B8F-144F-9DDE-BFE8965578A1}"/>
              </a:ext>
            </a:extLst>
          </p:cNvPr>
          <p:cNvGrpSpPr/>
          <p:nvPr/>
        </p:nvGrpSpPr>
        <p:grpSpPr>
          <a:xfrm>
            <a:off x="7303466" y="3400424"/>
            <a:ext cx="1227669" cy="800349"/>
            <a:chOff x="7307786" y="3362271"/>
            <a:chExt cx="1168039" cy="761474"/>
          </a:xfrm>
        </p:grpSpPr>
        <p:grpSp>
          <p:nvGrpSpPr>
            <p:cNvPr id="38" name="群組 29">
              <a:extLst>
                <a:ext uri="{FF2B5EF4-FFF2-40B4-BE49-F238E27FC236}">
                  <a16:creationId xmlns:a16="http://schemas.microsoft.com/office/drawing/2014/main" id="{35FA5C7B-15AB-E242-93C4-4673513EE3DD}"/>
                </a:ext>
              </a:extLst>
            </p:cNvPr>
            <p:cNvGrpSpPr/>
            <p:nvPr/>
          </p:nvGrpSpPr>
          <p:grpSpPr>
            <a:xfrm>
              <a:off x="7307786" y="3556203"/>
              <a:ext cx="1168039" cy="567542"/>
              <a:chOff x="6990085" y="3443536"/>
              <a:chExt cx="1525161" cy="741066"/>
            </a:xfrm>
          </p:grpSpPr>
          <p:pic>
            <p:nvPicPr>
              <p:cNvPr id="40" name="圖片 26">
                <a:extLst>
                  <a:ext uri="{FF2B5EF4-FFF2-40B4-BE49-F238E27FC236}">
                    <a16:creationId xmlns:a16="http://schemas.microsoft.com/office/drawing/2014/main" id="{B8826ECB-793E-E64E-B849-F5DD981D4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90085" y="3443536"/>
                <a:ext cx="962151" cy="64826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圖片 28">
                <a:extLst>
                  <a:ext uri="{FF2B5EF4-FFF2-40B4-BE49-F238E27FC236}">
                    <a16:creationId xmlns:a16="http://schemas.microsoft.com/office/drawing/2014/main" id="{4C26412B-87FA-3849-A925-0A14BDE9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571636" y="3549643"/>
                <a:ext cx="943610" cy="63495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9" name="圖片 23">
              <a:extLst>
                <a:ext uri="{FF2B5EF4-FFF2-40B4-BE49-F238E27FC236}">
                  <a16:creationId xmlns:a16="http://schemas.microsoft.com/office/drawing/2014/main" id="{39378E24-2D30-6146-97C8-5C4D58FD2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3534" y="3362271"/>
              <a:ext cx="664567" cy="664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2" name="文字方塊 243">
            <a:extLst>
              <a:ext uri="{FF2B5EF4-FFF2-40B4-BE49-F238E27FC236}">
                <a16:creationId xmlns:a16="http://schemas.microsoft.com/office/drawing/2014/main" id="{E6064A48-CB6C-B546-9EBB-F5C7470D42D3}"/>
              </a:ext>
            </a:extLst>
          </p:cNvPr>
          <p:cNvSpPr txBox="1"/>
          <p:nvPr/>
        </p:nvSpPr>
        <p:spPr>
          <a:xfrm>
            <a:off x="5876142" y="3685183"/>
            <a:ext cx="1347743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 err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外接儲存裝置</a:t>
            </a:r>
            <a:endParaRPr lang="zh-TW" altLang="en-US" sz="900" b="1" err="1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3" name="文字方塊 59">
            <a:extLst>
              <a:ext uri="{FF2B5EF4-FFF2-40B4-BE49-F238E27FC236}">
                <a16:creationId xmlns:a16="http://schemas.microsoft.com/office/drawing/2014/main" id="{A4A2498C-2429-3844-A39A-6A62802C25A6}"/>
              </a:ext>
            </a:extLst>
          </p:cNvPr>
          <p:cNvSpPr txBox="1"/>
          <p:nvPr/>
        </p:nvSpPr>
        <p:spPr>
          <a:xfrm>
            <a:off x="4782057" y="4256885"/>
            <a:ext cx="97629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 err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電腦或伺服器上的硬碟空間</a:t>
            </a:r>
            <a:endParaRPr lang="en-US" altLang="zh-TW" sz="900" b="1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4" name="文字方塊 60">
            <a:extLst>
              <a:ext uri="{FF2B5EF4-FFF2-40B4-BE49-F238E27FC236}">
                <a16:creationId xmlns:a16="http://schemas.microsoft.com/office/drawing/2014/main" id="{5F46BC92-5F8F-7442-BB13-53ED05091F71}"/>
              </a:ext>
            </a:extLst>
          </p:cNvPr>
          <p:cNvSpPr txBox="1"/>
          <p:nvPr/>
        </p:nvSpPr>
        <p:spPr>
          <a:xfrm>
            <a:off x="7345006" y="4201897"/>
            <a:ext cx="1199216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900" b="1" err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雲端空間</a:t>
            </a:r>
            <a:r>
              <a:rPr lang="en-US" altLang="zh-TW" sz="900" b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/ NAS</a:t>
            </a:r>
            <a:endParaRPr lang="zh-TW" altLang="en-US" sz="900" b="1">
              <a:solidFill>
                <a:srgbClr val="00206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5" name="弧形 244">
            <a:extLst>
              <a:ext uri="{FF2B5EF4-FFF2-40B4-BE49-F238E27FC236}">
                <a16:creationId xmlns:a16="http://schemas.microsoft.com/office/drawing/2014/main" id="{B4B58D24-AFED-304A-863B-45A9D7A896BE}"/>
              </a:ext>
            </a:extLst>
          </p:cNvPr>
          <p:cNvSpPr/>
          <p:nvPr/>
        </p:nvSpPr>
        <p:spPr>
          <a:xfrm rot="17557318">
            <a:off x="5355740" y="3145671"/>
            <a:ext cx="914400" cy="914400"/>
          </a:xfrm>
          <a:prstGeom prst="arc">
            <a:avLst>
              <a:gd name="adj1" fmla="val 16323179"/>
              <a:gd name="adj2" fmla="val 736492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6" name="弧形 62">
            <a:extLst>
              <a:ext uri="{FF2B5EF4-FFF2-40B4-BE49-F238E27FC236}">
                <a16:creationId xmlns:a16="http://schemas.microsoft.com/office/drawing/2014/main" id="{99843927-50EC-3F4D-97DD-CC0B39B84903}"/>
              </a:ext>
            </a:extLst>
          </p:cNvPr>
          <p:cNvSpPr/>
          <p:nvPr/>
        </p:nvSpPr>
        <p:spPr>
          <a:xfrm rot="20575507">
            <a:off x="6698997" y="3193414"/>
            <a:ext cx="914400" cy="914400"/>
          </a:xfrm>
          <a:prstGeom prst="arc">
            <a:avLst>
              <a:gd name="adj1" fmla="val 16200000"/>
              <a:gd name="adj2" fmla="val 21582801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7" name="弧形 63">
            <a:extLst>
              <a:ext uri="{FF2B5EF4-FFF2-40B4-BE49-F238E27FC236}">
                <a16:creationId xmlns:a16="http://schemas.microsoft.com/office/drawing/2014/main" id="{E1111368-112F-C442-B94E-5CB24D530E2C}"/>
              </a:ext>
            </a:extLst>
          </p:cNvPr>
          <p:cNvSpPr/>
          <p:nvPr/>
        </p:nvSpPr>
        <p:spPr>
          <a:xfrm rot="9448614">
            <a:off x="5296504" y="3995671"/>
            <a:ext cx="914400" cy="914400"/>
          </a:xfrm>
          <a:prstGeom prst="arc">
            <a:avLst>
              <a:gd name="adj1" fmla="val 16200000"/>
              <a:gd name="adj2" fmla="val 21582801"/>
            </a:avLst>
          </a:prstGeom>
          <a:ln w="28575"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1517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剪去對角角落 1">
            <a:extLst>
              <a:ext uri="{FF2B5EF4-FFF2-40B4-BE49-F238E27FC236}">
                <a16:creationId xmlns:a16="http://schemas.microsoft.com/office/drawing/2014/main" id="{3DA898F4-BD12-4E70-A9CB-415B4ED0DA05}"/>
              </a:ext>
            </a:extLst>
          </p:cNvPr>
          <p:cNvSpPr/>
          <p:nvPr/>
        </p:nvSpPr>
        <p:spPr>
          <a:xfrm>
            <a:off x="476725" y="1938761"/>
            <a:ext cx="3004228" cy="566321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E23E312C-CA9C-4B1C-BC30-B8574CA39A1C}"/>
              </a:ext>
            </a:extLst>
          </p:cNvPr>
          <p:cNvSpPr/>
          <p:nvPr/>
        </p:nvSpPr>
        <p:spPr>
          <a:xfrm>
            <a:off x="224038" y="1888182"/>
            <a:ext cx="667478" cy="667478"/>
          </a:xfrm>
          <a:prstGeom prst="ellipse">
            <a:avLst/>
          </a:prstGeom>
          <a:solidFill>
            <a:srgbClr val="17F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D0AE55-F182-4F13-B2EB-96D1BEC3D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887" y="2883791"/>
            <a:ext cx="6375355" cy="225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TW" altLang="en-US" sz="3600"/>
              <a:t>隨時利用 </a:t>
            </a:r>
            <a:r>
              <a:rPr lang="ja-JP" altLang="en-US" sz="3600" b="0">
                <a:latin typeface="Oswald Medium" pitchFamily="2" charset="0"/>
              </a:rPr>
              <a:t>myQNAPcloud</a:t>
            </a:r>
            <a:r>
              <a:rPr lang="ja-JP" altLang="en-US" sz="3600"/>
              <a:t> 與 </a:t>
            </a:r>
            <a:r>
              <a:rPr lang="ja-JP" altLang="en-US" sz="3600" b="0">
                <a:latin typeface="Oswald Medium" pitchFamily="2" charset="0"/>
              </a:rPr>
              <a:t>QNAP ID </a:t>
            </a:r>
            <a:r>
              <a:rPr lang="zh-TW" altLang="en-US" sz="3600"/>
              <a:t>連回</a:t>
            </a:r>
            <a:endParaRPr lang="ja-JP" altLang="en-US" sz="3600"/>
          </a:p>
        </p:txBody>
      </p:sp>
      <p:pic>
        <p:nvPicPr>
          <p:cNvPr id="7" name="Shape 162">
            <a:extLst>
              <a:ext uri="{FF2B5EF4-FFF2-40B4-BE49-F238E27FC236}">
                <a16:creationId xmlns:a16="http://schemas.microsoft.com/office/drawing/2014/main" id="{EFC4F9C5-50F7-4592-9D67-4ADDCB3376C1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669" y="1244402"/>
            <a:ext cx="2160481" cy="12137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CC968DA7-6DBD-4A1F-A65F-A10891D66753}"/>
              </a:ext>
            </a:extLst>
          </p:cNvPr>
          <p:cNvGrpSpPr/>
          <p:nvPr/>
        </p:nvGrpSpPr>
        <p:grpSpPr>
          <a:xfrm>
            <a:off x="6234583" y="1076335"/>
            <a:ext cx="2755778" cy="1549872"/>
            <a:chOff x="6121448" y="1333919"/>
            <a:chExt cx="2755778" cy="154987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58DC9FA-2F6A-4627-97EF-2D00DD74FF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448" y="1333919"/>
              <a:ext cx="2755778" cy="1549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4EC2CCCB-AC15-4510-9B2A-4FF3FBBC746E}"/>
                </a:ext>
              </a:extLst>
            </p:cNvPr>
            <p:cNvCxnSpPr/>
            <p:nvPr/>
          </p:nvCxnSpPr>
          <p:spPr>
            <a:xfrm flipV="1">
              <a:off x="8224838" y="1665288"/>
              <a:ext cx="53975" cy="6191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2DF235C1-8D0E-46BC-BF40-A2BBA5564C42}"/>
                </a:ext>
              </a:extLst>
            </p:cNvPr>
            <p:cNvCxnSpPr/>
            <p:nvPr/>
          </p:nvCxnSpPr>
          <p:spPr>
            <a:xfrm>
              <a:off x="8270875" y="1995488"/>
              <a:ext cx="188913" cy="25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64A7810C-BD66-46AD-AB4C-96703394AC7B}"/>
                </a:ext>
              </a:extLst>
            </p:cNvPr>
            <p:cNvCxnSpPr/>
            <p:nvPr/>
          </p:nvCxnSpPr>
          <p:spPr>
            <a:xfrm>
              <a:off x="8126413" y="2235200"/>
              <a:ext cx="222250" cy="1905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hape 139">
            <a:extLst>
              <a:ext uri="{FF2B5EF4-FFF2-40B4-BE49-F238E27FC236}">
                <a16:creationId xmlns:a16="http://schemas.microsoft.com/office/drawing/2014/main" id="{4054E511-C874-47B1-9DC9-F857CBAFCEBB}"/>
              </a:ext>
            </a:extLst>
          </p:cNvPr>
          <p:cNvSpPr/>
          <p:nvPr/>
        </p:nvSpPr>
        <p:spPr>
          <a:xfrm>
            <a:off x="866551" y="2005008"/>
            <a:ext cx="2787556" cy="43584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2200"/>
              </a:lnSpc>
              <a:buClr>
                <a:schemeClr val="lt1"/>
              </a:buClr>
              <a:buSzPts val="2400"/>
            </a:pPr>
            <a:r>
              <a:rPr lang="zh-TW" altLang="en-US" sz="1700" b="1">
                <a:solidFill>
                  <a:schemeClr val="tx1"/>
                </a:solidFill>
                <a:latin typeface="微軟正黑體"/>
                <a:ea typeface="微軟正黑體"/>
              </a:rPr>
              <a:t>除</a:t>
            </a:r>
            <a:r>
              <a:rPr lang="zh-TW" altLang="en-US" sz="17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7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Email </a:t>
            </a:r>
            <a:r>
              <a:rPr lang="zh-TW" altLang="en-US" sz="1700" b="1">
                <a:solidFill>
                  <a:schemeClr val="tx1"/>
                </a:solidFill>
                <a:latin typeface="微軟正黑體"/>
                <a:ea typeface="微軟正黑體"/>
              </a:rPr>
              <a:t>外也支援</a:t>
            </a:r>
            <a:endParaRPr lang="zh-TW" altLang="en-US" sz="1700">
              <a:solidFill>
                <a:schemeClr val="tx1"/>
              </a:solidFill>
              <a:latin typeface="微軟正黑體"/>
              <a:ea typeface="微軟正黑體"/>
            </a:endParaRPr>
          </a:p>
          <a:p>
            <a:pPr lvl="0">
              <a:lnSpc>
                <a:spcPts val="2200"/>
              </a:lnSpc>
              <a:buClr>
                <a:schemeClr val="lt1"/>
              </a:buClr>
              <a:buSzPts val="2400"/>
            </a:pPr>
            <a:r>
              <a:rPr lang="zh-TW" altLang="en-US" sz="1700" b="1">
                <a:solidFill>
                  <a:schemeClr val="tx1"/>
                </a:solidFill>
                <a:latin typeface="微軟正黑體"/>
                <a:ea typeface="微軟正黑體"/>
              </a:rPr>
              <a:t>手機門號註冊與登入喔</a:t>
            </a:r>
            <a:endParaRPr lang="zh-TW" altLang="en-US" sz="1700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8A18E643-5033-4D09-AB83-C605346C17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0490" y="1958570"/>
            <a:ext cx="339667" cy="535847"/>
          </a:xfrm>
          <a:prstGeom prst="rect">
            <a:avLst/>
          </a:prstGeom>
        </p:spPr>
      </p:pic>
      <p:sp>
        <p:nvSpPr>
          <p:cNvPr id="5" name="矩形: 剪去對角角落 4">
            <a:extLst>
              <a:ext uri="{FF2B5EF4-FFF2-40B4-BE49-F238E27FC236}">
                <a16:creationId xmlns:a16="http://schemas.microsoft.com/office/drawing/2014/main" id="{D65DCEF1-7030-479E-BAA4-84380F505B78}"/>
              </a:ext>
            </a:extLst>
          </p:cNvPr>
          <p:cNvSpPr/>
          <p:nvPr/>
        </p:nvSpPr>
        <p:spPr>
          <a:xfrm>
            <a:off x="1148962" y="1444687"/>
            <a:ext cx="1905674" cy="331369"/>
          </a:xfrm>
          <a:prstGeom prst="snip2DiagRect">
            <a:avLst/>
          </a:prstGeom>
          <a:solidFill>
            <a:srgbClr val="73E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遠端連線</a:t>
            </a:r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682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: 剪去對角角落 27">
            <a:extLst>
              <a:ext uri="{FF2B5EF4-FFF2-40B4-BE49-F238E27FC236}">
                <a16:creationId xmlns:a16="http://schemas.microsoft.com/office/drawing/2014/main" id="{EFB4001E-73DC-41D2-AFDF-340F06FCD3D6}"/>
              </a:ext>
            </a:extLst>
          </p:cNvPr>
          <p:cNvSpPr/>
          <p:nvPr/>
        </p:nvSpPr>
        <p:spPr>
          <a:xfrm>
            <a:off x="1193226" y="1273237"/>
            <a:ext cx="1176229" cy="493563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altLang="zh-TW" err="1">
                <a:solidFill>
                  <a:schemeClr val="tx1"/>
                </a:solidFill>
                <a:latin typeface="Oswald Medium" pitchFamily="2" charset="0"/>
                <a:ea typeface="微軟正黑體" panose="020B0604030504040204" pitchFamily="34" charset="-120"/>
              </a:rPr>
              <a:t>Qfile</a:t>
            </a:r>
            <a:endParaRPr lang="en-GB" altLang="zh-TW">
              <a:solidFill>
                <a:schemeClr val="tx1"/>
              </a:solidFill>
              <a:latin typeface="Oswald Medium" pitchFamily="2" charset="0"/>
              <a:ea typeface="微軟正黑體" panose="020B0604030504040204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F5DC24D3-00DC-461E-B38C-809F76F7466E}"/>
              </a:ext>
            </a:extLst>
          </p:cNvPr>
          <p:cNvGrpSpPr/>
          <p:nvPr/>
        </p:nvGrpSpPr>
        <p:grpSpPr>
          <a:xfrm>
            <a:off x="376549" y="1541619"/>
            <a:ext cx="2866988" cy="3372927"/>
            <a:chOff x="3404225" y="1239925"/>
            <a:chExt cx="2264102" cy="26636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Shape 486">
              <a:extLst>
                <a:ext uri="{FF2B5EF4-FFF2-40B4-BE49-F238E27FC236}">
                  <a16:creationId xmlns:a16="http://schemas.microsoft.com/office/drawing/2014/main" id="{93D37101-B0CC-4A09-B5BD-F70CED82A6DF}"/>
                </a:ext>
              </a:extLst>
            </p:cNvPr>
            <p:cNvPicPr preferRelativeResize="0"/>
            <p:nvPr/>
          </p:nvPicPr>
          <p:blipFill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4225" y="1239925"/>
              <a:ext cx="2264102" cy="2663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488">
              <a:extLst>
                <a:ext uri="{FF2B5EF4-FFF2-40B4-BE49-F238E27FC236}">
                  <a16:creationId xmlns:a16="http://schemas.microsoft.com/office/drawing/2014/main" id="{C47FC85E-E317-43E4-AD0F-34F7413FB515}"/>
                </a:ext>
              </a:extLst>
            </p:cNvPr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1523" y="1620750"/>
              <a:ext cx="1069500" cy="19022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矩形: 剪去對角角落 28">
            <a:extLst>
              <a:ext uri="{FF2B5EF4-FFF2-40B4-BE49-F238E27FC236}">
                <a16:creationId xmlns:a16="http://schemas.microsoft.com/office/drawing/2014/main" id="{6701917E-3891-49F1-AC05-552BB2FBB2A8}"/>
              </a:ext>
            </a:extLst>
          </p:cNvPr>
          <p:cNvSpPr/>
          <p:nvPr/>
        </p:nvSpPr>
        <p:spPr>
          <a:xfrm>
            <a:off x="4981911" y="1273237"/>
            <a:ext cx="1462851" cy="493563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altLang="zh-TW">
                <a:solidFill>
                  <a:schemeClr val="tx1"/>
                </a:solidFill>
                <a:latin typeface="Oswald Medium" pitchFamily="2" charset="0"/>
                <a:ea typeface="微軟正黑體" panose="020B0604030504040204" pitchFamily="34" charset="-120"/>
              </a:rPr>
              <a:t>File Station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267AD84-AFB1-4F56-A875-54E2552E8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31" y="350561"/>
            <a:ext cx="8043469" cy="493563"/>
          </a:xfrm>
        </p:spPr>
        <p:txBody>
          <a:bodyPr/>
          <a:lstStyle/>
          <a:p>
            <a:pPr>
              <a:lnSpc>
                <a:spcPts val="3720"/>
              </a:lnSpc>
            </a:pPr>
            <a:r>
              <a:rPr lang="zh-TW" altLang="en-US"/>
              <a:t>連接 </a:t>
            </a:r>
            <a:r>
              <a:rPr lang="en-US" altLang="zh-TW" b="0">
                <a:latin typeface="Oswald Medium" pitchFamily="2" charset="0"/>
              </a:rPr>
              <a:t>Dropbox</a:t>
            </a:r>
            <a:r>
              <a:rPr lang="zh-TW" altLang="en-US" b="0">
                <a:latin typeface="Oswald Medium" pitchFamily="2" charset="0"/>
              </a:rPr>
              <a:t>、</a:t>
            </a:r>
            <a:r>
              <a:rPr lang="en-US" altLang="zh-TW" b="0">
                <a:latin typeface="Oswald Medium" pitchFamily="2" charset="0"/>
              </a:rPr>
              <a:t>One Drive</a:t>
            </a:r>
            <a:r>
              <a:rPr lang="zh-TW" altLang="en-US" b="0">
                <a:latin typeface="Oswald Medium" pitchFamily="2" charset="0"/>
              </a:rPr>
              <a:t>、</a:t>
            </a:r>
            <a:br>
              <a:rPr lang="en-US" altLang="zh-TW" b="0">
                <a:latin typeface="Oswald Medium" pitchFamily="2" charset="0"/>
              </a:rPr>
            </a:br>
            <a:r>
              <a:rPr lang="en-US" altLang="zh-TW" b="0">
                <a:latin typeface="Oswald Medium" pitchFamily="2" charset="0"/>
              </a:rPr>
              <a:t> Google Drive</a:t>
            </a:r>
            <a:r>
              <a:rPr lang="en-US" altLang="zh-TW"/>
              <a:t> </a:t>
            </a:r>
            <a:r>
              <a:rPr lang="zh-TW" altLang="en-US"/>
              <a:t>，檔案存取更便利</a:t>
            </a:r>
            <a:endParaRPr lang="zh-TW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7A61AD8-1A7C-4075-80DB-46AE467858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1911" y="1685565"/>
            <a:ext cx="3745230" cy="3232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Shape 489">
            <a:extLst>
              <a:ext uri="{FF2B5EF4-FFF2-40B4-BE49-F238E27FC236}">
                <a16:creationId xmlns:a16="http://schemas.microsoft.com/office/drawing/2014/main" id="{F624F3A2-4201-4621-BA1B-78B11825FAF5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602" y="2870337"/>
            <a:ext cx="2049517" cy="1629999"/>
          </a:xfrm>
          <a:prstGeom prst="roundRect">
            <a:avLst>
              <a:gd name="adj" fmla="val 9832"/>
            </a:avLst>
          </a:prstGeom>
          <a:noFill/>
          <a:ln w="19050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" name="文字方塊 32">
            <a:extLst>
              <a:ext uri="{FF2B5EF4-FFF2-40B4-BE49-F238E27FC236}">
                <a16:creationId xmlns:a16="http://schemas.microsoft.com/office/drawing/2014/main" id="{EE6E4158-CECC-4694-98DB-0DACB055D8EB}"/>
              </a:ext>
            </a:extLst>
          </p:cNvPr>
          <p:cNvSpPr txBox="1"/>
          <p:nvPr/>
        </p:nvSpPr>
        <p:spPr>
          <a:xfrm>
            <a:off x="3268369" y="3100405"/>
            <a:ext cx="1452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本地 </a:t>
            </a:r>
            <a:r>
              <a:rPr lang="en-US" altLang="zh-TW" sz="16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NAS</a:t>
            </a:r>
            <a:endParaRPr lang="zh-TW" altLang="en-US" sz="160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</a:endParaRPr>
          </a:p>
        </p:txBody>
      </p:sp>
      <p:sp>
        <p:nvSpPr>
          <p:cNvPr id="13" name="文字方塊 33">
            <a:extLst>
              <a:ext uri="{FF2B5EF4-FFF2-40B4-BE49-F238E27FC236}">
                <a16:creationId xmlns:a16="http://schemas.microsoft.com/office/drawing/2014/main" id="{3A41BB56-B739-4152-8BF9-46650DACAA75}"/>
              </a:ext>
            </a:extLst>
          </p:cNvPr>
          <p:cNvSpPr txBox="1"/>
          <p:nvPr/>
        </p:nvSpPr>
        <p:spPr>
          <a:xfrm>
            <a:off x="3296906" y="3925445"/>
            <a:ext cx="1452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 </a:t>
            </a:r>
            <a:r>
              <a:rPr lang="en-US" altLang="zh-TW" sz="16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NAS</a:t>
            </a:r>
            <a:endParaRPr lang="zh-TW" altLang="en-US" sz="160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</a:endParaRPr>
          </a:p>
        </p:txBody>
      </p:sp>
      <p:sp>
        <p:nvSpPr>
          <p:cNvPr id="14" name="文字方塊 35">
            <a:extLst>
              <a:ext uri="{FF2B5EF4-FFF2-40B4-BE49-F238E27FC236}">
                <a16:creationId xmlns:a16="http://schemas.microsoft.com/office/drawing/2014/main" id="{85F8CC74-5F36-4F52-8547-F6158ABE8E21}"/>
              </a:ext>
            </a:extLst>
          </p:cNvPr>
          <p:cNvSpPr txBox="1"/>
          <p:nvPr/>
        </p:nvSpPr>
        <p:spPr>
          <a:xfrm>
            <a:off x="3293719" y="4236938"/>
            <a:ext cx="1452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雲端空間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CD1C909-AB1A-482C-BC26-A75A8C40266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605" y="3157360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E971B028-8A85-432E-BB55-A0574C19E8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82382" y="3168975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7DA82D6-E550-491A-9F11-4D425F0BE40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82382" y="3987040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C7312BB8-5995-4AD1-B6F1-FDAED8E871C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371" y="3987040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9C6419B3-FEBD-4311-B147-AAE91E9FAE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82382" y="4281924"/>
            <a:ext cx="842534" cy="141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一張含有 監視器, 螢幕 的圖片&#10;&#10;描述是以非常高的可信度產生">
            <a:extLst>
              <a:ext uri="{FF2B5EF4-FFF2-40B4-BE49-F238E27FC236}">
                <a16:creationId xmlns:a16="http://schemas.microsoft.com/office/drawing/2014/main" id="{B7D76761-36E1-4B37-9CE4-E22FC3FE180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484" y="4340947"/>
            <a:ext cx="842534" cy="236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箭號: 五邊形 5">
            <a:extLst>
              <a:ext uri="{FF2B5EF4-FFF2-40B4-BE49-F238E27FC236}">
                <a16:creationId xmlns:a16="http://schemas.microsoft.com/office/drawing/2014/main" id="{081AE828-1406-43AE-9C51-426991CBB2AD}"/>
              </a:ext>
            </a:extLst>
          </p:cNvPr>
          <p:cNvSpPr/>
          <p:nvPr/>
        </p:nvSpPr>
        <p:spPr>
          <a:xfrm>
            <a:off x="4261484" y="1687672"/>
            <a:ext cx="842534" cy="1234813"/>
          </a:xfrm>
          <a:prstGeom prst="homePlate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網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頁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瀏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覽</a:t>
            </a:r>
            <a:endParaRPr lang="zh-TW" altLang="en-US"/>
          </a:p>
        </p:txBody>
      </p:sp>
      <p:sp>
        <p:nvSpPr>
          <p:cNvPr id="30" name="箭號: 五邊形 29">
            <a:extLst>
              <a:ext uri="{FF2B5EF4-FFF2-40B4-BE49-F238E27FC236}">
                <a16:creationId xmlns:a16="http://schemas.microsoft.com/office/drawing/2014/main" id="{7D546892-55E0-4C44-B362-AD5A8C36F83A}"/>
              </a:ext>
            </a:extLst>
          </p:cNvPr>
          <p:cNvSpPr/>
          <p:nvPr/>
        </p:nvSpPr>
        <p:spPr>
          <a:xfrm>
            <a:off x="333456" y="1687672"/>
            <a:ext cx="842534" cy="1234813"/>
          </a:xfrm>
          <a:prstGeom prst="homePlate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手機</a:t>
            </a:r>
            <a:endParaRPr lang="en-GB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瀏覽</a:t>
            </a:r>
          </a:p>
        </p:txBody>
      </p:sp>
    </p:spTree>
    <p:extLst>
      <p:ext uri="{BB962C8B-B14F-4D97-AF65-F5344CB8AC3E}">
        <p14:creationId xmlns:p14="http://schemas.microsoft.com/office/powerpoint/2010/main" val="2944646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QNAP QVPN </a:t>
            </a:r>
            <a:r>
              <a:rPr lang="zh-CN" altLang="en-US" sz="3600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與</a:t>
            </a:r>
            <a:r>
              <a:rPr lang="zh-TW" altLang="en-US" sz="360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專屬</a:t>
            </a:r>
            <a:r>
              <a:rPr lang="en-US" altLang="zh-TW" sz="360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 </a:t>
            </a:r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  <a:sym typeface="Microsoft JhengHei"/>
              </a:rPr>
              <a:t>VPN</a:t>
            </a:r>
            <a:r>
              <a:rPr lang="en-US" altLang="zh-TW" sz="360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altLang="en-US" sz="360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協定</a:t>
            </a:r>
            <a:r>
              <a:rPr lang="en-US" altLang="zh-TW" sz="3600">
                <a:latin typeface="Arial" pitchFamily="34" charset="0"/>
                <a:ea typeface="Microsoft JhengHei" panose="020B0604030504040204" pitchFamily="34" charset="-120"/>
                <a:cs typeface="Arial" pitchFamily="34" charset="0"/>
                <a:sym typeface="Microsoft JhengHei"/>
              </a:rPr>
              <a:t> </a:t>
            </a:r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  <a:sym typeface="Microsoft JhengHei"/>
              </a:rPr>
              <a:t>- </a:t>
            </a:r>
            <a:r>
              <a:rPr lang="en-US" altLang="zh-TW" sz="3600" b="0" err="1">
                <a:latin typeface="Oswald Medium" pitchFamily="2" charset="0"/>
                <a:ea typeface="Microsoft JhengHei" panose="020B0604030504040204" pitchFamily="34" charset="-120"/>
              </a:rPr>
              <a:t>QBelt</a:t>
            </a:r>
            <a:endParaRPr lang="zh-TW" altLang="en-US" sz="3600" b="0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268369" y="3292454"/>
            <a:ext cx="1954768" cy="137479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Arial"/>
              <a:buNone/>
            </a:pPr>
            <a:endParaRPr lang="zh-TW" altLang="en-US" sz="1470">
              <a:solidFill>
                <a:srgbClr val="0000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sp>
        <p:nvSpPr>
          <p:cNvPr id="213" name="Shape 213"/>
          <p:cNvSpPr txBox="1"/>
          <p:nvPr/>
        </p:nvSpPr>
        <p:spPr>
          <a:xfrm>
            <a:off x="2314244" y="3292454"/>
            <a:ext cx="1969363" cy="13747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3F3F3"/>
              </a:buClr>
              <a:buSzPts val="1600"/>
            </a:pPr>
            <a:endParaRPr lang="zh-TW" sz="1470" b="1">
              <a:solidFill>
                <a:srgbClr val="0000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sp>
        <p:nvSpPr>
          <p:cNvPr id="17" name="Shape 213"/>
          <p:cNvSpPr txBox="1"/>
          <p:nvPr/>
        </p:nvSpPr>
        <p:spPr>
          <a:xfrm>
            <a:off x="4372202" y="3292454"/>
            <a:ext cx="1960826" cy="13747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R="0" lvl="0" indent="0" algn="ctr">
              <a:spcBef>
                <a:spcPts val="0"/>
              </a:spcBef>
              <a:spcAft>
                <a:spcPts val="700"/>
              </a:spcAft>
              <a:buClr>
                <a:srgbClr val="F3F3F3"/>
              </a:buClr>
              <a:buSzPts val="1600"/>
              <a:buFont typeface="Arial"/>
              <a:buNone/>
            </a:pPr>
            <a:endParaRPr lang="zh-TW" altLang="en-US" sz="1470" b="1">
              <a:solidFill>
                <a:srgbClr val="0000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2A8F2904-638B-4075-928C-C1EDE3A6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855" b="36551"/>
          <a:stretch/>
        </p:blipFill>
        <p:spPr>
          <a:xfrm>
            <a:off x="4368853" y="1295401"/>
            <a:ext cx="1960826" cy="1997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6CD3A2F-939E-463B-B366-23B079D91D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36" b="36551"/>
          <a:stretch/>
        </p:blipFill>
        <p:spPr>
          <a:xfrm>
            <a:off x="2308591" y="1295401"/>
            <a:ext cx="1969364" cy="1997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398E268-F445-4282-A64E-D7F3BC27EB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167" b="36551"/>
          <a:stretch/>
        </p:blipFill>
        <p:spPr>
          <a:xfrm>
            <a:off x="268369" y="1295401"/>
            <a:ext cx="1952463" cy="1997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0" name="Shape 20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340" y="1734417"/>
            <a:ext cx="1605725" cy="11778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4" name="Shape 204" descr="cross-platform.pn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0496" y="1851046"/>
            <a:ext cx="1816664" cy="10492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2" name="Shape 21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802" y="1571058"/>
            <a:ext cx="1755393" cy="134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 descr="P10-1-11.png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137" y="2513625"/>
            <a:ext cx="587785" cy="6950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B98FD-0C7F-A74F-848F-F84123C537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718" y="1175715"/>
            <a:ext cx="2312121" cy="1403082"/>
          </a:xfrm>
          <a:prstGeom prst="roundRect">
            <a:avLst>
              <a:gd name="adj" fmla="val 2232"/>
            </a:avLst>
          </a:prstGeom>
          <a:ln w="3175">
            <a:noFill/>
          </a:ln>
          <a:effectLst/>
        </p:spPr>
      </p:pic>
      <p:pic>
        <p:nvPicPr>
          <p:cNvPr id="20" name="Shape 446">
            <a:extLst>
              <a:ext uri="{FF2B5EF4-FFF2-40B4-BE49-F238E27FC236}">
                <a16:creationId xmlns:a16="http://schemas.microsoft.com/office/drawing/2014/main" id="{1372C69A-7564-6D46-A558-F3457F4A5E22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5336" y="2671917"/>
            <a:ext cx="1098335" cy="199533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1" name="Shape 468">
            <a:extLst>
              <a:ext uri="{FF2B5EF4-FFF2-40B4-BE49-F238E27FC236}">
                <a16:creationId xmlns:a16="http://schemas.microsoft.com/office/drawing/2014/main" id="{371117DA-CDF6-3343-8C65-D070C6DAF26E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6066" y="2671917"/>
            <a:ext cx="1056773" cy="199533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7EF74F7-C2F4-4AC8-ABE4-8CD6222A23EF}"/>
              </a:ext>
            </a:extLst>
          </p:cNvPr>
          <p:cNvSpPr/>
          <p:nvPr/>
        </p:nvSpPr>
        <p:spPr>
          <a:xfrm>
            <a:off x="315258" y="3442525"/>
            <a:ext cx="1874109" cy="1074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3F3F3"/>
              </a:buClr>
              <a:buSzPts val="1600"/>
            </a:pPr>
            <a:r>
              <a:rPr lang="zh-TW" altLang="en-US" sz="145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安全的加密連線</a:t>
            </a:r>
            <a:r>
              <a:rPr lang="en-US" altLang="zh-TW" sz="145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: </a:t>
            </a:r>
            <a:endParaRPr lang="zh-TW" altLang="en-US" sz="1450">
              <a:solidFill>
                <a:srgbClr val="0000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  <a:p>
            <a:pPr lvl="0">
              <a:spcBef>
                <a:spcPts val="700"/>
              </a:spcBef>
              <a:buClr>
                <a:srgbClr val="F3F3F3"/>
              </a:buClr>
              <a:buSzPts val="1400"/>
            </a:pPr>
            <a:r>
              <a:rPr lang="zh-TW" altLang="en-US" sz="145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利用 </a:t>
            </a:r>
            <a:r>
              <a:rPr lang="en-US" altLang="zh-TW" sz="145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DTLS</a:t>
            </a:r>
            <a:r>
              <a:rPr lang="zh-TW" altLang="en-US" sz="145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建立 </a:t>
            </a:r>
            <a:r>
              <a:rPr lang="en-US" altLang="zh-TW" sz="145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SSL</a:t>
            </a:r>
            <a:r>
              <a:rPr lang="zh-TW" altLang="en-US" sz="145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連線</a:t>
            </a:r>
            <a:r>
              <a:rPr lang="en-US" altLang="zh-TW" sz="145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,  </a:t>
            </a:r>
            <a:r>
              <a:rPr lang="zh-TW" altLang="en-US" sz="145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底層採用 </a:t>
            </a:r>
            <a:r>
              <a:rPr lang="en-US" altLang="zh-TW" sz="145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AES-256bit </a:t>
            </a:r>
            <a:r>
              <a:rPr lang="zh-TW" altLang="en-US" sz="145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加密</a:t>
            </a:r>
            <a:endParaRPr lang="zh-TW" altLang="en-US" sz="1450">
              <a:solidFill>
                <a:srgbClr val="0000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CE970DB-2D24-4FB8-A9C0-E9530B442D6B}"/>
              </a:ext>
            </a:extLst>
          </p:cNvPr>
          <p:cNvSpPr/>
          <p:nvPr/>
        </p:nvSpPr>
        <p:spPr>
          <a:xfrm>
            <a:off x="2277961" y="3442525"/>
            <a:ext cx="2121276" cy="85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Clr>
                <a:srgbClr val="F3F3F3"/>
              </a:buClr>
              <a:buSzPts val="1600"/>
            </a:pPr>
            <a:r>
              <a:rPr lang="zh-TW" altLang="zh-TW" sz="145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全新的</a:t>
            </a:r>
            <a:r>
              <a:rPr lang="zh-TW" altLang="en-US" sz="145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altLang="zh-TW" sz="1450" b="1">
                <a:solidFill>
                  <a:srgbClr val="000000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VPN</a:t>
            </a:r>
            <a:r>
              <a:rPr lang="zh-TW" altLang="en-US" sz="145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altLang="zh-TW" sz="145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專屬協定: </a:t>
            </a:r>
          </a:p>
          <a:p>
            <a:pPr>
              <a:spcBef>
                <a:spcPts val="700"/>
              </a:spcBef>
              <a:buClr>
                <a:srgbClr val="F3F3F3"/>
              </a:buClr>
              <a:buSzPts val="1400"/>
            </a:pPr>
            <a:r>
              <a:rPr lang="zh-TW" altLang="zh-TW" sz="145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減少既有的</a:t>
            </a:r>
            <a:r>
              <a:rPr lang="zh-TW" altLang="en-US" sz="145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altLang="zh-TW" sz="145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VPN</a:t>
            </a:r>
            <a:r>
              <a:rPr lang="zh-TW" altLang="en-US" sz="145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zh-TW" altLang="zh-TW" sz="145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特徵值, 降低被偵測的機會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B44F843-53F3-46C9-882A-027C75D9986D}"/>
              </a:ext>
            </a:extLst>
          </p:cNvPr>
          <p:cNvSpPr/>
          <p:nvPr/>
        </p:nvSpPr>
        <p:spPr>
          <a:xfrm>
            <a:off x="4430496" y="3442525"/>
            <a:ext cx="1879097" cy="628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>
              <a:spcBef>
                <a:spcPts val="0"/>
              </a:spcBef>
              <a:spcAft>
                <a:spcPts val="700"/>
              </a:spcAft>
              <a:buClr>
                <a:srgbClr val="F3F3F3"/>
              </a:buClr>
              <a:buSzPts val="1600"/>
              <a:buFont typeface="Arial"/>
              <a:buNone/>
            </a:pPr>
            <a:r>
              <a:rPr lang="zh-TW" altLang="en-US" sz="145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各種裝置上的</a:t>
            </a:r>
            <a:endParaRPr lang="en-US" altLang="zh-TW" sz="1450" b="1">
              <a:solidFill>
                <a:srgbClr val="0000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  <a:p>
            <a:pPr marR="0" lvl="0" indent="0">
              <a:spcBef>
                <a:spcPts val="0"/>
              </a:spcBef>
              <a:spcAft>
                <a:spcPts val="700"/>
              </a:spcAft>
              <a:buClr>
                <a:srgbClr val="F3F3F3"/>
              </a:buClr>
              <a:buSzPts val="1600"/>
              <a:buFont typeface="Arial"/>
              <a:buNone/>
            </a:pPr>
            <a:r>
              <a:rPr lang="zh-TW" altLang="en-US" sz="145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專屬連線工具</a:t>
            </a:r>
          </a:p>
        </p:txBody>
      </p:sp>
    </p:spTree>
    <p:extLst>
      <p:ext uri="{BB962C8B-B14F-4D97-AF65-F5344CB8AC3E}">
        <p14:creationId xmlns:p14="http://schemas.microsoft.com/office/powerpoint/2010/main" val="3628886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4AFC897F-7F8D-44F2-B5FA-E16219E99EE2}"/>
              </a:ext>
            </a:extLst>
          </p:cNvPr>
          <p:cNvSpPr/>
          <p:nvPr/>
        </p:nvSpPr>
        <p:spPr>
          <a:xfrm rot="5400000">
            <a:off x="1625115" y="-2038155"/>
            <a:ext cx="803025" cy="7007473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剪去對角角落 19">
            <a:extLst>
              <a:ext uri="{FF2B5EF4-FFF2-40B4-BE49-F238E27FC236}">
                <a16:creationId xmlns:a16="http://schemas.microsoft.com/office/drawing/2014/main" id="{FB1649F6-C1AF-4ACA-8F26-C929D1BC995A}"/>
              </a:ext>
            </a:extLst>
          </p:cNvPr>
          <p:cNvSpPr/>
          <p:nvPr/>
        </p:nvSpPr>
        <p:spPr>
          <a:xfrm>
            <a:off x="4888979" y="4274937"/>
            <a:ext cx="2116325" cy="493563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免費擁有個人網址，快速啟用</a:t>
            </a:r>
            <a:r>
              <a:rPr lang="zh-TW" altLang="en-US" sz="1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SSL </a:t>
            </a:r>
            <a:r>
              <a:rPr lang="zh-CN" altLang="en-US" sz="1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憑證</a:t>
            </a:r>
            <a:endParaRPr lang="en-US" altLang="zh-CN" sz="14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: 剪去對角角落 20">
            <a:extLst>
              <a:ext uri="{FF2B5EF4-FFF2-40B4-BE49-F238E27FC236}">
                <a16:creationId xmlns:a16="http://schemas.microsoft.com/office/drawing/2014/main" id="{1AB474E2-20F5-4184-8D8E-F4AEFFA09AC5}"/>
              </a:ext>
            </a:extLst>
          </p:cNvPr>
          <p:cNvSpPr/>
          <p:nvPr/>
        </p:nvSpPr>
        <p:spPr>
          <a:xfrm>
            <a:off x="4888979" y="2032703"/>
            <a:ext cx="2116325" cy="493563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CN" altLang="en-US" sz="1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虛擬主機，一台</a:t>
            </a:r>
            <a:r>
              <a:rPr lang="zh-TW" altLang="en-US" sz="1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CN" altLang="en-US" sz="1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就能架設多個網站</a:t>
            </a:r>
            <a:endParaRPr lang="en-US" altLang="zh-CN" sz="14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: 剪去對角角落 18">
            <a:extLst>
              <a:ext uri="{FF2B5EF4-FFF2-40B4-BE49-F238E27FC236}">
                <a16:creationId xmlns:a16="http://schemas.microsoft.com/office/drawing/2014/main" id="{F3B128F2-CCA7-4151-8305-72105FF84F15}"/>
              </a:ext>
            </a:extLst>
          </p:cNvPr>
          <p:cNvSpPr/>
          <p:nvPr/>
        </p:nvSpPr>
        <p:spPr>
          <a:xfrm>
            <a:off x="193049" y="4274937"/>
            <a:ext cx="2116325" cy="493563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400" b="1" spc="-15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不論</a:t>
            </a:r>
            <a:r>
              <a:rPr lang="zh-CN" altLang="en-US" sz="1400" b="1" spc="-15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網站架設</a:t>
            </a:r>
            <a:r>
              <a:rPr lang="en-US" altLang="zh-TW" sz="1400" b="1" spc="-15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CN" altLang="en-US" sz="1400" b="1" spc="-15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內容備份</a:t>
            </a:r>
            <a:endParaRPr lang="en-US" altLang="zh-CN" sz="1400" b="1" spc="-15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400" b="1" spc="-15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400" b="1" spc="-15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 </a:t>
            </a:r>
            <a:r>
              <a:rPr lang="zh-CN" altLang="en-US" sz="1400" b="1" spc="-15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一機搞定</a:t>
            </a:r>
            <a:endParaRPr lang="en-US" altLang="zh-CN" sz="1400" b="1" spc="-15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: 剪去對角角落 17">
            <a:extLst>
              <a:ext uri="{FF2B5EF4-FFF2-40B4-BE49-F238E27FC236}">
                <a16:creationId xmlns:a16="http://schemas.microsoft.com/office/drawing/2014/main" id="{94DB6EFD-8903-4D05-8E1B-1FA1B1ADBE76}"/>
              </a:ext>
            </a:extLst>
          </p:cNvPr>
          <p:cNvSpPr/>
          <p:nvPr/>
        </p:nvSpPr>
        <p:spPr>
          <a:xfrm>
            <a:off x="193049" y="2032703"/>
            <a:ext cx="2116325" cy="493563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CN" altLang="en-US" sz="1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檔案管理軟體，提升網站內容發佈效率</a:t>
            </a:r>
            <a:endParaRPr lang="en-US" altLang="zh-CN" sz="14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19CB13AD-BE60-4963-B92A-F3C6B61428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139" y="844426"/>
            <a:ext cx="3466289" cy="440343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38ECAF7-42BE-4A28-A89B-E03223A42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9275"/>
            <a:ext cx="9144000" cy="493563"/>
          </a:xfrm>
        </p:spPr>
        <p:txBody>
          <a:bodyPr/>
          <a:lstStyle/>
          <a:p>
            <a:r>
              <a:rPr lang="zh-TW" altLang="en-US" sz="3600"/>
              <a:t>利用 </a:t>
            </a:r>
            <a:r>
              <a:rPr lang="en-US" altLang="zh-TW" sz="3600" b="0">
                <a:latin typeface="Oswald Medium" pitchFamily="2" charset="0"/>
              </a:rPr>
              <a:t>WordPress</a:t>
            </a:r>
            <a:r>
              <a:rPr lang="en-US" altLang="zh-TW" sz="3600"/>
              <a:t> </a:t>
            </a:r>
            <a:r>
              <a:rPr lang="zh-TW" altLang="en-US" sz="3600"/>
              <a:t>打造自己專屬無廣告的網站</a:t>
            </a:r>
            <a:r>
              <a:rPr lang="en-US" altLang="zh-TW" sz="3600"/>
              <a:t> </a:t>
            </a:r>
            <a:endParaRPr lang="zh-TW" altLang="en-US" sz="360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8B6AE68-180E-4555-9AAA-3815BD1AF681}"/>
              </a:ext>
            </a:extLst>
          </p:cNvPr>
          <p:cNvSpPr txBox="1"/>
          <p:nvPr/>
        </p:nvSpPr>
        <p:spPr>
          <a:xfrm>
            <a:off x="252735" y="1040715"/>
            <a:ext cx="3924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Calibri Light"/>
              </a:rPr>
              <a:t>1.</a:t>
            </a:r>
            <a:r>
              <a:rPr lang="zh-TW" altLang="en-US" sz="16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Calibri Light"/>
              </a:rPr>
              <a:t>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啟動 </a:t>
            </a:r>
            <a:r>
              <a:rPr lang="en-US" altLang="zh-TW" sz="16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Calibri Light"/>
              </a:rPr>
              <a:t>SQL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 伺服器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 Light"/>
            </a:endParaRPr>
          </a:p>
          <a:p>
            <a:r>
              <a:rPr lang="en-US" altLang="zh-TW" sz="16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Calibri Light"/>
              </a:rPr>
              <a:t>2.</a:t>
            </a:r>
            <a:r>
              <a:rPr lang="zh-TW" altLang="en-US" sz="16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Calibri Light"/>
              </a:rPr>
              <a:t>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安裝 </a:t>
            </a:r>
            <a:r>
              <a:rPr lang="en-US" altLang="zh-TW" sz="16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phpMyAdmin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並建立資料庫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6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Calibri Light"/>
              </a:rPr>
              <a:t>3.</a:t>
            </a:r>
            <a:r>
              <a:rPr lang="zh-TW" altLang="en-US" sz="16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Calibri Light"/>
              </a:rPr>
              <a:t>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 </a:t>
            </a:r>
            <a:r>
              <a:rPr lang="en-US" altLang="zh-TW" sz="16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NAS App Center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下載並安裝 </a:t>
            </a:r>
            <a:r>
              <a:rPr lang="en-US" altLang="zh-TW" sz="16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</a:rPr>
              <a:t>WordPress</a:t>
            </a:r>
            <a:endParaRPr lang="zh-TW" altLang="en-US" sz="160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38BA68A-0580-40EE-9016-57D7B75DBE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273" y="2141255"/>
            <a:ext cx="3924639" cy="2532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9D86456-414D-46B3-A379-FE963914F2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2797" y="2998415"/>
            <a:ext cx="1058080" cy="68948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924FC9A-F9FC-4358-9FB2-E5D8216489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554" y="2946818"/>
            <a:ext cx="557393" cy="10224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E309A8B-29AD-4787-A5E9-E2C5F222770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931" y="3069499"/>
            <a:ext cx="754636" cy="785126"/>
          </a:xfrm>
          <a:prstGeom prst="rect">
            <a:avLst/>
          </a:prstGeom>
        </p:spPr>
      </p:pic>
      <p:pic>
        <p:nvPicPr>
          <p:cNvPr id="36" name="圖形 35">
            <a:extLst>
              <a:ext uri="{FF2B5EF4-FFF2-40B4-BE49-F238E27FC236}">
                <a16:creationId xmlns:a16="http://schemas.microsoft.com/office/drawing/2014/main" id="{B82074F9-8AF6-4296-9B72-14C163DBDD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25015" y="1134688"/>
            <a:ext cx="766852" cy="683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5392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F480B-DB01-D649-A24D-F1522D0D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SzPts val="1400"/>
            </a:pPr>
            <a:r>
              <a:rPr lang="en-US" altLang="zh-TW" b="0" err="1">
                <a:latin typeface="Oswald Medium" pitchFamily="2" charset="0"/>
              </a:rPr>
              <a:t>QuMagie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/>
              <a:t>照片管理，珍藏與分享美好時光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16750-5FFF-5D42-87CE-EB6EB404E5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3802" y="1873075"/>
            <a:ext cx="6221954" cy="3190745"/>
          </a:xfrm>
          <a:prstGeom prst="roundRect">
            <a:avLst>
              <a:gd name="adj" fmla="val 331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9248CE-E112-314A-93CB-DE6176A46A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70" y="4089072"/>
            <a:ext cx="974748" cy="9747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B6672D7-522B-4C57-ADED-6A81DDFF7644}"/>
              </a:ext>
            </a:extLst>
          </p:cNvPr>
          <p:cNvSpPr/>
          <p:nvPr/>
        </p:nvSpPr>
        <p:spPr>
          <a:xfrm>
            <a:off x="1367088" y="1525095"/>
            <a:ext cx="2060408" cy="347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200"/>
              </a:lnSpc>
            </a:pPr>
            <a:r>
              <a:rPr kumimoji="1" lang="zh-CN" altLang="en-US" sz="15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一般相簿與智慧相簿</a:t>
            </a:r>
            <a:endParaRPr kumimoji="1" lang="en-US" altLang="zh-CN" sz="15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0" name="矩形: 剪去對角角落 9">
            <a:extLst>
              <a:ext uri="{FF2B5EF4-FFF2-40B4-BE49-F238E27FC236}">
                <a16:creationId xmlns:a16="http://schemas.microsoft.com/office/drawing/2014/main" id="{83CC363C-BF60-4406-9499-8023506E41BD}"/>
              </a:ext>
            </a:extLst>
          </p:cNvPr>
          <p:cNvSpPr/>
          <p:nvPr/>
        </p:nvSpPr>
        <p:spPr>
          <a:xfrm>
            <a:off x="1523802" y="1190728"/>
            <a:ext cx="1775779" cy="347980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ts val="2200"/>
              </a:lnSpc>
            </a:pPr>
            <a:r>
              <a:rPr kumimoji="1" lang="zh-TW" altLang="en-US" sz="16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相簿瀏覽模式</a:t>
            </a:r>
          </a:p>
        </p:txBody>
      </p:sp>
      <p:sp>
        <p:nvSpPr>
          <p:cNvPr id="11" name="矩形: 剪去對角角落 10">
            <a:extLst>
              <a:ext uri="{FF2B5EF4-FFF2-40B4-BE49-F238E27FC236}">
                <a16:creationId xmlns:a16="http://schemas.microsoft.com/office/drawing/2014/main" id="{F8F33798-B1B3-405E-A1ED-7B314064D374}"/>
              </a:ext>
            </a:extLst>
          </p:cNvPr>
          <p:cNvSpPr/>
          <p:nvPr/>
        </p:nvSpPr>
        <p:spPr>
          <a:xfrm>
            <a:off x="5969979" y="1190728"/>
            <a:ext cx="1775779" cy="347980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ts val="2200"/>
              </a:lnSpc>
            </a:pPr>
            <a:r>
              <a:rPr kumimoji="1" lang="zh-TW" altLang="en-US" sz="16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資料夾瀏覽模式</a:t>
            </a:r>
          </a:p>
        </p:txBody>
      </p:sp>
    </p:spTree>
    <p:extLst>
      <p:ext uri="{BB962C8B-B14F-4D97-AF65-F5344CB8AC3E}">
        <p14:creationId xmlns:p14="http://schemas.microsoft.com/office/powerpoint/2010/main" val="1990327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個人, 男人, 握住, 女性 的圖片&#10;&#10;自動產生的描述">
            <a:extLst>
              <a:ext uri="{FF2B5EF4-FFF2-40B4-BE49-F238E27FC236}">
                <a16:creationId xmlns:a16="http://schemas.microsoft.com/office/drawing/2014/main" id="{2008147D-7A59-498B-9A9C-298B78590E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276" r="51465"/>
          <a:stretch/>
        </p:blipFill>
        <p:spPr>
          <a:xfrm flipH="1">
            <a:off x="4920988" y="2020186"/>
            <a:ext cx="4223012" cy="3123314"/>
          </a:xfrm>
          <a:prstGeom prst="rect">
            <a:avLst/>
          </a:prstGeom>
        </p:spPr>
      </p:pic>
      <p:sp>
        <p:nvSpPr>
          <p:cNvPr id="42" name="矩形: 剪去對角角落 41">
            <a:extLst>
              <a:ext uri="{FF2B5EF4-FFF2-40B4-BE49-F238E27FC236}">
                <a16:creationId xmlns:a16="http://schemas.microsoft.com/office/drawing/2014/main" id="{D13F3499-5678-4A42-B746-A761C9033C24}"/>
              </a:ext>
            </a:extLst>
          </p:cNvPr>
          <p:cNvSpPr/>
          <p:nvPr/>
        </p:nvSpPr>
        <p:spPr>
          <a:xfrm>
            <a:off x="6081224" y="2073344"/>
            <a:ext cx="3062776" cy="778903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 descr="一張含有 螢幕擷取畫面, 監視器, 電子用品, 手機 的圖片&#10;&#10;自動產生的描述">
            <a:extLst>
              <a:ext uri="{FF2B5EF4-FFF2-40B4-BE49-F238E27FC236}">
                <a16:creationId xmlns:a16="http://schemas.microsoft.com/office/drawing/2014/main" id="{7C612699-20F0-492D-8E1E-E0C71050AE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490"/>
          <a:stretch/>
        </p:blipFill>
        <p:spPr>
          <a:xfrm>
            <a:off x="1023226" y="1477573"/>
            <a:ext cx="2999514" cy="366592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189D7CB-25DB-8D43-8F70-3D980CDAD5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988" y="1258570"/>
            <a:ext cx="2035919" cy="240844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5" y="279275"/>
            <a:ext cx="8801100" cy="790245"/>
          </a:xfrm>
        </p:spPr>
        <p:txBody>
          <a:bodyPr/>
          <a:lstStyle/>
          <a:p>
            <a:r>
              <a:rPr lang="zh-CN" altLang="en-US" sz="3600"/>
              <a:t>愛拍很多</a:t>
            </a:r>
            <a:r>
              <a:rPr lang="en-US" altLang="zh-CN" sz="3600"/>
              <a:t> </a:t>
            </a:r>
            <a:r>
              <a:rPr lang="en-US" altLang="zh-CN" sz="3600" b="0">
                <a:latin typeface="Oswald Medium" pitchFamily="2" charset="0"/>
                <a:ea typeface="Microsoft JhengHei" panose="020B0604030504040204" pitchFamily="34" charset="-120"/>
              </a:rPr>
              <a:t>4K 60P </a:t>
            </a:r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VLOG</a:t>
            </a:r>
            <a:r>
              <a:rPr lang="zh-TW" altLang="en-US" sz="3600" b="0">
                <a:latin typeface="Oswald Medium" pitchFamily="2" charset="0"/>
                <a:ea typeface="Microsoft JhengHei" panose="020B0604030504040204" pitchFamily="34" charset="-120"/>
              </a:rPr>
              <a:t> </a:t>
            </a:r>
            <a:r>
              <a:rPr lang="zh-TW" altLang="en-US" sz="3600"/>
              <a:t>的你，</a:t>
            </a:r>
            <a:br>
              <a:rPr lang="en-US" altLang="zh-TW" sz="3600"/>
            </a:br>
            <a:r>
              <a:rPr lang="zh-CN" altLang="en-US" sz="3600"/>
              <a:t>大空間備份</a:t>
            </a:r>
            <a:r>
              <a:rPr lang="zh-TW" altLang="en-US" sz="3600"/>
              <a:t>與分享需求</a:t>
            </a:r>
            <a:r>
              <a:rPr lang="en-US" altLang="zh-TW" sz="3600"/>
              <a:t>?  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E1AB3297-F6D0-0E44-88C1-4BD2A9F71C74}"/>
              </a:ext>
            </a:extLst>
          </p:cNvPr>
          <p:cNvSpPr txBox="1"/>
          <p:nvPr/>
        </p:nvSpPr>
        <p:spPr>
          <a:xfrm>
            <a:off x="6932236" y="2020186"/>
            <a:ext cx="2035919" cy="89254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altLang="zh-CN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4K 60FPS </a:t>
            </a:r>
            <a:r>
              <a:rPr lang="zh-CN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影片</a:t>
            </a:r>
            <a:endParaRPr lang="en-US" altLang="zh-CN" sz="2000" b="1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/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每分鐘</a:t>
            </a:r>
            <a:r>
              <a:rPr lang="en-US" altLang="zh-CN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400MB</a:t>
            </a:r>
          </a:p>
          <a:p>
            <a:pPr algn="ctr"/>
            <a:r>
              <a:rPr lang="en-US" altLang="zh-CN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= </a:t>
            </a:r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每小時</a:t>
            </a:r>
            <a:r>
              <a:rPr lang="en-US" altLang="zh-CN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2.4GB</a:t>
            </a:r>
            <a:endParaRPr lang="en-US" sz="1600" b="1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0E9A0B6F-3E0D-8B44-A633-A25B48CAC1BE}"/>
              </a:ext>
            </a:extLst>
          </p:cNvPr>
          <p:cNvSpPr/>
          <p:nvPr/>
        </p:nvSpPr>
        <p:spPr>
          <a:xfrm>
            <a:off x="1158752" y="4188850"/>
            <a:ext cx="2716910" cy="850914"/>
          </a:xfrm>
          <a:prstGeom prst="roundRect">
            <a:avLst>
              <a:gd name="adj" fmla="val 3128"/>
            </a:avLst>
          </a:prstGeom>
          <a:noFill/>
          <a:ln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07588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C746D9F3-4949-4A35-B76F-877860849D11}"/>
              </a:ext>
            </a:extLst>
          </p:cNvPr>
          <p:cNvSpPr/>
          <p:nvPr/>
        </p:nvSpPr>
        <p:spPr>
          <a:xfrm rot="5400000">
            <a:off x="1625115" y="-2038155"/>
            <a:ext cx="803025" cy="7007473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AF88FD7-A17A-44DB-9C26-013DBC50B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0">
                <a:latin typeface="Oswald Medium" pitchFamily="2" charset="0"/>
                <a:ea typeface="微軟正黑體"/>
              </a:rPr>
              <a:t>Cinema28</a:t>
            </a:r>
            <a:r>
              <a:rPr lang="en-US" altLang="zh-TW" sz="3600">
                <a:latin typeface="微軟正黑體"/>
                <a:ea typeface="微軟正黑體"/>
              </a:rPr>
              <a:t> </a:t>
            </a:r>
            <a:r>
              <a:rPr lang="en-US" altLang="zh-TW" sz="3600" err="1">
                <a:latin typeface="微軟正黑體"/>
                <a:ea typeface="微軟正黑體"/>
              </a:rPr>
              <a:t>多房影音串流播放系統</a:t>
            </a:r>
            <a:endParaRPr lang="en-US" altLang="zh-TW" sz="3600">
              <a:latin typeface="微軟正黑體"/>
              <a:ea typeface="微軟正黑體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A65CB9-9BE3-49A0-AF3B-EBDD5391C61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1158" y="1065295"/>
            <a:ext cx="3813175" cy="115728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 marL="0" indent="0">
              <a:buNone/>
            </a:pP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將多種串流裝置、串流協定整合於單一介面集中管理，讓使用者可輕鬆地將數位多媒體檔案串流至家中各角落的影音裝置。</a:t>
            </a:r>
            <a:endParaRPr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/>
            </a:endParaRPr>
          </a:p>
        </p:txBody>
      </p:sp>
      <p:pic>
        <p:nvPicPr>
          <p:cNvPr id="15" name="圖片 4" descr="一張含有 室內, 牆, 相片 的圖片&#10;&#10;描述是以高可信度產生">
            <a:extLst>
              <a:ext uri="{FF2B5EF4-FFF2-40B4-BE49-F238E27FC236}">
                <a16:creationId xmlns:a16="http://schemas.microsoft.com/office/drawing/2014/main" id="{15F58083-9AA9-4DAE-B07A-F8F46BCD73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202" y="1256667"/>
            <a:ext cx="7252458" cy="3707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9753D83-8412-4AF7-ACCF-2304605DC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0275" y="2968614"/>
            <a:ext cx="3813175" cy="1228830"/>
          </a:xfrm>
          <a:prstGeom prst="rect">
            <a:avLst/>
          </a:prstGeom>
        </p:spPr>
      </p:pic>
      <p:pic>
        <p:nvPicPr>
          <p:cNvPr id="12" name="圖片 11" descr="一張含有 監視器, 電腦, 室內, 白色 的圖片&#10;&#10;自動產生的描述">
            <a:extLst>
              <a:ext uri="{FF2B5EF4-FFF2-40B4-BE49-F238E27FC236}">
                <a16:creationId xmlns:a16="http://schemas.microsoft.com/office/drawing/2014/main" id="{AE071CA5-A500-4A44-B0AE-FCF3B2323D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36" y="3622600"/>
            <a:ext cx="830640" cy="906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 descr="一張含有 畫畫 的圖片&#10;&#10;自動產生的描述">
            <a:extLst>
              <a:ext uri="{FF2B5EF4-FFF2-40B4-BE49-F238E27FC236}">
                <a16:creationId xmlns:a16="http://schemas.microsoft.com/office/drawing/2014/main" id="{9104168D-DE0E-40D6-B214-DD96E92431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330" y="4075837"/>
            <a:ext cx="505193" cy="505193"/>
          </a:xfrm>
          <a:prstGeom prst="rect">
            <a:avLst/>
          </a:prstGeom>
        </p:spPr>
      </p:pic>
      <p:sp>
        <p:nvSpPr>
          <p:cNvPr id="4" name="Rectangle 29">
            <a:extLst>
              <a:ext uri="{FF2B5EF4-FFF2-40B4-BE49-F238E27FC236}">
                <a16:creationId xmlns:a16="http://schemas.microsoft.com/office/drawing/2014/main" id="{69A7202E-8544-AE4D-9356-7B746EDBA436}"/>
              </a:ext>
            </a:extLst>
          </p:cNvPr>
          <p:cNvSpPr/>
          <p:nvPr/>
        </p:nvSpPr>
        <p:spPr>
          <a:xfrm>
            <a:off x="2763310" y="4535218"/>
            <a:ext cx="6110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tx1">
                    <a:lumMod val="85000"/>
                    <a:lumOff val="1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</a:rPr>
              <a:t>TS-431P3</a:t>
            </a:r>
            <a:endParaRPr lang="en-US" sz="900">
              <a:solidFill>
                <a:schemeClr val="tx1">
                  <a:lumMod val="85000"/>
                  <a:lumOff val="15000"/>
                </a:schemeClr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0693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圖片 74">
            <a:extLst>
              <a:ext uri="{FF2B5EF4-FFF2-40B4-BE49-F238E27FC236}">
                <a16:creationId xmlns:a16="http://schemas.microsoft.com/office/drawing/2014/main" id="{05641EE5-2490-4CE9-8509-52398F8686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866" y="4621339"/>
            <a:ext cx="2739246" cy="353062"/>
          </a:xfrm>
          <a:prstGeom prst="rect">
            <a:avLst/>
          </a:prstGeom>
        </p:spPr>
      </p:pic>
      <p:grpSp>
        <p:nvGrpSpPr>
          <p:cNvPr id="44" name="群組 43"/>
          <p:cNvGrpSpPr/>
          <p:nvPr/>
        </p:nvGrpSpPr>
        <p:grpSpPr>
          <a:xfrm>
            <a:off x="2258486" y="1768315"/>
            <a:ext cx="3206086" cy="3206086"/>
            <a:chOff x="2500298" y="1500180"/>
            <a:chExt cx="3014164" cy="3014164"/>
          </a:xfrm>
        </p:grpSpPr>
        <p:sp>
          <p:nvSpPr>
            <p:cNvPr id="41" name="橢圓 40"/>
            <p:cNvSpPr/>
            <p:nvPr/>
          </p:nvSpPr>
          <p:spPr>
            <a:xfrm>
              <a:off x="2500298" y="1500180"/>
              <a:ext cx="3014164" cy="3014164"/>
            </a:xfrm>
            <a:prstGeom prst="ellipse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43" name="橢圓 42"/>
            <p:cNvSpPr/>
            <p:nvPr/>
          </p:nvSpPr>
          <p:spPr>
            <a:xfrm>
              <a:off x="2644990" y="1631778"/>
              <a:ext cx="2739246" cy="2739246"/>
            </a:xfrm>
            <a:prstGeom prst="ellipse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32" name="標題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err="1">
                <a:latin typeface="Arial"/>
              </a:rPr>
              <a:t>使用</a:t>
            </a:r>
            <a:r>
              <a:rPr lang="en-US" altLang="zh-TW" sz="3600">
                <a:latin typeface="Arial"/>
              </a:rPr>
              <a:t> </a:t>
            </a:r>
            <a:r>
              <a:rPr lang="en-US" altLang="zh-TW" sz="3600" b="0">
                <a:latin typeface="Oswald Medium" pitchFamily="2" charset="0"/>
              </a:rPr>
              <a:t>PLEX</a:t>
            </a:r>
            <a:r>
              <a:rPr lang="en-US" altLang="zh-TW" sz="3600">
                <a:latin typeface="Arial"/>
              </a:rPr>
              <a:t> </a:t>
            </a:r>
            <a:r>
              <a:rPr lang="zh-TW" altLang="en-US" sz="3600"/>
              <a:t>建構個人媒體收藏指揮中心</a:t>
            </a:r>
          </a:p>
        </p:txBody>
      </p:sp>
      <p:sp>
        <p:nvSpPr>
          <p:cNvPr id="33" name="Shape 298"/>
          <p:cNvSpPr/>
          <p:nvPr/>
        </p:nvSpPr>
        <p:spPr>
          <a:xfrm>
            <a:off x="771681" y="2348390"/>
            <a:ext cx="590818" cy="49387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8823" y="107034"/>
                </a:moveTo>
                <a:lnTo>
                  <a:pt x="98823" y="113520"/>
                </a:lnTo>
                <a:lnTo>
                  <a:pt x="111175" y="113520"/>
                </a:lnTo>
                <a:lnTo>
                  <a:pt x="111175" y="107034"/>
                </a:lnTo>
                <a:close/>
                <a:moveTo>
                  <a:pt x="7941" y="107034"/>
                </a:moveTo>
                <a:lnTo>
                  <a:pt x="7941" y="113520"/>
                </a:lnTo>
                <a:lnTo>
                  <a:pt x="20293" y="113520"/>
                </a:lnTo>
                <a:lnTo>
                  <a:pt x="20293" y="107034"/>
                </a:lnTo>
                <a:close/>
                <a:moveTo>
                  <a:pt x="98823" y="94383"/>
                </a:moveTo>
                <a:lnTo>
                  <a:pt x="98823" y="100870"/>
                </a:lnTo>
                <a:lnTo>
                  <a:pt x="111175" y="100870"/>
                </a:lnTo>
                <a:lnTo>
                  <a:pt x="111175" y="94383"/>
                </a:lnTo>
                <a:close/>
                <a:moveTo>
                  <a:pt x="7941" y="94383"/>
                </a:moveTo>
                <a:lnTo>
                  <a:pt x="7941" y="100870"/>
                </a:lnTo>
                <a:lnTo>
                  <a:pt x="20293" y="100870"/>
                </a:lnTo>
                <a:lnTo>
                  <a:pt x="20293" y="94383"/>
                </a:lnTo>
                <a:close/>
                <a:moveTo>
                  <a:pt x="98823" y="81733"/>
                </a:moveTo>
                <a:lnTo>
                  <a:pt x="98823" y="88219"/>
                </a:lnTo>
                <a:lnTo>
                  <a:pt x="111175" y="88219"/>
                </a:lnTo>
                <a:lnTo>
                  <a:pt x="111175" y="81733"/>
                </a:lnTo>
                <a:close/>
                <a:moveTo>
                  <a:pt x="7941" y="81733"/>
                </a:moveTo>
                <a:lnTo>
                  <a:pt x="7941" y="88219"/>
                </a:lnTo>
                <a:lnTo>
                  <a:pt x="20293" y="88219"/>
                </a:lnTo>
                <a:lnTo>
                  <a:pt x="20293" y="81733"/>
                </a:lnTo>
                <a:close/>
                <a:moveTo>
                  <a:pt x="98823" y="69082"/>
                </a:moveTo>
                <a:lnTo>
                  <a:pt x="98823" y="75569"/>
                </a:lnTo>
                <a:lnTo>
                  <a:pt x="111175" y="75569"/>
                </a:lnTo>
                <a:lnTo>
                  <a:pt x="111175" y="69082"/>
                </a:lnTo>
                <a:close/>
                <a:moveTo>
                  <a:pt x="7941" y="69082"/>
                </a:moveTo>
                <a:lnTo>
                  <a:pt x="7941" y="75569"/>
                </a:lnTo>
                <a:lnTo>
                  <a:pt x="20293" y="75569"/>
                </a:lnTo>
                <a:lnTo>
                  <a:pt x="20293" y="69082"/>
                </a:lnTo>
                <a:close/>
                <a:moveTo>
                  <a:pt x="98823" y="56432"/>
                </a:moveTo>
                <a:lnTo>
                  <a:pt x="98823" y="62919"/>
                </a:lnTo>
                <a:lnTo>
                  <a:pt x="111175" y="62919"/>
                </a:lnTo>
                <a:lnTo>
                  <a:pt x="111175" y="56432"/>
                </a:lnTo>
                <a:close/>
                <a:moveTo>
                  <a:pt x="7941" y="56432"/>
                </a:moveTo>
                <a:lnTo>
                  <a:pt x="7941" y="62919"/>
                </a:lnTo>
                <a:lnTo>
                  <a:pt x="20293" y="62919"/>
                </a:lnTo>
                <a:lnTo>
                  <a:pt x="20293" y="56432"/>
                </a:lnTo>
                <a:close/>
                <a:moveTo>
                  <a:pt x="98823" y="43781"/>
                </a:moveTo>
                <a:lnTo>
                  <a:pt x="98823" y="50268"/>
                </a:lnTo>
                <a:lnTo>
                  <a:pt x="111175" y="50268"/>
                </a:lnTo>
                <a:lnTo>
                  <a:pt x="111175" y="43781"/>
                </a:lnTo>
                <a:close/>
                <a:moveTo>
                  <a:pt x="7941" y="43781"/>
                </a:moveTo>
                <a:lnTo>
                  <a:pt x="7941" y="50268"/>
                </a:lnTo>
                <a:lnTo>
                  <a:pt x="20293" y="50268"/>
                </a:lnTo>
                <a:lnTo>
                  <a:pt x="20293" y="43781"/>
                </a:lnTo>
                <a:close/>
                <a:moveTo>
                  <a:pt x="98823" y="31131"/>
                </a:moveTo>
                <a:lnTo>
                  <a:pt x="98823" y="37618"/>
                </a:lnTo>
                <a:lnTo>
                  <a:pt x="111175" y="37618"/>
                </a:lnTo>
                <a:lnTo>
                  <a:pt x="111175" y="31131"/>
                </a:lnTo>
                <a:close/>
                <a:moveTo>
                  <a:pt x="7941" y="31131"/>
                </a:moveTo>
                <a:lnTo>
                  <a:pt x="7941" y="37618"/>
                </a:lnTo>
                <a:lnTo>
                  <a:pt x="20293" y="37618"/>
                </a:lnTo>
                <a:lnTo>
                  <a:pt x="20293" y="31131"/>
                </a:lnTo>
                <a:close/>
                <a:moveTo>
                  <a:pt x="37203" y="24881"/>
                </a:moveTo>
                <a:lnTo>
                  <a:pt x="37203" y="95118"/>
                </a:lnTo>
                <a:lnTo>
                  <a:pt x="87817" y="60000"/>
                </a:lnTo>
                <a:close/>
                <a:moveTo>
                  <a:pt x="98823" y="18481"/>
                </a:moveTo>
                <a:lnTo>
                  <a:pt x="98823" y="24967"/>
                </a:lnTo>
                <a:lnTo>
                  <a:pt x="111175" y="24967"/>
                </a:lnTo>
                <a:lnTo>
                  <a:pt x="111175" y="18481"/>
                </a:lnTo>
                <a:close/>
                <a:moveTo>
                  <a:pt x="7941" y="18481"/>
                </a:moveTo>
                <a:lnTo>
                  <a:pt x="7941" y="24967"/>
                </a:lnTo>
                <a:lnTo>
                  <a:pt x="20293" y="24967"/>
                </a:lnTo>
                <a:lnTo>
                  <a:pt x="20293" y="18481"/>
                </a:lnTo>
                <a:close/>
                <a:moveTo>
                  <a:pt x="98823" y="5830"/>
                </a:moveTo>
                <a:lnTo>
                  <a:pt x="98823" y="12317"/>
                </a:lnTo>
                <a:lnTo>
                  <a:pt x="111175" y="12317"/>
                </a:lnTo>
                <a:lnTo>
                  <a:pt x="111175" y="5830"/>
                </a:lnTo>
                <a:close/>
                <a:moveTo>
                  <a:pt x="7941" y="5830"/>
                </a:moveTo>
                <a:lnTo>
                  <a:pt x="7941" y="12317"/>
                </a:lnTo>
                <a:lnTo>
                  <a:pt x="20293" y="12317"/>
                </a:lnTo>
                <a:lnTo>
                  <a:pt x="20293" y="583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4" name="Shape 299"/>
          <p:cNvSpPr/>
          <p:nvPr/>
        </p:nvSpPr>
        <p:spPr>
          <a:xfrm>
            <a:off x="684713" y="3302962"/>
            <a:ext cx="640681" cy="4210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0993" y="25616"/>
                </a:moveTo>
                <a:cubicBezTo>
                  <a:pt x="74756" y="25616"/>
                  <a:pt x="77806" y="30257"/>
                  <a:pt x="77806" y="35981"/>
                </a:cubicBezTo>
                <a:cubicBezTo>
                  <a:pt x="77806" y="41706"/>
                  <a:pt x="74756" y="46347"/>
                  <a:pt x="70993" y="46347"/>
                </a:cubicBezTo>
                <a:cubicBezTo>
                  <a:pt x="67231" y="46347"/>
                  <a:pt x="64181" y="41706"/>
                  <a:pt x="64181" y="35981"/>
                </a:cubicBezTo>
                <a:cubicBezTo>
                  <a:pt x="64181" y="30257"/>
                  <a:pt x="67231" y="25616"/>
                  <a:pt x="70993" y="25616"/>
                </a:cubicBezTo>
                <a:close/>
                <a:moveTo>
                  <a:pt x="44353" y="15369"/>
                </a:moveTo>
                <a:lnTo>
                  <a:pt x="68961" y="82195"/>
                </a:lnTo>
                <a:lnTo>
                  <a:pt x="83818" y="47833"/>
                </a:lnTo>
                <a:lnTo>
                  <a:pt x="108131" y="104068"/>
                </a:lnTo>
                <a:lnTo>
                  <a:pt x="77016" y="104068"/>
                </a:lnTo>
                <a:lnTo>
                  <a:pt x="59504" y="104068"/>
                </a:lnTo>
                <a:lnTo>
                  <a:pt x="11689" y="104068"/>
                </a:lnTo>
                <a:close/>
                <a:moveTo>
                  <a:pt x="6666" y="9280"/>
                </a:moveTo>
                <a:lnTo>
                  <a:pt x="6666" y="110719"/>
                </a:lnTo>
                <a:lnTo>
                  <a:pt x="113333" y="110719"/>
                </a:lnTo>
                <a:lnTo>
                  <a:pt x="113333" y="9280"/>
                </a:lnTo>
                <a:close/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6" name="Shape 417"/>
          <p:cNvSpPr/>
          <p:nvPr/>
        </p:nvSpPr>
        <p:spPr>
          <a:xfrm rot="-900000">
            <a:off x="747960" y="4138477"/>
            <a:ext cx="623557" cy="46894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426"/>
                </a:moveTo>
                <a:lnTo>
                  <a:pt x="119341" y="3367"/>
                </a:lnTo>
                <a:lnTo>
                  <a:pt x="119546" y="3431"/>
                </a:lnTo>
                <a:lnTo>
                  <a:pt x="96423" y="104174"/>
                </a:lnTo>
                <a:lnTo>
                  <a:pt x="96051" y="104058"/>
                </a:lnTo>
                <a:cubicBezTo>
                  <a:pt x="95616" y="112947"/>
                  <a:pt x="88002" y="120000"/>
                  <a:pt x="78684" y="120000"/>
                </a:cubicBezTo>
                <a:cubicBezTo>
                  <a:pt x="69039" y="120000"/>
                  <a:pt x="61219" y="112443"/>
                  <a:pt x="61219" y="103121"/>
                </a:cubicBezTo>
                <a:cubicBezTo>
                  <a:pt x="61219" y="93799"/>
                  <a:pt x="69039" y="86242"/>
                  <a:pt x="78684" y="86242"/>
                </a:cubicBezTo>
                <a:cubicBezTo>
                  <a:pt x="83798" y="86242"/>
                  <a:pt x="88398" y="88366"/>
                  <a:pt x="91556" y="91798"/>
                </a:cubicBezTo>
                <a:lnTo>
                  <a:pt x="106992" y="24547"/>
                </a:lnTo>
                <a:lnTo>
                  <a:pt x="53077" y="24547"/>
                </a:lnTo>
                <a:lnTo>
                  <a:pt x="35073" y="102992"/>
                </a:lnTo>
                <a:lnTo>
                  <a:pt x="34816" y="102912"/>
                </a:lnTo>
                <a:cubicBezTo>
                  <a:pt x="34312" y="111733"/>
                  <a:pt x="26731" y="118708"/>
                  <a:pt x="17464" y="118708"/>
                </a:cubicBezTo>
                <a:cubicBezTo>
                  <a:pt x="7819" y="118708"/>
                  <a:pt x="0" y="111151"/>
                  <a:pt x="0" y="101829"/>
                </a:cubicBezTo>
                <a:cubicBezTo>
                  <a:pt x="0" y="92507"/>
                  <a:pt x="7819" y="84950"/>
                  <a:pt x="17464" y="84950"/>
                </a:cubicBezTo>
                <a:cubicBezTo>
                  <a:pt x="22532" y="84950"/>
                  <a:pt x="27095" y="87036"/>
                  <a:pt x="30253" y="90409"/>
                </a:cubicBezTo>
                <a:lnTo>
                  <a:pt x="51004" y="0"/>
                </a:lnTo>
                <a:lnTo>
                  <a:pt x="52367" y="4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30" name="Shape 400">
            <a:extLst>
              <a:ext uri="{FF2B5EF4-FFF2-40B4-BE49-F238E27FC236}">
                <a16:creationId xmlns:a16="http://schemas.microsoft.com/office/drawing/2014/main" id="{A4E4EDDC-7404-0C42-AE3D-CE7F0216EFAF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601" y="1305196"/>
            <a:ext cx="1878398" cy="9628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圓角矩形 1">
            <a:extLst>
              <a:ext uri="{FF2B5EF4-FFF2-40B4-BE49-F238E27FC236}">
                <a16:creationId xmlns:a16="http://schemas.microsoft.com/office/drawing/2014/main" id="{B8A98EE4-93B0-8143-A1D5-20EF2315AB32}"/>
              </a:ext>
            </a:extLst>
          </p:cNvPr>
          <p:cNvSpPr/>
          <p:nvPr/>
        </p:nvSpPr>
        <p:spPr>
          <a:xfrm>
            <a:off x="3370336" y="1749812"/>
            <a:ext cx="141761" cy="103637"/>
          </a:xfrm>
          <a:prstGeom prst="roundRect">
            <a:avLst>
              <a:gd name="adj" fmla="val 14947"/>
            </a:avLst>
          </a:prstGeom>
          <a:noFill/>
          <a:ln w="12700" cmpd="sng">
            <a:solidFill>
              <a:srgbClr val="FF64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2" name="矩形 2">
            <a:extLst>
              <a:ext uri="{FF2B5EF4-FFF2-40B4-BE49-F238E27FC236}">
                <a16:creationId xmlns:a16="http://schemas.microsoft.com/office/drawing/2014/main" id="{14004F6E-50B0-5E4A-98F1-4172EEC8D41C}"/>
              </a:ext>
            </a:extLst>
          </p:cNvPr>
          <p:cNvSpPr/>
          <p:nvPr/>
        </p:nvSpPr>
        <p:spPr>
          <a:xfrm>
            <a:off x="3518363" y="1344974"/>
            <a:ext cx="362820" cy="986884"/>
          </a:xfrm>
          <a:custGeom>
            <a:avLst/>
            <a:gdLst>
              <a:gd name="connsiteX0" fmla="*/ 0 w 360040"/>
              <a:gd name="connsiteY0" fmla="*/ 0 h 2304256"/>
              <a:gd name="connsiteX1" fmla="*/ 360040 w 360040"/>
              <a:gd name="connsiteY1" fmla="*/ 0 h 2304256"/>
              <a:gd name="connsiteX2" fmla="*/ 360040 w 360040"/>
              <a:gd name="connsiteY2" fmla="*/ 2304256 h 2304256"/>
              <a:gd name="connsiteX3" fmla="*/ 0 w 360040"/>
              <a:gd name="connsiteY3" fmla="*/ 2304256 h 2304256"/>
              <a:gd name="connsiteX4" fmla="*/ 0 w 360040"/>
              <a:gd name="connsiteY4" fmla="*/ 0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7470 w 367510"/>
              <a:gd name="connsiteY3" fmla="*/ 2304256 h 2304256"/>
              <a:gd name="connsiteX4" fmla="*/ 0 w 367510"/>
              <a:gd name="connsiteY4" fmla="*/ 971176 h 2304256"/>
              <a:gd name="connsiteX0" fmla="*/ 0 w 367510"/>
              <a:gd name="connsiteY0" fmla="*/ 971176 h 2304256"/>
              <a:gd name="connsiteX1" fmla="*/ 367510 w 367510"/>
              <a:gd name="connsiteY1" fmla="*/ 0 h 2304256"/>
              <a:gd name="connsiteX2" fmla="*/ 367510 w 367510"/>
              <a:gd name="connsiteY2" fmla="*/ 2304256 h 2304256"/>
              <a:gd name="connsiteX3" fmla="*/ 0 w 367510"/>
              <a:gd name="connsiteY3" fmla="*/ 1161256 h 2304256"/>
              <a:gd name="connsiteX4" fmla="*/ 0 w 367510"/>
              <a:gd name="connsiteY4" fmla="*/ 971176 h 230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510" h="2304256">
                <a:moveTo>
                  <a:pt x="0" y="971176"/>
                </a:moveTo>
                <a:lnTo>
                  <a:pt x="367510" y="0"/>
                </a:lnTo>
                <a:lnTo>
                  <a:pt x="367510" y="2304256"/>
                </a:lnTo>
                <a:lnTo>
                  <a:pt x="0" y="1161256"/>
                </a:lnTo>
                <a:lnTo>
                  <a:pt x="0" y="971176"/>
                </a:lnTo>
                <a:close/>
              </a:path>
            </a:pathLst>
          </a:custGeom>
          <a:gradFill>
            <a:gsLst>
              <a:gs pos="0">
                <a:srgbClr val="FF6400"/>
              </a:gs>
              <a:gs pos="100000">
                <a:srgbClr val="FF64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5" name="Shape 401">
            <a:extLst>
              <a:ext uri="{FF2B5EF4-FFF2-40B4-BE49-F238E27FC236}">
                <a16:creationId xmlns:a16="http://schemas.microsoft.com/office/drawing/2014/main" id="{8B47DC3D-9931-C544-AAA6-A99FC9124FB0}"/>
              </a:ext>
            </a:extLst>
          </p:cNvPr>
          <p:cNvPicPr preferRelativeResize="0"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378" y="1230132"/>
            <a:ext cx="1906203" cy="1069773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8" name="Shape 328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657" y="986979"/>
            <a:ext cx="794023" cy="7940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18B5A1-B0FB-2340-B570-67334E6A524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1551" y="2098260"/>
            <a:ext cx="2515323" cy="2744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向右箭號 37"/>
          <p:cNvSpPr/>
          <p:nvPr/>
        </p:nvSpPr>
        <p:spPr>
          <a:xfrm rot="810592">
            <a:off x="1409152" y="2507033"/>
            <a:ext cx="943681" cy="466580"/>
          </a:xfrm>
          <a:prstGeom prst="rightArrow">
            <a:avLst/>
          </a:prstGeom>
          <a:gradFill flip="none" rotWithShape="1">
            <a:gsLst>
              <a:gs pos="0">
                <a:srgbClr val="FFFF00">
                  <a:alpha val="30000"/>
                </a:srgbClr>
              </a:gs>
              <a:gs pos="61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9" name="向右箭號 38"/>
          <p:cNvSpPr/>
          <p:nvPr/>
        </p:nvSpPr>
        <p:spPr>
          <a:xfrm>
            <a:off x="1362084" y="3302962"/>
            <a:ext cx="943681" cy="466580"/>
          </a:xfrm>
          <a:prstGeom prst="rightArrow">
            <a:avLst/>
          </a:prstGeom>
          <a:gradFill flip="none" rotWithShape="1">
            <a:gsLst>
              <a:gs pos="0">
                <a:srgbClr val="FFFF00">
                  <a:alpha val="30000"/>
                </a:srgbClr>
              </a:gs>
              <a:gs pos="61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0" name="向右箭號 39"/>
          <p:cNvSpPr/>
          <p:nvPr/>
        </p:nvSpPr>
        <p:spPr>
          <a:xfrm rot="20591150">
            <a:off x="1416360" y="4004820"/>
            <a:ext cx="943681" cy="466580"/>
          </a:xfrm>
          <a:prstGeom prst="rightArrow">
            <a:avLst/>
          </a:prstGeom>
          <a:gradFill flip="none" rotWithShape="1">
            <a:gsLst>
              <a:gs pos="0">
                <a:srgbClr val="FFFF00">
                  <a:alpha val="30000"/>
                </a:srgbClr>
              </a:gs>
              <a:gs pos="61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2" name="向右箭號 51"/>
          <p:cNvSpPr/>
          <p:nvPr/>
        </p:nvSpPr>
        <p:spPr>
          <a:xfrm rot="1704805">
            <a:off x="1614208" y="1835082"/>
            <a:ext cx="943681" cy="466580"/>
          </a:xfrm>
          <a:prstGeom prst="rightArrow">
            <a:avLst/>
          </a:prstGeom>
          <a:gradFill flip="none" rotWithShape="1">
            <a:gsLst>
              <a:gs pos="0">
                <a:srgbClr val="FFFF00">
                  <a:alpha val="30000"/>
                </a:srgbClr>
              </a:gs>
              <a:gs pos="61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48586921-AE3F-4EF8-8AF8-FD5A3E21E492}"/>
              </a:ext>
            </a:extLst>
          </p:cNvPr>
          <p:cNvGrpSpPr/>
          <p:nvPr/>
        </p:nvGrpSpPr>
        <p:grpSpPr>
          <a:xfrm>
            <a:off x="347998" y="1187896"/>
            <a:ext cx="1542009" cy="828890"/>
            <a:chOff x="6544554" y="7152998"/>
            <a:chExt cx="2689388" cy="1361416"/>
          </a:xfrm>
        </p:grpSpPr>
        <p:pic>
          <p:nvPicPr>
            <p:cNvPr id="60" name="圖形 59">
              <a:extLst>
                <a:ext uri="{FF2B5EF4-FFF2-40B4-BE49-F238E27FC236}">
                  <a16:creationId xmlns:a16="http://schemas.microsoft.com/office/drawing/2014/main" id="{6BDDD86D-41E5-42D4-A938-95A94FD11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544554" y="7152998"/>
              <a:ext cx="2665293" cy="1361001"/>
            </a:xfrm>
            <a:prstGeom prst="rect">
              <a:avLst/>
            </a:prstGeom>
          </p:spPr>
        </p:pic>
        <p:sp>
          <p:nvSpPr>
            <p:cNvPr id="61" name="圖形 52">
              <a:extLst>
                <a:ext uri="{FF2B5EF4-FFF2-40B4-BE49-F238E27FC236}">
                  <a16:creationId xmlns:a16="http://schemas.microsoft.com/office/drawing/2014/main" id="{5A6B2E1C-70DF-45B8-A182-8212D5691563}"/>
                </a:ext>
              </a:extLst>
            </p:cNvPr>
            <p:cNvSpPr/>
            <p:nvPr/>
          </p:nvSpPr>
          <p:spPr>
            <a:xfrm>
              <a:off x="6577836" y="7155662"/>
              <a:ext cx="2656106" cy="1358752"/>
            </a:xfrm>
            <a:custGeom>
              <a:avLst/>
              <a:gdLst>
                <a:gd name="connsiteX0" fmla="*/ 2013139 w 2286000"/>
                <a:gd name="connsiteY0" fmla="*/ 731890 h 1387754"/>
                <a:gd name="connsiteX1" fmla="*/ 1982497 w 2286000"/>
                <a:gd name="connsiteY1" fmla="*/ 734303 h 1387754"/>
                <a:gd name="connsiteX2" fmla="*/ 1625006 w 2286000"/>
                <a:gd name="connsiteY2" fmla="*/ 378917 h 1387754"/>
                <a:gd name="connsiteX3" fmla="*/ 1477632 w 2286000"/>
                <a:gd name="connsiteY3" fmla="*/ 417533 h 1387754"/>
                <a:gd name="connsiteX4" fmla="*/ 1010704 w 2286000"/>
                <a:gd name="connsiteY4" fmla="*/ 0 h 1387754"/>
                <a:gd name="connsiteX5" fmla="*/ 537453 w 2286000"/>
                <a:gd name="connsiteY5" fmla="*/ 443478 h 1387754"/>
                <a:gd name="connsiteX6" fmla="*/ 407103 w 2286000"/>
                <a:gd name="connsiteY6" fmla="*/ 416326 h 1387754"/>
                <a:gd name="connsiteX7" fmla="*/ 0 w 2286000"/>
                <a:gd name="connsiteY7" fmla="*/ 921349 h 1387754"/>
                <a:gd name="connsiteX8" fmla="*/ 356032 w 2286000"/>
                <a:gd name="connsiteY8" fmla="*/ 1422147 h 1387754"/>
                <a:gd name="connsiteX9" fmla="*/ 399320 w 2286000"/>
                <a:gd name="connsiteY9" fmla="*/ 1426371 h 1387754"/>
                <a:gd name="connsiteX10" fmla="*/ 407103 w 2286000"/>
                <a:gd name="connsiteY10" fmla="*/ 1426371 h 1387754"/>
                <a:gd name="connsiteX11" fmla="*/ 407589 w 2286000"/>
                <a:gd name="connsiteY11" fmla="*/ 1426371 h 1387754"/>
                <a:gd name="connsiteX12" fmla="*/ 408075 w 2286000"/>
                <a:gd name="connsiteY12" fmla="*/ 1426371 h 1387754"/>
                <a:gd name="connsiteX13" fmla="*/ 2002925 w 2286000"/>
                <a:gd name="connsiteY13" fmla="*/ 1426371 h 1387754"/>
                <a:gd name="connsiteX14" fmla="*/ 2007303 w 2286000"/>
                <a:gd name="connsiteY14" fmla="*/ 1426371 h 1387754"/>
                <a:gd name="connsiteX15" fmla="*/ 2013626 w 2286000"/>
                <a:gd name="connsiteY15" fmla="*/ 1426371 h 1387754"/>
                <a:gd name="connsiteX16" fmla="*/ 2296701 w 2286000"/>
                <a:gd name="connsiteY16" fmla="*/ 1079432 h 1387754"/>
                <a:gd name="connsiteX17" fmla="*/ 2013139 w 2286000"/>
                <a:gd name="connsiteY17" fmla="*/ 731890 h 138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86000" h="1387754">
                  <a:moveTo>
                    <a:pt x="2013139" y="731890"/>
                  </a:moveTo>
                  <a:cubicBezTo>
                    <a:pt x="2002439" y="731890"/>
                    <a:pt x="1992225" y="732493"/>
                    <a:pt x="1982497" y="734303"/>
                  </a:cubicBezTo>
                  <a:cubicBezTo>
                    <a:pt x="1946018" y="530967"/>
                    <a:pt x="1799617" y="378917"/>
                    <a:pt x="1625006" y="378917"/>
                  </a:cubicBezTo>
                  <a:cubicBezTo>
                    <a:pt x="1572476" y="378917"/>
                    <a:pt x="1522865" y="392795"/>
                    <a:pt x="1477632" y="417533"/>
                  </a:cubicBezTo>
                  <a:cubicBezTo>
                    <a:pt x="1412456" y="174978"/>
                    <a:pt x="1228117" y="0"/>
                    <a:pt x="1010704" y="0"/>
                  </a:cubicBezTo>
                  <a:cubicBezTo>
                    <a:pt x="785509" y="0"/>
                    <a:pt x="596306" y="187649"/>
                    <a:pt x="537453" y="443478"/>
                  </a:cubicBezTo>
                  <a:cubicBezTo>
                    <a:pt x="496597" y="425980"/>
                    <a:pt x="452823" y="416326"/>
                    <a:pt x="407103" y="416326"/>
                  </a:cubicBezTo>
                  <a:cubicBezTo>
                    <a:pt x="182394" y="416326"/>
                    <a:pt x="0" y="642591"/>
                    <a:pt x="0" y="921349"/>
                  </a:cubicBezTo>
                  <a:cubicBezTo>
                    <a:pt x="0" y="1178988"/>
                    <a:pt x="155156" y="1390772"/>
                    <a:pt x="356032" y="1422147"/>
                  </a:cubicBezTo>
                  <a:cubicBezTo>
                    <a:pt x="370137" y="1424561"/>
                    <a:pt x="384243" y="1426371"/>
                    <a:pt x="399320" y="1426371"/>
                  </a:cubicBezTo>
                  <a:lnTo>
                    <a:pt x="407103" y="1426371"/>
                  </a:lnTo>
                  <a:lnTo>
                    <a:pt x="407589" y="1426371"/>
                  </a:lnTo>
                  <a:lnTo>
                    <a:pt x="408075" y="1426371"/>
                  </a:lnTo>
                  <a:lnTo>
                    <a:pt x="2002925" y="1426371"/>
                  </a:lnTo>
                  <a:cubicBezTo>
                    <a:pt x="2004384" y="1426371"/>
                    <a:pt x="2005844" y="1426371"/>
                    <a:pt x="2007303" y="1426371"/>
                  </a:cubicBezTo>
                  <a:cubicBezTo>
                    <a:pt x="2009248" y="1426371"/>
                    <a:pt x="2011680" y="1426371"/>
                    <a:pt x="2013626" y="1426371"/>
                  </a:cubicBezTo>
                  <a:cubicBezTo>
                    <a:pt x="2170241" y="1426371"/>
                    <a:pt x="2296701" y="1270701"/>
                    <a:pt x="2296701" y="1079432"/>
                  </a:cubicBezTo>
                  <a:cubicBezTo>
                    <a:pt x="2296214" y="887560"/>
                    <a:pt x="2169755" y="731890"/>
                    <a:pt x="2013139" y="731890"/>
                  </a:cubicBezTo>
                  <a:close/>
                </a:path>
              </a:pathLst>
            </a:custGeom>
            <a:gradFill>
              <a:gsLst>
                <a:gs pos="71000">
                  <a:srgbClr val="0081E2">
                    <a:alpha val="29000"/>
                  </a:srgbClr>
                </a:gs>
                <a:gs pos="0">
                  <a:srgbClr val="002060">
                    <a:alpha val="0"/>
                  </a:srgbClr>
                </a:gs>
                <a:gs pos="99000">
                  <a:srgbClr val="00B0F0">
                    <a:alpha val="42000"/>
                  </a:srgbClr>
                </a:gs>
              </a:gsLst>
              <a:lin ang="5400000" scaled="1"/>
            </a:gradFill>
            <a:ln w="31750" cap="flat" cmpd="sng" algn="ctr">
              <a:gradFill>
                <a:gsLst>
                  <a:gs pos="0">
                    <a:schemeClr val="bg1">
                      <a:lumMod val="95000"/>
                      <a:alpha val="0"/>
                    </a:schemeClr>
                  </a:gs>
                  <a:gs pos="74000">
                    <a:schemeClr val="bg1">
                      <a:lumMod val="95000"/>
                    </a:schemeClr>
                  </a:gs>
                  <a:gs pos="8300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8580" tIns="34290" rIns="68580" bIns="34290" numCol="1" spcCol="1270" rtlCol="0" anchor="ctr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zh-TW" altLang="en-US" sz="1200" b="1"/>
            </a:p>
          </p:txBody>
        </p:sp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672A4B2E-8629-41DE-B460-E9A505BFEA05}"/>
              </a:ext>
            </a:extLst>
          </p:cNvPr>
          <p:cNvSpPr/>
          <p:nvPr/>
        </p:nvSpPr>
        <p:spPr>
          <a:xfrm>
            <a:off x="578647" y="1532892"/>
            <a:ext cx="1147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>
                <a:latin typeface="Oswald Medium" pitchFamily="2" charset="0"/>
                <a:cs typeface="Arial" panose="020B0604020202020204" pitchFamily="34" charset="0"/>
              </a:rPr>
              <a:t>Internet</a:t>
            </a: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4765CA32-01A2-4566-AACE-8C3338C07C88}"/>
              </a:ext>
            </a:extLst>
          </p:cNvPr>
          <p:cNvSpPr/>
          <p:nvPr/>
        </p:nvSpPr>
        <p:spPr>
          <a:xfrm>
            <a:off x="5186874" y="2038434"/>
            <a:ext cx="3547759" cy="240359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3" name="Shape 369" descr="「streaming device icon png」的圖片搜尋結果">
            <a:extLst>
              <a:ext uri="{FF2B5EF4-FFF2-40B4-BE49-F238E27FC236}">
                <a16:creationId xmlns:a16="http://schemas.microsoft.com/office/drawing/2014/main" id="{8D575ED4-F288-46AB-96A4-EA0E13BB857B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6054" y="2498076"/>
            <a:ext cx="3300539" cy="7013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群組 53">
            <a:extLst>
              <a:ext uri="{FF2B5EF4-FFF2-40B4-BE49-F238E27FC236}">
                <a16:creationId xmlns:a16="http://schemas.microsoft.com/office/drawing/2014/main" id="{0FE3C9E8-BC01-4597-8922-900FD54F30C8}"/>
              </a:ext>
            </a:extLst>
          </p:cNvPr>
          <p:cNvGrpSpPr/>
          <p:nvPr/>
        </p:nvGrpSpPr>
        <p:grpSpPr>
          <a:xfrm>
            <a:off x="7510993" y="3356646"/>
            <a:ext cx="1069272" cy="870321"/>
            <a:chOff x="5147402" y="2663353"/>
            <a:chExt cx="1069272" cy="870321"/>
          </a:xfrm>
        </p:grpSpPr>
        <p:sp>
          <p:nvSpPr>
            <p:cNvPr id="55" name="Shape 372">
              <a:extLst>
                <a:ext uri="{FF2B5EF4-FFF2-40B4-BE49-F238E27FC236}">
                  <a16:creationId xmlns:a16="http://schemas.microsoft.com/office/drawing/2014/main" id="{70877E5A-4FC4-469A-852E-C5B304B20FC8}"/>
                </a:ext>
              </a:extLst>
            </p:cNvPr>
            <p:cNvSpPr txBox="1"/>
            <p:nvPr/>
          </p:nvSpPr>
          <p:spPr>
            <a:xfrm>
              <a:off x="5147402" y="3206374"/>
              <a:ext cx="642942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 b="1" err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手機</a:t>
              </a:r>
              <a:endParaRPr lang="en-US" sz="1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56" name="Shape 65" descr="D:\Fullppt\PNG이미지\핸드폰2.png">
              <a:extLst>
                <a:ext uri="{FF2B5EF4-FFF2-40B4-BE49-F238E27FC236}">
                  <a16:creationId xmlns:a16="http://schemas.microsoft.com/office/drawing/2014/main" id="{7A58FB63-5B3C-44C8-9174-9DFA3535785C}"/>
                </a:ext>
              </a:extLst>
            </p:cNvPr>
            <p:cNvPicPr preferRelativeResize="0"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5810" y="2783518"/>
              <a:ext cx="262604" cy="4769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FE5D8BAA-4CE1-4B83-9A0A-2FA83F361B93}"/>
                </a:ext>
              </a:extLst>
            </p:cNvPr>
            <p:cNvSpPr/>
            <p:nvPr/>
          </p:nvSpPr>
          <p:spPr>
            <a:xfrm>
              <a:off x="5775528" y="3245905"/>
              <a:ext cx="4411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000" b="1" err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平板</a:t>
              </a:r>
              <a:endParaRPr lang="en-US" sz="1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63" name="Shape 65" descr="D:\Fullppt\PNG이미지\핸드폰2.png">
              <a:extLst>
                <a:ext uri="{FF2B5EF4-FFF2-40B4-BE49-F238E27FC236}">
                  <a16:creationId xmlns:a16="http://schemas.microsoft.com/office/drawing/2014/main" id="{59911CDF-D66B-4206-96AA-2DEE4FBB38C9}"/>
                </a:ext>
              </a:extLst>
            </p:cNvPr>
            <p:cNvPicPr preferRelativeResize="0"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3358" y="2663353"/>
              <a:ext cx="463316" cy="611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" name="Shape 373">
            <a:extLst>
              <a:ext uri="{FF2B5EF4-FFF2-40B4-BE49-F238E27FC236}">
                <a16:creationId xmlns:a16="http://schemas.microsoft.com/office/drawing/2014/main" id="{6F9E8061-9A45-4429-86EE-D2AA36D48789}"/>
              </a:ext>
            </a:extLst>
          </p:cNvPr>
          <p:cNvSpPr txBox="1"/>
          <p:nvPr/>
        </p:nvSpPr>
        <p:spPr>
          <a:xfrm>
            <a:off x="6750989" y="3886499"/>
            <a:ext cx="505432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電腦</a:t>
            </a:r>
            <a:endParaRPr lang="en-US" sz="10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6" name="Shape 376">
            <a:extLst>
              <a:ext uri="{FF2B5EF4-FFF2-40B4-BE49-F238E27FC236}">
                <a16:creationId xmlns:a16="http://schemas.microsoft.com/office/drawing/2014/main" id="{1BEDEB43-403E-4A55-8ABE-538A338FA316}"/>
              </a:ext>
            </a:extLst>
          </p:cNvPr>
          <p:cNvSpPr txBox="1"/>
          <p:nvPr/>
        </p:nvSpPr>
        <p:spPr>
          <a:xfrm>
            <a:off x="5243574" y="3899667"/>
            <a:ext cx="1644984" cy="32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1000" b="1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智慧電視</a:t>
            </a:r>
            <a:r>
              <a:rPr lang="en-US" sz="10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(Smart TV)</a:t>
            </a:r>
          </a:p>
        </p:txBody>
      </p:sp>
      <p:grpSp>
        <p:nvGrpSpPr>
          <p:cNvPr id="76" name="群組 7">
            <a:extLst>
              <a:ext uri="{FF2B5EF4-FFF2-40B4-BE49-F238E27FC236}">
                <a16:creationId xmlns:a16="http://schemas.microsoft.com/office/drawing/2014/main" id="{7E141D31-183F-4F1F-B3F3-15634DE0051F}"/>
              </a:ext>
            </a:extLst>
          </p:cNvPr>
          <p:cNvGrpSpPr/>
          <p:nvPr/>
        </p:nvGrpSpPr>
        <p:grpSpPr>
          <a:xfrm>
            <a:off x="6494741" y="3406847"/>
            <a:ext cx="969803" cy="573498"/>
            <a:chOff x="5669477" y="2620125"/>
            <a:chExt cx="3474523" cy="2256184"/>
          </a:xfrm>
        </p:grpSpPr>
        <p:pic>
          <p:nvPicPr>
            <p:cNvPr id="78" name="Picture 4" descr="相關圖片">
              <a:extLst>
                <a:ext uri="{FF2B5EF4-FFF2-40B4-BE49-F238E27FC236}">
                  <a16:creationId xmlns:a16="http://schemas.microsoft.com/office/drawing/2014/main" id="{DE50E43C-E318-4EFC-B5C1-D6FFFCC3FC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9477" y="2620125"/>
              <a:ext cx="3474523" cy="22561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圖片 78">
              <a:extLst>
                <a:ext uri="{FF2B5EF4-FFF2-40B4-BE49-F238E27FC236}">
                  <a16:creationId xmlns:a16="http://schemas.microsoft.com/office/drawing/2014/main" id="{45A0031E-40A3-4D5E-BC48-E26497AC0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2025" y="2913432"/>
              <a:ext cx="2240418" cy="1451593"/>
            </a:xfrm>
            <a:prstGeom prst="rect">
              <a:avLst/>
            </a:prstGeom>
          </p:spPr>
        </p:pic>
      </p:grpSp>
      <p:pic>
        <p:nvPicPr>
          <p:cNvPr id="77" name="Shape 215">
            <a:extLst>
              <a:ext uri="{FF2B5EF4-FFF2-40B4-BE49-F238E27FC236}">
                <a16:creationId xmlns:a16="http://schemas.microsoft.com/office/drawing/2014/main" id="{69EB04D9-620C-43BC-A0AE-A0A2E8EEF07C}"/>
              </a:ext>
            </a:extLst>
          </p:cNvPr>
          <p:cNvPicPr preferRelativeResize="0"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417140" y="3379759"/>
            <a:ext cx="1018140" cy="640154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Rectangle 29">
            <a:extLst>
              <a:ext uri="{FF2B5EF4-FFF2-40B4-BE49-F238E27FC236}">
                <a16:creationId xmlns:a16="http://schemas.microsoft.com/office/drawing/2014/main" id="{31BB78AC-8F8B-7144-B2CF-34449AB3CF93}"/>
              </a:ext>
            </a:extLst>
          </p:cNvPr>
          <p:cNvSpPr/>
          <p:nvPr/>
        </p:nvSpPr>
        <p:spPr>
          <a:xfrm>
            <a:off x="5257888" y="4615031"/>
            <a:ext cx="6110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tx1">
                    <a:lumMod val="85000"/>
                    <a:lumOff val="1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</a:rPr>
              <a:t>TS-431P3</a:t>
            </a:r>
            <a:endParaRPr lang="en-US" sz="900">
              <a:solidFill>
                <a:schemeClr val="tx1">
                  <a:lumMod val="85000"/>
                  <a:lumOff val="15000"/>
                </a:schemeClr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8882F42-03B7-4F33-AC91-FF4612FC7910}"/>
              </a:ext>
            </a:extLst>
          </p:cNvPr>
          <p:cNvSpPr/>
          <p:nvPr/>
        </p:nvSpPr>
        <p:spPr>
          <a:xfrm>
            <a:off x="5186874" y="2044580"/>
            <a:ext cx="1657843" cy="403101"/>
          </a:xfrm>
          <a:prstGeom prst="rect">
            <a:avLst/>
          </a:prstGeom>
          <a:solidFill>
            <a:srgbClr val="F9E4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-69850">
              <a:buClr>
                <a:schemeClr val="dk1"/>
              </a:buClr>
              <a:buSzPts val="1100"/>
            </a:pPr>
            <a:r>
              <a:rPr lang="en-US" altLang="zh-TW" b="1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網路串流</a:t>
            </a:r>
            <a:endParaRPr lang="en-US" altLang="zh-TW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0920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坐, 白色, 紅色, 握住 的圖片&#10;&#10;自動產生的描述">
            <a:extLst>
              <a:ext uri="{FF2B5EF4-FFF2-40B4-BE49-F238E27FC236}">
                <a16:creationId xmlns:a16="http://schemas.microsoft.com/office/drawing/2014/main" id="{64E790C9-C784-4495-BA02-1F4A199253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" y="0"/>
            <a:ext cx="9135061" cy="5143500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27143652-9A30-4DDE-A38E-7B4FB5496F31}"/>
              </a:ext>
            </a:extLst>
          </p:cNvPr>
          <p:cNvSpPr/>
          <p:nvPr/>
        </p:nvSpPr>
        <p:spPr>
          <a:xfrm>
            <a:off x="5804800" y="1447180"/>
            <a:ext cx="2643957" cy="264395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0270CF8-62C1-4F09-AC6B-077A0CFE7F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711" y="4578548"/>
            <a:ext cx="2378869" cy="436834"/>
          </a:xfrm>
          <a:prstGeom prst="rect">
            <a:avLst/>
          </a:prstGeom>
        </p:spPr>
      </p:pic>
      <p:sp>
        <p:nvSpPr>
          <p:cNvPr id="522" name="Shape 522"/>
          <p:cNvSpPr txBox="1">
            <a:spLocks noGrp="1"/>
          </p:cNvSpPr>
          <p:nvPr>
            <p:ph type="title"/>
          </p:nvPr>
        </p:nvSpPr>
        <p:spPr>
          <a:xfrm>
            <a:off x="6350" y="143371"/>
            <a:ext cx="9194800" cy="75959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buSzPct val="25000"/>
            </a:pPr>
            <a:r>
              <a:rPr lang="en-US" altLang="zh-TW" sz="3600" b="0">
                <a:latin typeface="Oswald Medium" pitchFamily="2" charset="0"/>
              </a:rPr>
              <a:t>Surveillance Station 24x7</a:t>
            </a:r>
            <a:r>
              <a:rPr lang="en-US" sz="3600" b="0">
                <a:latin typeface="Oswald Medium" pitchFamily="2" charset="0"/>
              </a:rPr>
              <a:t> </a:t>
            </a:r>
            <a:r>
              <a:rPr lang="zh-CN" altLang="en-US" sz="3600"/>
              <a:t>居家看護與防盜</a:t>
            </a:r>
            <a:endParaRPr lang="en-US" sz="3600"/>
          </a:p>
        </p:txBody>
      </p:sp>
      <p:sp>
        <p:nvSpPr>
          <p:cNvPr id="523" name="Shape 523"/>
          <p:cNvSpPr/>
          <p:nvPr/>
        </p:nvSpPr>
        <p:spPr>
          <a:xfrm>
            <a:off x="1613706" y="1377251"/>
            <a:ext cx="4320480" cy="64632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650">
                <a:solidFill>
                  <a:srgbClr val="C00000"/>
                </a:solidFill>
                <a:latin typeface="Oswald Medium" pitchFamily="2" charset="0"/>
                <a:cs typeface="Arial" panose="020B0604020202020204" pitchFamily="34" charset="0"/>
              </a:rPr>
              <a:t>Surveillance Station</a:t>
            </a:r>
            <a:r>
              <a:rPr lang="en-US" sz="2650" i="0" u="none" strike="noStrike" cap="none">
                <a:solidFill>
                  <a:srgbClr val="C00000"/>
                </a:solidFill>
                <a:latin typeface="Oswald Medium" pitchFamily="2" charset="0"/>
                <a:ea typeface="Arial"/>
                <a:cs typeface="Arial" panose="020B0604020202020204" pitchFamily="34" charset="0"/>
                <a:sym typeface="Arial"/>
              </a:rPr>
              <a:t> 5.1</a:t>
            </a:r>
          </a:p>
        </p:txBody>
      </p:sp>
      <p:pic>
        <p:nvPicPr>
          <p:cNvPr id="524" name="Shape 5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9891" y="1876545"/>
            <a:ext cx="4700526" cy="30713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5" name="Shape 52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19" y="1261124"/>
            <a:ext cx="878578" cy="8785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D8C46D0-E96A-9148-AB1D-1A1239EB14D7}"/>
              </a:ext>
            </a:extLst>
          </p:cNvPr>
          <p:cNvSpPr txBox="1"/>
          <p:nvPr/>
        </p:nvSpPr>
        <p:spPr>
          <a:xfrm>
            <a:off x="4334338" y="4674794"/>
            <a:ext cx="665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 err="1">
                <a:solidFill>
                  <a:srgbClr val="000000"/>
                </a:solidFill>
                <a:latin typeface="Oswald Medium" pitchFamily="2" charset="0"/>
                <a:cs typeface="Arial" panose="020B0604020202020204" pitchFamily="34" charset="0"/>
              </a:rPr>
              <a:t>Vmobile</a:t>
            </a:r>
            <a:endParaRPr kumimoji="1" lang="zh-TW" altLang="en-US" sz="1200">
              <a:solidFill>
                <a:srgbClr val="000000"/>
              </a:solidFill>
              <a:latin typeface="Oswald Medium" pitchFamily="2" charset="0"/>
              <a:cs typeface="Arial" panose="020B0604020202020204" pitchFamily="34" charset="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D6B9F88-C6B5-47EB-BE84-2315D028E53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386" y="4438000"/>
            <a:ext cx="1460166" cy="43683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B0912C9-84F4-40C8-8E48-0E273A7B50D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634" y="4756111"/>
            <a:ext cx="1460167" cy="268132"/>
          </a:xfrm>
          <a:prstGeom prst="rect">
            <a:avLst/>
          </a:prstGeom>
        </p:spPr>
      </p:pic>
      <p:pic>
        <p:nvPicPr>
          <p:cNvPr id="526" name="Shape 526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9359" y="3392641"/>
            <a:ext cx="1460165" cy="14601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 descr="一張含有 監視器, 電腦, 坐, 白色 的圖片&#10;&#10;自動產生的描述">
            <a:extLst>
              <a:ext uri="{FF2B5EF4-FFF2-40B4-BE49-F238E27FC236}">
                <a16:creationId xmlns:a16="http://schemas.microsoft.com/office/drawing/2014/main" id="{7D0B35FC-A81A-4738-ABC2-094CB9B5E4F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9027" y="2889918"/>
            <a:ext cx="1152210" cy="1984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9">
            <a:extLst>
              <a:ext uri="{FF2B5EF4-FFF2-40B4-BE49-F238E27FC236}">
                <a16:creationId xmlns:a16="http://schemas.microsoft.com/office/drawing/2014/main" id="{5CE50491-0933-3146-BB12-5E1188BF65A1}"/>
              </a:ext>
            </a:extLst>
          </p:cNvPr>
          <p:cNvSpPr/>
          <p:nvPr/>
        </p:nvSpPr>
        <p:spPr>
          <a:xfrm>
            <a:off x="7631311" y="4681549"/>
            <a:ext cx="6110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tx1">
                    <a:lumMod val="85000"/>
                    <a:lumOff val="15000"/>
                  </a:schemeClr>
                </a:solidFill>
                <a:latin typeface="Oswald Medium" pitchFamily="2" charset="0"/>
                <a:ea typeface="Microsoft JhengHei" panose="020B0604030504040204" pitchFamily="34" charset="-120"/>
              </a:rPr>
              <a:t>TS-231P3</a:t>
            </a:r>
            <a:endParaRPr lang="en-US" sz="900">
              <a:solidFill>
                <a:schemeClr val="tx1">
                  <a:lumMod val="85000"/>
                  <a:lumOff val="15000"/>
                </a:schemeClr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247D51D-70AC-48D9-8446-BFFC4D43159C}"/>
              </a:ext>
            </a:extLst>
          </p:cNvPr>
          <p:cNvSpPr txBox="1"/>
          <p:nvPr/>
        </p:nvSpPr>
        <p:spPr>
          <a:xfrm>
            <a:off x="5909337" y="1876545"/>
            <a:ext cx="24412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2C2C2C"/>
              </a:buClr>
              <a:buSzPct val="25000"/>
            </a:pP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支援頻道數</a:t>
            </a:r>
            <a:endParaRPr lang="en-US" altLang="zh-CN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Clr>
                <a:srgbClr val="2C2C2C"/>
              </a:buClr>
              <a:buSzPct val="25000"/>
            </a:pP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免費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: </a:t>
            </a:r>
            <a:r>
              <a:rPr lang="en-US" altLang="zh-TW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altLang="zh-TW" b="1"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最高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:</a:t>
            </a:r>
            <a:r>
              <a:rPr lang="en-US" altLang="zh-TW" b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2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40766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D1C70B5C-2B32-4122-BFD6-FE0BE5004D84}"/>
              </a:ext>
            </a:extLst>
          </p:cNvPr>
          <p:cNvSpPr/>
          <p:nvPr/>
        </p:nvSpPr>
        <p:spPr>
          <a:xfrm rot="5400000">
            <a:off x="6463921" y="-492192"/>
            <a:ext cx="803025" cy="5842859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5DF07548-BD33-4CF8-94CA-3E91D25FB5E3}"/>
              </a:ext>
            </a:extLst>
          </p:cNvPr>
          <p:cNvSpPr/>
          <p:nvPr/>
        </p:nvSpPr>
        <p:spPr>
          <a:xfrm rot="5400000">
            <a:off x="3313607" y="-3051525"/>
            <a:ext cx="803025" cy="9214336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9" descr="Image 5.png">
            <a:extLst>
              <a:ext uri="{FF2B5EF4-FFF2-40B4-BE49-F238E27FC236}">
                <a16:creationId xmlns:a16="http://schemas.microsoft.com/office/drawing/2014/main" id="{2AB8FDCA-2522-C948-97FA-FA78FDCAE3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9" y="2027725"/>
            <a:ext cx="6429420" cy="2984247"/>
          </a:xfrm>
          <a:prstGeom prst="roundRect">
            <a:avLst>
              <a:gd name="adj" fmla="val 21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5B89A272-2A50-ED4D-8BAC-BF3BA2950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961" y="73233"/>
            <a:ext cx="9214338" cy="1004209"/>
          </a:xfrm>
        </p:spPr>
        <p:txBody>
          <a:bodyPr/>
          <a:lstStyle/>
          <a:p>
            <a:r>
              <a:rPr lang="zh-CN" altLang="en-US"/>
              <a:t>四核</a:t>
            </a:r>
            <a:r>
              <a:rPr lang="en-US" altLang="zh-CN"/>
              <a:t> + </a:t>
            </a:r>
            <a:r>
              <a:rPr lang="zh-CN" altLang="en-US"/>
              <a:t>最大</a:t>
            </a:r>
            <a:r>
              <a:rPr lang="en-US" altLang="zh-CN"/>
              <a:t> </a:t>
            </a:r>
            <a:r>
              <a:rPr lang="en-US" altLang="zh-CN" b="0">
                <a:latin typeface="Oswald Medium" pitchFamily="2" charset="0"/>
              </a:rPr>
              <a:t>8GB RAM</a:t>
            </a:r>
            <a:r>
              <a:rPr lang="zh-CN" altLang="en-US"/>
              <a:t>，</a:t>
            </a:r>
            <a:r>
              <a:rPr lang="zh-TW" altLang="en-US"/>
              <a:t>最適</a:t>
            </a:r>
            <a:r>
              <a:rPr lang="zh-CN" altLang="en-US"/>
              <a:t>創意無極限的</a:t>
            </a:r>
            <a:r>
              <a:rPr lang="zh-TW" altLang="en-US"/>
              <a:t>軟體容器工作站</a:t>
            </a:r>
            <a:r>
              <a:rPr lang="en-US" altLang="zh-TW"/>
              <a:t> </a:t>
            </a:r>
            <a:r>
              <a:rPr lang="en-US" altLang="zh-TW" b="0">
                <a:latin typeface="Oswald Medium" pitchFamily="2" charset="0"/>
              </a:rPr>
              <a:t>(Container Station)</a:t>
            </a:r>
            <a:endParaRPr lang="zh-TW" altLang="en-US" b="0">
              <a:latin typeface="Oswald Medium" pitchFamily="2" charset="0"/>
            </a:endParaRPr>
          </a:p>
        </p:txBody>
      </p:sp>
      <p:pic>
        <p:nvPicPr>
          <p:cNvPr id="5" name="圖片 4" descr="Image 8.png">
            <a:extLst>
              <a:ext uri="{FF2B5EF4-FFF2-40B4-BE49-F238E27FC236}">
                <a16:creationId xmlns:a16="http://schemas.microsoft.com/office/drawing/2014/main" id="{D1345755-82E5-764E-B4A6-A0FFA0F912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9997" y="2636882"/>
            <a:ext cx="3793054" cy="2375090"/>
          </a:xfrm>
          <a:prstGeom prst="roundRect">
            <a:avLst>
              <a:gd name="adj" fmla="val 2542"/>
            </a:avLst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6679C3ED-9C0C-614D-A30D-3BF0F4DCEC21}"/>
              </a:ext>
            </a:extLst>
          </p:cNvPr>
          <p:cNvSpPr txBox="1">
            <a:spLocks/>
          </p:cNvSpPr>
          <p:nvPr/>
        </p:nvSpPr>
        <p:spPr>
          <a:xfrm>
            <a:off x="5017051" y="1195135"/>
            <a:ext cx="2853946" cy="604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80000" indent="-342900">
              <a:defRPr/>
            </a:pPr>
            <a:r>
              <a:rPr lang="zh-TW" altLang="en-US" sz="1400" b="1">
                <a:solidFill>
                  <a:srgbClr val="17F1BD"/>
                </a:solidFill>
                <a:latin typeface="微軟正黑體" pitchFamily="34" charset="-120"/>
                <a:ea typeface="微軟正黑體" pitchFamily="34" charset="-120"/>
              </a:rPr>
              <a:t>匯入匯出容器輕鬆轉移</a:t>
            </a:r>
            <a:endParaRPr lang="en-US" altLang="zh-TW" sz="1400" b="1">
              <a:solidFill>
                <a:srgbClr val="17F1BD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由 </a:t>
            </a: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PC</a:t>
            </a:r>
            <a:r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或 </a:t>
            </a: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NAS</a:t>
            </a:r>
            <a:r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匯入映像檔或容器</a:t>
            </a:r>
            <a:endParaRPr kumimoji="0" lang="en-US" altLang="zh-TW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可匯出映像檔或容器至 </a:t>
            </a: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NAS</a:t>
            </a:r>
            <a:r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做備份</a:t>
            </a:r>
            <a:endParaRPr kumimoji="0" lang="en-US" altLang="zh-TW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1800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zh-TW" altLang="en-US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F1005C24-6322-E740-AAAE-33E91B36F025}"/>
              </a:ext>
            </a:extLst>
          </p:cNvPr>
          <p:cNvSpPr txBox="1">
            <a:spLocks/>
          </p:cNvSpPr>
          <p:nvPr/>
        </p:nvSpPr>
        <p:spPr>
          <a:xfrm>
            <a:off x="6533430" y="2097321"/>
            <a:ext cx="2636947" cy="439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800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17F1BD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內建 </a:t>
            </a: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srgbClr val="17F1BD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Docker</a:t>
            </a:r>
            <a:r>
              <a:rPr kumimoji="0" lang="en-US" altLang="zh-TW" sz="1400" b="1" i="0" u="none" strike="noStrike" kern="1200" cap="none" spc="0" normalizeH="0" baseline="30000" noProof="0">
                <a:ln>
                  <a:noFill/>
                </a:ln>
                <a:solidFill>
                  <a:srgbClr val="17F1BD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®</a:t>
            </a:r>
            <a:r>
              <a:rPr kumimoji="0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srgbClr val="17F1BD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Hub</a:t>
            </a: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17F1BD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 線上市集</a:t>
            </a:r>
            <a:endParaRPr kumimoji="0" lang="en-US" altLang="zh-TW" sz="1400" b="1" i="0" u="none" strike="noStrike" kern="1200" cap="none" spc="0" normalizeH="0" baseline="0" noProof="0">
              <a:ln>
                <a:noFill/>
              </a:ln>
              <a:solidFill>
                <a:srgbClr val="17F1BD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1800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直接搜尋、隨選下載</a:t>
            </a:r>
            <a:endParaRPr kumimoji="0" lang="en-US" altLang="zh-TW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A1461536-5F03-384B-AF8D-4D302CDE46EA}"/>
              </a:ext>
            </a:extLst>
          </p:cNvPr>
          <p:cNvSpPr txBox="1">
            <a:spLocks/>
          </p:cNvSpPr>
          <p:nvPr/>
        </p:nvSpPr>
        <p:spPr>
          <a:xfrm>
            <a:off x="1161874" y="1195135"/>
            <a:ext cx="3775834" cy="604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800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17F1BD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人工智慧、物聯網、及常用容器推薦</a:t>
            </a:r>
            <a:endParaRPr kumimoji="0" lang="en-US" altLang="zh-TW" sz="1400" b="1" i="0" u="none" strike="noStrike" kern="1200" cap="none" spc="0" normalizeH="0" baseline="0" noProof="0">
              <a:ln>
                <a:noFill/>
              </a:ln>
              <a:solidFill>
                <a:srgbClr val="17F1BD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173038" marR="0" lvl="1" indent="-1730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一鍵安裝精靈，幫助您快速設定參數並建立容器</a:t>
            </a:r>
            <a:endParaRPr kumimoji="0" lang="en-US" altLang="zh-TW" sz="1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支援 </a:t>
            </a:r>
            <a:r>
              <a:rPr kumimoji="0" lang="en-US" altLang="zh-TW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Docker Compose YAML </a:t>
            </a:r>
            <a:r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格式建立應用程式</a:t>
            </a:r>
          </a:p>
        </p:txBody>
      </p:sp>
    </p:spTree>
    <p:extLst>
      <p:ext uri="{BB962C8B-B14F-4D97-AF65-F5344CB8AC3E}">
        <p14:creationId xmlns:p14="http://schemas.microsoft.com/office/powerpoint/2010/main" val="40106413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4E9CFE12-7972-48B9-9467-CB1F9F0086AD}"/>
              </a:ext>
            </a:extLst>
          </p:cNvPr>
          <p:cNvSpPr/>
          <p:nvPr/>
        </p:nvSpPr>
        <p:spPr>
          <a:xfrm>
            <a:off x="6759247" y="1370105"/>
            <a:ext cx="2104044" cy="4464684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D2BE4B06-3F11-4491-A3A2-165E618BBDDC}"/>
              </a:ext>
            </a:extLst>
          </p:cNvPr>
          <p:cNvSpPr/>
          <p:nvPr/>
        </p:nvSpPr>
        <p:spPr>
          <a:xfrm>
            <a:off x="2695248" y="1370105"/>
            <a:ext cx="3800682" cy="4464684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BA2B7000-D124-4141-B10E-EA2DEA9E11A0}"/>
              </a:ext>
            </a:extLst>
          </p:cNvPr>
          <p:cNvSpPr/>
          <p:nvPr/>
        </p:nvSpPr>
        <p:spPr>
          <a:xfrm>
            <a:off x="279425" y="1370105"/>
            <a:ext cx="2104044" cy="4464684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0" y="223864"/>
            <a:ext cx="9144000" cy="49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ja-JP" altLang="en-US" b="0">
                <a:latin typeface="Oswald Medium" pitchFamily="2" charset="0"/>
              </a:rPr>
              <a:t>QNAP</a:t>
            </a:r>
            <a:r>
              <a:rPr lang="ja-JP" altLang="en-US"/>
              <a:t> 行動陣線聯盟、 所有資料與應用帶著走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D347C07-279F-4107-9AC1-6EE6B2D365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29" y="2004364"/>
            <a:ext cx="402162" cy="408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171A10B-9B7B-4A46-9A8A-55FFE28834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604" y="2530837"/>
            <a:ext cx="402162" cy="39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1" descr="A picture containing vector graphics, text&#10;&#10;Description generated with very high confidence">
            <a:extLst>
              <a:ext uri="{FF2B5EF4-FFF2-40B4-BE49-F238E27FC236}">
                <a16:creationId xmlns:a16="http://schemas.microsoft.com/office/drawing/2014/main" id="{6AC2B1AD-31FA-42A1-AF89-146A60FB4A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604" y="2004364"/>
            <a:ext cx="402162" cy="39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941B7AEB-93C7-4CAD-89D6-25C300F61E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29" y="3130270"/>
            <a:ext cx="402162" cy="408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CCC12EF-3C6A-4D57-802D-5351BDB36EB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604" y="3057480"/>
            <a:ext cx="402162" cy="39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5" descr="A close up of a sign&#10;&#10;Description generated with high confidence">
            <a:extLst>
              <a:ext uri="{FF2B5EF4-FFF2-40B4-BE49-F238E27FC236}">
                <a16:creationId xmlns:a16="http://schemas.microsoft.com/office/drawing/2014/main" id="{1BA1C107-B110-4F09-8EEC-419A2DB2C68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29" y="2584660"/>
            <a:ext cx="402162" cy="408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4488F77-D131-43DC-A86D-CA182781DEB3}"/>
              </a:ext>
            </a:extLst>
          </p:cNvPr>
          <p:cNvSpPr txBox="1"/>
          <p:nvPr/>
        </p:nvSpPr>
        <p:spPr>
          <a:xfrm>
            <a:off x="967280" y="1983999"/>
            <a:ext cx="1416188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Qfile</a:t>
            </a:r>
            <a:endParaRPr 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檔案</a:t>
            </a:r>
            <a:r>
              <a:rPr lang="ja-JP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管理</a:t>
            </a:r>
            <a:endParaRPr 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3F64B2-D9DD-4F1C-87D5-BE0578D384F9}"/>
              </a:ext>
            </a:extLst>
          </p:cNvPr>
          <p:cNvSpPr txBox="1"/>
          <p:nvPr/>
        </p:nvSpPr>
        <p:spPr>
          <a:xfrm>
            <a:off x="967280" y="2564294"/>
            <a:ext cx="1416188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Qsync</a:t>
            </a:r>
            <a:endParaRPr 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檔案同步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43A100-0B30-4900-8AFF-6204AA87E68F}"/>
              </a:ext>
            </a:extLst>
          </p:cNvPr>
          <p:cNvSpPr txBox="1"/>
          <p:nvPr/>
        </p:nvSpPr>
        <p:spPr>
          <a:xfrm>
            <a:off x="967280" y="3109904"/>
            <a:ext cx="1416188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</a:t>
            </a:r>
            <a:r>
              <a:rPr lang="zh-CN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manager</a:t>
            </a:r>
          </a:p>
          <a:p>
            <a:r>
              <a:rPr lang="ja-JP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NAS系統管理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0689E5A-03E6-4895-9B88-8813D9DA2932}"/>
              </a:ext>
            </a:extLst>
          </p:cNvPr>
          <p:cNvSpPr txBox="1"/>
          <p:nvPr/>
        </p:nvSpPr>
        <p:spPr>
          <a:xfrm>
            <a:off x="7447235" y="1972710"/>
            <a:ext cx="1671365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QmailClient</a:t>
            </a:r>
            <a:endParaRPr 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郵件備份管理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830AAB-0F40-41CE-864B-4C488CBA76C2}"/>
              </a:ext>
            </a:extLst>
          </p:cNvPr>
          <p:cNvSpPr txBox="1"/>
          <p:nvPr/>
        </p:nvSpPr>
        <p:spPr>
          <a:xfrm>
            <a:off x="7447235" y="2499182"/>
            <a:ext cx="1671365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Qcontactz</a:t>
            </a:r>
            <a:endParaRPr 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海量通訊錄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14F9CF5-9098-4A6C-9B70-337FD1C7A194}"/>
              </a:ext>
            </a:extLst>
          </p:cNvPr>
          <p:cNvSpPr txBox="1"/>
          <p:nvPr/>
        </p:nvSpPr>
        <p:spPr>
          <a:xfrm>
            <a:off x="7447235" y="3025825"/>
            <a:ext cx="1671365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Qnotes3</a:t>
            </a:r>
          </a:p>
          <a:p>
            <a:r>
              <a:rPr lang="ja-JP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隨身筆記好幫手</a:t>
            </a:r>
          </a:p>
        </p:txBody>
      </p:sp>
      <p:sp>
        <p:nvSpPr>
          <p:cNvPr id="45" name="TextBox 52">
            <a:extLst>
              <a:ext uri="{FF2B5EF4-FFF2-40B4-BE49-F238E27FC236}">
                <a16:creationId xmlns:a16="http://schemas.microsoft.com/office/drawing/2014/main" id="{FB752317-9A28-4051-B274-3787A9F21F02}"/>
              </a:ext>
            </a:extLst>
          </p:cNvPr>
          <p:cNvSpPr txBox="1"/>
          <p:nvPr/>
        </p:nvSpPr>
        <p:spPr>
          <a:xfrm>
            <a:off x="7447235" y="3592034"/>
            <a:ext cx="1671365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Vmobile</a:t>
            </a:r>
            <a:endParaRPr 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zh-TW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行動監控程式</a:t>
            </a:r>
            <a:endParaRPr lang="ja-JP" alt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畫畫 的圖片&#10;&#10;自動產生的描述">
            <a:extLst>
              <a:ext uri="{FF2B5EF4-FFF2-40B4-BE49-F238E27FC236}">
                <a16:creationId xmlns:a16="http://schemas.microsoft.com/office/drawing/2014/main" id="{7659EA89-1A51-4051-8CA2-EAAE5FE1705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539" y="3602447"/>
            <a:ext cx="401227" cy="401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15">
            <a:extLst>
              <a:ext uri="{FF2B5EF4-FFF2-40B4-BE49-F238E27FC236}">
                <a16:creationId xmlns:a16="http://schemas.microsoft.com/office/drawing/2014/main" id="{97753CB8-EB5E-4984-8FA4-65EDBF2354D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202" y="3714130"/>
            <a:ext cx="402162" cy="39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Picture 27">
            <a:extLst>
              <a:ext uri="{FF2B5EF4-FFF2-40B4-BE49-F238E27FC236}">
                <a16:creationId xmlns:a16="http://schemas.microsoft.com/office/drawing/2014/main" id="{637330B0-A3F6-4E1F-82A3-2D56D5981A2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314" y="3178479"/>
            <a:ext cx="402162" cy="39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7" name="TextBox 40">
            <a:extLst>
              <a:ext uri="{FF2B5EF4-FFF2-40B4-BE49-F238E27FC236}">
                <a16:creationId xmlns:a16="http://schemas.microsoft.com/office/drawing/2014/main" id="{A0FEF545-5B33-42A3-B0CA-BE1A68D367B7}"/>
              </a:ext>
            </a:extLst>
          </p:cNvPr>
          <p:cNvSpPr txBox="1"/>
          <p:nvPr/>
        </p:nvSpPr>
        <p:spPr>
          <a:xfrm>
            <a:off x="3367381" y="3155832"/>
            <a:ext cx="1594284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Qvideo</a:t>
            </a:r>
            <a:endParaRPr lang="en-US" altLang="zh-CN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影音媒體庫</a:t>
            </a:r>
          </a:p>
        </p:txBody>
      </p:sp>
      <p:sp>
        <p:nvSpPr>
          <p:cNvPr id="48" name="TextBox 41">
            <a:extLst>
              <a:ext uri="{FF2B5EF4-FFF2-40B4-BE49-F238E27FC236}">
                <a16:creationId xmlns:a16="http://schemas.microsoft.com/office/drawing/2014/main" id="{6DBE8454-712B-40E8-B5DB-023ADAF1F7A8}"/>
              </a:ext>
            </a:extLst>
          </p:cNvPr>
          <p:cNvSpPr txBox="1"/>
          <p:nvPr/>
        </p:nvSpPr>
        <p:spPr>
          <a:xfrm>
            <a:off x="3367381" y="3682475"/>
            <a:ext cx="1671365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Qmusic</a:t>
            </a:r>
            <a:endParaRPr lang="en-US" altLang="zh-CN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音樂管理與播放</a:t>
            </a:r>
          </a:p>
        </p:txBody>
      </p:sp>
      <p:sp>
        <p:nvSpPr>
          <p:cNvPr id="54" name="TextBox 43">
            <a:extLst>
              <a:ext uri="{FF2B5EF4-FFF2-40B4-BE49-F238E27FC236}">
                <a16:creationId xmlns:a16="http://schemas.microsoft.com/office/drawing/2014/main" id="{8FC6681E-4236-4662-87A0-825D4A5B46A3}"/>
              </a:ext>
            </a:extLst>
          </p:cNvPr>
          <p:cNvSpPr txBox="1"/>
          <p:nvPr/>
        </p:nvSpPr>
        <p:spPr>
          <a:xfrm>
            <a:off x="5161863" y="2598969"/>
            <a:ext cx="1671365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Photo Tagger</a:t>
            </a:r>
          </a:p>
          <a:p>
            <a:r>
              <a:rPr lang="zh-TW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照片標記神器</a:t>
            </a:r>
            <a:endParaRPr 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55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246044B-3B3F-4C6F-A314-63D934D3F2B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777" y="2040602"/>
            <a:ext cx="406313" cy="4134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7" name="TextBox 39">
            <a:extLst>
              <a:ext uri="{FF2B5EF4-FFF2-40B4-BE49-F238E27FC236}">
                <a16:creationId xmlns:a16="http://schemas.microsoft.com/office/drawing/2014/main" id="{2E7C0EE0-D2F3-4B99-A947-5EE779BA510E}"/>
              </a:ext>
            </a:extLst>
          </p:cNvPr>
          <p:cNvSpPr txBox="1"/>
          <p:nvPr/>
        </p:nvSpPr>
        <p:spPr>
          <a:xfrm>
            <a:off x="5157713" y="2013840"/>
            <a:ext cx="1594284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DJ2 Client</a:t>
            </a:r>
            <a:br>
              <a:rPr 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</a:br>
            <a:r>
              <a:rPr lang="zh-TW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私有雲直播</a:t>
            </a:r>
            <a:endParaRPr lang="ja-JP" alt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8" name="TextBox 40">
            <a:extLst>
              <a:ext uri="{FF2B5EF4-FFF2-40B4-BE49-F238E27FC236}">
                <a16:creationId xmlns:a16="http://schemas.microsoft.com/office/drawing/2014/main" id="{2AE5125D-7EB5-4DC5-B080-2676FEA795E7}"/>
              </a:ext>
            </a:extLst>
          </p:cNvPr>
          <p:cNvSpPr txBox="1"/>
          <p:nvPr/>
        </p:nvSpPr>
        <p:spPr>
          <a:xfrm>
            <a:off x="3343895" y="2598969"/>
            <a:ext cx="1182011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QuMagie</a:t>
            </a:r>
            <a:endParaRPr lang="en-US" altLang="zh-CN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照片管理與瀏覽</a:t>
            </a:r>
          </a:p>
        </p:txBody>
      </p:sp>
      <p:pic>
        <p:nvPicPr>
          <p:cNvPr id="59" name="Picture 3">
            <a:extLst>
              <a:ext uri="{FF2B5EF4-FFF2-40B4-BE49-F238E27FC236}">
                <a16:creationId xmlns:a16="http://schemas.microsoft.com/office/drawing/2014/main" id="{7D09DD4A-3C3E-48CB-8075-ED5CAB0BFE5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979" y="2602957"/>
            <a:ext cx="402162" cy="4021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9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CEFFD282-894C-4E29-9EAD-1584230658D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764" y="3219822"/>
            <a:ext cx="402162" cy="39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1" name="TextBox 43">
            <a:extLst>
              <a:ext uri="{FF2B5EF4-FFF2-40B4-BE49-F238E27FC236}">
                <a16:creationId xmlns:a16="http://schemas.microsoft.com/office/drawing/2014/main" id="{79CFBF92-33F5-4E0B-8D99-4F0B9903A6F5}"/>
              </a:ext>
            </a:extLst>
          </p:cNvPr>
          <p:cNvSpPr txBox="1"/>
          <p:nvPr/>
        </p:nvSpPr>
        <p:spPr>
          <a:xfrm>
            <a:off x="5161863" y="3188167"/>
            <a:ext cx="1671365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Qget</a:t>
            </a:r>
            <a:r>
              <a:rPr 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 (</a:t>
            </a:r>
            <a:r>
              <a:rPr lang="zh-CN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僅</a:t>
            </a:r>
            <a:r>
              <a:rPr lang="en-US" altLang="zh-CN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Android)</a:t>
            </a:r>
            <a:endParaRPr lang="en-US" altLang="ja-JP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r>
              <a:rPr lang="ja-JP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下載任務管理</a:t>
            </a:r>
            <a:endParaRPr 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62" name="TextBox 40">
            <a:extLst>
              <a:ext uri="{FF2B5EF4-FFF2-40B4-BE49-F238E27FC236}">
                <a16:creationId xmlns:a16="http://schemas.microsoft.com/office/drawing/2014/main" id="{C5985DEA-F917-4DB5-9724-E64A0321A6EF}"/>
              </a:ext>
            </a:extLst>
          </p:cNvPr>
          <p:cNvSpPr txBox="1"/>
          <p:nvPr/>
        </p:nvSpPr>
        <p:spPr>
          <a:xfrm>
            <a:off x="3358643" y="2058066"/>
            <a:ext cx="1182011" cy="4154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</a:rPr>
              <a:t>Qphoto</a:t>
            </a:r>
            <a:endParaRPr lang="en-US" sz="105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Calibri"/>
            </a:endParaRPr>
          </a:p>
          <a:p>
            <a:r>
              <a:rPr lang="ja-JP" altLang="en-US" sz="105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照片管理與瀏覽</a:t>
            </a:r>
          </a:p>
        </p:txBody>
      </p:sp>
      <p:pic>
        <p:nvPicPr>
          <p:cNvPr id="63" name="圖片 62" descr="一張含有 畫畫 的圖片&#10;&#10;自動產生的描述">
            <a:extLst>
              <a:ext uri="{FF2B5EF4-FFF2-40B4-BE49-F238E27FC236}">
                <a16:creationId xmlns:a16="http://schemas.microsoft.com/office/drawing/2014/main" id="{65019197-D51F-4C77-A325-C3B927AD75B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403" y="2038964"/>
            <a:ext cx="447014" cy="4461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4" name="圖片 63" descr="一張含有 畫畫, 時鐘 的圖片&#10;&#10;自動產生的描述">
            <a:extLst>
              <a:ext uri="{FF2B5EF4-FFF2-40B4-BE49-F238E27FC236}">
                <a16:creationId xmlns:a16="http://schemas.microsoft.com/office/drawing/2014/main" id="{AB183F25-DEF5-4D81-8510-FD95418C464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031" y="2602957"/>
            <a:ext cx="432620" cy="43304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2" name="矩形: 剪去同側角落 41">
            <a:extLst>
              <a:ext uri="{FF2B5EF4-FFF2-40B4-BE49-F238E27FC236}">
                <a16:creationId xmlns:a16="http://schemas.microsoft.com/office/drawing/2014/main" id="{933AF5A8-9524-4F42-AF8D-FC986B9CE63E}"/>
              </a:ext>
            </a:extLst>
          </p:cNvPr>
          <p:cNvSpPr/>
          <p:nvPr/>
        </p:nvSpPr>
        <p:spPr>
          <a:xfrm>
            <a:off x="270787" y="1351686"/>
            <a:ext cx="2104044" cy="398099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CN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檔案與系統管理</a:t>
            </a:r>
          </a:p>
        </p:txBody>
      </p:sp>
      <p:sp>
        <p:nvSpPr>
          <p:cNvPr id="44" name="矩形: 剪去同側角落 43">
            <a:extLst>
              <a:ext uri="{FF2B5EF4-FFF2-40B4-BE49-F238E27FC236}">
                <a16:creationId xmlns:a16="http://schemas.microsoft.com/office/drawing/2014/main" id="{5D595D35-D468-425A-BD55-0CFFEB37786E}"/>
              </a:ext>
            </a:extLst>
          </p:cNvPr>
          <p:cNvSpPr/>
          <p:nvPr/>
        </p:nvSpPr>
        <p:spPr>
          <a:xfrm>
            <a:off x="2652742" y="1351686"/>
            <a:ext cx="3851195" cy="398099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CN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多媒體應用</a:t>
            </a:r>
          </a:p>
        </p:txBody>
      </p:sp>
      <p:sp>
        <p:nvSpPr>
          <p:cNvPr id="46" name="矩形: 剪去同側角落 45">
            <a:extLst>
              <a:ext uri="{FF2B5EF4-FFF2-40B4-BE49-F238E27FC236}">
                <a16:creationId xmlns:a16="http://schemas.microsoft.com/office/drawing/2014/main" id="{EFEA42BD-99A5-47AC-B1A5-B48BDB2ED32A}"/>
              </a:ext>
            </a:extLst>
          </p:cNvPr>
          <p:cNvSpPr/>
          <p:nvPr/>
        </p:nvSpPr>
        <p:spPr>
          <a:xfrm>
            <a:off x="6761898" y="1351686"/>
            <a:ext cx="2104044" cy="398099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CN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生產力工具</a:t>
            </a:r>
          </a:p>
        </p:txBody>
      </p:sp>
    </p:spTree>
    <p:extLst>
      <p:ext uri="{BB962C8B-B14F-4D97-AF65-F5344CB8AC3E}">
        <p14:creationId xmlns:p14="http://schemas.microsoft.com/office/powerpoint/2010/main" val="9716147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7E7F456B-90D3-4615-81AE-871D0ABF1C15}"/>
              </a:ext>
            </a:extLst>
          </p:cNvPr>
          <p:cNvSpPr/>
          <p:nvPr/>
        </p:nvSpPr>
        <p:spPr>
          <a:xfrm>
            <a:off x="4722171" y="2571749"/>
            <a:ext cx="4145491" cy="2633297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: 剪去同側角落 39">
            <a:extLst>
              <a:ext uri="{FF2B5EF4-FFF2-40B4-BE49-F238E27FC236}">
                <a16:creationId xmlns:a16="http://schemas.microsoft.com/office/drawing/2014/main" id="{61D1A82B-EC13-4D0D-B76D-BC0FFD79B41C}"/>
              </a:ext>
            </a:extLst>
          </p:cNvPr>
          <p:cNvSpPr/>
          <p:nvPr/>
        </p:nvSpPr>
        <p:spPr>
          <a:xfrm>
            <a:off x="4733501" y="2453280"/>
            <a:ext cx="4123267" cy="319810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lnSpc>
                <a:spcPct val="106875"/>
              </a:lnSpc>
            </a:pP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模式二：作為快照保險庫備份本機快照</a:t>
            </a: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EF40B70-6EA6-4361-8C5D-0012A33057B1}"/>
              </a:ext>
            </a:extLst>
          </p:cNvPr>
          <p:cNvSpPr/>
          <p:nvPr/>
        </p:nvSpPr>
        <p:spPr>
          <a:xfrm>
            <a:off x="229302" y="2571749"/>
            <a:ext cx="4145491" cy="2633297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8E96268E-8FF4-463F-84B9-17115B1B2D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914513" y="4564173"/>
            <a:ext cx="1261041" cy="130258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73533DE3-9CEC-4052-90AB-49A38384B9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566695" y="4492124"/>
            <a:ext cx="1261041" cy="1302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369331F-2305-F14B-82D6-767A1574D4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152" y="2942119"/>
            <a:ext cx="2708187" cy="16926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873339C-A2C2-C248-9BAF-6610520929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49" y="2949403"/>
            <a:ext cx="2708187" cy="16926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100" b="0">
                <a:latin typeface="Oswald Medium" pitchFamily="2" charset="0"/>
              </a:rPr>
              <a:t>TR USB RAID </a:t>
            </a:r>
            <a:r>
              <a:rPr lang="zh-CN" altLang="en-US" sz="3100"/>
              <a:t>與</a:t>
            </a:r>
            <a:r>
              <a:rPr lang="en-US" altLang="zh-CN" sz="3100"/>
              <a:t> </a:t>
            </a:r>
            <a:r>
              <a:rPr lang="en-US" altLang="zh-CN" sz="3100" b="0">
                <a:latin typeface="Oswald Medium" pitchFamily="2" charset="0"/>
              </a:rPr>
              <a:t>TL USB JBOD </a:t>
            </a:r>
            <a:r>
              <a:rPr lang="zh-CN" altLang="en-US" sz="3100"/>
              <a:t>外接盒恣意擴充</a:t>
            </a:r>
            <a:endParaRPr lang="en-US" sz="3100"/>
          </a:p>
        </p:txBody>
      </p:sp>
      <p:sp>
        <p:nvSpPr>
          <p:cNvPr id="13" name="內容版面配置區 1">
            <a:extLst>
              <a:ext uri="{FF2B5EF4-FFF2-40B4-BE49-F238E27FC236}">
                <a16:creationId xmlns:a16="http://schemas.microsoft.com/office/drawing/2014/main" id="{D82CD07C-C2A5-AB4D-AFC9-20C95E2E0EEA}"/>
              </a:ext>
            </a:extLst>
          </p:cNvPr>
          <p:cNvSpPr txBox="1">
            <a:spLocks/>
          </p:cNvSpPr>
          <p:nvPr/>
        </p:nvSpPr>
        <p:spPr>
          <a:xfrm>
            <a:off x="415423" y="965368"/>
            <a:ext cx="8398377" cy="141729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177800" indent="-177800">
              <a:lnSpc>
                <a:spcPct val="17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TR/TR </a:t>
            </a:r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</a:rPr>
              <a:t>系列</a:t>
            </a:r>
            <a:r>
              <a:rPr lang="en-US" altLang="zh-CN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USB</a:t>
            </a:r>
            <a:r>
              <a:rPr lang="en-US" altLang="zh-CN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</a:rPr>
              <a:t>外接盒</a:t>
            </a:r>
            <a:r>
              <a:rPr lang="zh-TW" sz="1800" b="1">
                <a:solidFill>
                  <a:schemeClr val="bg1"/>
                </a:solidFill>
                <a:latin typeface="微軟正黑體"/>
                <a:ea typeface="微軟正黑體"/>
              </a:rPr>
              <a:t>可有效作為 </a:t>
            </a:r>
            <a:r>
              <a:rPr 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altLang="en-US" sz="1800" b="1">
                <a:solidFill>
                  <a:schemeClr val="bg1"/>
                </a:solidFill>
                <a:latin typeface="微軟正黑體"/>
                <a:ea typeface="微軟正黑體"/>
              </a:rPr>
              <a:t>擴充空間。每台</a:t>
            </a:r>
            <a:r>
              <a:rPr lang="en-US" altLang="zh-TW" sz="18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 </a:t>
            </a:r>
            <a:r>
              <a:rPr lang="zh-CN" altLang="en-US" sz="1800" b="1">
                <a:solidFill>
                  <a:schemeClr val="bg1"/>
                </a:solidFill>
                <a:latin typeface="微軟正黑體"/>
                <a:ea typeface="微軟正黑體"/>
              </a:rPr>
              <a:t>支援最</a:t>
            </a:r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</a:rPr>
              <a:t>多</a:t>
            </a:r>
            <a:r>
              <a:rPr lang="zh-CN" altLang="en-US" sz="1800" b="1">
                <a:solidFill>
                  <a:schemeClr val="bg1"/>
                </a:solidFill>
                <a:latin typeface="微軟正黑體"/>
                <a:ea typeface="微軟正黑體"/>
              </a:rPr>
              <a:t>兩台</a:t>
            </a:r>
            <a:r>
              <a:rPr lang="en-US" altLang="zh-CN" sz="18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TR RAID </a:t>
            </a:r>
            <a:r>
              <a:rPr lang="zh-CN" altLang="en-US" sz="1800" b="1">
                <a:solidFill>
                  <a:schemeClr val="bg1"/>
                </a:solidFill>
                <a:latin typeface="微軟正黑體"/>
                <a:ea typeface="微軟正黑體"/>
              </a:rPr>
              <a:t>或</a:t>
            </a:r>
            <a:r>
              <a:rPr lang="en-US" altLang="zh-CN" sz="18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TL JBOD </a:t>
            </a:r>
            <a:r>
              <a:rPr lang="zh-CN" altLang="en-US" sz="1800" b="1">
                <a:solidFill>
                  <a:schemeClr val="bg1"/>
                </a:solidFill>
                <a:latin typeface="微軟正黑體"/>
                <a:ea typeface="微軟正黑體"/>
              </a:rPr>
              <a:t>裝置</a:t>
            </a:r>
            <a:r>
              <a:rPr lang="en-US" altLang="zh-CN" sz="1800" b="1">
                <a:solidFill>
                  <a:schemeClr val="bg1"/>
                </a:solidFill>
                <a:latin typeface="微軟正黑體"/>
                <a:ea typeface="微軟正黑體"/>
              </a:rPr>
              <a:t> (</a:t>
            </a:r>
            <a:r>
              <a:rPr lang="zh-CN" altLang="en-US" sz="1800" b="1">
                <a:solidFill>
                  <a:schemeClr val="bg1"/>
                </a:solidFill>
                <a:latin typeface="微軟正黑體"/>
                <a:ea typeface="微軟正黑體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相容性列表</a:t>
            </a:r>
            <a:r>
              <a:rPr lang="en-US" altLang="zh-CN" b="1">
                <a:solidFill>
                  <a:schemeClr val="bg1"/>
                </a:solidFill>
                <a:latin typeface="微軟正黑體"/>
                <a:ea typeface="微軟正黑體"/>
              </a:rPr>
              <a:t>)</a:t>
            </a:r>
            <a:r>
              <a:rPr lang="zh-TW" altLang="en-US" sz="1800" b="1">
                <a:solidFill>
                  <a:schemeClr val="bg1"/>
                </a:solidFill>
                <a:ea typeface="微軟正黑體"/>
              </a:rPr>
              <a:t>。</a:t>
            </a:r>
            <a:endParaRPr lang="en-US" altLang="zh-TW" sz="18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177800" indent="-177800">
              <a:lnSpc>
                <a:spcPct val="17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sz="1800" b="1">
                <a:solidFill>
                  <a:schemeClr val="bg1"/>
                </a:solidFill>
                <a:latin typeface="微軟正黑體"/>
                <a:ea typeface="微軟正黑體"/>
              </a:rPr>
              <a:t>支援所</a:t>
            </a:r>
            <a:r>
              <a:rPr lang="zh-TW" sz="1800" b="1">
                <a:solidFill>
                  <a:schemeClr val="bg1"/>
                </a:solidFill>
                <a:latin typeface="微軟正黑體"/>
                <a:ea typeface="微軟正黑體"/>
              </a:rPr>
              <a:t>有一般儲存池可做的操作，例如</a:t>
            </a:r>
            <a:r>
              <a:rPr lang="zh-TW" altLang="en-US" sz="1800" b="1">
                <a:solidFill>
                  <a:schemeClr val="bg1"/>
                </a:solidFill>
                <a:latin typeface="微軟正黑體"/>
                <a:ea typeface="微軟正黑體"/>
              </a:rPr>
              <a:t>建立磁碟區並且使用 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Qfiling</a:t>
            </a:r>
            <a:r>
              <a:rPr lang="zh-TW" altLang="en-US" sz="1800" b="1">
                <a:solidFill>
                  <a:schemeClr val="bg1"/>
                </a:solidFill>
                <a:latin typeface="微軟正黑體"/>
                <a:ea typeface="微軟正黑體"/>
              </a:rPr>
              <a:t> 進行檔案分類，或是建立</a:t>
            </a:r>
            <a:r>
              <a:rPr lang="zh-TW" sz="1800" b="1">
                <a:solidFill>
                  <a:schemeClr val="bg1"/>
                </a:solidFill>
                <a:latin typeface="微軟正黑體"/>
                <a:ea typeface="微軟正黑體"/>
              </a:rPr>
              <a:t>快照備份任務將快照備份到 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TR/TL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CN" altLang="en-US" b="1">
                <a:solidFill>
                  <a:schemeClr val="bg1"/>
                </a:solidFill>
                <a:latin typeface="微軟正黑體"/>
                <a:ea typeface="微軟正黑體"/>
              </a:rPr>
              <a:t>外接盒</a:t>
            </a:r>
            <a:r>
              <a:rPr lang="zh-TW" sz="1800" b="1">
                <a:solidFill>
                  <a:schemeClr val="bg1"/>
                </a:solidFill>
                <a:latin typeface="微軟正黑體"/>
                <a:ea typeface="微軟正黑體"/>
              </a:rPr>
              <a:t>。</a:t>
            </a:r>
          </a:p>
        </p:txBody>
      </p:sp>
      <p:pic>
        <p:nvPicPr>
          <p:cNvPr id="18" name="Shape 749">
            <a:extLst>
              <a:ext uri="{FF2B5EF4-FFF2-40B4-BE49-F238E27FC236}">
                <a16:creationId xmlns:a16="http://schemas.microsoft.com/office/drawing/2014/main" id="{6CEAB1C3-7F66-D648-AD71-31DA284D5629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1327" y="4139284"/>
            <a:ext cx="1064095" cy="792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9">
            <a:extLst>
              <a:ext uri="{FF2B5EF4-FFF2-40B4-BE49-F238E27FC236}">
                <a16:creationId xmlns:a16="http://schemas.microsoft.com/office/drawing/2014/main" id="{C3C7D6D8-635C-6540-8B41-46EEB81D72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272" y="2907626"/>
            <a:ext cx="994830" cy="1010824"/>
          </a:xfrm>
          <a:prstGeom prst="rect">
            <a:avLst/>
          </a:prstGeom>
        </p:spPr>
      </p:pic>
      <p:pic>
        <p:nvPicPr>
          <p:cNvPr id="20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8DE6FF2C-2C5E-FC4C-ACF3-E36B3163FAFE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4104" y="3432795"/>
            <a:ext cx="573773" cy="514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9F878366-4D7D-5147-A9C8-240AE7280AEA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4104" y="3813794"/>
            <a:ext cx="573773" cy="514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A70B3DFD-FC1B-E841-92C6-16DFFB7544CD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4104" y="4194794"/>
            <a:ext cx="573773" cy="5142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群組 2">
            <a:extLst>
              <a:ext uri="{FF2B5EF4-FFF2-40B4-BE49-F238E27FC236}">
                <a16:creationId xmlns:a16="http://schemas.microsoft.com/office/drawing/2014/main" id="{E46CDAC6-82D1-1449-A379-57035FA94A6B}"/>
              </a:ext>
            </a:extLst>
          </p:cNvPr>
          <p:cNvGrpSpPr/>
          <p:nvPr/>
        </p:nvGrpSpPr>
        <p:grpSpPr>
          <a:xfrm>
            <a:off x="571445" y="3052665"/>
            <a:ext cx="955108" cy="463406"/>
            <a:chOff x="381471" y="4019218"/>
            <a:chExt cx="1320312" cy="64059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4" name="圖片 33">
              <a:extLst>
                <a:ext uri="{FF2B5EF4-FFF2-40B4-BE49-F238E27FC236}">
                  <a16:creationId xmlns:a16="http://schemas.microsoft.com/office/drawing/2014/main" id="{B786CC93-3E0F-014F-B904-51F670007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539" y="4019218"/>
              <a:ext cx="635244" cy="635244"/>
            </a:xfrm>
            <a:prstGeom prst="rect">
              <a:avLst/>
            </a:prstGeom>
          </p:spPr>
        </p:pic>
        <p:pic>
          <p:nvPicPr>
            <p:cNvPr id="25" name="圖片 35">
              <a:extLst>
                <a:ext uri="{FF2B5EF4-FFF2-40B4-BE49-F238E27FC236}">
                  <a16:creationId xmlns:a16="http://schemas.microsoft.com/office/drawing/2014/main" id="{62BF1959-D19D-C146-9CA6-85B42A994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471" y="4021189"/>
              <a:ext cx="635244" cy="638628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FFAA16F-2D94-9F41-BD35-96ED96AC7DAB}"/>
              </a:ext>
            </a:extLst>
          </p:cNvPr>
          <p:cNvSpPr/>
          <p:nvPr/>
        </p:nvSpPr>
        <p:spPr>
          <a:xfrm>
            <a:off x="1747852" y="4600086"/>
            <a:ext cx="91563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8-bay TL-D800C</a:t>
            </a:r>
          </a:p>
          <a:p>
            <a:r>
              <a:rPr lang="en-US" altLang="zh-CN" sz="9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4-bay TR-004</a:t>
            </a:r>
          </a:p>
          <a:p>
            <a:r>
              <a:rPr lang="en-US" altLang="zh-CN" sz="9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2-bay TR-002</a:t>
            </a:r>
            <a:endParaRPr lang="en-US" sz="90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3FAFFC-27B5-5248-96D3-2D2DBE642B47}"/>
              </a:ext>
            </a:extLst>
          </p:cNvPr>
          <p:cNvSpPr/>
          <p:nvPr/>
        </p:nvSpPr>
        <p:spPr>
          <a:xfrm>
            <a:off x="4324589" y="4615894"/>
            <a:ext cx="6110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TS-231P3</a:t>
            </a:r>
            <a:endParaRPr lang="en-US" sz="90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31" name="Content Placeholder 4">
            <a:extLst>
              <a:ext uri="{FF2B5EF4-FFF2-40B4-BE49-F238E27FC236}">
                <a16:creationId xmlns:a16="http://schemas.microsoft.com/office/drawing/2014/main" id="{12C7A9EC-F449-3542-8425-10E8061148A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9871" y="2999077"/>
            <a:ext cx="934347" cy="16096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A2C605E-C7E1-3A43-9E11-05F12A4603FD}"/>
              </a:ext>
            </a:extLst>
          </p:cNvPr>
          <p:cNvSpPr/>
          <p:nvPr/>
        </p:nvSpPr>
        <p:spPr>
          <a:xfrm>
            <a:off x="6762580" y="4566079"/>
            <a:ext cx="91563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8-bay TL-D800C</a:t>
            </a:r>
          </a:p>
          <a:p>
            <a:r>
              <a:rPr lang="en-US" altLang="zh-CN" sz="9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4-bay TR-004</a:t>
            </a:r>
          </a:p>
          <a:p>
            <a:r>
              <a:rPr lang="en-US" altLang="zh-CN" sz="900">
                <a:solidFill>
                  <a:schemeClr val="bg1"/>
                </a:solidFill>
                <a:latin typeface="Oswald Medium" pitchFamily="2" charset="0"/>
                <a:ea typeface="Microsoft JhengHei" panose="020B0604030504040204" pitchFamily="34" charset="-120"/>
              </a:rPr>
              <a:t>2-bay TR-002</a:t>
            </a:r>
            <a:endParaRPr lang="en-US" sz="900">
              <a:solidFill>
                <a:schemeClr val="bg1"/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27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D6F683FE-3B78-1242-9742-4A31A10C0E5D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6307" y="4121524"/>
            <a:ext cx="734965" cy="660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4C70D0F2-1ADD-4BC7-851E-04916702E2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522190" y="4511762"/>
            <a:ext cx="1261041" cy="130258"/>
          </a:xfrm>
          <a:prstGeom prst="rect">
            <a:avLst/>
          </a:prstGeom>
        </p:spPr>
      </p:pic>
      <p:sp>
        <p:nvSpPr>
          <p:cNvPr id="29" name="矩形: 剪去同側角落 28">
            <a:extLst>
              <a:ext uri="{FF2B5EF4-FFF2-40B4-BE49-F238E27FC236}">
                <a16:creationId xmlns:a16="http://schemas.microsoft.com/office/drawing/2014/main" id="{21C1ABA3-586B-43E5-B3EB-076DD0B658A8}"/>
              </a:ext>
            </a:extLst>
          </p:cNvPr>
          <p:cNvSpPr/>
          <p:nvPr/>
        </p:nvSpPr>
        <p:spPr>
          <a:xfrm>
            <a:off x="240632" y="2453280"/>
            <a:ext cx="4123267" cy="319810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lnSpc>
                <a:spcPct val="106875"/>
              </a:lnSpc>
            </a:pP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模式一：作為 </a:t>
            </a:r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擴充儲存空間存放檔案</a:t>
            </a:r>
          </a:p>
        </p:txBody>
      </p:sp>
    </p:spTree>
    <p:extLst>
      <p:ext uri="{BB962C8B-B14F-4D97-AF65-F5344CB8AC3E}">
        <p14:creationId xmlns:p14="http://schemas.microsoft.com/office/powerpoint/2010/main" val="18857282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57E71602-7D73-4498-A486-CF59F0322C1C}"/>
              </a:ext>
            </a:extLst>
          </p:cNvPr>
          <p:cNvSpPr/>
          <p:nvPr/>
        </p:nvSpPr>
        <p:spPr>
          <a:xfrm rot="5400000">
            <a:off x="2034436" y="19187"/>
            <a:ext cx="2829061" cy="6622566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41000"/>
                </a:srgbClr>
              </a:gs>
              <a:gs pos="2000">
                <a:srgbClr val="0067B4">
                  <a:alpha val="5100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04422A-31D1-A247-B885-CB59E561C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1427"/>
            <a:ext cx="9101042" cy="804117"/>
          </a:xfrm>
        </p:spPr>
        <p:txBody>
          <a:bodyPr/>
          <a:lstStyle/>
          <a:p>
            <a:r>
              <a:rPr lang="zh-CN" altLang="en-US" sz="36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超值</a:t>
            </a:r>
            <a:r>
              <a:rPr lang="en-US" altLang="zh-CN" sz="36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altLang="zh-TW" sz="36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2.5GbE &amp; 10GbE </a:t>
            </a:r>
            <a:r>
              <a:rPr lang="zh-CN" altLang="en-US" sz="3600">
                <a:latin typeface="Microsoft JhengHei" panose="020B0604030504040204" pitchFamily="34" charset="-120"/>
                <a:ea typeface="Microsoft JhengHei" panose="020B0604030504040204" pitchFamily="34" charset="-120"/>
                <a:cs typeface="Arial" pitchFamily="34" charset="0"/>
              </a:rPr>
              <a:t>讓你節省更多時間</a:t>
            </a:r>
            <a:endParaRPr lang="en-US" sz="3600">
              <a:latin typeface="Microsoft JhengHei" panose="020B0604030504040204" pitchFamily="34" charset="-120"/>
              <a:ea typeface="Microsoft JhengHei" panose="020B0604030504040204" pitchFamily="34" charset="-120"/>
              <a:cs typeface="Arial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ADFE6E-404E-0342-B8BE-F26A99C86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865637"/>
              </p:ext>
            </p:extLst>
          </p:nvPr>
        </p:nvGraphicFramePr>
        <p:xfrm>
          <a:off x="125940" y="1787911"/>
          <a:ext cx="6634310" cy="2957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482">
                  <a:extLst>
                    <a:ext uri="{9D8B030D-6E8A-4147-A177-3AD203B41FA5}">
                      <a16:colId xmlns:a16="http://schemas.microsoft.com/office/drawing/2014/main" val="425643682"/>
                    </a:ext>
                  </a:extLst>
                </a:gridCol>
                <a:gridCol w="1484993">
                  <a:extLst>
                    <a:ext uri="{9D8B030D-6E8A-4147-A177-3AD203B41FA5}">
                      <a16:colId xmlns:a16="http://schemas.microsoft.com/office/drawing/2014/main" val="1993527468"/>
                    </a:ext>
                  </a:extLst>
                </a:gridCol>
                <a:gridCol w="1412460">
                  <a:extLst>
                    <a:ext uri="{9D8B030D-6E8A-4147-A177-3AD203B41FA5}">
                      <a16:colId xmlns:a16="http://schemas.microsoft.com/office/drawing/2014/main" val="3707945310"/>
                    </a:ext>
                  </a:extLst>
                </a:gridCol>
                <a:gridCol w="1412460">
                  <a:extLst>
                    <a:ext uri="{9D8B030D-6E8A-4147-A177-3AD203B41FA5}">
                      <a16:colId xmlns:a16="http://schemas.microsoft.com/office/drawing/2014/main" val="275997157"/>
                    </a:ext>
                  </a:extLst>
                </a:gridCol>
              </a:tblGrid>
              <a:tr h="447223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150" b="1">
                          <a:solidFill>
                            <a:schemeClr val="tx1"/>
                          </a:solidFill>
                          <a:latin typeface="Oswald Medium" pitchFamily="2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NAS</a:t>
                      </a:r>
                      <a:r>
                        <a:rPr lang="en-US" altLang="zh-Hant" sz="115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Hant" altLang="en-US" sz="115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型號</a:t>
                      </a:r>
                      <a:endParaRPr lang="en-US" sz="115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Oswald Medium" pitchFamily="2" charset="0"/>
                          <a:ea typeface="微軟正黑體" panose="020B0604030504040204" pitchFamily="34" charset="-120"/>
                          <a:cs typeface="Arial" pitchFamily="34" charset="0"/>
                        </a:rPr>
                        <a:t>TS-431X3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1000">
                          <a:srgbClr val="FFFF00"/>
                        </a:gs>
                        <a:gs pos="100000">
                          <a:srgbClr val="FFC000"/>
                        </a:gs>
                        <a:gs pos="2000">
                          <a:srgbClr val="FFFF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Oswald Medium" pitchFamily="2" charset="0"/>
                          <a:ea typeface="微軟正黑體" panose="020B0604030504040204" pitchFamily="34" charset="-120"/>
                          <a:cs typeface="Arial" pitchFamily="34" charset="0"/>
                        </a:rPr>
                        <a:t>TS-431X2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tx1"/>
                          </a:solidFill>
                          <a:latin typeface="Oswald Medium" pitchFamily="2" charset="0"/>
                          <a:ea typeface="微軟正黑體" panose="020B0604030504040204" pitchFamily="34" charset="-120"/>
                          <a:cs typeface="Arial" pitchFamily="34" charset="0"/>
                        </a:rPr>
                        <a:t>TS-431P3/231P3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51000">
                          <a:srgbClr val="FFFF00"/>
                        </a:gs>
                        <a:gs pos="100000">
                          <a:srgbClr val="FFC000"/>
                        </a:gs>
                        <a:gs pos="2000">
                          <a:srgbClr val="FFFF0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Oswald Medium" pitchFamily="2" charset="0"/>
                          <a:ea typeface="微軟正黑體" panose="020B0604030504040204" pitchFamily="34" charset="-120"/>
                          <a:cs typeface="Arial" pitchFamily="34" charset="0"/>
                        </a:rPr>
                        <a:t>TS-431P2/231P2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416"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1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處理器</a:t>
                      </a:r>
                      <a:endParaRPr lang="en-US" sz="10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AnnapurnaLabs AL-314 </a:t>
                      </a:r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四核 </a:t>
                      </a: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1.7 GHz CPU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0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0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0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90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訂購料號</a:t>
                      </a:r>
                      <a:endParaRPr lang="en-US" sz="10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TS-431X3-4G</a:t>
                      </a:r>
                      <a:endParaRPr lang="en-US" sz="10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TS-431X2-8G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TS-431X2-2G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TS-431P3-4G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TS-431P3-2G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TS-231P3-4G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TS-231P3-2G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TS-431P2-4G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TS-431P2-1G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TS-231P2-4G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TS-231P2-1G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455"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10GbE </a:t>
                      </a:r>
                      <a:r>
                        <a:rPr lang="zh-CN" altLang="en-US" sz="1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</a:t>
                      </a:r>
                      <a:endParaRPr lang="en-US" sz="10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 x 10GbE SFP+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1" kern="12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 x 10GbE SFP+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 kern="12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---</a:t>
                      </a:r>
                      <a:endParaRPr lang="en-US" sz="1000" b="1" kern="1200">
                        <a:solidFill>
                          <a:srgbClr val="FFFF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2236103"/>
                  </a:ext>
                </a:extLst>
              </a:tr>
              <a:tr h="28893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2.5GbE</a:t>
                      </a: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 </a:t>
                      </a:r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網路</a:t>
                      </a:r>
                      <a:endParaRPr lang="en-US" sz="10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812324"/>
                  </a:ext>
                </a:extLst>
              </a:tr>
              <a:tr h="38145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GbE</a:t>
                      </a: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 </a:t>
                      </a:r>
                      <a:r>
                        <a:rPr lang="zh-TW" altLang="en-US" sz="1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</a:rPr>
                        <a:t>網路</a:t>
                      </a:r>
                      <a:endParaRPr lang="en-US" sz="10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0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Arial"/>
                        </a:rPr>
                        <a:t>可鎖式硬碟托盤</a:t>
                      </a:r>
                      <a:endParaRPr kumimoji="0" lang="en-US" sz="1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Arial"/>
                        </a:rPr>
                        <a:t>有</a:t>
                      </a:r>
                      <a:endParaRPr kumimoji="0" lang="en-US" sz="1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Arial"/>
                        </a:rPr>
                        <a:t>有</a:t>
                      </a:r>
                      <a:endParaRPr kumimoji="0" lang="en-US" altLang="zh-TW" sz="1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Arial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0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2495005"/>
                  </a:ext>
                </a:extLst>
              </a:tr>
            </a:tbl>
          </a:graphicData>
        </a:graphic>
      </p:graphicFrame>
      <p:pic>
        <p:nvPicPr>
          <p:cNvPr id="6" name="Google Shape;101;p18">
            <a:extLst>
              <a:ext uri="{FF2B5EF4-FFF2-40B4-BE49-F238E27FC236}">
                <a16:creationId xmlns:a16="http://schemas.microsoft.com/office/drawing/2014/main" id="{726C3CBD-67AC-7246-B746-43289B2CCAE4}"/>
              </a:ext>
            </a:extLst>
          </p:cNvPr>
          <p:cNvPicPr preferRelativeResize="0"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828" y="2802461"/>
            <a:ext cx="1787567" cy="19425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Google Shape;97;p18">
            <a:extLst>
              <a:ext uri="{FF2B5EF4-FFF2-40B4-BE49-F238E27FC236}">
                <a16:creationId xmlns:a16="http://schemas.microsoft.com/office/drawing/2014/main" id="{8FFC0209-433B-1647-8C84-C008C57C519C}"/>
              </a:ext>
            </a:extLst>
          </p:cNvPr>
          <p:cNvSpPr txBox="1"/>
          <p:nvPr/>
        </p:nvSpPr>
        <p:spPr>
          <a:xfrm>
            <a:off x="7116304" y="2466242"/>
            <a:ext cx="1890013" cy="42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1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訂購料號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swald Medium" pitchFamily="2" charset="0"/>
                <a:ea typeface="Microsoft JhengHei" panose="020B0604030504040204" pitchFamily="34" charset="-120"/>
                <a:cs typeface="Arial" panose="020B0604020202020204" pitchFamily="34" charset="0"/>
              </a:rPr>
              <a:t>LIC-NAS-EXTW-GREEN-3Y</a:t>
            </a:r>
          </a:p>
        </p:txBody>
      </p:sp>
      <p:sp>
        <p:nvSpPr>
          <p:cNvPr id="60" name="Shape 213">
            <a:extLst>
              <a:ext uri="{FF2B5EF4-FFF2-40B4-BE49-F238E27FC236}">
                <a16:creationId xmlns:a16="http://schemas.microsoft.com/office/drawing/2014/main" id="{EAD8BFB0-E4D8-4140-91C8-33DD91145FB6}"/>
              </a:ext>
            </a:extLst>
          </p:cNvPr>
          <p:cNvSpPr txBox="1"/>
          <p:nvPr/>
        </p:nvSpPr>
        <p:spPr>
          <a:xfrm>
            <a:off x="6899622" y="1768866"/>
            <a:ext cx="2244378" cy="572174"/>
          </a:xfrm>
          <a:prstGeom prst="rect">
            <a:avLst/>
          </a:prstGeom>
          <a:gradFill flip="none" rotWithShape="1">
            <a:gsLst>
              <a:gs pos="0">
                <a:srgbClr val="9AE575"/>
              </a:gs>
              <a:gs pos="100000">
                <a:srgbClr val="17F1BD"/>
              </a:gs>
            </a:gsLst>
            <a:lin ang="13500000" scaled="1"/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F3F3F3"/>
              </a:buClr>
              <a:buSzPts val="1600"/>
            </a:pPr>
            <a:r>
              <a:rPr lang="zh-TW" altLang="en-US" sz="150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可選三年超值延長</a:t>
            </a:r>
            <a:endParaRPr lang="en-US" altLang="zh-TW" sz="1500" b="1">
              <a:solidFill>
                <a:srgbClr val="0000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  <a:p>
            <a:pPr algn="ctr">
              <a:spcBef>
                <a:spcPts val="0"/>
              </a:spcBef>
              <a:buClr>
                <a:srgbClr val="F3F3F3"/>
              </a:buClr>
              <a:buSzPts val="1600"/>
            </a:pPr>
            <a:r>
              <a:rPr lang="zh-TW" altLang="en-US" sz="150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保固、共</a:t>
            </a:r>
            <a:r>
              <a:rPr lang="en-US" altLang="zh-TW" sz="200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5</a:t>
            </a:r>
            <a:r>
              <a:rPr lang="zh-TW" altLang="en-US" sz="200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年</a:t>
            </a:r>
            <a:r>
              <a:rPr lang="zh-TW" altLang="en-US" sz="1500" b="1">
                <a:solidFill>
                  <a:srgbClr val="0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  <a:sym typeface="Microsoft JhengHei"/>
              </a:rPr>
              <a:t>保沒煩惱</a:t>
            </a:r>
            <a:endParaRPr lang="zh-TW" sz="1500" b="1">
              <a:solidFill>
                <a:srgbClr val="000000"/>
              </a:solidFill>
              <a:latin typeface="Arial" pitchFamily="34" charset="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2336293-2F06-EA43-8543-B3E8484F50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5896" y="1056577"/>
            <a:ext cx="723943" cy="7890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一張含有 監視器, 電腦, 坐, 白色 的圖片&#10;&#10;自動產生的描述">
            <a:extLst>
              <a:ext uri="{FF2B5EF4-FFF2-40B4-BE49-F238E27FC236}">
                <a16:creationId xmlns:a16="http://schemas.microsoft.com/office/drawing/2014/main" id="{2D8301AB-623C-B34E-A82F-3939DA8588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4364" y="1092959"/>
            <a:ext cx="449237" cy="735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36A9B20-8AA0-FE4E-9B1E-4D2E3CD167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067" y="1075656"/>
            <a:ext cx="723943" cy="750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70840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748">
            <a:extLst>
              <a:ext uri="{FF2B5EF4-FFF2-40B4-BE49-F238E27FC236}">
                <a16:creationId xmlns:a16="http://schemas.microsoft.com/office/drawing/2014/main" id="{8FD2CA5F-9CEE-4D8A-94A9-F81449D01CC4}"/>
              </a:ext>
            </a:extLst>
          </p:cNvPr>
          <p:cNvSpPr txBox="1"/>
          <p:nvPr/>
        </p:nvSpPr>
        <p:spPr>
          <a:xfrm>
            <a:off x="186375" y="3993038"/>
            <a:ext cx="3651956" cy="187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 indent="0" rtl="0">
              <a:lnSpc>
                <a:spcPts val="64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zh-TW" sz="55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</a:t>
            </a:r>
            <a:r>
              <a:rPr lang="en-US" altLang="zh-TW" sz="55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020</a:t>
            </a:r>
            <a:r>
              <a:rPr lang="zh-TW" sz="55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sz="550">
              <a:solidFill>
                <a:schemeClr val="bg1"/>
              </a:solidFill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90CF425-E7AD-E54E-B6DD-9F35B54DF105}"/>
              </a:ext>
            </a:extLst>
          </p:cNvPr>
          <p:cNvSpPr txBox="1"/>
          <p:nvPr/>
        </p:nvSpPr>
        <p:spPr>
          <a:xfrm>
            <a:off x="7878175" y="4309691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Oswald Medium" pitchFamily="2" charset="0"/>
                <a:ea typeface="微軟正黑體" pitchFamily="34" charset="-120"/>
                <a:cs typeface="Arial" pitchFamily="34" charset="0"/>
              </a:rPr>
              <a:t>TS-231P3</a:t>
            </a:r>
            <a:endParaRPr lang="zh-TW" altLang="en-US" sz="1000">
              <a:latin typeface="Oswald Medium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1B853C2-2644-A546-812C-E64EF684481E}"/>
              </a:ext>
            </a:extLst>
          </p:cNvPr>
          <p:cNvSpPr txBox="1"/>
          <p:nvPr/>
        </p:nvSpPr>
        <p:spPr>
          <a:xfrm>
            <a:off x="6681569" y="4133088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Oswald Medium" pitchFamily="2" charset="0"/>
                <a:ea typeface="微軟正黑體" pitchFamily="34" charset="-120"/>
                <a:cs typeface="Arial" pitchFamily="34" charset="0"/>
              </a:rPr>
              <a:t>TS-431P3</a:t>
            </a:r>
            <a:endParaRPr lang="zh-TW" altLang="en-US" sz="1000">
              <a:latin typeface="Oswald Medium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13EC22F-D2D0-8342-86FC-2DF478B554D1}"/>
              </a:ext>
            </a:extLst>
          </p:cNvPr>
          <p:cNvSpPr txBox="1"/>
          <p:nvPr/>
        </p:nvSpPr>
        <p:spPr>
          <a:xfrm>
            <a:off x="5411372" y="3964063"/>
            <a:ext cx="6783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>
                <a:latin typeface="Oswald Medium" pitchFamily="2" charset="0"/>
                <a:ea typeface="微軟正黑體" pitchFamily="34" charset="-120"/>
                <a:cs typeface="Arial" pitchFamily="34" charset="0"/>
              </a:rPr>
              <a:t>TS-431X3</a:t>
            </a:r>
            <a:endParaRPr lang="zh-TW" altLang="en-US" sz="1000">
              <a:latin typeface="Oswald Medium" pitchFamily="2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9720512-8E8B-C541-92DC-61CAB0EF7C05}"/>
              </a:ext>
            </a:extLst>
          </p:cNvPr>
          <p:cNvSpPr txBox="1"/>
          <p:nvPr/>
        </p:nvSpPr>
        <p:spPr>
          <a:xfrm>
            <a:off x="265848" y="3079631"/>
            <a:ext cx="3875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四核心</a:t>
            </a:r>
            <a:r>
              <a:rPr kumimoji="1"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1.7GHz</a:t>
            </a:r>
            <a:r>
              <a:rPr kumimoji="1"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、最具性價比的</a:t>
            </a:r>
            <a:r>
              <a:rPr kumimoji="1"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2.5GbE </a:t>
            </a:r>
            <a:r>
              <a:rPr kumimoji="1"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kumimoji="1"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10GbE NAS </a:t>
            </a:r>
            <a:r>
              <a:rPr kumimoji="1"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新選擇</a:t>
            </a:r>
            <a:r>
              <a:rPr kumimoji="1"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kumimoji="1" lang="zh-TW" altLang="en-US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7866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0D2D455-078D-4322-A233-1A437A5973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9" y="0"/>
            <a:ext cx="9135061" cy="51434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49" y="143809"/>
            <a:ext cx="8801100" cy="1028530"/>
          </a:xfrm>
        </p:spPr>
        <p:txBody>
          <a:bodyPr/>
          <a:lstStyle/>
          <a:p>
            <a:r>
              <a:rPr lang="zh-TW" altLang="en-US" sz="3600"/>
              <a:t>工作室或辦公室環境多人協作</a:t>
            </a:r>
            <a:br>
              <a:rPr lang="en-US" altLang="zh-TW" sz="3600"/>
            </a:br>
            <a:r>
              <a:rPr lang="zh-CN" altLang="en-US" sz="3600"/>
              <a:t>需要在有限的預算內更</a:t>
            </a:r>
            <a:r>
              <a:rPr lang="zh-TW" altLang="en-US" sz="3600"/>
              <a:t>快速分享大量檔案？</a:t>
            </a:r>
            <a:r>
              <a:rPr lang="en-US" altLang="zh-TW" sz="3600"/>
              <a:t>  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1A7E3E7-CEC2-1344-83D2-19222857A1BC}"/>
              </a:ext>
            </a:extLst>
          </p:cNvPr>
          <p:cNvSpPr txBox="1"/>
          <p:nvPr/>
        </p:nvSpPr>
        <p:spPr>
          <a:xfrm>
            <a:off x="480108" y="1915144"/>
            <a:ext cx="4480702" cy="168647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要花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$$$ 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買到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10GbE </a:t>
            </a:r>
            <a:r>
              <a:rPr lang="zh-CN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交換器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要花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$$$ 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買到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10GbE </a:t>
            </a:r>
            <a:r>
              <a:rPr lang="en-US" altLang="zh-CN" sz="24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NAS</a:t>
            </a:r>
            <a:r>
              <a: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要花</a:t>
            </a:r>
            <a:r>
              <a:rPr lang="en-US" altLang="zh-CN" sz="24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$$$ </a:t>
            </a:r>
            <a:r>
              <a:rPr lang="zh-CN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升級環境網路佈線</a:t>
            </a:r>
            <a:r>
              <a:rPr lang="en-US" altLang="zh-CN" sz="240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?</a:t>
            </a:r>
            <a:endParaRPr lang="en-US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370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C8998DE6-E11A-4A9C-BC0B-8BE49B89170B}"/>
              </a:ext>
            </a:extLst>
          </p:cNvPr>
          <p:cNvSpPr/>
          <p:nvPr/>
        </p:nvSpPr>
        <p:spPr>
          <a:xfrm>
            <a:off x="5873466" y="1042391"/>
            <a:ext cx="2308238" cy="5550320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DA982EA3-8047-4D59-B1D9-C43F385D148F}"/>
              </a:ext>
            </a:extLst>
          </p:cNvPr>
          <p:cNvSpPr/>
          <p:nvPr/>
        </p:nvSpPr>
        <p:spPr>
          <a:xfrm>
            <a:off x="3402827" y="1042391"/>
            <a:ext cx="2308238" cy="5550320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32040D5A-1D15-402C-8072-A7DC079343DB}"/>
              </a:ext>
            </a:extLst>
          </p:cNvPr>
          <p:cNvSpPr/>
          <p:nvPr/>
        </p:nvSpPr>
        <p:spPr>
          <a:xfrm>
            <a:off x="923396" y="1042391"/>
            <a:ext cx="2308238" cy="5550320"/>
          </a:xfrm>
          <a:prstGeom prst="roundRect">
            <a:avLst>
              <a:gd name="adj" fmla="val 0"/>
            </a:avLst>
          </a:prstGeom>
          <a:gradFill>
            <a:gsLst>
              <a:gs pos="51000">
                <a:srgbClr val="014C93">
                  <a:alpha val="59000"/>
                </a:srgb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5" y="279275"/>
            <a:ext cx="8801100" cy="493563"/>
          </a:xfrm>
        </p:spPr>
        <p:txBody>
          <a:bodyPr/>
          <a:lstStyle/>
          <a:p>
            <a:r>
              <a:rPr lang="zh-TW" altLang="en-US" sz="3600"/>
              <a:t>四核</a:t>
            </a:r>
            <a:r>
              <a:rPr lang="en-US" altLang="zh-TW" sz="3600"/>
              <a:t> </a:t>
            </a:r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1.7G</a:t>
            </a:r>
            <a:r>
              <a:rPr lang="en-US" altLang="zh-TW" sz="3600"/>
              <a:t> </a:t>
            </a:r>
            <a:r>
              <a:rPr lang="zh-TW" altLang="en-US" sz="3600"/>
              <a:t>澎湃動力，高速網路激發潛能</a:t>
            </a:r>
            <a:r>
              <a:rPr lang="en-US" altLang="zh-CN" sz="3600"/>
              <a:t> </a:t>
            </a:r>
            <a:endParaRPr lang="en-US" altLang="zh-TW" sz="3600"/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F7C6224-4C32-7A4E-A673-78ED24A4C469}"/>
              </a:ext>
            </a:extLst>
          </p:cNvPr>
          <p:cNvSpPr txBox="1"/>
          <p:nvPr/>
        </p:nvSpPr>
        <p:spPr>
          <a:xfrm>
            <a:off x="1129083" y="4014621"/>
            <a:ext cx="1894301" cy="5539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TS-431X3-4G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 GB RAM (</a:t>
            </a:r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 x 4 GB)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733E877A-55FE-4CEA-BB36-A26BD60EB3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889" y="3780415"/>
            <a:ext cx="1922670" cy="353062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85F77438-DFAD-4647-90F5-1E3CCFE34C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902" y="3776555"/>
            <a:ext cx="1922670" cy="353062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8C6D477F-85DD-4E82-89D0-B4404A6D1C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000" y="3776555"/>
            <a:ext cx="1320035" cy="353062"/>
          </a:xfrm>
          <a:prstGeom prst="rect">
            <a:avLst/>
          </a:prstGeom>
        </p:spPr>
      </p:pic>
      <p:sp>
        <p:nvSpPr>
          <p:cNvPr id="34" name="TextBox 10">
            <a:extLst>
              <a:ext uri="{FF2B5EF4-FFF2-40B4-BE49-F238E27FC236}">
                <a16:creationId xmlns:a16="http://schemas.microsoft.com/office/drawing/2014/main" id="{20CBD9DE-FB50-B040-ACFC-2E54D5BB2CEA}"/>
              </a:ext>
            </a:extLst>
          </p:cNvPr>
          <p:cNvSpPr txBox="1"/>
          <p:nvPr/>
        </p:nvSpPr>
        <p:spPr>
          <a:xfrm>
            <a:off x="3751704" y="4009017"/>
            <a:ext cx="1881534" cy="5539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TS-431P3-2G</a:t>
            </a:r>
          </a:p>
          <a:p>
            <a:r>
              <a:rPr 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 GB RAM (</a:t>
            </a:r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 x 2 GB)</a:t>
            </a:r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D5C1A01A-3718-5E48-A183-E52307702FAE}"/>
              </a:ext>
            </a:extLst>
          </p:cNvPr>
          <p:cNvSpPr txBox="1"/>
          <p:nvPr/>
        </p:nvSpPr>
        <p:spPr>
          <a:xfrm>
            <a:off x="3772550" y="4491140"/>
            <a:ext cx="1881534" cy="5539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TS-431P3-4G</a:t>
            </a:r>
          </a:p>
          <a:p>
            <a:r>
              <a:rPr 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 GB RAM (</a:t>
            </a:r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 x 4 GB)</a:t>
            </a: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87FAEA1F-FE35-834E-97D7-020566561459}"/>
              </a:ext>
            </a:extLst>
          </p:cNvPr>
          <p:cNvSpPr txBox="1"/>
          <p:nvPr/>
        </p:nvSpPr>
        <p:spPr>
          <a:xfrm>
            <a:off x="6215820" y="4020768"/>
            <a:ext cx="1881534" cy="5539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TS-231P3-2G</a:t>
            </a:r>
          </a:p>
          <a:p>
            <a:r>
              <a:rPr 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 GB RAM (</a:t>
            </a:r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 x 2 GB)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4F279182-94A9-E749-9F32-5F29B95152CF}"/>
              </a:ext>
            </a:extLst>
          </p:cNvPr>
          <p:cNvSpPr txBox="1"/>
          <p:nvPr/>
        </p:nvSpPr>
        <p:spPr>
          <a:xfrm>
            <a:off x="6236666" y="4502891"/>
            <a:ext cx="1881534" cy="5539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TS-231P3-4G</a:t>
            </a:r>
          </a:p>
          <a:p>
            <a:r>
              <a:rPr 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 GB RAM (</a:t>
            </a:r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 x 4 GB)</a:t>
            </a:r>
          </a:p>
        </p:txBody>
      </p:sp>
      <p:sp>
        <p:nvSpPr>
          <p:cNvPr id="50" name="TextBox 10">
            <a:extLst>
              <a:ext uri="{FF2B5EF4-FFF2-40B4-BE49-F238E27FC236}">
                <a16:creationId xmlns:a16="http://schemas.microsoft.com/office/drawing/2014/main" id="{FF77544C-A40E-4442-8CD0-D0C94ED7662C}"/>
              </a:ext>
            </a:extLst>
          </p:cNvPr>
          <p:cNvSpPr txBox="1"/>
          <p:nvPr/>
        </p:nvSpPr>
        <p:spPr>
          <a:xfrm>
            <a:off x="3970424" y="1644938"/>
            <a:ext cx="1332751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 x 2.5G RJ45</a:t>
            </a:r>
            <a:endParaRPr 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r>
              <a:rPr 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 x    1G RJ45</a:t>
            </a:r>
          </a:p>
        </p:txBody>
      </p:sp>
      <p:sp>
        <p:nvSpPr>
          <p:cNvPr id="52" name="TextBox 10">
            <a:extLst>
              <a:ext uri="{FF2B5EF4-FFF2-40B4-BE49-F238E27FC236}">
                <a16:creationId xmlns:a16="http://schemas.microsoft.com/office/drawing/2014/main" id="{8E1702F4-3E6B-F547-98C1-381CD63D6020}"/>
              </a:ext>
            </a:extLst>
          </p:cNvPr>
          <p:cNvSpPr txBox="1"/>
          <p:nvPr/>
        </p:nvSpPr>
        <p:spPr>
          <a:xfrm>
            <a:off x="1478238" y="1492670"/>
            <a:ext cx="1274603" cy="64632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 x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10G SFP+</a:t>
            </a:r>
          </a:p>
          <a:p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 x 2.5G RJ45</a:t>
            </a:r>
            <a:endParaRPr 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r>
              <a:rPr 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 x    1G RJ45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A2C8700-176C-4A1B-8075-4D2A9F3B7B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7849" y="2138993"/>
            <a:ext cx="1676768" cy="1827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一張含有 監視器, 電腦, 坐, 白色 的圖片&#10;&#10;自動產生的描述">
            <a:extLst>
              <a:ext uri="{FF2B5EF4-FFF2-40B4-BE49-F238E27FC236}">
                <a16:creationId xmlns:a16="http://schemas.microsoft.com/office/drawing/2014/main" id="{3881238F-663E-4B41-B06C-165A16EC0F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352" y="2147014"/>
            <a:ext cx="1105333" cy="18099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1D8B754-C554-486B-86C3-710556011E5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406" y="2142388"/>
            <a:ext cx="1744863" cy="18099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剪去同側角落 5">
            <a:extLst>
              <a:ext uri="{FF2B5EF4-FFF2-40B4-BE49-F238E27FC236}">
                <a16:creationId xmlns:a16="http://schemas.microsoft.com/office/drawing/2014/main" id="{50BFD02C-7A07-4758-94A8-EE9352093408}"/>
              </a:ext>
            </a:extLst>
          </p:cNvPr>
          <p:cNvSpPr/>
          <p:nvPr/>
        </p:nvSpPr>
        <p:spPr>
          <a:xfrm>
            <a:off x="938830" y="1014377"/>
            <a:ext cx="2292803" cy="398099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FrutigerExt-Bold" pitchFamily="2" charset="0"/>
                <a:ea typeface="微軟正黑體" panose="020B0604030504040204" pitchFamily="34" charset="-120"/>
                <a:cs typeface="Aharoni" panose="020B0604020202020204" pitchFamily="2" charset="-79"/>
              </a:rPr>
              <a:t>TS-431X3</a:t>
            </a:r>
          </a:p>
        </p:txBody>
      </p:sp>
      <p:sp>
        <p:nvSpPr>
          <p:cNvPr id="31" name="矩形: 剪去同側角落 30">
            <a:extLst>
              <a:ext uri="{FF2B5EF4-FFF2-40B4-BE49-F238E27FC236}">
                <a16:creationId xmlns:a16="http://schemas.microsoft.com/office/drawing/2014/main" id="{205D2BFD-E271-4214-881E-4C5E8F418A63}"/>
              </a:ext>
            </a:extLst>
          </p:cNvPr>
          <p:cNvSpPr/>
          <p:nvPr/>
        </p:nvSpPr>
        <p:spPr>
          <a:xfrm>
            <a:off x="3399808" y="1014377"/>
            <a:ext cx="2292803" cy="398099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FrutigerExt-Bold" pitchFamily="2" charset="0"/>
                <a:ea typeface="微軟正黑體" panose="020B0604030504040204" pitchFamily="34" charset="-120"/>
                <a:cs typeface="Aharoni" panose="020B0604020202020204" pitchFamily="2" charset="-79"/>
              </a:rPr>
              <a:t>TS-431P3</a:t>
            </a:r>
          </a:p>
        </p:txBody>
      </p:sp>
      <p:sp>
        <p:nvSpPr>
          <p:cNvPr id="35" name="矩形: 剪去同側角落 34">
            <a:extLst>
              <a:ext uri="{FF2B5EF4-FFF2-40B4-BE49-F238E27FC236}">
                <a16:creationId xmlns:a16="http://schemas.microsoft.com/office/drawing/2014/main" id="{68BF60E4-0418-4306-9E69-B9DFC053457A}"/>
              </a:ext>
            </a:extLst>
          </p:cNvPr>
          <p:cNvSpPr/>
          <p:nvPr/>
        </p:nvSpPr>
        <p:spPr>
          <a:xfrm>
            <a:off x="5883364" y="1014377"/>
            <a:ext cx="2292803" cy="398099"/>
          </a:xfrm>
          <a:prstGeom prst="snip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FrutigerExt-Bold" pitchFamily="2" charset="0"/>
                <a:ea typeface="微軟正黑體" panose="020B0604030504040204" pitchFamily="34" charset="-120"/>
                <a:cs typeface="Aharoni" panose="020B0604020202020204" pitchFamily="2" charset="-79"/>
              </a:rPr>
              <a:t>TS-231P3</a:t>
            </a: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9A127918-B9F1-5147-90F2-14680898CC2F}"/>
              </a:ext>
            </a:extLst>
          </p:cNvPr>
          <p:cNvSpPr txBox="1"/>
          <p:nvPr/>
        </p:nvSpPr>
        <p:spPr>
          <a:xfrm>
            <a:off x="6434352" y="1650377"/>
            <a:ext cx="1332751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 x 2.5G RJ45</a:t>
            </a:r>
            <a:endParaRPr 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r>
              <a:rPr 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 x    1G RJ45</a:t>
            </a:r>
          </a:p>
        </p:txBody>
      </p:sp>
    </p:spTree>
    <p:extLst>
      <p:ext uri="{BB962C8B-B14F-4D97-AF65-F5344CB8AC3E}">
        <p14:creationId xmlns:p14="http://schemas.microsoft.com/office/powerpoint/2010/main" val="2826620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電路 的圖片&#10;&#10;自動產生的描述">
            <a:extLst>
              <a:ext uri="{FF2B5EF4-FFF2-40B4-BE49-F238E27FC236}">
                <a16:creationId xmlns:a16="http://schemas.microsoft.com/office/drawing/2014/main" id="{B9268094-13DB-42F6-AA5C-E121E01135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" y="0"/>
            <a:ext cx="9135061" cy="51435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DE91EAF-E5A2-435E-BC9F-C6EE86604245}"/>
              </a:ext>
            </a:extLst>
          </p:cNvPr>
          <p:cNvSpPr/>
          <p:nvPr/>
        </p:nvSpPr>
        <p:spPr>
          <a:xfrm>
            <a:off x="301562" y="1141774"/>
            <a:ext cx="3246955" cy="1949704"/>
          </a:xfrm>
          <a:prstGeom prst="rect">
            <a:avLst/>
          </a:prstGeom>
          <a:gradFill>
            <a:gsLst>
              <a:gs pos="31000">
                <a:srgbClr val="1D2087">
                  <a:alpha val="40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1A71927-6EBE-46BD-910E-41854AAC6457}"/>
              </a:ext>
            </a:extLst>
          </p:cNvPr>
          <p:cNvSpPr/>
          <p:nvPr/>
        </p:nvSpPr>
        <p:spPr>
          <a:xfrm>
            <a:off x="288620" y="1141774"/>
            <a:ext cx="3272840" cy="4001726"/>
          </a:xfrm>
          <a:prstGeom prst="rect">
            <a:avLst/>
          </a:prstGeom>
          <a:gradFill>
            <a:gsLst>
              <a:gs pos="1000">
                <a:srgbClr val="153D97"/>
              </a:gs>
              <a:gs pos="100000">
                <a:srgbClr val="245CE0">
                  <a:alpha val="45000"/>
                </a:srgb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214" y="267690"/>
            <a:ext cx="9181213" cy="493563"/>
          </a:xfrm>
        </p:spPr>
        <p:txBody>
          <a:bodyPr/>
          <a:lstStyle/>
          <a:p>
            <a:r>
              <a:rPr lang="zh-CN" altLang="en-US" sz="3600"/>
              <a:t>表現即將遠遠超乎你的預期</a:t>
            </a:r>
            <a:endParaRPr lang="en-US" altLang="zh-TW" sz="3600"/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E3E43E58-D149-4D2D-95EE-0A0FDC1C40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481" y="1284530"/>
            <a:ext cx="2450890" cy="45756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E072291F-8D35-4BFC-A92C-243B8B8AF15C}"/>
              </a:ext>
            </a:extLst>
          </p:cNvPr>
          <p:cNvSpPr/>
          <p:nvPr/>
        </p:nvSpPr>
        <p:spPr>
          <a:xfrm>
            <a:off x="301562" y="3099956"/>
            <a:ext cx="3259898" cy="2164852"/>
          </a:xfrm>
          <a:prstGeom prst="rect">
            <a:avLst/>
          </a:prstGeom>
          <a:gradFill>
            <a:gsLst>
              <a:gs pos="31000">
                <a:srgbClr val="1D2087">
                  <a:alpha val="40000"/>
                </a:srgbClr>
              </a:gs>
              <a:gs pos="100000">
                <a:srgbClr val="22249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B3C1E37A-4A61-4D50-8EB1-8AD1687B2334}"/>
              </a:ext>
            </a:extLst>
          </p:cNvPr>
          <p:cNvSpPr txBox="1"/>
          <p:nvPr/>
        </p:nvSpPr>
        <p:spPr>
          <a:xfrm>
            <a:off x="413434" y="3185597"/>
            <a:ext cx="3246956" cy="1664294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marL="180975" indent="-180975">
              <a:lnSpc>
                <a:spcPts val="1900"/>
              </a:lnSpc>
              <a:spcBef>
                <a:spcPts val="2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zh-TW" altLang="en-US" sz="145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原生 </a:t>
            </a:r>
            <a:r>
              <a:rPr lang="en-US" altLang="zh-TW" sz="1450">
                <a:solidFill>
                  <a:srgbClr val="FFFF00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4 x SATA</a:t>
            </a:r>
            <a:r>
              <a:rPr lang="zh-TW" altLang="en-US" sz="1450">
                <a:solidFill>
                  <a:srgbClr val="FFFF00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50">
                <a:solidFill>
                  <a:srgbClr val="FFFF00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6 Gb/s</a:t>
            </a:r>
            <a:r>
              <a:rPr lang="zh-TW" altLang="en-US" sz="1450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  <a:r>
              <a:rPr lang="zh-TW" altLang="en-US" sz="145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埠</a:t>
            </a:r>
            <a:r>
              <a:rPr lang="zh-TW" altLang="en-US" sz="14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，</a:t>
            </a:r>
            <a:endParaRPr lang="en-US" altLang="zh-TW" sz="14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marL="180975" indent="-180975">
              <a:lnSpc>
                <a:spcPts val="1900"/>
              </a:lnSpc>
              <a:spcBef>
                <a:spcPts val="200"/>
              </a:spcBef>
              <a:buSzPct val="70000"/>
              <a:defRPr/>
            </a:pPr>
            <a:r>
              <a:rPr lang="en-US" altLang="zh-TW" sz="14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   </a:t>
            </a:r>
            <a:r>
              <a:rPr lang="zh-TW" altLang="en-US" sz="14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提供最佳化傳輸效能</a:t>
            </a:r>
            <a:endParaRPr lang="en-US" altLang="zh-TW" sz="14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marL="180975" indent="-180975">
              <a:lnSpc>
                <a:spcPts val="1900"/>
              </a:lnSpc>
              <a:spcBef>
                <a:spcPts val="2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zh-TW" altLang="en-US" sz="14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內建 </a:t>
            </a:r>
            <a:r>
              <a:rPr lang="en-US" altLang="zh-TW" sz="1450">
                <a:solidFill>
                  <a:srgbClr val="FFFF00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AES 256-bit</a:t>
            </a:r>
            <a:r>
              <a:rPr lang="zh-TW" altLang="en-US" sz="145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4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加密加速引擎，</a:t>
            </a:r>
            <a:endParaRPr lang="en-US" altLang="zh-TW" sz="14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>
              <a:lnSpc>
                <a:spcPts val="1900"/>
              </a:lnSpc>
              <a:spcBef>
                <a:spcPts val="200"/>
              </a:spcBef>
              <a:buSzPct val="70000"/>
              <a:defRPr/>
            </a:pPr>
            <a:r>
              <a:rPr lang="en-US" altLang="zh-TW" sz="14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   </a:t>
            </a:r>
            <a:r>
              <a:rPr lang="zh-TW" altLang="en-US" sz="14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安全與效能面面俱到</a:t>
            </a:r>
            <a:r>
              <a:rPr lang="en-US" altLang="zh-TW" sz="14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</a:p>
          <a:p>
            <a:pPr marL="180975" indent="-180975">
              <a:lnSpc>
                <a:spcPts val="1900"/>
              </a:lnSpc>
              <a:spcBef>
                <a:spcPts val="2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altLang="zh-TW" sz="1450" b="1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itchFamily="34" charset="0"/>
              </a:rPr>
              <a:t>ARM </a:t>
            </a:r>
            <a:r>
              <a:rPr lang="en-US" altLang="zh-TW" sz="1450">
                <a:solidFill>
                  <a:srgbClr val="FFFF00"/>
                </a:solidFill>
                <a:latin typeface="Oswald Medium" pitchFamily="2" charset="0"/>
                <a:ea typeface="微軟正黑體" panose="020B0604030504040204" pitchFamily="34" charset="-120"/>
                <a:cs typeface="Arial" pitchFamily="34" charset="0"/>
              </a:rPr>
              <a:t>NEON v2 </a:t>
            </a:r>
            <a:r>
              <a:rPr lang="zh-CN" altLang="en-US" sz="14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浮點運算加速引擎</a:t>
            </a:r>
            <a:endParaRPr lang="en-US" altLang="zh-CN" sz="14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marL="180975" indent="-180975">
              <a:lnSpc>
                <a:spcPts val="1900"/>
              </a:lnSpc>
              <a:spcBef>
                <a:spcPts val="20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altLang="zh-TW" sz="1450">
                <a:solidFill>
                  <a:srgbClr val="FFFF00"/>
                </a:solidFill>
                <a:latin typeface="Oswald Medium" pitchFamily="2" charset="0"/>
                <a:ea typeface="微軟正黑體" panose="020B0604030504040204" pitchFamily="34" charset="-120"/>
                <a:cs typeface="Arial" pitchFamily="34" charset="0"/>
              </a:rPr>
              <a:t>2MB</a:t>
            </a:r>
            <a:r>
              <a:rPr lang="en-US" altLang="zh-TW" sz="145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itchFamily="34" charset="0"/>
              </a:rPr>
              <a:t> L2  </a:t>
            </a:r>
            <a:r>
              <a:rPr lang="zh-CN" altLang="en-US" sz="14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快取，同級競品的兩倍大</a:t>
            </a:r>
            <a:r>
              <a:rPr lang="en-US" altLang="zh-CN" sz="14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!</a:t>
            </a:r>
            <a:endParaRPr lang="en-US" altLang="zh-TW" sz="14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1D6C459-02F6-4BDD-90FA-59E888011A18}"/>
              </a:ext>
            </a:extLst>
          </p:cNvPr>
          <p:cNvSpPr/>
          <p:nvPr/>
        </p:nvSpPr>
        <p:spPr>
          <a:xfrm>
            <a:off x="476962" y="2520844"/>
            <a:ext cx="2828082" cy="4816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500"/>
              </a:lnSpc>
              <a:defRPr/>
            </a:pPr>
            <a:r>
              <a:rPr lang="en-US" altLang="ja-JP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 pitchFamily="34" charset="0"/>
              </a:rPr>
              <a:t>Alpine AL-314 ARM v7 </a:t>
            </a:r>
            <a:r>
              <a:rPr lang="ja-JP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處理器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9" name="矩形: 剪去對角角落 8">
            <a:extLst>
              <a:ext uri="{FF2B5EF4-FFF2-40B4-BE49-F238E27FC236}">
                <a16:creationId xmlns:a16="http://schemas.microsoft.com/office/drawing/2014/main" id="{238ED739-303F-442A-B6EC-EAC621E5FBE7}"/>
              </a:ext>
            </a:extLst>
          </p:cNvPr>
          <p:cNvSpPr/>
          <p:nvPr/>
        </p:nvSpPr>
        <p:spPr>
          <a:xfrm>
            <a:off x="537998" y="2054499"/>
            <a:ext cx="2764811" cy="466345"/>
          </a:xfrm>
          <a:prstGeom prst="snip2DiagRect">
            <a:avLst>
              <a:gd name="adj1" fmla="val 0"/>
              <a:gd name="adj2" fmla="val 36033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四</a:t>
            </a:r>
            <a:r>
              <a:rPr lang="en-US" altLang="zh-TW" sz="24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核心</a:t>
            </a:r>
            <a:r>
              <a:rPr lang="en-US" altLang="zh-TW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TW" sz="2400">
                <a:solidFill>
                  <a:schemeClr val="tx1"/>
                </a:solidFill>
                <a:latin typeface="Oswald Medium" pitchFamily="2" charset="0"/>
                <a:ea typeface="微軟正黑體" panose="020B0604030504040204" pitchFamily="34" charset="-120"/>
                <a:cs typeface="Arial" pitchFamily="34" charset="0"/>
              </a:rPr>
              <a:t>1.7GHz </a:t>
            </a:r>
            <a:endParaRPr lang="en-US" altLang="zh-CN" sz="2400">
              <a:solidFill>
                <a:schemeClr val="tx1"/>
              </a:solidFill>
              <a:latin typeface="Oswald Medium" pitchFamily="2" charset="0"/>
              <a:ea typeface="微軟正黑體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684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剪去對角角落 2">
            <a:extLst>
              <a:ext uri="{FF2B5EF4-FFF2-40B4-BE49-F238E27FC236}">
                <a16:creationId xmlns:a16="http://schemas.microsoft.com/office/drawing/2014/main" id="{3FA71604-6A71-4DB3-B03E-C3860C150F15}"/>
              </a:ext>
            </a:extLst>
          </p:cNvPr>
          <p:cNvSpPr/>
          <p:nvPr/>
        </p:nvSpPr>
        <p:spPr>
          <a:xfrm>
            <a:off x="6444761" y="1081455"/>
            <a:ext cx="3015761" cy="1664281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DA0A0881-8BD4-4ABE-8398-6DD8782F25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197" y="4568479"/>
            <a:ext cx="3418018" cy="353062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98438ADD-40FB-4E95-B60D-20E1F5798C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197" y="1367843"/>
            <a:ext cx="3255754" cy="3377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2C83C76A-12BB-3C43-A221-108E5F2E8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419"/>
          <a:stretch/>
        </p:blipFill>
        <p:spPr>
          <a:xfrm>
            <a:off x="7518739" y="1164613"/>
            <a:ext cx="1638026" cy="15346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3F0FA3-5738-0040-98A6-21C06D120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>
                <a:latin typeface="Oswald Medium" pitchFamily="2" charset="0"/>
                <a:ea typeface="Microsoft JhengHei" panose="020B0604030504040204" pitchFamily="34" charset="-120"/>
              </a:rPr>
              <a:t>TS-231P3, TS-431P3 </a:t>
            </a:r>
            <a:r>
              <a:rPr lang="ja-JP" altLang="en-US" sz="3600">
                <a:latin typeface="Arial" pitchFamily="34" charset="0"/>
                <a:ea typeface="Microsoft JhengHei" panose="020B0604030504040204" pitchFamily="34" charset="-120"/>
              </a:rPr>
              <a:t>前方配置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3279C3-5A3A-EE48-B94E-9DAD46DDFC41}"/>
              </a:ext>
            </a:extLst>
          </p:cNvPr>
          <p:cNvSpPr txBox="1"/>
          <p:nvPr/>
        </p:nvSpPr>
        <p:spPr>
          <a:xfrm>
            <a:off x="255201" y="1788818"/>
            <a:ext cx="1681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LED</a:t>
            </a:r>
            <a:r>
              <a:rPr lang="zh-TW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狀態燈</a:t>
            </a:r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:</a:t>
            </a:r>
          </a:p>
          <a:p>
            <a:pPr algn="r"/>
            <a:r>
              <a:rPr lang="zh-TW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系統、網路、</a:t>
            </a:r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USB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7A3A68-8868-5446-9C34-D1DF05127E39}"/>
              </a:ext>
            </a:extLst>
          </p:cNvPr>
          <p:cNvSpPr txBox="1"/>
          <p:nvPr/>
        </p:nvSpPr>
        <p:spPr>
          <a:xfrm>
            <a:off x="639922" y="2403270"/>
            <a:ext cx="12971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LED</a:t>
            </a:r>
            <a:r>
              <a:rPr lang="zh-TW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狀態燈</a:t>
            </a:r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:</a:t>
            </a:r>
          </a:p>
          <a:p>
            <a:pPr algn="r"/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磁碟</a:t>
            </a:r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1,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磁碟</a:t>
            </a:r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2</a:t>
            </a:r>
          </a:p>
          <a:p>
            <a:pPr algn="r"/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磁碟</a:t>
            </a:r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3,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磁碟</a:t>
            </a:r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438C91-9F8B-7042-8A34-B3E59C01E72B}"/>
              </a:ext>
            </a:extLst>
          </p:cNvPr>
          <p:cNvSpPr txBox="1"/>
          <p:nvPr/>
        </p:nvSpPr>
        <p:spPr>
          <a:xfrm>
            <a:off x="242949" y="4023997"/>
            <a:ext cx="1694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USB 3.2 Gen1 </a:t>
            </a:r>
            <a:r>
              <a:rPr lang="zh-TW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埠</a:t>
            </a:r>
            <a:endParaRPr 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E5058C-5ECA-9E4B-BAA1-021E92CBF9C8}"/>
              </a:ext>
            </a:extLst>
          </p:cNvPr>
          <p:cNvSpPr txBox="1"/>
          <p:nvPr/>
        </p:nvSpPr>
        <p:spPr>
          <a:xfrm>
            <a:off x="1213797" y="3686916"/>
            <a:ext cx="723275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zh-TW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備份鍵</a:t>
            </a:r>
            <a:endParaRPr lang="ja-JP" alt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8F1FDA-0BA7-B542-825F-76C2D0450489}"/>
              </a:ext>
            </a:extLst>
          </p:cNvPr>
          <p:cNvSpPr txBox="1"/>
          <p:nvPr/>
        </p:nvSpPr>
        <p:spPr>
          <a:xfrm>
            <a:off x="1213797" y="3328857"/>
            <a:ext cx="723275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ja-JP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電源鍵</a:t>
            </a:r>
            <a:endParaRPr 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pic>
        <p:nvPicPr>
          <p:cNvPr id="4" name="圖片 3" descr="一張含有 室內, 遙遠, 遊戲, 影片 的圖片&#10;&#10;自動產生的描述">
            <a:extLst>
              <a:ext uri="{FF2B5EF4-FFF2-40B4-BE49-F238E27FC236}">
                <a16:creationId xmlns:a16="http://schemas.microsoft.com/office/drawing/2014/main" id="{DCF9DCBE-3F96-4EAC-8716-A37F25EC2F6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409" y="3860921"/>
            <a:ext cx="1225542" cy="1002221"/>
          </a:xfrm>
          <a:prstGeom prst="rect">
            <a:avLst/>
          </a:prstGeom>
        </p:spPr>
      </p:pic>
      <p:cxnSp>
        <p:nvCxnSpPr>
          <p:cNvPr id="28" name="Shape 248">
            <a:extLst>
              <a:ext uri="{FF2B5EF4-FFF2-40B4-BE49-F238E27FC236}">
                <a16:creationId xmlns:a16="http://schemas.microsoft.com/office/drawing/2014/main" id="{4E621D95-29F6-4C0B-A61A-3557A9BF8F06}"/>
              </a:ext>
            </a:extLst>
          </p:cNvPr>
          <p:cNvCxnSpPr>
            <a:cxnSpLocks/>
          </p:cNvCxnSpPr>
          <p:nvPr/>
        </p:nvCxnSpPr>
        <p:spPr>
          <a:xfrm rot="10800000">
            <a:off x="1978472" y="3482302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17" name="Shape 248">
            <a:extLst>
              <a:ext uri="{FF2B5EF4-FFF2-40B4-BE49-F238E27FC236}">
                <a16:creationId xmlns:a16="http://schemas.microsoft.com/office/drawing/2014/main" id="{BC4D1560-7CAC-45FA-8003-EBD180568371}"/>
              </a:ext>
            </a:extLst>
          </p:cNvPr>
          <p:cNvCxnSpPr>
            <a:cxnSpLocks/>
          </p:cNvCxnSpPr>
          <p:nvPr/>
        </p:nvCxnSpPr>
        <p:spPr>
          <a:xfrm rot="10800000">
            <a:off x="1970995" y="2042786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18" name="Shape 248">
            <a:extLst>
              <a:ext uri="{FF2B5EF4-FFF2-40B4-BE49-F238E27FC236}">
                <a16:creationId xmlns:a16="http://schemas.microsoft.com/office/drawing/2014/main" id="{C2964C00-C5AB-485A-88A4-370DEE253FE0}"/>
              </a:ext>
            </a:extLst>
          </p:cNvPr>
          <p:cNvCxnSpPr>
            <a:cxnSpLocks/>
          </p:cNvCxnSpPr>
          <p:nvPr/>
        </p:nvCxnSpPr>
        <p:spPr>
          <a:xfrm rot="10800000">
            <a:off x="1970994" y="2629639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19" name="Shape 248">
            <a:extLst>
              <a:ext uri="{FF2B5EF4-FFF2-40B4-BE49-F238E27FC236}">
                <a16:creationId xmlns:a16="http://schemas.microsoft.com/office/drawing/2014/main" id="{DA7F0919-6009-47ED-ABA2-053CD50A3155}"/>
              </a:ext>
            </a:extLst>
          </p:cNvPr>
          <p:cNvCxnSpPr>
            <a:cxnSpLocks/>
          </p:cNvCxnSpPr>
          <p:nvPr/>
        </p:nvCxnSpPr>
        <p:spPr>
          <a:xfrm rot="10800000">
            <a:off x="1990857" y="3815858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20" name="Shape 248">
            <a:extLst>
              <a:ext uri="{FF2B5EF4-FFF2-40B4-BE49-F238E27FC236}">
                <a16:creationId xmlns:a16="http://schemas.microsoft.com/office/drawing/2014/main" id="{4E710432-8C22-48CB-8879-7182E9CCD5B9}"/>
              </a:ext>
            </a:extLst>
          </p:cNvPr>
          <p:cNvCxnSpPr>
            <a:cxnSpLocks/>
          </p:cNvCxnSpPr>
          <p:nvPr/>
        </p:nvCxnSpPr>
        <p:spPr>
          <a:xfrm rot="10800000">
            <a:off x="1990857" y="4176131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22" name="Shape 248">
            <a:extLst>
              <a:ext uri="{FF2B5EF4-FFF2-40B4-BE49-F238E27FC236}">
                <a16:creationId xmlns:a16="http://schemas.microsoft.com/office/drawing/2014/main" id="{55B50CE4-35A2-4D29-B145-5ECA482A8DC7}"/>
              </a:ext>
            </a:extLst>
          </p:cNvPr>
          <p:cNvCxnSpPr>
            <a:cxnSpLocks/>
          </p:cNvCxnSpPr>
          <p:nvPr/>
        </p:nvCxnSpPr>
        <p:spPr>
          <a:xfrm flipV="1">
            <a:off x="5678220" y="3549643"/>
            <a:ext cx="92618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sp>
        <p:nvSpPr>
          <p:cNvPr id="25" name="TextBox 8">
            <a:extLst>
              <a:ext uri="{FF2B5EF4-FFF2-40B4-BE49-F238E27FC236}">
                <a16:creationId xmlns:a16="http://schemas.microsoft.com/office/drawing/2014/main" id="{B7B0CA14-8A26-4622-B3D1-51280BA80D30}"/>
              </a:ext>
            </a:extLst>
          </p:cNvPr>
          <p:cNvSpPr txBox="1"/>
          <p:nvPr/>
        </p:nvSpPr>
        <p:spPr>
          <a:xfrm>
            <a:off x="6650036" y="3278414"/>
            <a:ext cx="1460656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可鎖式硬碟托盤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並隨附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把鑰匙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 descr="一張含有 監視器, 電腦, 坐, 白色 的圖片&#10;&#10;自動產生的描述">
            <a:extLst>
              <a:ext uri="{FF2B5EF4-FFF2-40B4-BE49-F238E27FC236}">
                <a16:creationId xmlns:a16="http://schemas.microsoft.com/office/drawing/2014/main" id="{71F5B2D4-A4DE-4EFA-9BDE-E3A615CFA9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49" y="279275"/>
            <a:ext cx="630902" cy="1086857"/>
          </a:xfrm>
          <a:prstGeom prst="rect">
            <a:avLst/>
          </a:prstGeom>
        </p:spPr>
      </p:pic>
      <p:sp>
        <p:nvSpPr>
          <p:cNvPr id="26" name="TextBox 7">
            <a:extLst>
              <a:ext uri="{FF2B5EF4-FFF2-40B4-BE49-F238E27FC236}">
                <a16:creationId xmlns:a16="http://schemas.microsoft.com/office/drawing/2014/main" id="{1597CB87-6D80-4ADB-9CF3-EE1F7560DB02}"/>
              </a:ext>
            </a:extLst>
          </p:cNvPr>
          <p:cNvSpPr txBox="1"/>
          <p:nvPr/>
        </p:nvSpPr>
        <p:spPr>
          <a:xfrm>
            <a:off x="6593120" y="1234506"/>
            <a:ext cx="10887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4x 3.5</a:t>
            </a:r>
            <a:r>
              <a:rPr lang="zh-TW" altLang="en-US" sz="10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吋</a:t>
            </a:r>
            <a:r>
              <a:rPr lang="en-US" altLang="zh-TW" sz="10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/2.5</a:t>
            </a:r>
            <a:r>
              <a:rPr lang="zh-TW" altLang="en-US" sz="10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吋 </a:t>
            </a:r>
            <a:r>
              <a:rPr lang="en-US" altLang="ja-JP" sz="10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SATA 6Gb/s HDD </a:t>
            </a:r>
            <a:r>
              <a:rPr lang="zh-TW" altLang="en-US" sz="10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槽</a:t>
            </a:r>
            <a:endParaRPr lang="en-US" altLang="zh-TW" sz="1000" b="1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6734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73F2D725-6303-4E20-AFE4-7EAB69079C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151" y="4462271"/>
            <a:ext cx="3418018" cy="353062"/>
          </a:xfrm>
          <a:prstGeom prst="rect">
            <a:avLst/>
          </a:prstGeom>
        </p:spPr>
      </p:pic>
      <p:pic>
        <p:nvPicPr>
          <p:cNvPr id="8" name="圖片 7" descr="一張含有 烤箱, 白色 的圖片&#10;&#10;自動產生的描述">
            <a:extLst>
              <a:ext uri="{FF2B5EF4-FFF2-40B4-BE49-F238E27FC236}">
                <a16:creationId xmlns:a16="http://schemas.microsoft.com/office/drawing/2014/main" id="{524AC31C-F225-4CFD-951D-EA86A462A8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469" y="1183708"/>
            <a:ext cx="3103497" cy="3453613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0BB83377-E603-4FB0-9D7D-6B3E1D84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b="0">
                <a:latin typeface="Oswald Medium" pitchFamily="2" charset="0"/>
                <a:ea typeface="Microsoft JhengHei" panose="020B0604030504040204" pitchFamily="34" charset="-120"/>
              </a:rPr>
              <a:t>TS-231P3, TS-431P3 </a:t>
            </a:r>
            <a:r>
              <a:rPr lang="en-US" altLang="zh-TW" sz="3600" err="1">
                <a:latin typeface="Arial" pitchFamily="34" charset="0"/>
                <a:ea typeface="Microsoft JhengHei" panose="020B0604030504040204" pitchFamily="34" charset="-120"/>
              </a:rPr>
              <a:t>後方配置</a:t>
            </a:r>
            <a:endParaRPr lang="en-US" altLang="zh-TW" sz="3600">
              <a:latin typeface="Arial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FA812E-D0AD-FA48-9D2E-7CB0EADED7E5}"/>
              </a:ext>
            </a:extLst>
          </p:cNvPr>
          <p:cNvSpPr txBox="1"/>
          <p:nvPr/>
        </p:nvSpPr>
        <p:spPr>
          <a:xfrm>
            <a:off x="6416258" y="4004127"/>
            <a:ext cx="1580882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DC 12V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電源輸入</a:t>
            </a:r>
            <a:endParaRPr 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40EA99-680C-C44F-9306-0B0531340FB7}"/>
              </a:ext>
            </a:extLst>
          </p:cNvPr>
          <p:cNvSpPr txBox="1"/>
          <p:nvPr/>
        </p:nvSpPr>
        <p:spPr>
          <a:xfrm>
            <a:off x="576005" y="2756625"/>
            <a:ext cx="2113079" cy="73866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智慧型風扇</a:t>
            </a:r>
            <a:endParaRPr lang="en-US" altLang="zh-CN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TS-431P3: 1 x 120mm</a:t>
            </a:r>
          </a:p>
          <a:p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TS-231P3: 1 x  70mm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1DDF32-8BE4-F948-B9E4-2AAA56CE01F6}"/>
              </a:ext>
            </a:extLst>
          </p:cNvPr>
          <p:cNvSpPr txBox="1"/>
          <p:nvPr/>
        </p:nvSpPr>
        <p:spPr>
          <a:xfrm>
            <a:off x="6411178" y="2594541"/>
            <a:ext cx="2259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1 x     1 </a:t>
            </a:r>
            <a:r>
              <a:rPr lang="en-US" altLang="zh-TW" sz="140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 RJ45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網路埠</a:t>
            </a:r>
            <a:endParaRPr lang="en-US" altLang="zh-CN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739B12-0CA2-154A-8D89-28146ABD240A}"/>
              </a:ext>
            </a:extLst>
          </p:cNvPr>
          <p:cNvSpPr txBox="1"/>
          <p:nvPr/>
        </p:nvSpPr>
        <p:spPr>
          <a:xfrm>
            <a:off x="6411178" y="1634968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系統重設鍵</a:t>
            </a:r>
            <a:endParaRPr 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851C26-73DF-0948-9EAE-4D1DAB8C4D30}"/>
              </a:ext>
            </a:extLst>
          </p:cNvPr>
          <p:cNvSpPr txBox="1"/>
          <p:nvPr/>
        </p:nvSpPr>
        <p:spPr>
          <a:xfrm>
            <a:off x="508237" y="4017213"/>
            <a:ext cx="1938351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Kensington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防盜鎖孔</a:t>
            </a:r>
            <a:endParaRPr 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34" name="Shape 248">
            <a:extLst>
              <a:ext uri="{FF2B5EF4-FFF2-40B4-BE49-F238E27FC236}">
                <a16:creationId xmlns:a16="http://schemas.microsoft.com/office/drawing/2014/main" id="{C7625387-3ACC-42BE-B57E-3640867D232B}"/>
              </a:ext>
            </a:extLst>
          </p:cNvPr>
          <p:cNvCxnSpPr>
            <a:cxnSpLocks/>
          </p:cNvCxnSpPr>
          <p:nvPr/>
        </p:nvCxnSpPr>
        <p:spPr>
          <a:xfrm rot="10800000" flipV="1">
            <a:off x="5712999" y="1788858"/>
            <a:ext cx="724988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24875721-7B64-4EE3-829A-A163A686F2FB}"/>
              </a:ext>
            </a:extLst>
          </p:cNvPr>
          <p:cNvCxnSpPr>
            <a:cxnSpLocks/>
          </p:cNvCxnSpPr>
          <p:nvPr/>
        </p:nvCxnSpPr>
        <p:spPr>
          <a:xfrm>
            <a:off x="1754114" y="2915872"/>
            <a:ext cx="2334875" cy="0"/>
          </a:xfrm>
          <a:prstGeom prst="line">
            <a:avLst/>
          </a:prstGeom>
          <a:ln w="19050">
            <a:solidFill>
              <a:srgbClr val="FFFF00"/>
            </a:solidFill>
            <a:headEnd type="none"/>
            <a:tailEnd type="oval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B7BA64B3-8516-4FC6-986C-DB364E1D440F}"/>
              </a:ext>
            </a:extLst>
          </p:cNvPr>
          <p:cNvSpPr/>
          <p:nvPr/>
        </p:nvSpPr>
        <p:spPr>
          <a:xfrm>
            <a:off x="5311071" y="2394008"/>
            <a:ext cx="447040" cy="403940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22240DE2-A97F-4612-B84B-E67BB8E6CAD7}"/>
              </a:ext>
            </a:extLst>
          </p:cNvPr>
          <p:cNvCxnSpPr>
            <a:cxnSpLocks/>
          </p:cNvCxnSpPr>
          <p:nvPr/>
        </p:nvCxnSpPr>
        <p:spPr>
          <a:xfrm>
            <a:off x="5791239" y="2756625"/>
            <a:ext cx="646748" cy="0"/>
          </a:xfrm>
          <a:prstGeom prst="line">
            <a:avLst/>
          </a:prstGeom>
          <a:ln w="19050">
            <a:solidFill>
              <a:srgbClr val="FFFF00"/>
            </a:solidFill>
            <a:headEnd type="oval"/>
            <a:tailEnd type="non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7D8B73A9-568E-4F82-96B6-F01B235D028C}"/>
              </a:ext>
            </a:extLst>
          </p:cNvPr>
          <p:cNvCxnSpPr>
            <a:cxnSpLocks/>
          </p:cNvCxnSpPr>
          <p:nvPr/>
        </p:nvCxnSpPr>
        <p:spPr>
          <a:xfrm flipV="1">
            <a:off x="2429867" y="4171678"/>
            <a:ext cx="756914" cy="8241"/>
          </a:xfrm>
          <a:prstGeom prst="line">
            <a:avLst/>
          </a:prstGeom>
          <a:ln w="19050">
            <a:solidFill>
              <a:srgbClr val="FFFF00"/>
            </a:solidFill>
            <a:headEnd type="none"/>
            <a:tailEnd type="oval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>
            <a:extLst>
              <a:ext uri="{FF2B5EF4-FFF2-40B4-BE49-F238E27FC236}">
                <a16:creationId xmlns:a16="http://schemas.microsoft.com/office/drawing/2014/main" id="{D142444F-597D-4A26-9A2A-7C998036E53D}"/>
              </a:ext>
            </a:extLst>
          </p:cNvPr>
          <p:cNvSpPr/>
          <p:nvPr/>
        </p:nvSpPr>
        <p:spPr>
          <a:xfrm>
            <a:off x="5323349" y="3578789"/>
            <a:ext cx="447040" cy="417772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TextBox 10">
            <a:extLst>
              <a:ext uri="{FF2B5EF4-FFF2-40B4-BE49-F238E27FC236}">
                <a16:creationId xmlns:a16="http://schemas.microsoft.com/office/drawing/2014/main" id="{6F409F55-23AE-489E-9C3B-942581E32EFB}"/>
              </a:ext>
            </a:extLst>
          </p:cNvPr>
          <p:cNvSpPr txBox="1"/>
          <p:nvPr/>
        </p:nvSpPr>
        <p:spPr>
          <a:xfrm>
            <a:off x="6416258" y="3650958"/>
            <a:ext cx="2390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2 x USB 3.2 Gen1 (5Gbps)</a:t>
            </a:r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25620664-789C-4045-80D9-8E72AD8F8C5E}"/>
              </a:ext>
            </a:extLst>
          </p:cNvPr>
          <p:cNvCxnSpPr>
            <a:cxnSpLocks/>
          </p:cNvCxnSpPr>
          <p:nvPr/>
        </p:nvCxnSpPr>
        <p:spPr>
          <a:xfrm>
            <a:off x="5779670" y="3809927"/>
            <a:ext cx="646748" cy="0"/>
          </a:xfrm>
          <a:prstGeom prst="line">
            <a:avLst/>
          </a:prstGeom>
          <a:ln w="19050">
            <a:solidFill>
              <a:srgbClr val="FFFF00"/>
            </a:solidFill>
            <a:headEnd type="oval"/>
            <a:tailEnd type="non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A9AC2DD6-A8AD-43AA-88A5-F0F547EC030C}"/>
              </a:ext>
            </a:extLst>
          </p:cNvPr>
          <p:cNvCxnSpPr>
            <a:cxnSpLocks/>
          </p:cNvCxnSpPr>
          <p:nvPr/>
        </p:nvCxnSpPr>
        <p:spPr>
          <a:xfrm>
            <a:off x="5702839" y="4144695"/>
            <a:ext cx="724988" cy="0"/>
          </a:xfrm>
          <a:prstGeom prst="line">
            <a:avLst/>
          </a:prstGeom>
          <a:ln w="19050">
            <a:solidFill>
              <a:srgbClr val="FFFF00"/>
            </a:solidFill>
            <a:headEnd type="oval"/>
            <a:tailEnd type="non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圖片 19">
            <a:extLst>
              <a:ext uri="{FF2B5EF4-FFF2-40B4-BE49-F238E27FC236}">
                <a16:creationId xmlns:a16="http://schemas.microsoft.com/office/drawing/2014/main" id="{B56842F4-500C-46FC-9896-C2B36008C8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434" y="279274"/>
            <a:ext cx="617949" cy="1086857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A14AB298-5644-8345-8C6F-C9F28A8E95E2}"/>
              </a:ext>
            </a:extLst>
          </p:cNvPr>
          <p:cNvSpPr/>
          <p:nvPr/>
        </p:nvSpPr>
        <p:spPr>
          <a:xfrm>
            <a:off x="5314798" y="1959183"/>
            <a:ext cx="447040" cy="403940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A8F50F32-0D23-2244-91EF-045642B05F83}"/>
              </a:ext>
            </a:extLst>
          </p:cNvPr>
          <p:cNvCxnSpPr>
            <a:cxnSpLocks/>
          </p:cNvCxnSpPr>
          <p:nvPr/>
        </p:nvCxnSpPr>
        <p:spPr>
          <a:xfrm>
            <a:off x="5794966" y="2321800"/>
            <a:ext cx="646748" cy="0"/>
          </a:xfrm>
          <a:prstGeom prst="line">
            <a:avLst/>
          </a:prstGeom>
          <a:ln w="19050">
            <a:solidFill>
              <a:srgbClr val="FFFF00"/>
            </a:solidFill>
            <a:headEnd type="oval"/>
            <a:tailEnd type="none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10">
            <a:extLst>
              <a:ext uri="{FF2B5EF4-FFF2-40B4-BE49-F238E27FC236}">
                <a16:creationId xmlns:a16="http://schemas.microsoft.com/office/drawing/2014/main" id="{44908609-E4B6-404E-BB00-08398913D8C1}"/>
              </a:ext>
            </a:extLst>
          </p:cNvPr>
          <p:cNvSpPr txBox="1"/>
          <p:nvPr/>
        </p:nvSpPr>
        <p:spPr>
          <a:xfrm>
            <a:off x="6426418" y="2161153"/>
            <a:ext cx="2244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1 x 2.5 </a:t>
            </a:r>
            <a:r>
              <a:rPr lang="en-US" altLang="zh-TW" sz="140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 RJ45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網路埠</a:t>
            </a:r>
            <a:endParaRPr lang="en-US" altLang="zh-CN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518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剪去對角角落 21">
            <a:extLst>
              <a:ext uri="{FF2B5EF4-FFF2-40B4-BE49-F238E27FC236}">
                <a16:creationId xmlns:a16="http://schemas.microsoft.com/office/drawing/2014/main" id="{2344BAE0-6351-4A16-B5E1-03B2E486A898}"/>
              </a:ext>
            </a:extLst>
          </p:cNvPr>
          <p:cNvSpPr/>
          <p:nvPr/>
        </p:nvSpPr>
        <p:spPr>
          <a:xfrm>
            <a:off x="6489917" y="1081455"/>
            <a:ext cx="3015761" cy="1664281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9A2DCA8D-FCDB-47A2-B042-C00A248CB4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908" y="4619689"/>
            <a:ext cx="3418018" cy="3530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3F0FA3-5738-0040-98A6-21C06D120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0">
                <a:latin typeface="Oswald Medium" pitchFamily="2" charset="0"/>
                <a:ea typeface="Microsoft JhengHei" panose="020B0604030504040204" pitchFamily="34" charset="-120"/>
              </a:rPr>
              <a:t>TS-431X3</a:t>
            </a:r>
            <a:r>
              <a:rPr lang="en-US" sz="3600">
                <a:latin typeface="Arial" pitchFamily="34" charset="0"/>
                <a:ea typeface="Microsoft JhengHei" panose="020B0604030504040204" pitchFamily="34" charset="-120"/>
              </a:rPr>
              <a:t> </a:t>
            </a:r>
            <a:r>
              <a:rPr lang="ja-JP" altLang="en-US" sz="3600">
                <a:latin typeface="Arial" pitchFamily="34" charset="0"/>
                <a:ea typeface="Microsoft JhengHei" panose="020B0604030504040204" pitchFamily="34" charset="-120"/>
              </a:rPr>
              <a:t>前方配置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A38CFB32-3041-49E1-A9F0-1CA7B81EFF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3710" y="1283500"/>
            <a:ext cx="3274658" cy="3569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F3E9B7E2-4FFB-47FD-B0B4-3BA8F221905A}"/>
              </a:ext>
            </a:extLst>
          </p:cNvPr>
          <p:cNvSpPr txBox="1"/>
          <p:nvPr/>
        </p:nvSpPr>
        <p:spPr>
          <a:xfrm>
            <a:off x="248722" y="1770916"/>
            <a:ext cx="1681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LED</a:t>
            </a:r>
            <a:r>
              <a:rPr lang="zh-TW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狀態燈</a:t>
            </a:r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: </a:t>
            </a:r>
          </a:p>
          <a:p>
            <a:pPr algn="r"/>
            <a:r>
              <a:rPr lang="zh-TW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系統、網路、</a:t>
            </a:r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USB</a:t>
            </a: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5451992E-D826-4B0C-867B-016A78506E7E}"/>
              </a:ext>
            </a:extLst>
          </p:cNvPr>
          <p:cNvSpPr txBox="1"/>
          <p:nvPr/>
        </p:nvSpPr>
        <p:spPr>
          <a:xfrm>
            <a:off x="628298" y="2344728"/>
            <a:ext cx="12972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LED</a:t>
            </a:r>
            <a:r>
              <a:rPr lang="zh-TW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狀態燈</a:t>
            </a:r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: </a:t>
            </a:r>
          </a:p>
          <a:p>
            <a:pPr algn="r"/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磁碟</a:t>
            </a:r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1,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磁碟</a:t>
            </a:r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2</a:t>
            </a:r>
          </a:p>
          <a:p>
            <a:pPr algn="r"/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磁碟</a:t>
            </a:r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3, </a:t>
            </a:r>
            <a:r>
              <a:rPr lang="zh-CN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磁碟</a:t>
            </a:r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4</a:t>
            </a:r>
          </a:p>
          <a:p>
            <a:pPr algn="r"/>
            <a:endParaRPr 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34" name="TextBox 11">
            <a:extLst>
              <a:ext uri="{FF2B5EF4-FFF2-40B4-BE49-F238E27FC236}">
                <a16:creationId xmlns:a16="http://schemas.microsoft.com/office/drawing/2014/main" id="{B421C346-D074-49BB-A7A0-C1611CEE35F3}"/>
              </a:ext>
            </a:extLst>
          </p:cNvPr>
          <p:cNvSpPr txBox="1"/>
          <p:nvPr/>
        </p:nvSpPr>
        <p:spPr>
          <a:xfrm>
            <a:off x="436055" y="4114221"/>
            <a:ext cx="158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1 x USB 3.2 Gen1 </a:t>
            </a:r>
            <a:r>
              <a:rPr lang="zh-TW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埠 </a:t>
            </a:r>
            <a:r>
              <a:rPr lang="en-US" altLang="zh-TW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(5 Gbps)</a:t>
            </a:r>
            <a:endParaRPr 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1517FD70-A168-45E5-892E-A378EA28DF52}"/>
              </a:ext>
            </a:extLst>
          </p:cNvPr>
          <p:cNvSpPr txBox="1"/>
          <p:nvPr/>
        </p:nvSpPr>
        <p:spPr>
          <a:xfrm>
            <a:off x="1217134" y="3723166"/>
            <a:ext cx="723275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備份鍵</a:t>
            </a:r>
            <a:endParaRPr lang="ja-JP" alt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06E7561C-69C0-4634-9088-FFD09C0D617F}"/>
              </a:ext>
            </a:extLst>
          </p:cNvPr>
          <p:cNvSpPr txBox="1"/>
          <p:nvPr/>
        </p:nvSpPr>
        <p:spPr>
          <a:xfrm>
            <a:off x="1224892" y="3386003"/>
            <a:ext cx="723275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ja-JP" altLang="en-US" sz="14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電源鍵</a:t>
            </a:r>
            <a:endParaRPr lang="en-US" sz="14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cxnSp>
        <p:nvCxnSpPr>
          <p:cNvPr id="37" name="Shape 248">
            <a:extLst>
              <a:ext uri="{FF2B5EF4-FFF2-40B4-BE49-F238E27FC236}">
                <a16:creationId xmlns:a16="http://schemas.microsoft.com/office/drawing/2014/main" id="{7DF9982C-BDC1-4FB6-A3E8-7232F1C3C9D8}"/>
              </a:ext>
            </a:extLst>
          </p:cNvPr>
          <p:cNvCxnSpPr>
            <a:cxnSpLocks/>
          </p:cNvCxnSpPr>
          <p:nvPr/>
        </p:nvCxnSpPr>
        <p:spPr>
          <a:xfrm rot="10800000">
            <a:off x="1948218" y="3539448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43" name="Shape 248">
            <a:extLst>
              <a:ext uri="{FF2B5EF4-FFF2-40B4-BE49-F238E27FC236}">
                <a16:creationId xmlns:a16="http://schemas.microsoft.com/office/drawing/2014/main" id="{FC6644D1-3210-4F3E-9738-22BD526C9630}"/>
              </a:ext>
            </a:extLst>
          </p:cNvPr>
          <p:cNvCxnSpPr>
            <a:cxnSpLocks/>
          </p:cNvCxnSpPr>
          <p:nvPr/>
        </p:nvCxnSpPr>
        <p:spPr>
          <a:xfrm rot="10800000">
            <a:off x="1940741" y="2050284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44" name="Shape 248">
            <a:extLst>
              <a:ext uri="{FF2B5EF4-FFF2-40B4-BE49-F238E27FC236}">
                <a16:creationId xmlns:a16="http://schemas.microsoft.com/office/drawing/2014/main" id="{90B38287-E801-4CE4-BBD1-FDF0A3416749}"/>
              </a:ext>
            </a:extLst>
          </p:cNvPr>
          <p:cNvCxnSpPr>
            <a:cxnSpLocks/>
          </p:cNvCxnSpPr>
          <p:nvPr/>
        </p:nvCxnSpPr>
        <p:spPr>
          <a:xfrm rot="10800000">
            <a:off x="1940740" y="2657457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45" name="Shape 248">
            <a:extLst>
              <a:ext uri="{FF2B5EF4-FFF2-40B4-BE49-F238E27FC236}">
                <a16:creationId xmlns:a16="http://schemas.microsoft.com/office/drawing/2014/main" id="{5322B1D4-95DE-4AAD-9C90-456609DDC0BF}"/>
              </a:ext>
            </a:extLst>
          </p:cNvPr>
          <p:cNvCxnSpPr>
            <a:cxnSpLocks/>
          </p:cNvCxnSpPr>
          <p:nvPr/>
        </p:nvCxnSpPr>
        <p:spPr>
          <a:xfrm rot="10800000">
            <a:off x="1960603" y="3872428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46" name="Shape 248">
            <a:extLst>
              <a:ext uri="{FF2B5EF4-FFF2-40B4-BE49-F238E27FC236}">
                <a16:creationId xmlns:a16="http://schemas.microsoft.com/office/drawing/2014/main" id="{A81BCA0E-11B8-4853-B5E8-88047ED71582}"/>
              </a:ext>
            </a:extLst>
          </p:cNvPr>
          <p:cNvCxnSpPr>
            <a:cxnSpLocks/>
          </p:cNvCxnSpPr>
          <p:nvPr/>
        </p:nvCxnSpPr>
        <p:spPr>
          <a:xfrm rot="10800000">
            <a:off x="1960603" y="4257448"/>
            <a:ext cx="1111449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pic>
        <p:nvPicPr>
          <p:cNvPr id="47" name="圖片 46" descr="一張含有 室內, 遙遠, 遊戲, 影片 的圖片&#10;&#10;自動產生的描述">
            <a:extLst>
              <a:ext uri="{FF2B5EF4-FFF2-40B4-BE49-F238E27FC236}">
                <a16:creationId xmlns:a16="http://schemas.microsoft.com/office/drawing/2014/main" id="{91E50A4B-EE3E-4C21-83DE-A3D1015D5A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714" y="3793999"/>
            <a:ext cx="1225542" cy="1002221"/>
          </a:xfrm>
          <a:prstGeom prst="rect">
            <a:avLst/>
          </a:prstGeom>
        </p:spPr>
      </p:pic>
      <p:cxnSp>
        <p:nvCxnSpPr>
          <p:cNvPr id="48" name="Shape 248">
            <a:extLst>
              <a:ext uri="{FF2B5EF4-FFF2-40B4-BE49-F238E27FC236}">
                <a16:creationId xmlns:a16="http://schemas.microsoft.com/office/drawing/2014/main" id="{7EF0627F-F938-4154-A952-B74F6090F127}"/>
              </a:ext>
            </a:extLst>
          </p:cNvPr>
          <p:cNvCxnSpPr>
            <a:cxnSpLocks/>
          </p:cNvCxnSpPr>
          <p:nvPr/>
        </p:nvCxnSpPr>
        <p:spPr>
          <a:xfrm flipV="1">
            <a:off x="5769921" y="3627739"/>
            <a:ext cx="1187802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oval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pic>
        <p:nvPicPr>
          <p:cNvPr id="51" name="Picture 6">
            <a:extLst>
              <a:ext uri="{FF2B5EF4-FFF2-40B4-BE49-F238E27FC236}">
                <a16:creationId xmlns:a16="http://schemas.microsoft.com/office/drawing/2014/main" id="{93FB6A5B-6191-4AF7-92DA-C1540E574C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55"/>
          <a:stretch/>
        </p:blipFill>
        <p:spPr>
          <a:xfrm>
            <a:off x="7755937" y="1209097"/>
            <a:ext cx="1553856" cy="1433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TextBox 7">
            <a:extLst>
              <a:ext uri="{FF2B5EF4-FFF2-40B4-BE49-F238E27FC236}">
                <a16:creationId xmlns:a16="http://schemas.microsoft.com/office/drawing/2014/main" id="{05E19F1D-CC29-4A97-B104-69DD888D9FDF}"/>
              </a:ext>
            </a:extLst>
          </p:cNvPr>
          <p:cNvSpPr txBox="1"/>
          <p:nvPr/>
        </p:nvSpPr>
        <p:spPr>
          <a:xfrm>
            <a:off x="6561662" y="1103004"/>
            <a:ext cx="10887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4x 3.5</a:t>
            </a:r>
            <a:r>
              <a:rPr lang="zh-TW" altLang="en-US" sz="10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吋</a:t>
            </a:r>
            <a:r>
              <a:rPr lang="en-US" altLang="zh-TW" sz="10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/2.5</a:t>
            </a:r>
            <a:r>
              <a:rPr lang="zh-TW" altLang="en-US" sz="10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吋 </a:t>
            </a:r>
            <a:r>
              <a:rPr lang="en-US" altLang="ja-JP" sz="10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SATA 6Gb/s HDD </a:t>
            </a:r>
            <a:r>
              <a:rPr lang="zh-TW" altLang="en-US" sz="10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槽</a:t>
            </a:r>
            <a:endParaRPr lang="en-US" altLang="zh-TW" sz="1000" b="1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FD29E842-9BEE-4CEF-AA45-91628A3228D6}"/>
              </a:ext>
            </a:extLst>
          </p:cNvPr>
          <p:cNvSpPr txBox="1"/>
          <p:nvPr/>
        </p:nvSpPr>
        <p:spPr>
          <a:xfrm>
            <a:off x="7051485" y="3334573"/>
            <a:ext cx="144142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可鎖式硬碟托盤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隨附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把鑰匙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072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73E3F9">
                <a:alpha val="27000"/>
              </a:srgbClr>
            </a:gs>
            <a:gs pos="100000">
              <a:srgbClr val="73E3F9">
                <a:alpha val="11000"/>
              </a:srgbClr>
            </a:gs>
          </a:gsLst>
          <a:lin ang="0" scaled="0"/>
        </a:gra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1994</Words>
  <Application>Microsoft Office PowerPoint</Application>
  <PresentationFormat>如螢幕大小 (16:9)</PresentationFormat>
  <Paragraphs>454</Paragraphs>
  <Slides>37</Slides>
  <Notes>22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51" baseType="lpstr">
      <vt:lpstr>Adobe 繁黑體 Std B</vt:lpstr>
      <vt:lpstr>Arial Unicode MS</vt:lpstr>
      <vt:lpstr>Microsoft JhengHei UI</vt:lpstr>
      <vt:lpstr>微軟正黑體</vt:lpstr>
      <vt:lpstr>微軟正黑體</vt:lpstr>
      <vt:lpstr>新細明體</vt:lpstr>
      <vt:lpstr>Arial</vt:lpstr>
      <vt:lpstr>Arial</vt:lpstr>
      <vt:lpstr>Calibri</vt:lpstr>
      <vt:lpstr>Corbel</vt:lpstr>
      <vt:lpstr>FrutigerExt-Bold</vt:lpstr>
      <vt:lpstr>Oswald</vt:lpstr>
      <vt:lpstr>Oswald Medium</vt:lpstr>
      <vt:lpstr>Office 佈景主題</vt:lpstr>
      <vt:lpstr>PowerPoint 簡報</vt:lpstr>
      <vt:lpstr>四核 TS-231P3, TS-431P3, TS-431X3 全新升級 2.5GbE</vt:lpstr>
      <vt:lpstr>愛拍很多 4K 60P VLOG 的你， 大空間備份與分享需求?  </vt:lpstr>
      <vt:lpstr>工作室或辦公室環境多人協作 需要在有限的預算內更快速分享大量檔案？  </vt:lpstr>
      <vt:lpstr>四核 1.7G 澎湃動力，高速網路激發潛能 </vt:lpstr>
      <vt:lpstr>表現即將遠遠超乎你的預期</vt:lpstr>
      <vt:lpstr>TS-231P3, TS-431P3 前方配置</vt:lpstr>
      <vt:lpstr>TS-231P3, TS-431P3 後方配置</vt:lpstr>
      <vt:lpstr>TS-431X3 前方配置</vt:lpstr>
      <vt:lpstr>TS-431X3 後方配置</vt:lpstr>
      <vt:lpstr>全系列皆可輕鬆擴充記憶體達 8GB</vt:lpstr>
      <vt:lpstr>快速裝拆的 HDD 與 SSD 安裝</vt:lpstr>
      <vt:lpstr>免換網路佈線，立馬升級 2.5GbE</vt:lpstr>
      <vt:lpstr>速度不夠還有 TS-431X3 10GbE SFP+ 神救援</vt:lpstr>
      <vt:lpstr>一併購足短距離10G SFP+ DAC 直連線纜</vt:lpstr>
      <vt:lpstr>TS-431P3 2.5GbE 傳輸效能</vt:lpstr>
      <vt:lpstr>TS-431X3 10GbE SFP+ 傳輸效能</vt:lpstr>
      <vt:lpstr>無 10GbE/5GbE/2.5GbE 的 NAS/PC 也可用 USB 轉 5GbE/2.5GbE 配件以提升整體傳輸效能</vt:lpstr>
      <vt:lpstr>Live Demo</vt:lpstr>
      <vt:lpstr>宅經濟與遠距工作的好幫手 各式 NAS 應用服務</vt:lpstr>
      <vt:lpstr>對抗勒索病毒的最佳電腦備份方案</vt:lpstr>
      <vt:lpstr>有備無患，Time Machine 資料再備一份</vt:lpstr>
      <vt:lpstr>HBS 3 資料備份與還原，隨處取用</vt:lpstr>
      <vt:lpstr>QNAP 快照技術特色</vt:lpstr>
      <vt:lpstr>隨時利用 myQNAPcloud 與 QNAP ID 連回</vt:lpstr>
      <vt:lpstr>連接 Dropbox、One Drive、  Google Drive ，檔案存取更便利</vt:lpstr>
      <vt:lpstr>QNAP QVPN 與專屬 VPN 協定 - QBelt</vt:lpstr>
      <vt:lpstr>利用 WordPress 打造自己專屬無廣告的網站 </vt:lpstr>
      <vt:lpstr>QuMagie 照片管理，珍藏與分享美好時光</vt:lpstr>
      <vt:lpstr>Cinema28 多房影音串流播放系統</vt:lpstr>
      <vt:lpstr>使用 PLEX 建構個人媒體收藏指揮中心</vt:lpstr>
      <vt:lpstr>Surveillance Station 24x7 居家看護與防盜</vt:lpstr>
      <vt:lpstr>四核 + 最大 8GB RAM，最適創意無極限的軟體容器工作站 (Container Station)</vt:lpstr>
      <vt:lpstr>QNAP 行動陣線聯盟、 所有資料與應用帶著走</vt:lpstr>
      <vt:lpstr>TR USB RAID 與 TL USB JBOD 外接盒恣意擴充</vt:lpstr>
      <vt:lpstr>超值 2.5GbE &amp; 10GbE 讓你節省更多時間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胡燕蓉</dc:creator>
  <cp:lastModifiedBy>QNAP_Hsuan Chang</cp:lastModifiedBy>
  <cp:revision>2</cp:revision>
  <dcterms:modified xsi:type="dcterms:W3CDTF">2020-04-28T07:03:55Z</dcterms:modified>
</cp:coreProperties>
</file>