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533" r:id="rId3"/>
    <p:sldId id="540" r:id="rId4"/>
    <p:sldId id="568" r:id="rId5"/>
    <p:sldId id="567" r:id="rId6"/>
    <p:sldId id="532" r:id="rId7"/>
    <p:sldId id="361" r:id="rId8"/>
    <p:sldId id="362" r:id="rId9"/>
    <p:sldId id="541" r:id="rId10"/>
    <p:sldId id="542" r:id="rId11"/>
    <p:sldId id="534" r:id="rId12"/>
    <p:sldId id="363" r:id="rId13"/>
    <p:sldId id="565" r:id="rId14"/>
    <p:sldId id="343" r:id="rId15"/>
    <p:sldId id="290" r:id="rId16"/>
    <p:sldId id="293" r:id="rId17"/>
    <p:sldId id="569" r:id="rId18"/>
    <p:sldId id="539" r:id="rId19"/>
    <p:sldId id="563" r:id="rId20"/>
    <p:sldId id="561" r:id="rId21"/>
    <p:sldId id="265" r:id="rId22"/>
    <p:sldId id="543" r:id="rId23"/>
    <p:sldId id="554" r:id="rId24"/>
    <p:sldId id="371" r:id="rId25"/>
    <p:sldId id="558" r:id="rId26"/>
    <p:sldId id="559" r:id="rId27"/>
    <p:sldId id="306" r:id="rId28"/>
    <p:sldId id="556" r:id="rId29"/>
    <p:sldId id="550" r:id="rId30"/>
    <p:sldId id="268" r:id="rId31"/>
    <p:sldId id="269" r:id="rId32"/>
    <p:sldId id="272" r:id="rId33"/>
    <p:sldId id="570" r:id="rId34"/>
    <p:sldId id="557" r:id="rId35"/>
    <p:sldId id="538" r:id="rId36"/>
    <p:sldId id="408" r:id="rId37"/>
    <p:sldId id="564" r:id="rId38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Ichung Tsai" initials="QT" lastIdx="3" clrIdx="0">
    <p:extLst>
      <p:ext uri="{19B8F6BF-5375-455C-9EA6-DF929625EA0E}">
        <p15:presenceInfo xmlns:p15="http://schemas.microsoft.com/office/powerpoint/2012/main" userId="S::ichungtsai@ieinet.onmicrosoft.com::dfac0fbd-260b-4bb6-99a5-cd67de5de6ac" providerId="AD"/>
      </p:ext>
    </p:extLst>
  </p:cmAuthor>
  <p:cmAuthor id="2" name="QNAP_JASON HSU" initials="QH" lastIdx="1" clrIdx="1">
    <p:extLst>
      <p:ext uri="{19B8F6BF-5375-455C-9EA6-DF929625EA0E}">
        <p15:presenceInfo xmlns:p15="http://schemas.microsoft.com/office/powerpoint/2012/main" userId="S::jasonhsu@ieinet.onmicrosoft.com::037722cf-a7a4-45b3-87d9-a621b36907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F1BD"/>
    <a:srgbClr val="73E3F9"/>
    <a:srgbClr val="1C12D5"/>
    <a:srgbClr val="F9E467"/>
    <a:srgbClr val="F3FFFE"/>
    <a:srgbClr val="717171"/>
    <a:srgbClr val="D9FFFF"/>
    <a:srgbClr val="D605E4"/>
    <a:srgbClr val="DF0D79"/>
    <a:srgbClr val="9B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" v="27" dt="2020-04-28T05:59:03.840"/>
    <p1510:client id="{3568C964-4FD4-074A-930A-04285004FCBC}" v="1647" dt="2020-04-28T08:17:20.665"/>
    <p1510:client id="{7098686D-75EB-6B79-8C9B-024A32073BDB}" v="87" dt="2020-04-28T02:58:32.652"/>
    <p1510:client id="{7FC309A6-FC83-8767-69F1-BF8BAAE26346}" v="55" dt="2020-04-28T08:50:48.087"/>
    <p1510:client id="{BD441E89-131A-436F-BFCD-BEAAFDD8484D}" v="257" dt="2020-04-28T09:55:12.367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96" y="4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5C96-7668-48A6-906E-60409CB4F0E2}" type="datetimeFigureOut">
              <a:rPr lang="zh-TW" altLang="en-US" smtClean="0"/>
              <a:pPr/>
              <a:t>2020/4/28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E37DA-B174-4061-859C-D3EB947C68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469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C302E-FD06-FF4A-845C-7242F44AD2E4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067F0-5D8C-C649-9E7E-E5C399B34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25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848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4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34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134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8139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209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7568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473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網路上有 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35%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的網站皆選用 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WordPress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服務。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11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390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58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978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Max 8GB RAM for x31P3/431X3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75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434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7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56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98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43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07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1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45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597820"/>
            <a:ext cx="6264696" cy="613890"/>
          </a:xfrm>
          <a:effectLst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 b="1">
                <a:solidFill>
                  <a:srgbClr val="48DCD5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59832" y="2355726"/>
            <a:ext cx="4968552" cy="66521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2020/4/28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30B78EB-6E3C-4F81-8E8F-F633347FFC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1" y="0"/>
            <a:ext cx="913505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5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81A9B9A-E1B0-42F2-AB58-F44A037BA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F1FD85-4FAA-4313-BCDF-930D6ECE90E3}"/>
              </a:ext>
            </a:extLst>
          </p:cNvPr>
          <p:cNvSpPr/>
          <p:nvPr userDrawn="1"/>
        </p:nvSpPr>
        <p:spPr>
          <a:xfrm>
            <a:off x="723899" y="889764"/>
            <a:ext cx="3895140" cy="2456686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24973F-C67E-40A4-A21A-26859C78CAF0}"/>
              </a:ext>
            </a:extLst>
          </p:cNvPr>
          <p:cNvSpPr/>
          <p:nvPr userDrawn="1"/>
        </p:nvSpPr>
        <p:spPr>
          <a:xfrm>
            <a:off x="723899" y="897399"/>
            <a:ext cx="3895139" cy="2273194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231749-19C6-4E5B-A33D-CEDB0FD06320}"/>
              </a:ext>
            </a:extLst>
          </p:cNvPr>
          <p:cNvSpPr/>
          <p:nvPr userDrawn="1"/>
        </p:nvSpPr>
        <p:spPr>
          <a:xfrm>
            <a:off x="723899" y="889764"/>
            <a:ext cx="3895139" cy="2196336"/>
          </a:xfrm>
          <a:prstGeom prst="rect">
            <a:avLst/>
          </a:prstGeom>
          <a:noFill/>
          <a:ln>
            <a:gradFill>
              <a:gsLst>
                <a:gs pos="52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A51FC42-E53E-4CCA-B0BD-0DABBF0E6A65}"/>
              </a:ext>
            </a:extLst>
          </p:cNvPr>
          <p:cNvGrpSpPr/>
          <p:nvPr userDrawn="1"/>
        </p:nvGrpSpPr>
        <p:grpSpPr>
          <a:xfrm>
            <a:off x="264111" y="2846433"/>
            <a:ext cx="4825449" cy="1968924"/>
            <a:chOff x="205322" y="2845436"/>
            <a:chExt cx="5131170" cy="209366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AA68BF9-59B4-4774-BE94-B6AB63AF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322" y="2845436"/>
              <a:ext cx="5131170" cy="198412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AE2D862-A1CF-4ED5-BD46-4B81D3892F77}"/>
                </a:ext>
              </a:extLst>
            </p:cNvPr>
            <p:cNvSpPr txBox="1"/>
            <p:nvPr/>
          </p:nvSpPr>
          <p:spPr>
            <a:xfrm>
              <a:off x="874432" y="4616972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A9802861-57E1-4367-91B4-BE15B79FB5EF}"/>
                </a:ext>
              </a:extLst>
            </p:cNvPr>
            <p:cNvSpPr txBox="1"/>
            <p:nvPr/>
          </p:nvSpPr>
          <p:spPr>
            <a:xfrm>
              <a:off x="1990856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TS-231K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1898AE7E-3029-41A6-9D04-F51C02650347}"/>
                </a:ext>
              </a:extLst>
            </p:cNvPr>
            <p:cNvSpPr txBox="1"/>
            <p:nvPr/>
          </p:nvSpPr>
          <p:spPr>
            <a:xfrm>
              <a:off x="2900574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TS-131K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0B52FC1-54CF-4EFF-B26B-67D6FA6AD3B7}"/>
                </a:ext>
              </a:extLst>
            </p:cNvPr>
            <p:cNvSpPr txBox="1"/>
            <p:nvPr/>
          </p:nvSpPr>
          <p:spPr>
            <a:xfrm>
              <a:off x="4150431" y="4618793"/>
              <a:ext cx="1108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TS-431KX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497F8A6-3FBB-4DB9-A22B-705E7452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95" y="1073274"/>
            <a:ext cx="3988904" cy="1647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C939F2FD-2549-403A-8990-7ECF01EE3F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2091" y="554764"/>
            <a:ext cx="960887" cy="1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6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43365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83915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階段, 電腦 的圖片&#10;&#10;自動產生的描述">
            <a:extLst>
              <a:ext uri="{FF2B5EF4-FFF2-40B4-BE49-F238E27FC236}">
                <a16:creationId xmlns:a16="http://schemas.microsoft.com/office/drawing/2014/main" id="{D361E192-E631-4289-92D5-13BEA5C3C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5778BE0-EBED-47CC-BA7B-C835D6D0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81" y="1363008"/>
            <a:ext cx="4366819" cy="104999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6605271B-6781-4C8C-B7BF-7C952C922115}"/>
              </a:ext>
            </a:extLst>
          </p:cNvPr>
          <p:cNvCxnSpPr>
            <a:cxnSpLocks/>
          </p:cNvCxnSpPr>
          <p:nvPr userDrawn="1"/>
        </p:nvCxnSpPr>
        <p:spPr>
          <a:xfrm>
            <a:off x="696315" y="2413000"/>
            <a:ext cx="33295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15">
            <a:extLst>
              <a:ext uri="{FF2B5EF4-FFF2-40B4-BE49-F238E27FC236}">
                <a16:creationId xmlns:a16="http://schemas.microsoft.com/office/drawing/2014/main" id="{087EE8B9-769D-4124-9871-6F91E28BD4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3481" y="2673351"/>
            <a:ext cx="4414885" cy="132077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884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61E192-E631-4289-92D5-13BEA5C3C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5778BE0-EBED-47CC-BA7B-C835D6D0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914" y="624379"/>
            <a:ext cx="3985819" cy="104999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Shape 15">
            <a:extLst>
              <a:ext uri="{FF2B5EF4-FFF2-40B4-BE49-F238E27FC236}">
                <a16:creationId xmlns:a16="http://schemas.microsoft.com/office/drawing/2014/main" id="{087EE8B9-769D-4124-9871-6F91E28BD4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58914" y="1674371"/>
            <a:ext cx="3985819" cy="9672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74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BD0108-9EA8-4F06-B068-1B49EA58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BBDD3CA-3A22-4A69-8D74-256A1FCE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2020/4/28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889737B-871A-41FA-B2FF-9B946AAC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538DF5D-F253-4793-82D1-3DAEC776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1620F9E-0721-4285-9F37-E69A9F94A3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330" y="0"/>
            <a:ext cx="92010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5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 lang="zh-TW" altLang="en-US" sz="3600" b="0" kern="1200" dirty="0">
                <a:solidFill>
                  <a:schemeClr val="bg1"/>
                </a:solidFill>
                <a:effectLst/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439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" y="2412"/>
            <a:ext cx="9128320" cy="5138675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1045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6"/>
            <a:ext cx="9223022" cy="5143088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050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16" y="206"/>
            <a:ext cx="9136157" cy="51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1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建築物, 窗戶, 桌, 坐 的圖片&#10;&#10;自動產生的描述">
            <a:extLst>
              <a:ext uri="{FF2B5EF4-FFF2-40B4-BE49-F238E27FC236}">
                <a16:creationId xmlns:a16="http://schemas.microsoft.com/office/drawing/2014/main" id="{76888945-300A-4EC2-B9B3-DB1156305D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8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內, 監視器, 電腦, 桌 的圖片&#10;&#10;自動產生的描述">
            <a:extLst>
              <a:ext uri="{FF2B5EF4-FFF2-40B4-BE49-F238E27FC236}">
                <a16:creationId xmlns:a16="http://schemas.microsoft.com/office/drawing/2014/main" id="{885959EB-4FFD-4F7F-BC1B-B3D9B5F63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" y="0"/>
            <a:ext cx="91368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3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81A9B9A-E1B0-42F2-AB58-F44A037BA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F1FD85-4FAA-4313-BCDF-930D6ECE90E3}"/>
              </a:ext>
            </a:extLst>
          </p:cNvPr>
          <p:cNvSpPr/>
          <p:nvPr userDrawn="1"/>
        </p:nvSpPr>
        <p:spPr>
          <a:xfrm>
            <a:off x="576364" y="1045631"/>
            <a:ext cx="4200939" cy="1773757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24973F-C67E-40A4-A21A-26859C78CAF0}"/>
              </a:ext>
            </a:extLst>
          </p:cNvPr>
          <p:cNvSpPr/>
          <p:nvPr userDrawn="1"/>
        </p:nvSpPr>
        <p:spPr>
          <a:xfrm>
            <a:off x="536713" y="1045631"/>
            <a:ext cx="4200939" cy="1773757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231749-19C6-4E5B-A33D-CEDB0FD06320}"/>
              </a:ext>
            </a:extLst>
          </p:cNvPr>
          <p:cNvSpPr/>
          <p:nvPr userDrawn="1"/>
        </p:nvSpPr>
        <p:spPr>
          <a:xfrm>
            <a:off x="536713" y="1059154"/>
            <a:ext cx="4200939" cy="1773756"/>
          </a:xfrm>
          <a:prstGeom prst="rect">
            <a:avLst/>
          </a:prstGeom>
          <a:noFill/>
          <a:ln>
            <a:gradFill>
              <a:gsLst>
                <a:gs pos="52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A51FC42-E53E-4CCA-B0BD-0DABBF0E6A65}"/>
              </a:ext>
            </a:extLst>
          </p:cNvPr>
          <p:cNvGrpSpPr/>
          <p:nvPr userDrawn="1"/>
        </p:nvGrpSpPr>
        <p:grpSpPr>
          <a:xfrm>
            <a:off x="264111" y="2651262"/>
            <a:ext cx="4825449" cy="1968924"/>
            <a:chOff x="205322" y="2845436"/>
            <a:chExt cx="5131170" cy="209366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AA68BF9-59B4-4774-BE94-B6AB63AF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322" y="2845436"/>
              <a:ext cx="5131170" cy="198412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AE2D862-A1CF-4ED5-BD46-4B81D3892F77}"/>
                </a:ext>
              </a:extLst>
            </p:cNvPr>
            <p:cNvSpPr txBox="1"/>
            <p:nvPr/>
          </p:nvSpPr>
          <p:spPr>
            <a:xfrm>
              <a:off x="874432" y="4616972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A9802861-57E1-4367-91B4-BE15B79FB5EF}"/>
                </a:ext>
              </a:extLst>
            </p:cNvPr>
            <p:cNvSpPr txBox="1"/>
            <p:nvPr/>
          </p:nvSpPr>
          <p:spPr>
            <a:xfrm>
              <a:off x="1990856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TS-231K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1898AE7E-3029-41A6-9D04-F51C02650347}"/>
                </a:ext>
              </a:extLst>
            </p:cNvPr>
            <p:cNvSpPr txBox="1"/>
            <p:nvPr/>
          </p:nvSpPr>
          <p:spPr>
            <a:xfrm>
              <a:off x="2900574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TS-131K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0B52FC1-54CF-4EFF-B26B-67D6FA6AD3B7}"/>
                </a:ext>
              </a:extLst>
            </p:cNvPr>
            <p:cNvSpPr txBox="1"/>
            <p:nvPr/>
          </p:nvSpPr>
          <p:spPr>
            <a:xfrm>
              <a:off x="4150431" y="4618793"/>
              <a:ext cx="1108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TS-431KX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497F8A6-3FBB-4DB9-A22B-705E7452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1171976"/>
            <a:ext cx="3988904" cy="1647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7AAD12A-29CE-45D3-A420-7BF182BA77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994" y="934319"/>
            <a:ext cx="3018490" cy="3491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C939F2FD-2549-403A-8990-7ECF01EE3F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6391" y="688290"/>
            <a:ext cx="960887" cy="1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7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BBB05E11-012B-4911-B2DB-250CE95D09D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5" y="0"/>
            <a:ext cx="9136889" cy="51435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3528" y="154884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23528" y="915566"/>
            <a:ext cx="8363272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70FA4-9E65-4971-979C-D8370CC7AC76}" type="datetimeFigureOut">
              <a:rPr lang="zh-TW" altLang="en-US" smtClean="0"/>
              <a:pPr/>
              <a:t>2020/4/28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38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75" r:id="rId4"/>
    <p:sldLayoutId id="2147483676" r:id="rId5"/>
    <p:sldLayoutId id="2147483691" r:id="rId6"/>
    <p:sldLayoutId id="2147483692" r:id="rId7"/>
    <p:sldLayoutId id="2147483681" r:id="rId8"/>
    <p:sldLayoutId id="2147483685" r:id="rId9"/>
    <p:sldLayoutId id="2147483689" r:id="rId10"/>
    <p:sldLayoutId id="2147483677" r:id="rId11"/>
    <p:sldLayoutId id="2147483688" r:id="rId12"/>
    <p:sldLayoutId id="2147483656" r:id="rId13"/>
    <p:sldLayoutId id="2147483690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FFFFFF"/>
          </a:solidFill>
          <a:effectLst/>
          <a:latin typeface="Arial" pitchFamily="34" charset="0"/>
          <a:ea typeface="微軟正黑體" pitchFamily="34" charset="-120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tiff"/><Relationship Id="rId5" Type="http://schemas.openxmlformats.org/officeDocument/2006/relationships/image" Target="../media/image65.tiff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microsoft.com/office/2007/relationships/hdphoto" Target="../media/hdphoto1.wdp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jpeg"/><Relationship Id="rId7" Type="http://schemas.openxmlformats.org/officeDocument/2006/relationships/image" Target="../media/image107.emf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emf"/><Relationship Id="rId11" Type="http://schemas.openxmlformats.org/officeDocument/2006/relationships/image" Target="../media/image111.png"/><Relationship Id="rId5" Type="http://schemas.openxmlformats.org/officeDocument/2006/relationships/image" Target="../media/image105.emf"/><Relationship Id="rId10" Type="http://schemas.openxmlformats.org/officeDocument/2006/relationships/image" Target="../media/image110.png"/><Relationship Id="rId4" Type="http://schemas.openxmlformats.org/officeDocument/2006/relationships/image" Target="../media/image104.emf"/><Relationship Id="rId9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microsoft.com/office/2007/relationships/hdphoto" Target="../media/hdphoto3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11" Type="http://schemas.openxmlformats.org/officeDocument/2006/relationships/image" Target="../media/image126.png"/><Relationship Id="rId5" Type="http://schemas.openxmlformats.org/officeDocument/2006/relationships/image" Target="../media/image122.png"/><Relationship Id="rId10" Type="http://schemas.openxmlformats.org/officeDocument/2006/relationships/image" Target="../media/image125.png"/><Relationship Id="rId4" Type="http://schemas.openxmlformats.org/officeDocument/2006/relationships/image" Target="../media/image121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iff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svg"/><Relationship Id="rId14" Type="http://schemas.openxmlformats.org/officeDocument/2006/relationships/image" Target="../media/image1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tiff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5" Type="http://schemas.openxmlformats.org/officeDocument/2006/relationships/image" Target="../media/image18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tiff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0.png"/><Relationship Id="rId11" Type="http://schemas.openxmlformats.org/officeDocument/2006/relationships/hyperlink" Target="https://www.qnap.com/go/compatibility-expansion" TargetMode="External"/><Relationship Id="rId5" Type="http://schemas.openxmlformats.org/officeDocument/2006/relationships/image" Target="../media/image189.png"/><Relationship Id="rId10" Type="http://schemas.openxmlformats.org/officeDocument/2006/relationships/image" Target="../media/image194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8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1D43B8B8-A5B3-4C61-8137-731E63A94A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389" y="4686070"/>
            <a:ext cx="3418018" cy="35306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4DD741E-1E3C-44D0-9C4E-D8EB5CFB4B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8965" y="1006163"/>
            <a:ext cx="3490035" cy="3866959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0BB83377-E603-4FB0-9D7D-6B3E1D8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TS-431X3 rear view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0AAE4039-E1FF-46AF-A957-4410FB8ECE96}"/>
              </a:ext>
            </a:extLst>
          </p:cNvPr>
          <p:cNvSpPr txBox="1"/>
          <p:nvPr/>
        </p:nvSpPr>
        <p:spPr>
          <a:xfrm>
            <a:off x="493146" y="2808338"/>
            <a:ext cx="1864613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 120mm 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smart fan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TextBox 45">
            <a:extLst>
              <a:ext uri="{FF2B5EF4-FFF2-40B4-BE49-F238E27FC236}">
                <a16:creationId xmlns:a16="http://schemas.microsoft.com/office/drawing/2014/main" id="{45CF74B3-8AF5-4668-AE8B-120596CB5397}"/>
              </a:ext>
            </a:extLst>
          </p:cNvPr>
          <p:cNvSpPr txBox="1"/>
          <p:nvPr/>
        </p:nvSpPr>
        <p:spPr>
          <a:xfrm>
            <a:off x="281550" y="4251528"/>
            <a:ext cx="2076209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Kensington security slot</a:t>
            </a: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CFD2C3B4-74CE-4268-95B0-1F39195C2007}"/>
              </a:ext>
            </a:extLst>
          </p:cNvPr>
          <p:cNvCxnSpPr>
            <a:cxnSpLocks/>
          </p:cNvCxnSpPr>
          <p:nvPr/>
        </p:nvCxnSpPr>
        <p:spPr>
          <a:xfrm>
            <a:off x="2333606" y="2982258"/>
            <a:ext cx="1958995" cy="0"/>
          </a:xfrm>
          <a:prstGeom prst="line">
            <a:avLst/>
          </a:prstGeom>
          <a:ln w="19050">
            <a:solidFill>
              <a:srgbClr val="FFFF00"/>
            </a:solidFill>
            <a:headEnd type="none"/>
            <a:tailEnd type="oval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C6CDFC4C-456D-4FAD-A9B6-0389D15C4D91}"/>
              </a:ext>
            </a:extLst>
          </p:cNvPr>
          <p:cNvCxnSpPr>
            <a:cxnSpLocks/>
          </p:cNvCxnSpPr>
          <p:nvPr/>
        </p:nvCxnSpPr>
        <p:spPr>
          <a:xfrm>
            <a:off x="2369319" y="4405417"/>
            <a:ext cx="938704" cy="0"/>
          </a:xfrm>
          <a:prstGeom prst="line">
            <a:avLst/>
          </a:prstGeom>
          <a:ln w="19050">
            <a:solidFill>
              <a:srgbClr val="FFFF00"/>
            </a:solidFill>
            <a:headEnd type="none"/>
            <a:tailEnd type="oval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9">
            <a:extLst>
              <a:ext uri="{FF2B5EF4-FFF2-40B4-BE49-F238E27FC236}">
                <a16:creationId xmlns:a16="http://schemas.microsoft.com/office/drawing/2014/main" id="{757624EC-50E4-4C91-AB70-CEA84399F687}"/>
              </a:ext>
            </a:extLst>
          </p:cNvPr>
          <p:cNvSpPr txBox="1"/>
          <p:nvPr/>
        </p:nvSpPr>
        <p:spPr>
          <a:xfrm>
            <a:off x="6758935" y="4211548"/>
            <a:ext cx="1787669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DC 12V 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power input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5E768FF3-052F-4295-9F43-2B95D969793D}"/>
              </a:ext>
            </a:extLst>
          </p:cNvPr>
          <p:cNvSpPr txBox="1"/>
          <p:nvPr/>
        </p:nvSpPr>
        <p:spPr>
          <a:xfrm>
            <a:off x="6758935" y="2311402"/>
            <a:ext cx="2242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 10 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SFP+ port</a:t>
            </a:r>
          </a:p>
        </p:txBody>
      </p:sp>
      <p:sp>
        <p:nvSpPr>
          <p:cNvPr id="41" name="TextBox 42">
            <a:extLst>
              <a:ext uri="{FF2B5EF4-FFF2-40B4-BE49-F238E27FC236}">
                <a16:creationId xmlns:a16="http://schemas.microsoft.com/office/drawing/2014/main" id="{A2778140-6C02-46DC-8F75-1B3BC0760A9A}"/>
              </a:ext>
            </a:extLst>
          </p:cNvPr>
          <p:cNvSpPr txBox="1"/>
          <p:nvPr/>
        </p:nvSpPr>
        <p:spPr>
          <a:xfrm>
            <a:off x="6758935" y="1604834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Reset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8" name="Shape 248">
            <a:extLst>
              <a:ext uri="{FF2B5EF4-FFF2-40B4-BE49-F238E27FC236}">
                <a16:creationId xmlns:a16="http://schemas.microsoft.com/office/drawing/2014/main" id="{67B2D2F2-F623-4DFD-8725-0E973E2491B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08206" y="1758724"/>
            <a:ext cx="724988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4F2CE472-2E38-4866-B182-D98CB50CF79C}"/>
              </a:ext>
            </a:extLst>
          </p:cNvPr>
          <p:cNvSpPr/>
          <p:nvPr/>
        </p:nvSpPr>
        <p:spPr>
          <a:xfrm>
            <a:off x="5610360" y="3106285"/>
            <a:ext cx="442958" cy="443974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B4C4B660-CD6A-4B23-961F-EAEBBDAF1E4C}"/>
              </a:ext>
            </a:extLst>
          </p:cNvPr>
          <p:cNvCxnSpPr>
            <a:cxnSpLocks/>
          </p:cNvCxnSpPr>
          <p:nvPr/>
        </p:nvCxnSpPr>
        <p:spPr>
          <a:xfrm>
            <a:off x="6008206" y="2485949"/>
            <a:ext cx="736557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EEF30302-D0CD-4694-9AF9-D47586A00FFD}"/>
              </a:ext>
            </a:extLst>
          </p:cNvPr>
          <p:cNvSpPr/>
          <p:nvPr/>
        </p:nvSpPr>
        <p:spPr>
          <a:xfrm>
            <a:off x="5610360" y="3613969"/>
            <a:ext cx="442958" cy="343544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33455DA8-3D61-49A1-A7D6-A07955FE8808}"/>
              </a:ext>
            </a:extLst>
          </p:cNvPr>
          <p:cNvSpPr txBox="1"/>
          <p:nvPr/>
        </p:nvSpPr>
        <p:spPr>
          <a:xfrm>
            <a:off x="6758935" y="3620824"/>
            <a:ext cx="22429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2 x USB 3.2 Gen 1 port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(5Gbps)</a:t>
            </a: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0462712F-0DC9-4303-9198-E75445A1B52A}"/>
              </a:ext>
            </a:extLst>
          </p:cNvPr>
          <p:cNvCxnSpPr>
            <a:cxnSpLocks/>
          </p:cNvCxnSpPr>
          <p:nvPr/>
        </p:nvCxnSpPr>
        <p:spPr>
          <a:xfrm>
            <a:off x="6074877" y="3779793"/>
            <a:ext cx="699516" cy="5948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0F6EDB79-8B05-423E-A9D0-BC549C2A275C}"/>
              </a:ext>
            </a:extLst>
          </p:cNvPr>
          <p:cNvCxnSpPr>
            <a:cxnSpLocks/>
          </p:cNvCxnSpPr>
          <p:nvPr/>
        </p:nvCxnSpPr>
        <p:spPr>
          <a:xfrm>
            <a:off x="6019775" y="4365437"/>
            <a:ext cx="724988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0">
            <a:extLst>
              <a:ext uri="{FF2B5EF4-FFF2-40B4-BE49-F238E27FC236}">
                <a16:creationId xmlns:a16="http://schemas.microsoft.com/office/drawing/2014/main" id="{D426DA71-F7DA-4E0C-B7C4-4B8830A26A78}"/>
              </a:ext>
            </a:extLst>
          </p:cNvPr>
          <p:cNvSpPr txBox="1"/>
          <p:nvPr/>
        </p:nvSpPr>
        <p:spPr>
          <a:xfrm>
            <a:off x="6759154" y="3030292"/>
            <a:ext cx="2228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 1 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RJ45 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port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220913B6-A879-4446-A7EE-041BA583DF44}"/>
              </a:ext>
            </a:extLst>
          </p:cNvPr>
          <p:cNvCxnSpPr>
            <a:cxnSpLocks/>
          </p:cNvCxnSpPr>
          <p:nvPr/>
        </p:nvCxnSpPr>
        <p:spPr>
          <a:xfrm>
            <a:off x="6053318" y="3175372"/>
            <a:ext cx="736557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F95088B2-4DC8-F74C-8AA9-CE93757F59CC}"/>
              </a:ext>
            </a:extLst>
          </p:cNvPr>
          <p:cNvSpPr/>
          <p:nvPr/>
        </p:nvSpPr>
        <p:spPr>
          <a:xfrm>
            <a:off x="5596252" y="2671887"/>
            <a:ext cx="442958" cy="443974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55731C07-8F96-634E-BE5F-7E7EA47E617F}"/>
              </a:ext>
            </a:extLst>
          </p:cNvPr>
          <p:cNvCxnSpPr>
            <a:cxnSpLocks/>
          </p:cNvCxnSpPr>
          <p:nvPr/>
        </p:nvCxnSpPr>
        <p:spPr>
          <a:xfrm>
            <a:off x="6074877" y="2799007"/>
            <a:ext cx="736557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0">
            <a:extLst>
              <a:ext uri="{FF2B5EF4-FFF2-40B4-BE49-F238E27FC236}">
                <a16:creationId xmlns:a16="http://schemas.microsoft.com/office/drawing/2014/main" id="{4C376BDA-559C-A345-AA9E-1D53FD9E5574}"/>
              </a:ext>
            </a:extLst>
          </p:cNvPr>
          <p:cNvSpPr txBox="1"/>
          <p:nvPr/>
        </p:nvSpPr>
        <p:spPr>
          <a:xfrm>
            <a:off x="6758935" y="2641167"/>
            <a:ext cx="2203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 2.5 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RJ45 port</a:t>
            </a:r>
          </a:p>
        </p:txBody>
      </p:sp>
    </p:spTree>
    <p:extLst>
      <p:ext uri="{BB962C8B-B14F-4D97-AF65-F5344CB8AC3E}">
        <p14:creationId xmlns:p14="http://schemas.microsoft.com/office/powerpoint/2010/main" val="971160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69">
            <a:extLst>
              <a:ext uri="{FF2B5EF4-FFF2-40B4-BE49-F238E27FC236}">
                <a16:creationId xmlns:a16="http://schemas.microsoft.com/office/drawing/2014/main" id="{E9392070-8C44-4171-9DFA-52500DCFA3CA}"/>
              </a:ext>
            </a:extLst>
          </p:cNvPr>
          <p:cNvSpPr/>
          <p:nvPr/>
        </p:nvSpPr>
        <p:spPr>
          <a:xfrm>
            <a:off x="0" y="2441955"/>
            <a:ext cx="9251767" cy="7918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D863D1D-4660-084B-B618-A9A31CCD6243}"/>
              </a:ext>
            </a:extLst>
          </p:cNvPr>
          <p:cNvSpPr txBox="1"/>
          <p:nvPr/>
        </p:nvSpPr>
        <p:spPr>
          <a:xfrm>
            <a:off x="2937230" y="2529760"/>
            <a:ext cx="3497172" cy="646323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 x DDR3L SO-DIMM RAM slot</a:t>
            </a:r>
            <a:endParaRPr lang="en-US" altLang="zh-TW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Up to 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8 GB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memory support</a:t>
            </a:r>
            <a:endParaRPr lang="en-US" altLang="zh-TW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38045-AE33-5040-B807-89A48AD8F63F}"/>
              </a:ext>
            </a:extLst>
          </p:cNvPr>
          <p:cNvSpPr txBox="1"/>
          <p:nvPr/>
        </p:nvSpPr>
        <p:spPr>
          <a:xfrm>
            <a:off x="269724" y="3736294"/>
            <a:ext cx="1913371" cy="300074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altLang="ja-JP" sz="135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Ordering information:</a:t>
            </a:r>
            <a:endParaRPr lang="en-US" sz="135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Shape 125" descr="\\172.17.31.222\File Repository\Graphics\TS-431X\TS-x31X_UG-10.jpg">
            <a:extLst>
              <a:ext uri="{FF2B5EF4-FFF2-40B4-BE49-F238E27FC236}">
                <a16:creationId xmlns:a16="http://schemas.microsoft.com/office/drawing/2014/main" id="{DF31BFC7-F88D-1643-8E09-9DDF49D8E5AF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745" y="761135"/>
            <a:ext cx="3254085" cy="22205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Shape 124">
            <a:extLst>
              <a:ext uri="{FF2B5EF4-FFF2-40B4-BE49-F238E27FC236}">
                <a16:creationId xmlns:a16="http://schemas.microsoft.com/office/drawing/2014/main" id="{01AB4E3B-9764-FC4E-9974-0D23F519603D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583" y="2776314"/>
            <a:ext cx="3227644" cy="22024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921B4798-9DF5-4338-8E42-BACD98343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All models support up to</a:t>
            </a:r>
            <a:r>
              <a:rPr lang="zh-TW" altLang="en-US" sz="3600" b="0">
                <a:latin typeface="Oswald Medium" pitchFamily="2" charset="0"/>
                <a:ea typeface="Microsoft JhengHei" panose="020B0604030504040204" pitchFamily="34" charset="-120"/>
              </a:rPr>
              <a:t> </a:t>
            </a: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8GB RAM</a:t>
            </a:r>
            <a:endParaRPr lang="zh-TW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4E490487-983E-4E3F-B99B-6B661FF92B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22" y="2836806"/>
            <a:ext cx="2065273" cy="21333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11F3D1E-9229-4D16-8DA8-0FC13FEAB04A}"/>
              </a:ext>
            </a:extLst>
          </p:cNvPr>
          <p:cNvSpPr/>
          <p:nvPr/>
        </p:nvSpPr>
        <p:spPr>
          <a:xfrm>
            <a:off x="2049472" y="3748027"/>
            <a:ext cx="28985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2GB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: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da-DK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RAM-2GDR3T0-SO-1600</a:t>
            </a:r>
          </a:p>
          <a:p>
            <a:r>
              <a:rPr lang="da-DK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4GB: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RAM-4GDR3-SO-1600</a:t>
            </a:r>
            <a:endParaRPr lang="da-DK" altLang="zh-TW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da-DK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8GB: RAM-8GDR3-SO-1600</a:t>
            </a:r>
          </a:p>
        </p:txBody>
      </p:sp>
      <p:sp>
        <p:nvSpPr>
          <p:cNvPr id="25" name="矩形: 剪去對角角落 24">
            <a:extLst>
              <a:ext uri="{FF2B5EF4-FFF2-40B4-BE49-F238E27FC236}">
                <a16:creationId xmlns:a16="http://schemas.microsoft.com/office/drawing/2014/main" id="{275FE75C-8593-49D9-8D33-9D494D38DA6E}"/>
              </a:ext>
            </a:extLst>
          </p:cNvPr>
          <p:cNvSpPr/>
          <p:nvPr/>
        </p:nvSpPr>
        <p:spPr>
          <a:xfrm>
            <a:off x="5433089" y="1663098"/>
            <a:ext cx="1893400" cy="365953"/>
          </a:xfrm>
          <a:prstGeom prst="snip2DiagRect">
            <a:avLst>
              <a:gd name="adj1" fmla="val 0"/>
              <a:gd name="adj2" fmla="val 3479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1. </a:t>
            </a:r>
            <a:r>
              <a:rPr lang="en-US" altLang="zh-CN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Remove side cover</a:t>
            </a:r>
            <a:endParaRPr lang="da-DK" altLang="zh-TW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: 剪去對角角落 25">
            <a:extLst>
              <a:ext uri="{FF2B5EF4-FFF2-40B4-BE49-F238E27FC236}">
                <a16:creationId xmlns:a16="http://schemas.microsoft.com/office/drawing/2014/main" id="{6120CF6D-6BA9-46BD-81DB-F7D0041C86F9}"/>
              </a:ext>
            </a:extLst>
          </p:cNvPr>
          <p:cNvSpPr/>
          <p:nvPr/>
        </p:nvSpPr>
        <p:spPr>
          <a:xfrm>
            <a:off x="5433089" y="3865559"/>
            <a:ext cx="2134038" cy="365953"/>
          </a:xfrm>
          <a:prstGeom prst="snip2DiagRect">
            <a:avLst>
              <a:gd name="adj1" fmla="val 0"/>
              <a:gd name="adj2" fmla="val 3479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 </a:t>
            </a:r>
            <a:r>
              <a:rPr lang="en-US" altLang="zh-CN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Remove HDD bracket</a:t>
            </a:r>
            <a:endParaRPr lang="da-DK" altLang="zh-TW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1ADD680-FB78-4FC8-9AF1-F6E26CD0AA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080" y="1807563"/>
            <a:ext cx="1854272" cy="1677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F0915345-19B9-4818-A71E-54AF1650D4F0}"/>
              </a:ext>
            </a:extLst>
          </p:cNvPr>
          <p:cNvGrpSpPr/>
          <p:nvPr/>
        </p:nvGrpSpPr>
        <p:grpSpPr>
          <a:xfrm rot="18424980">
            <a:off x="1657401" y="2383751"/>
            <a:ext cx="1869874" cy="743418"/>
            <a:chOff x="2341027" y="2414206"/>
            <a:chExt cx="3106808" cy="1235194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B4E27F61-14E8-46B6-92C3-33716F127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3712735" y="2191526"/>
              <a:ext cx="300075" cy="2615673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9D1DE2B-2366-5C4E-910A-22E5882148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94" b="25993"/>
            <a:stretch/>
          </p:blipFill>
          <p:spPr bwMode="auto">
            <a:xfrm>
              <a:off x="2341027" y="2414206"/>
              <a:ext cx="3106808" cy="1075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4770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圓角矩形 45">
            <a:extLst>
              <a:ext uri="{FF2B5EF4-FFF2-40B4-BE49-F238E27FC236}">
                <a16:creationId xmlns:a16="http://schemas.microsoft.com/office/drawing/2014/main" id="{DA00404B-65E6-4ED0-8091-BD64F0059381}"/>
              </a:ext>
            </a:extLst>
          </p:cNvPr>
          <p:cNvSpPr/>
          <p:nvPr/>
        </p:nvSpPr>
        <p:spPr>
          <a:xfrm>
            <a:off x="379761" y="1363013"/>
            <a:ext cx="4256968" cy="3442122"/>
          </a:xfrm>
          <a:prstGeom prst="roundRect">
            <a:avLst>
              <a:gd name="adj" fmla="val 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圓角矩形 47">
            <a:extLst>
              <a:ext uri="{FF2B5EF4-FFF2-40B4-BE49-F238E27FC236}">
                <a16:creationId xmlns:a16="http://schemas.microsoft.com/office/drawing/2014/main" id="{EAC3D194-4721-417A-BD77-5DAAA467B60B}"/>
              </a:ext>
            </a:extLst>
          </p:cNvPr>
          <p:cNvSpPr/>
          <p:nvPr/>
        </p:nvSpPr>
        <p:spPr>
          <a:xfrm>
            <a:off x="4737530" y="1363013"/>
            <a:ext cx="4078893" cy="3442122"/>
          </a:xfrm>
          <a:prstGeom prst="roundRect">
            <a:avLst>
              <a:gd name="adj" fmla="val 217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Easy HDD and SSD installations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0AB85F-B0C8-4B7A-93D4-41CF0FFE84F3}"/>
              </a:ext>
            </a:extLst>
          </p:cNvPr>
          <p:cNvSpPr/>
          <p:nvPr/>
        </p:nvSpPr>
        <p:spPr>
          <a:xfrm>
            <a:off x="336573" y="1363013"/>
            <a:ext cx="501957" cy="727123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sz="4125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7448EEE3-046E-4748-8886-5A10E155A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557" y="1551674"/>
            <a:ext cx="2396538" cy="1311048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B3E3C10E-1705-4A2C-852C-95BADEF13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454" y="2875416"/>
            <a:ext cx="1827290" cy="1861985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B9F2C1BF-2575-4B23-B56C-90F17411E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5011" y="3184543"/>
            <a:ext cx="2303074" cy="1589446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F7160DEE-67B2-4B10-99C7-480B69AB1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07290" y="1556298"/>
            <a:ext cx="1452783" cy="1311048"/>
          </a:xfrm>
          <a:prstGeom prst="rect">
            <a:avLst/>
          </a:prstGeom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8487F4C1-C6B6-4C07-B96D-06D193262C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7854" y="1705791"/>
            <a:ext cx="2554837" cy="1012061"/>
          </a:xfrm>
          <a:prstGeom prst="rect">
            <a:avLst/>
          </a:prstGeom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C8089425-5290-4A7B-A0C7-3FDCFC7F5C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80525" y="2770666"/>
            <a:ext cx="2027761" cy="1935590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74283EA3-EF63-4615-AE30-719F615D55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60583" y="3091477"/>
            <a:ext cx="2537035" cy="1616337"/>
          </a:xfrm>
          <a:prstGeom prst="rect">
            <a:avLst/>
          </a:prstGeom>
        </p:spPr>
      </p:pic>
      <p:sp>
        <p:nvSpPr>
          <p:cNvPr id="2" name="矩形: 剪去同側角落 1">
            <a:extLst>
              <a:ext uri="{FF2B5EF4-FFF2-40B4-BE49-F238E27FC236}">
                <a16:creationId xmlns:a16="http://schemas.microsoft.com/office/drawing/2014/main" id="{5465AC9F-6BAB-4CB3-9FA0-787DCD0CB755}"/>
              </a:ext>
            </a:extLst>
          </p:cNvPr>
          <p:cNvSpPr/>
          <p:nvPr/>
        </p:nvSpPr>
        <p:spPr>
          <a:xfrm>
            <a:off x="379761" y="1075060"/>
            <a:ext cx="4256968" cy="430054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3.5-inch HDD: tool-less</a:t>
            </a:r>
            <a:endParaRPr lang="en-US" altLang="en-US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6" name="矩形: 剪去同側角落 15">
            <a:extLst>
              <a:ext uri="{FF2B5EF4-FFF2-40B4-BE49-F238E27FC236}">
                <a16:creationId xmlns:a16="http://schemas.microsoft.com/office/drawing/2014/main" id="{29E34FEE-DAA1-4FDC-A260-016BE3E6BBDD}"/>
              </a:ext>
            </a:extLst>
          </p:cNvPr>
          <p:cNvSpPr/>
          <p:nvPr/>
        </p:nvSpPr>
        <p:spPr>
          <a:xfrm>
            <a:off x="4737273" y="1075060"/>
            <a:ext cx="4078893" cy="430054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ct val="0"/>
              </a:spcBef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2.5-inch HDD/SSD: screws</a:t>
            </a:r>
            <a:endParaRPr lang="en-US" altLang="en-US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7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2871C50-17A0-44DF-A648-B30A3DE1B3E7}"/>
              </a:ext>
            </a:extLst>
          </p:cNvPr>
          <p:cNvSpPr/>
          <p:nvPr/>
        </p:nvSpPr>
        <p:spPr>
          <a:xfrm flipV="1">
            <a:off x="352847" y="1362768"/>
            <a:ext cx="4153857" cy="3428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77B02-528A-6B4D-84DE-A780BF2B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7" y="220926"/>
            <a:ext cx="8518849" cy="493563"/>
          </a:xfrm>
        </p:spPr>
        <p:txBody>
          <a:bodyPr/>
          <a:lstStyle/>
          <a:p>
            <a:r>
              <a:rPr lang="en-US" altLang="zh-CN" sz="3600" b="0">
                <a:latin typeface="Oswald Medium" pitchFamily="2" charset="0"/>
                <a:ea typeface="Microsoft JhengHei" panose="020B0604030504040204" pitchFamily="34" charset="-120"/>
              </a:rPr>
              <a:t>Upgrade to </a:t>
            </a: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2.5GbE with existing cable wiring</a:t>
            </a:r>
            <a:endParaRPr 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graphicFrame>
        <p:nvGraphicFramePr>
          <p:cNvPr id="15" name="Shape 253">
            <a:extLst>
              <a:ext uri="{FF2B5EF4-FFF2-40B4-BE49-F238E27FC236}">
                <a16:creationId xmlns:a16="http://schemas.microsoft.com/office/drawing/2014/main" id="{7F2432A7-6277-694F-B561-924B762A93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9333154"/>
              </p:ext>
            </p:extLst>
          </p:nvPr>
        </p:nvGraphicFramePr>
        <p:xfrm>
          <a:off x="4907776" y="1915158"/>
          <a:ext cx="3442484" cy="2158653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755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1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7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6A</a:t>
                      </a:r>
                      <a:endParaRPr lang="en-US" altLang="zh-TW"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F3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r>
                        <a:rPr 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87F13F4C-5825-E242-856A-17164512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0079" y="965096"/>
            <a:ext cx="2065419" cy="19131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https://www.qnap.com/i/_images/product/items/407_s.png?t=1570086655">
            <a:extLst>
              <a:ext uri="{FF2B5EF4-FFF2-40B4-BE49-F238E27FC236}">
                <a16:creationId xmlns:a16="http://schemas.microsoft.com/office/drawing/2014/main" id="{304812A7-A357-FB42-BE7C-6D79268A6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36" b="33135"/>
          <a:stretch/>
        </p:blipFill>
        <p:spPr bwMode="auto">
          <a:xfrm>
            <a:off x="2443076" y="3326143"/>
            <a:ext cx="1588175" cy="46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www.qnap.com/i/_images/product/items/327_s.png?t=1560145787">
            <a:extLst>
              <a:ext uri="{FF2B5EF4-FFF2-40B4-BE49-F238E27FC236}">
                <a16:creationId xmlns:a16="http://schemas.microsoft.com/office/drawing/2014/main" id="{DEDAC38C-0D6F-8048-8B36-7BC7858A3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64" b="33063"/>
          <a:stretch/>
        </p:blipFill>
        <p:spPr bwMode="auto">
          <a:xfrm>
            <a:off x="334360" y="3248410"/>
            <a:ext cx="1870139" cy="55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939575B-F43A-AE43-B784-BB4C293F9CFE}"/>
              </a:ext>
            </a:extLst>
          </p:cNvPr>
          <p:cNvSpPr txBox="1"/>
          <p:nvPr/>
        </p:nvSpPr>
        <p:spPr>
          <a:xfrm>
            <a:off x="446211" y="1385347"/>
            <a:ext cx="4153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Multiple </a:t>
            </a:r>
            <a:r>
              <a:rPr lang="en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QNAP 10G switch supporting 2.5GbE</a:t>
            </a:r>
            <a:endParaRPr lang="zh-TW" altLang="en-US" sz="1400" b="1"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5FBD840-85C4-264C-B4F8-5AD632879CC4}"/>
              </a:ext>
            </a:extLst>
          </p:cNvPr>
          <p:cNvSpPr txBox="1"/>
          <p:nvPr/>
        </p:nvSpPr>
        <p:spPr>
          <a:xfrm>
            <a:off x="2440027" y="3762504"/>
            <a:ext cx="1419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QSW-308-1C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A3E5DA8-327E-394F-BC31-5C8E28230358}"/>
              </a:ext>
            </a:extLst>
          </p:cNvPr>
          <p:cNvSpPr txBox="1"/>
          <p:nvPr/>
        </p:nvSpPr>
        <p:spPr>
          <a:xfrm>
            <a:off x="398527" y="3772740"/>
            <a:ext cx="1591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QSW-1208-8C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73EFAF0-0936-E044-97FD-688AA7222A4B}"/>
              </a:ext>
            </a:extLst>
          </p:cNvPr>
          <p:cNvSpPr txBox="1"/>
          <p:nvPr/>
        </p:nvSpPr>
        <p:spPr>
          <a:xfrm>
            <a:off x="2440027" y="4021468"/>
            <a:ext cx="150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10G/5G/2.5G</a:t>
            </a:r>
          </a:p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C819925-C096-D647-A5A1-887ABF67B47A}"/>
              </a:ext>
            </a:extLst>
          </p:cNvPr>
          <p:cNvSpPr txBox="1"/>
          <p:nvPr/>
        </p:nvSpPr>
        <p:spPr>
          <a:xfrm>
            <a:off x="398527" y="4039503"/>
            <a:ext cx="141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x 10G/5G/2.5G</a:t>
            </a:r>
          </a:p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7B3019F0-A483-9949-88A6-89365677E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33" y="1835782"/>
            <a:ext cx="1611025" cy="498846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F985A2A-BF43-BC46-9434-BB82C1C841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962" y="1884303"/>
            <a:ext cx="1588175" cy="382591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38F036E-5064-2A45-A61B-3F7594241588}"/>
              </a:ext>
            </a:extLst>
          </p:cNvPr>
          <p:cNvSpPr txBox="1"/>
          <p:nvPr/>
        </p:nvSpPr>
        <p:spPr>
          <a:xfrm>
            <a:off x="398527" y="2370865"/>
            <a:ext cx="2041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QSW-M408-4C (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Managed)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7409F2C-A97F-1242-BF9F-4F49CE173AFF}"/>
              </a:ext>
            </a:extLst>
          </p:cNvPr>
          <p:cNvSpPr txBox="1"/>
          <p:nvPr/>
        </p:nvSpPr>
        <p:spPr>
          <a:xfrm>
            <a:off x="398527" y="2604435"/>
            <a:ext cx="1493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10G/5G/2.5G</a:t>
            </a:r>
          </a:p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5383D66-C89B-BC47-BBDC-EF65C8ED61DF}"/>
              </a:ext>
            </a:extLst>
          </p:cNvPr>
          <p:cNvSpPr txBox="1"/>
          <p:nvPr/>
        </p:nvSpPr>
        <p:spPr>
          <a:xfrm>
            <a:off x="2440026" y="2355848"/>
            <a:ext cx="2131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QSW-M408-2C (Managed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689F18F-63AB-254F-9678-731CA2F6AD90}"/>
              </a:ext>
            </a:extLst>
          </p:cNvPr>
          <p:cNvSpPr txBox="1"/>
          <p:nvPr/>
        </p:nvSpPr>
        <p:spPr>
          <a:xfrm>
            <a:off x="2440027" y="2604435"/>
            <a:ext cx="1371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10G/5G/2.5G</a:t>
            </a:r>
          </a:p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83DD444-08AC-42F5-A281-A33ED65E9BDF}"/>
              </a:ext>
            </a:extLst>
          </p:cNvPr>
          <p:cNvSpPr/>
          <p:nvPr/>
        </p:nvSpPr>
        <p:spPr>
          <a:xfrm>
            <a:off x="352847" y="3139283"/>
            <a:ext cx="4153857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FE44B6F-F462-4A37-891D-9FB433CAB1E4}"/>
              </a:ext>
            </a:extLst>
          </p:cNvPr>
          <p:cNvSpPr/>
          <p:nvPr/>
        </p:nvSpPr>
        <p:spPr>
          <a:xfrm>
            <a:off x="352847" y="4584261"/>
            <a:ext cx="4153857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55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6E91050-990D-4B1D-9582-EC0ECCBC3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441" y="1360566"/>
            <a:ext cx="5470253" cy="3782933"/>
          </a:xfrm>
          <a:prstGeom prst="rect">
            <a:avLst/>
          </a:prstGeom>
        </p:spPr>
      </p:pic>
      <p:sp>
        <p:nvSpPr>
          <p:cNvPr id="19" name="矩形 69">
            <a:extLst>
              <a:ext uri="{FF2B5EF4-FFF2-40B4-BE49-F238E27FC236}">
                <a16:creationId xmlns:a16="http://schemas.microsoft.com/office/drawing/2014/main" id="{EB22389A-4C69-4876-A3BE-C3D010C1FFB3}"/>
              </a:ext>
            </a:extLst>
          </p:cNvPr>
          <p:cNvSpPr/>
          <p:nvPr/>
        </p:nvSpPr>
        <p:spPr>
          <a:xfrm>
            <a:off x="3028275" y="1483658"/>
            <a:ext cx="6206036" cy="63863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16B8B98-738D-4C37-995C-EE1B508AE3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206" y="1246892"/>
            <a:ext cx="3035857" cy="3363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77B02-528A-6B4D-84DE-A780BF2B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7" y="220926"/>
            <a:ext cx="8596044" cy="493563"/>
          </a:xfrm>
        </p:spPr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Faster TS-431X3 with 10</a:t>
            </a:r>
            <a:r>
              <a:rPr lang="en-US" sz="3600" b="0">
                <a:latin typeface="Oswald Medium" pitchFamily="2" charset="0"/>
                <a:ea typeface="Microsoft JhengHei" panose="020B0604030504040204" pitchFamily="34" charset="-120"/>
              </a:rPr>
              <a:t>GbE SFP+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A82075-27E0-8A4F-8263-0D235C3ABD4C}"/>
              </a:ext>
            </a:extLst>
          </p:cNvPr>
          <p:cNvSpPr/>
          <p:nvPr/>
        </p:nvSpPr>
        <p:spPr>
          <a:xfrm>
            <a:off x="3298063" y="1475013"/>
            <a:ext cx="5446837" cy="632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6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High-speed throughput for large data backup and recovery, multi-user environment, or containerized applications.</a:t>
            </a:r>
            <a:endParaRPr lang="en-US" altLang="zh-TW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ABDD8D02-B12B-474F-AA33-2AF6E856B7F9}"/>
              </a:ext>
            </a:extLst>
          </p:cNvPr>
          <p:cNvCxnSpPr>
            <a:cxnSpLocks/>
          </p:cNvCxnSpPr>
          <p:nvPr/>
        </p:nvCxnSpPr>
        <p:spPr>
          <a:xfrm>
            <a:off x="3157046" y="2515299"/>
            <a:ext cx="1542337" cy="0"/>
          </a:xfrm>
          <a:prstGeom prst="line">
            <a:avLst/>
          </a:prstGeom>
          <a:ln w="19050">
            <a:solidFill>
              <a:srgbClr val="FFFF00"/>
            </a:solidFill>
            <a:headEnd type="none"/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965C19B8-B512-49A3-BF78-0CCF2DCF6C3C}"/>
              </a:ext>
            </a:extLst>
          </p:cNvPr>
          <p:cNvSpPr/>
          <p:nvPr/>
        </p:nvSpPr>
        <p:spPr>
          <a:xfrm>
            <a:off x="2710006" y="2301621"/>
            <a:ext cx="447040" cy="43521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CA2A500-967C-498E-926D-F03E587084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689" y="2115938"/>
            <a:ext cx="3080226" cy="1925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853D17E-1868-4E71-BCE6-E912A5A4AFEA}"/>
              </a:ext>
            </a:extLst>
          </p:cNvPr>
          <p:cNvSpPr txBox="1"/>
          <p:nvPr/>
        </p:nvSpPr>
        <p:spPr>
          <a:xfrm>
            <a:off x="4869551" y="2339887"/>
            <a:ext cx="1317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QSW-308-1C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51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6F3D332-D6DE-48B1-873F-9E70A2FE6D50}"/>
              </a:ext>
            </a:extLst>
          </p:cNvPr>
          <p:cNvSpPr/>
          <p:nvPr/>
        </p:nvSpPr>
        <p:spPr>
          <a:xfrm>
            <a:off x="646405" y="1042391"/>
            <a:ext cx="2558489" cy="4884276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剪去同側角落 20">
            <a:extLst>
              <a:ext uri="{FF2B5EF4-FFF2-40B4-BE49-F238E27FC236}">
                <a16:creationId xmlns:a16="http://schemas.microsoft.com/office/drawing/2014/main" id="{C730D895-BA61-432A-8213-AD3E8E3F2881}"/>
              </a:ext>
            </a:extLst>
          </p:cNvPr>
          <p:cNvSpPr/>
          <p:nvPr/>
        </p:nvSpPr>
        <p:spPr>
          <a:xfrm>
            <a:off x="663225" y="1121670"/>
            <a:ext cx="2558489" cy="630230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650"/>
              </a:lnSpc>
              <a:defRPr/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1.5M SFP+ 10GbE </a:t>
            </a:r>
          </a:p>
          <a:p>
            <a:pPr lvl="0" algn="ctr">
              <a:lnSpc>
                <a:spcPts val="1650"/>
              </a:lnSpc>
              <a:defRPr/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DAC cable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F0A8C56-027A-4438-A0B0-97B35063859C}"/>
              </a:ext>
            </a:extLst>
          </p:cNvPr>
          <p:cNvSpPr/>
          <p:nvPr/>
        </p:nvSpPr>
        <p:spPr>
          <a:xfrm>
            <a:off x="3321872" y="1042391"/>
            <a:ext cx="2558489" cy="4884276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剪去同側角落 22">
            <a:extLst>
              <a:ext uri="{FF2B5EF4-FFF2-40B4-BE49-F238E27FC236}">
                <a16:creationId xmlns:a16="http://schemas.microsoft.com/office/drawing/2014/main" id="{579645C4-668D-440F-82CA-AA68BAABE058}"/>
              </a:ext>
            </a:extLst>
          </p:cNvPr>
          <p:cNvSpPr/>
          <p:nvPr/>
        </p:nvSpPr>
        <p:spPr>
          <a:xfrm>
            <a:off x="3338692" y="1121670"/>
            <a:ext cx="2558489" cy="630230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650"/>
              </a:lnSpc>
              <a:defRPr/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3.0M SFP+ 10GbE</a:t>
            </a:r>
          </a:p>
          <a:p>
            <a:pPr lvl="0" algn="ctr">
              <a:lnSpc>
                <a:spcPts val="1650"/>
              </a:lnSpc>
              <a:defRPr/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DAC cable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D6A34219-2FA9-4110-84AD-4DE61D95C15B}"/>
              </a:ext>
            </a:extLst>
          </p:cNvPr>
          <p:cNvSpPr/>
          <p:nvPr/>
        </p:nvSpPr>
        <p:spPr>
          <a:xfrm>
            <a:off x="5997339" y="1042391"/>
            <a:ext cx="2558489" cy="4884276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剪去同側角落 24">
            <a:extLst>
              <a:ext uri="{FF2B5EF4-FFF2-40B4-BE49-F238E27FC236}">
                <a16:creationId xmlns:a16="http://schemas.microsoft.com/office/drawing/2014/main" id="{03620509-2AB7-4757-B473-929061521FA8}"/>
              </a:ext>
            </a:extLst>
          </p:cNvPr>
          <p:cNvSpPr/>
          <p:nvPr/>
        </p:nvSpPr>
        <p:spPr>
          <a:xfrm>
            <a:off x="6014159" y="1121670"/>
            <a:ext cx="2558489" cy="630230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650"/>
              </a:lnSpc>
              <a:defRPr/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5.0M SFP+ 10GbE</a:t>
            </a:r>
          </a:p>
          <a:p>
            <a:pPr lvl="0" algn="ctr">
              <a:lnSpc>
                <a:spcPts val="1650"/>
              </a:lnSpc>
              <a:defRPr/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DAC cable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8595" y="229834"/>
            <a:ext cx="8438592" cy="493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Short distance SFP+ DAC </a:t>
            </a:r>
            <a:r>
              <a:rPr lang="en-US" altLang="zh-CN" sz="3600" b="0">
                <a:latin typeface="Oswald Medium" pitchFamily="2" charset="0"/>
                <a:ea typeface="Microsoft JhengHei" panose="020B0604030504040204" pitchFamily="34" charset="-120"/>
              </a:rPr>
              <a:t>cables</a:t>
            </a:r>
            <a:endParaRPr lang="zh-TW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C71565E-5478-420A-B965-FE7731FF87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916" y="1885359"/>
            <a:ext cx="1976025" cy="1986089"/>
          </a:xfrm>
          <a:prstGeom prst="rect">
            <a:avLst/>
          </a:prstGeom>
          <a:effectLst>
            <a:glow rad="63500">
              <a:schemeClr val="bg1">
                <a:alpha val="57000"/>
              </a:schemeClr>
            </a:glow>
            <a:outerShdw blurRad="50800" dist="38100" dir="2700000" algn="tl" rotWithShape="0">
              <a:prstClr val="black">
                <a:alpha val="29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D7D7006-C544-4B70-90A6-16F5502122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570" y="1879342"/>
            <a:ext cx="1976025" cy="1986089"/>
          </a:xfrm>
          <a:prstGeom prst="rect">
            <a:avLst/>
          </a:prstGeom>
          <a:effectLst>
            <a:glow rad="63500">
              <a:schemeClr val="bg1">
                <a:alpha val="57000"/>
              </a:schemeClr>
            </a:glow>
            <a:outerShdw blurRad="50800" dist="38100" dir="2700000" algn="tl" rotWithShape="0">
              <a:prstClr val="black">
                <a:alpha val="29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B863489-93DD-4EC7-BA9F-F2523D7729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50" t="4904" r="7401" b="9734"/>
          <a:stretch/>
        </p:blipFill>
        <p:spPr>
          <a:xfrm>
            <a:off x="844109" y="2004422"/>
            <a:ext cx="2219328" cy="1735931"/>
          </a:xfrm>
          <a:prstGeom prst="rect">
            <a:avLst/>
          </a:prstGeom>
          <a:effectLst>
            <a:glow rad="63500">
              <a:schemeClr val="bg1">
                <a:alpha val="57000"/>
              </a:schemeClr>
            </a:glow>
            <a:outerShdw blurRad="50800" dist="38100" dir="2700000" algn="tl" rotWithShape="0">
              <a:prstClr val="black">
                <a:alpha val="29000"/>
              </a:prstClr>
            </a:outerShdw>
          </a:effectLst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CFBA8825-92D2-4B28-BDF8-0D46CAC94FCF}"/>
              </a:ext>
            </a:extLst>
          </p:cNvPr>
          <p:cNvSpPr/>
          <p:nvPr/>
        </p:nvSpPr>
        <p:spPr>
          <a:xfrm>
            <a:off x="781334" y="3992875"/>
            <a:ext cx="1849899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Part number: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CAB-DAC15M-SFPP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C8B7708-8184-4390-81F2-D2DEE0720464}"/>
              </a:ext>
            </a:extLst>
          </p:cNvPr>
          <p:cNvSpPr/>
          <p:nvPr/>
        </p:nvSpPr>
        <p:spPr>
          <a:xfrm>
            <a:off x="3421118" y="3991621"/>
            <a:ext cx="2539194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Part number: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CAB-DAC30M-SFPP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7C9C200-ECB8-46F0-B680-CCED6FAF09DE}"/>
              </a:ext>
            </a:extLst>
          </p:cNvPr>
          <p:cNvSpPr/>
          <p:nvPr/>
        </p:nvSpPr>
        <p:spPr>
          <a:xfrm>
            <a:off x="6067087" y="4000433"/>
            <a:ext cx="2069208" cy="579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Part number: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CAB-DAC50M-SFPP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54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EC9313D5-EB22-4A40-BEB5-8B700EF54BC1}"/>
              </a:ext>
            </a:extLst>
          </p:cNvPr>
          <p:cNvSpPr/>
          <p:nvPr/>
        </p:nvSpPr>
        <p:spPr>
          <a:xfrm rot="5400000">
            <a:off x="1721258" y="1308808"/>
            <a:ext cx="703530" cy="7007473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一張含有 膝上型電腦, 個人, 桌, 室內 的圖片&#10;&#10;自動產生的描述">
            <a:extLst>
              <a:ext uri="{FF2B5EF4-FFF2-40B4-BE49-F238E27FC236}">
                <a16:creationId xmlns:a16="http://schemas.microsoft.com/office/drawing/2014/main" id="{31EA50C6-A6B8-4A54-BCE0-C25B70499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34" r="22243" b="-3535"/>
          <a:stretch/>
        </p:blipFill>
        <p:spPr>
          <a:xfrm>
            <a:off x="4225570" y="-23449"/>
            <a:ext cx="4928940" cy="5377919"/>
          </a:xfrm>
          <a:prstGeom prst="rect">
            <a:avLst/>
          </a:prstGeom>
        </p:spPr>
      </p:pic>
      <p:sp>
        <p:nvSpPr>
          <p:cNvPr id="67" name="圓角矩形 73">
            <a:extLst>
              <a:ext uri="{FF2B5EF4-FFF2-40B4-BE49-F238E27FC236}">
                <a16:creationId xmlns:a16="http://schemas.microsoft.com/office/drawing/2014/main" id="{3DAD65CD-AA19-4928-B178-CD19AA8BD426}"/>
              </a:ext>
            </a:extLst>
          </p:cNvPr>
          <p:cNvSpPr/>
          <p:nvPr/>
        </p:nvSpPr>
        <p:spPr>
          <a:xfrm>
            <a:off x="1203293" y="1206566"/>
            <a:ext cx="1955132" cy="3105209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  <a:alpha val="7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圓角矩形 74">
            <a:extLst>
              <a:ext uri="{FF2B5EF4-FFF2-40B4-BE49-F238E27FC236}">
                <a16:creationId xmlns:a16="http://schemas.microsoft.com/office/drawing/2014/main" id="{41771A7A-0D70-4C25-ACEA-E38EBEF31469}"/>
              </a:ext>
            </a:extLst>
          </p:cNvPr>
          <p:cNvSpPr/>
          <p:nvPr/>
        </p:nvSpPr>
        <p:spPr>
          <a:xfrm>
            <a:off x="3726701" y="1206566"/>
            <a:ext cx="2237280" cy="3105209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  <a:alpha val="7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B0BB133A-7E78-43E9-BA13-0E127B2F8556}"/>
              </a:ext>
            </a:extLst>
          </p:cNvPr>
          <p:cNvGrpSpPr/>
          <p:nvPr/>
        </p:nvGrpSpPr>
        <p:grpSpPr>
          <a:xfrm>
            <a:off x="948351" y="1545490"/>
            <a:ext cx="5228489" cy="1927677"/>
            <a:chOff x="1928381" y="1424336"/>
            <a:chExt cx="4774715" cy="19276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69" name="Shape 90">
              <a:extLst>
                <a:ext uri="{FF2B5EF4-FFF2-40B4-BE49-F238E27FC236}">
                  <a16:creationId xmlns:a16="http://schemas.microsoft.com/office/drawing/2014/main" id="{7DFF6467-507E-4AFD-AFA0-508FDB90FE59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2707856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Shape 89">
              <a:extLst>
                <a:ext uri="{FF2B5EF4-FFF2-40B4-BE49-F238E27FC236}">
                  <a16:creationId xmlns:a16="http://schemas.microsoft.com/office/drawing/2014/main" id="{D371B836-4955-4A67-BB95-C3F9F55C1694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066096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Shape 93">
              <a:extLst>
                <a:ext uri="{FF2B5EF4-FFF2-40B4-BE49-F238E27FC236}">
                  <a16:creationId xmlns:a16="http://schemas.microsoft.com/office/drawing/2014/main" id="{2F9B1C76-BF18-49A1-86CE-96117EAF6CFE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3349617"/>
              <a:ext cx="4774713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Shape 90">
              <a:extLst>
                <a:ext uri="{FF2B5EF4-FFF2-40B4-BE49-F238E27FC236}">
                  <a16:creationId xmlns:a16="http://schemas.microsoft.com/office/drawing/2014/main" id="{9A7C600B-F0B4-4160-91D4-4615FC2515C2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1424336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C931B7-5FEE-8749-A480-C4D8C6AE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1" y="136482"/>
            <a:ext cx="5662382" cy="923915"/>
          </a:xfrm>
        </p:spPr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TS-431P3 2.5GbE performance</a:t>
            </a:r>
            <a:endParaRPr 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70" name="Shape 80">
            <a:extLst>
              <a:ext uri="{FF2B5EF4-FFF2-40B4-BE49-F238E27FC236}">
                <a16:creationId xmlns:a16="http://schemas.microsoft.com/office/drawing/2014/main" id="{A4E91623-0EC4-4257-9BDE-9C09F12E31ED}"/>
              </a:ext>
            </a:extLst>
          </p:cNvPr>
          <p:cNvSpPr/>
          <p:nvPr/>
        </p:nvSpPr>
        <p:spPr>
          <a:xfrm>
            <a:off x="2311420" y="1696888"/>
            <a:ext cx="631335" cy="177272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C00000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1" name="Shape 81">
            <a:extLst>
              <a:ext uri="{FF2B5EF4-FFF2-40B4-BE49-F238E27FC236}">
                <a16:creationId xmlns:a16="http://schemas.microsoft.com/office/drawing/2014/main" id="{D5322AFC-303B-4624-810D-F90B76AA2213}"/>
              </a:ext>
            </a:extLst>
          </p:cNvPr>
          <p:cNvSpPr txBox="1"/>
          <p:nvPr/>
        </p:nvSpPr>
        <p:spPr>
          <a:xfrm>
            <a:off x="1358305" y="3562286"/>
            <a:ext cx="945113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1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Download</a:t>
            </a:r>
            <a:endParaRPr lang="zh-TW" sz="110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2" name="Shape 82">
            <a:extLst>
              <a:ext uri="{FF2B5EF4-FFF2-40B4-BE49-F238E27FC236}">
                <a16:creationId xmlns:a16="http://schemas.microsoft.com/office/drawing/2014/main" id="{8FA20573-1AB4-4A9F-8765-0529FF96CD75}"/>
              </a:ext>
            </a:extLst>
          </p:cNvPr>
          <p:cNvSpPr txBox="1"/>
          <p:nvPr/>
        </p:nvSpPr>
        <p:spPr>
          <a:xfrm>
            <a:off x="2227746" y="3562286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1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Upload</a:t>
            </a:r>
            <a:endParaRPr lang="zh-TW" sz="110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3" name="Shape 84">
            <a:extLst>
              <a:ext uri="{FF2B5EF4-FFF2-40B4-BE49-F238E27FC236}">
                <a16:creationId xmlns:a16="http://schemas.microsoft.com/office/drawing/2014/main" id="{3FD61AF3-F407-4E0A-95E8-B2E81CA44496}"/>
              </a:ext>
            </a:extLst>
          </p:cNvPr>
          <p:cNvSpPr txBox="1"/>
          <p:nvPr/>
        </p:nvSpPr>
        <p:spPr>
          <a:xfrm>
            <a:off x="2311420" y="1703547"/>
            <a:ext cx="631335" cy="3737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278</a:t>
            </a:r>
            <a:endParaRPr lang="zh-TW"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7" name="Shape 92">
            <a:extLst>
              <a:ext uri="{FF2B5EF4-FFF2-40B4-BE49-F238E27FC236}">
                <a16:creationId xmlns:a16="http://schemas.microsoft.com/office/drawing/2014/main" id="{9FDB6FA4-CB0E-4269-8C89-5409EE172B96}"/>
              </a:ext>
            </a:extLst>
          </p:cNvPr>
          <p:cNvSpPr txBox="1"/>
          <p:nvPr/>
        </p:nvSpPr>
        <p:spPr>
          <a:xfrm>
            <a:off x="356288" y="3362531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79" name="Shape 94">
            <a:extLst>
              <a:ext uri="{FF2B5EF4-FFF2-40B4-BE49-F238E27FC236}">
                <a16:creationId xmlns:a16="http://schemas.microsoft.com/office/drawing/2014/main" id="{74ACB002-7E83-4AF8-BFAA-14E355A11D95}"/>
              </a:ext>
            </a:extLst>
          </p:cNvPr>
          <p:cNvSpPr/>
          <p:nvPr/>
        </p:nvSpPr>
        <p:spPr>
          <a:xfrm>
            <a:off x="4047387" y="1719229"/>
            <a:ext cx="660498" cy="1750382"/>
          </a:xfrm>
          <a:prstGeom prst="rect">
            <a:avLst/>
          </a:prstGeom>
          <a:gradFill>
            <a:gsLst>
              <a:gs pos="100000">
                <a:srgbClr val="FFFF00"/>
              </a:gs>
              <a:gs pos="0">
                <a:srgbClr val="17F1BD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0" name="Shape 95">
            <a:extLst>
              <a:ext uri="{FF2B5EF4-FFF2-40B4-BE49-F238E27FC236}">
                <a16:creationId xmlns:a16="http://schemas.microsoft.com/office/drawing/2014/main" id="{8616A1A8-7D01-4869-BA65-B61E8CE6148B}"/>
              </a:ext>
            </a:extLst>
          </p:cNvPr>
          <p:cNvSpPr/>
          <p:nvPr/>
        </p:nvSpPr>
        <p:spPr>
          <a:xfrm>
            <a:off x="5023353" y="2031216"/>
            <a:ext cx="660498" cy="143839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C00000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1" name="Shape 98">
            <a:extLst>
              <a:ext uri="{FF2B5EF4-FFF2-40B4-BE49-F238E27FC236}">
                <a16:creationId xmlns:a16="http://schemas.microsoft.com/office/drawing/2014/main" id="{E8E9E81C-1269-4F6F-8B7C-283896B2D3C8}"/>
              </a:ext>
            </a:extLst>
          </p:cNvPr>
          <p:cNvSpPr txBox="1"/>
          <p:nvPr/>
        </p:nvSpPr>
        <p:spPr>
          <a:xfrm>
            <a:off x="4069634" y="1725384"/>
            <a:ext cx="660498" cy="3228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275</a:t>
            </a:r>
            <a:endParaRPr lang="zh-TW" sz="1200" b="1" i="0" u="none" strike="noStrike" cap="none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2" name="Shape 99">
            <a:extLst>
              <a:ext uri="{FF2B5EF4-FFF2-40B4-BE49-F238E27FC236}">
                <a16:creationId xmlns:a16="http://schemas.microsoft.com/office/drawing/2014/main" id="{E973A99F-48AC-4BE7-9065-F8A1AD5D46B7}"/>
              </a:ext>
            </a:extLst>
          </p:cNvPr>
          <p:cNvSpPr txBox="1"/>
          <p:nvPr/>
        </p:nvSpPr>
        <p:spPr>
          <a:xfrm>
            <a:off x="5007060" y="2021209"/>
            <a:ext cx="660498" cy="332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220</a:t>
            </a:r>
            <a:endParaRPr lang="zh-TW"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3" name="Shape 100">
            <a:extLst>
              <a:ext uri="{FF2B5EF4-FFF2-40B4-BE49-F238E27FC236}">
                <a16:creationId xmlns:a16="http://schemas.microsoft.com/office/drawing/2014/main" id="{BF9DAC5C-7CED-4836-887C-DCA606B1893E}"/>
              </a:ext>
            </a:extLst>
          </p:cNvPr>
          <p:cNvSpPr txBox="1"/>
          <p:nvPr/>
        </p:nvSpPr>
        <p:spPr>
          <a:xfrm>
            <a:off x="3726483" y="3851746"/>
            <a:ext cx="2237280" cy="4600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9F5900"/>
              </a:buClr>
              <a:buSzPct val="25000"/>
            </a:pPr>
            <a:r>
              <a:rPr lang="en-US" altLang="zh-TW" sz="11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Windows </a:t>
            </a:r>
            <a:r>
              <a:rPr lang="en-US" altLang="zh-CN" sz="11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file transfer, encrypted volume</a:t>
            </a:r>
            <a:r>
              <a:rPr lang="en-US" altLang="zh-TW" sz="11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(RAID 0, 4 x HDDs)</a:t>
            </a:r>
            <a:endParaRPr lang="zh-TW" altLang="en-US" sz="11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4" name="Shape 101">
            <a:extLst>
              <a:ext uri="{FF2B5EF4-FFF2-40B4-BE49-F238E27FC236}">
                <a16:creationId xmlns:a16="http://schemas.microsoft.com/office/drawing/2014/main" id="{B1A7CEDB-60FF-443A-9C7C-7C5FB747B4ED}"/>
              </a:ext>
            </a:extLst>
          </p:cNvPr>
          <p:cNvSpPr txBox="1"/>
          <p:nvPr/>
        </p:nvSpPr>
        <p:spPr>
          <a:xfrm>
            <a:off x="1203293" y="3851743"/>
            <a:ext cx="1955132" cy="46003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1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Windows file transfer</a:t>
            </a:r>
          </a:p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1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(RAID 0, 4 x HDDs)</a:t>
            </a:r>
            <a:endParaRPr lang="zh-TW" sz="1100" i="0" u="none" strike="noStrike" cap="none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5" name="Shape 79">
            <a:extLst>
              <a:ext uri="{FF2B5EF4-FFF2-40B4-BE49-F238E27FC236}">
                <a16:creationId xmlns:a16="http://schemas.microsoft.com/office/drawing/2014/main" id="{0FF41B5A-70A0-4531-9A7A-7B30A2E87EA7}"/>
              </a:ext>
            </a:extLst>
          </p:cNvPr>
          <p:cNvSpPr/>
          <p:nvPr/>
        </p:nvSpPr>
        <p:spPr>
          <a:xfrm>
            <a:off x="1441689" y="1588310"/>
            <a:ext cx="631335" cy="1881302"/>
          </a:xfrm>
          <a:prstGeom prst="rect">
            <a:avLst/>
          </a:prstGeom>
          <a:gradFill>
            <a:gsLst>
              <a:gs pos="100000">
                <a:srgbClr val="FFFF00"/>
              </a:gs>
              <a:gs pos="0">
                <a:srgbClr val="17F1BD"/>
              </a:gs>
            </a:gsLst>
            <a:lin ang="5400000" scaled="0"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6" name="Shape 83">
            <a:extLst>
              <a:ext uri="{FF2B5EF4-FFF2-40B4-BE49-F238E27FC236}">
                <a16:creationId xmlns:a16="http://schemas.microsoft.com/office/drawing/2014/main" id="{1A477A11-7D7A-48B8-9A45-78DE1DAE96D2}"/>
              </a:ext>
            </a:extLst>
          </p:cNvPr>
          <p:cNvSpPr txBox="1"/>
          <p:nvPr/>
        </p:nvSpPr>
        <p:spPr>
          <a:xfrm>
            <a:off x="1441688" y="1610013"/>
            <a:ext cx="631335" cy="2725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290</a:t>
            </a:r>
            <a:endParaRPr lang="zh-TW" sz="1200" b="1" i="0" u="none" strike="noStrike" cap="none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7" name="Shape 81">
            <a:extLst>
              <a:ext uri="{FF2B5EF4-FFF2-40B4-BE49-F238E27FC236}">
                <a16:creationId xmlns:a16="http://schemas.microsoft.com/office/drawing/2014/main" id="{C11A4B0C-54CB-445F-8795-32E4EED54787}"/>
              </a:ext>
            </a:extLst>
          </p:cNvPr>
          <p:cNvSpPr txBox="1"/>
          <p:nvPr/>
        </p:nvSpPr>
        <p:spPr>
          <a:xfrm>
            <a:off x="3871119" y="3570497"/>
            <a:ext cx="958287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1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Download</a:t>
            </a:r>
            <a:endParaRPr lang="zh-TW" sz="110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Shape 82">
            <a:extLst>
              <a:ext uri="{FF2B5EF4-FFF2-40B4-BE49-F238E27FC236}">
                <a16:creationId xmlns:a16="http://schemas.microsoft.com/office/drawing/2014/main" id="{37182FBF-A1C0-4328-8973-FE028C721A2A}"/>
              </a:ext>
            </a:extLst>
          </p:cNvPr>
          <p:cNvSpPr txBox="1"/>
          <p:nvPr/>
        </p:nvSpPr>
        <p:spPr>
          <a:xfrm>
            <a:off x="4952528" y="3562286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1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Upload</a:t>
            </a:r>
            <a:endParaRPr lang="zh-TW" sz="110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Shape 89">
            <a:extLst>
              <a:ext uri="{FF2B5EF4-FFF2-40B4-BE49-F238E27FC236}">
                <a16:creationId xmlns:a16="http://schemas.microsoft.com/office/drawing/2014/main" id="{3A5F0124-EF43-46B1-BD3B-79B4F20964B8}"/>
              </a:ext>
            </a:extLst>
          </p:cNvPr>
          <p:cNvSpPr txBox="1"/>
          <p:nvPr/>
        </p:nvSpPr>
        <p:spPr>
          <a:xfrm>
            <a:off x="334063" y="3627780"/>
            <a:ext cx="656460" cy="3422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MB/s)</a:t>
            </a:r>
            <a:endParaRPr lang="en-US" sz="900" b="1" i="0" u="none" strike="noStrike" cap="non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3" name="Shape 92">
            <a:extLst>
              <a:ext uri="{FF2B5EF4-FFF2-40B4-BE49-F238E27FC236}">
                <a16:creationId xmlns:a16="http://schemas.microsoft.com/office/drawing/2014/main" id="{BC20F70D-29FE-44E6-BB58-0C970E280ACA}"/>
              </a:ext>
            </a:extLst>
          </p:cNvPr>
          <p:cNvSpPr txBox="1"/>
          <p:nvPr/>
        </p:nvSpPr>
        <p:spPr>
          <a:xfrm>
            <a:off x="356288" y="2688285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94" name="Shape 92">
            <a:extLst>
              <a:ext uri="{FF2B5EF4-FFF2-40B4-BE49-F238E27FC236}">
                <a16:creationId xmlns:a16="http://schemas.microsoft.com/office/drawing/2014/main" id="{C892B27D-EFB3-4551-AF7C-F1B719F3CF5E}"/>
              </a:ext>
            </a:extLst>
          </p:cNvPr>
          <p:cNvSpPr txBox="1"/>
          <p:nvPr/>
        </p:nvSpPr>
        <p:spPr>
          <a:xfrm>
            <a:off x="356288" y="2031216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95" name="Shape 92">
            <a:extLst>
              <a:ext uri="{FF2B5EF4-FFF2-40B4-BE49-F238E27FC236}">
                <a16:creationId xmlns:a16="http://schemas.microsoft.com/office/drawing/2014/main" id="{2304D86B-A174-4765-9D6E-02D33E8A92FF}"/>
              </a:ext>
            </a:extLst>
          </p:cNvPr>
          <p:cNvSpPr txBox="1"/>
          <p:nvPr/>
        </p:nvSpPr>
        <p:spPr>
          <a:xfrm>
            <a:off x="356288" y="1374147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A78113-4C00-4961-B1BC-7BAB4722FDDE}"/>
              </a:ext>
            </a:extLst>
          </p:cNvPr>
          <p:cNvSpPr/>
          <p:nvPr/>
        </p:nvSpPr>
        <p:spPr>
          <a:xfrm>
            <a:off x="79831" y="4566322"/>
            <a:ext cx="2147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Tested in QNAP lab. Results vary depending on the environment.</a:t>
            </a:r>
            <a:br>
              <a:rPr lang="zh-TW" altLang="en-US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Configuration: </a:t>
            </a:r>
            <a:r>
              <a:rPr lang="en-US" altLang="zh-TW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TS-431P3-2G,  QTS 4.4.2, RAID 0, </a:t>
            </a:r>
          </a:p>
          <a:p>
            <a:r>
              <a:rPr lang="en-US" altLang="zh-TW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Seagate ST1000NM0033 HDDs</a:t>
            </a:r>
            <a:endParaRPr lang="zh-TW" altLang="en-US" sz="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DCAF104-E5B0-4826-B67C-0C363BF31974}"/>
              </a:ext>
            </a:extLst>
          </p:cNvPr>
          <p:cNvSpPr/>
          <p:nvPr/>
        </p:nvSpPr>
        <p:spPr>
          <a:xfrm>
            <a:off x="2083514" y="4566322"/>
            <a:ext cx="291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Client PC</a:t>
            </a:r>
            <a:r>
              <a:rPr lang="zh-TW" altLang="en-US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br>
              <a:rPr lang="en-US" altLang="zh-TW" sz="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Core i7-6700 3.4 GHz; 64GB RAM; QNAP LAN-10G2T-X550; MTU 9000,</a:t>
            </a:r>
          </a:p>
          <a:p>
            <a:r>
              <a:rPr lang="en-US" altLang="zh-TW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Windows 10 64bit, 10GB file</a:t>
            </a:r>
            <a:endParaRPr lang="zh-TW" altLang="en-US" sz="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11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膝上型電腦, 室內, 電腦, 個人 的圖片&#10;&#10;自動產生的描述">
            <a:extLst>
              <a:ext uri="{FF2B5EF4-FFF2-40B4-BE49-F238E27FC236}">
                <a16:creationId xmlns:a16="http://schemas.microsoft.com/office/drawing/2014/main" id="{1CC9CA43-0A5F-43E6-B06B-77CAC970DB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75" r="23365"/>
          <a:stretch/>
        </p:blipFill>
        <p:spPr>
          <a:xfrm>
            <a:off x="4367463" y="-30007"/>
            <a:ext cx="4778557" cy="5200713"/>
          </a:xfrm>
          <a:prstGeom prst="rect">
            <a:avLst/>
          </a:prstGeom>
        </p:spPr>
      </p:pic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DA0FE7C2-9911-4697-AEAC-B46AB16FF6CB}"/>
              </a:ext>
            </a:extLst>
          </p:cNvPr>
          <p:cNvSpPr/>
          <p:nvPr/>
        </p:nvSpPr>
        <p:spPr>
          <a:xfrm rot="5400000">
            <a:off x="1721258" y="1308808"/>
            <a:ext cx="703530" cy="7007473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圓角矩形 73">
            <a:extLst>
              <a:ext uri="{FF2B5EF4-FFF2-40B4-BE49-F238E27FC236}">
                <a16:creationId xmlns:a16="http://schemas.microsoft.com/office/drawing/2014/main" id="{3DAD65CD-AA19-4928-B178-CD19AA8BD426}"/>
              </a:ext>
            </a:extLst>
          </p:cNvPr>
          <p:cNvSpPr/>
          <p:nvPr/>
        </p:nvSpPr>
        <p:spPr>
          <a:xfrm>
            <a:off x="1203293" y="1323522"/>
            <a:ext cx="1955132" cy="3105209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  <a:alpha val="7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圓角矩形 74">
            <a:extLst>
              <a:ext uri="{FF2B5EF4-FFF2-40B4-BE49-F238E27FC236}">
                <a16:creationId xmlns:a16="http://schemas.microsoft.com/office/drawing/2014/main" id="{41771A7A-0D70-4C25-ACEA-E38EBEF31469}"/>
              </a:ext>
            </a:extLst>
          </p:cNvPr>
          <p:cNvSpPr/>
          <p:nvPr/>
        </p:nvSpPr>
        <p:spPr>
          <a:xfrm>
            <a:off x="3726701" y="1323522"/>
            <a:ext cx="2237280" cy="3105209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  <a:alpha val="7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B0BB133A-7E78-43E9-BA13-0E127B2F8556}"/>
              </a:ext>
            </a:extLst>
          </p:cNvPr>
          <p:cNvGrpSpPr/>
          <p:nvPr/>
        </p:nvGrpSpPr>
        <p:grpSpPr>
          <a:xfrm>
            <a:off x="948351" y="1917835"/>
            <a:ext cx="5228489" cy="1672288"/>
            <a:chOff x="1928381" y="1679725"/>
            <a:chExt cx="4774715" cy="16722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69" name="Shape 90">
              <a:extLst>
                <a:ext uri="{FF2B5EF4-FFF2-40B4-BE49-F238E27FC236}">
                  <a16:creationId xmlns:a16="http://schemas.microsoft.com/office/drawing/2014/main" id="{7DFF6467-507E-4AFD-AFA0-508FDB90FE59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3015637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Shape 89">
              <a:extLst>
                <a:ext uri="{FF2B5EF4-FFF2-40B4-BE49-F238E27FC236}">
                  <a16:creationId xmlns:a16="http://schemas.microsoft.com/office/drawing/2014/main" id="{D371B836-4955-4A67-BB95-C3F9F55C1694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681659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Shape 93">
              <a:extLst>
                <a:ext uri="{FF2B5EF4-FFF2-40B4-BE49-F238E27FC236}">
                  <a16:creationId xmlns:a16="http://schemas.microsoft.com/office/drawing/2014/main" id="{2F9B1C76-BF18-49A1-86CE-96117EAF6CFE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3349617"/>
              <a:ext cx="4774713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Shape 90">
              <a:extLst>
                <a:ext uri="{FF2B5EF4-FFF2-40B4-BE49-F238E27FC236}">
                  <a16:creationId xmlns:a16="http://schemas.microsoft.com/office/drawing/2014/main" id="{9A7C600B-F0B4-4160-91D4-4615FC2515C2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2347681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Shape 89">
              <a:extLst>
                <a:ext uri="{FF2B5EF4-FFF2-40B4-BE49-F238E27FC236}">
                  <a16:creationId xmlns:a16="http://schemas.microsoft.com/office/drawing/2014/main" id="{AA373109-7827-4D6D-8DF2-0325AB747A9A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013703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Shape 90">
              <a:extLst>
                <a:ext uri="{FF2B5EF4-FFF2-40B4-BE49-F238E27FC236}">
                  <a16:creationId xmlns:a16="http://schemas.microsoft.com/office/drawing/2014/main" id="{C25A649F-0932-42EE-A85D-1C5213AA8968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1679725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C931B7-5FEE-8749-A480-C4D8C6AE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583"/>
            <a:ext cx="6568966" cy="998121"/>
          </a:xfrm>
        </p:spPr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TS-431X3 10GbE SFP+ performance</a:t>
            </a:r>
            <a:endParaRPr 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71" name="Shape 81">
            <a:extLst>
              <a:ext uri="{FF2B5EF4-FFF2-40B4-BE49-F238E27FC236}">
                <a16:creationId xmlns:a16="http://schemas.microsoft.com/office/drawing/2014/main" id="{D5322AFC-303B-4624-810D-F90B76AA2213}"/>
              </a:ext>
            </a:extLst>
          </p:cNvPr>
          <p:cNvSpPr txBox="1"/>
          <p:nvPr/>
        </p:nvSpPr>
        <p:spPr>
          <a:xfrm>
            <a:off x="1288200" y="3652866"/>
            <a:ext cx="953114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Download</a:t>
            </a:r>
            <a:endParaRPr lang="zh-TW" altLang="en-US" sz="110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" name="Shape 82">
            <a:extLst>
              <a:ext uri="{FF2B5EF4-FFF2-40B4-BE49-F238E27FC236}">
                <a16:creationId xmlns:a16="http://schemas.microsoft.com/office/drawing/2014/main" id="{8FA20573-1AB4-4A9F-8765-0529FF96CD75}"/>
              </a:ext>
            </a:extLst>
          </p:cNvPr>
          <p:cNvSpPr txBox="1"/>
          <p:nvPr/>
        </p:nvSpPr>
        <p:spPr>
          <a:xfrm>
            <a:off x="2227746" y="3652866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Upload</a:t>
            </a:r>
            <a:endParaRPr lang="zh-TW" altLang="en-US" sz="11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7" name="Shape 92">
            <a:extLst>
              <a:ext uri="{FF2B5EF4-FFF2-40B4-BE49-F238E27FC236}">
                <a16:creationId xmlns:a16="http://schemas.microsoft.com/office/drawing/2014/main" id="{9FDB6FA4-CB0E-4269-8C89-5409EE172B96}"/>
              </a:ext>
            </a:extLst>
          </p:cNvPr>
          <p:cNvSpPr txBox="1"/>
          <p:nvPr/>
        </p:nvSpPr>
        <p:spPr>
          <a:xfrm>
            <a:off x="356288" y="3479487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87" name="Shape 81">
            <a:extLst>
              <a:ext uri="{FF2B5EF4-FFF2-40B4-BE49-F238E27FC236}">
                <a16:creationId xmlns:a16="http://schemas.microsoft.com/office/drawing/2014/main" id="{C11A4B0C-54CB-445F-8795-32E4EED54787}"/>
              </a:ext>
            </a:extLst>
          </p:cNvPr>
          <p:cNvSpPr txBox="1"/>
          <p:nvPr/>
        </p:nvSpPr>
        <p:spPr>
          <a:xfrm>
            <a:off x="3900806" y="3661484"/>
            <a:ext cx="958505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Download</a:t>
            </a:r>
            <a:endParaRPr lang="zh-TW" sz="110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8" name="Shape 82">
            <a:extLst>
              <a:ext uri="{FF2B5EF4-FFF2-40B4-BE49-F238E27FC236}">
                <a16:creationId xmlns:a16="http://schemas.microsoft.com/office/drawing/2014/main" id="{37182FBF-A1C0-4328-8973-FE028C721A2A}"/>
              </a:ext>
            </a:extLst>
          </p:cNvPr>
          <p:cNvSpPr txBox="1"/>
          <p:nvPr/>
        </p:nvSpPr>
        <p:spPr>
          <a:xfrm>
            <a:off x="4952528" y="3652866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Upload</a:t>
            </a:r>
            <a:endParaRPr lang="zh-TW" sz="110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6" name="Shape 89">
            <a:extLst>
              <a:ext uri="{FF2B5EF4-FFF2-40B4-BE49-F238E27FC236}">
                <a16:creationId xmlns:a16="http://schemas.microsoft.com/office/drawing/2014/main" id="{3A5F0124-EF43-46B1-BD3B-79B4F20964B8}"/>
              </a:ext>
            </a:extLst>
          </p:cNvPr>
          <p:cNvSpPr txBox="1"/>
          <p:nvPr/>
        </p:nvSpPr>
        <p:spPr>
          <a:xfrm>
            <a:off x="334063" y="3744736"/>
            <a:ext cx="656460" cy="3422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900" b="1">
                <a:solidFill>
                  <a:schemeClr val="bg1"/>
                </a:solidFill>
              </a:rPr>
              <a:t>  </a:t>
            </a:r>
            <a:r>
              <a:rPr lang="en-US" altLang="zh-TW" sz="900" b="1">
                <a:solidFill>
                  <a:schemeClr val="bg1"/>
                </a:solidFill>
              </a:rPr>
              <a:t>(</a:t>
            </a:r>
            <a:r>
              <a:rPr lang="en-US" sz="900" b="1">
                <a:solidFill>
                  <a:schemeClr val="bg1"/>
                </a:solidFill>
              </a:rPr>
              <a:t>MB/s)</a:t>
            </a:r>
            <a:endParaRPr lang="en-US" sz="900" b="1" i="0" u="none" strike="noStrike" cap="none">
              <a:solidFill>
                <a:schemeClr val="bg1"/>
              </a:solidFill>
              <a:sym typeface="Arial"/>
            </a:endParaRPr>
          </a:p>
        </p:txBody>
      </p:sp>
      <p:sp>
        <p:nvSpPr>
          <p:cNvPr id="93" name="Shape 92">
            <a:extLst>
              <a:ext uri="{FF2B5EF4-FFF2-40B4-BE49-F238E27FC236}">
                <a16:creationId xmlns:a16="http://schemas.microsoft.com/office/drawing/2014/main" id="{BC20F70D-29FE-44E6-BB58-0C970E280ACA}"/>
              </a:ext>
            </a:extLst>
          </p:cNvPr>
          <p:cNvSpPr txBox="1"/>
          <p:nvPr/>
        </p:nvSpPr>
        <p:spPr>
          <a:xfrm>
            <a:off x="356288" y="3139339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4" name="Shape 92">
            <a:extLst>
              <a:ext uri="{FF2B5EF4-FFF2-40B4-BE49-F238E27FC236}">
                <a16:creationId xmlns:a16="http://schemas.microsoft.com/office/drawing/2014/main" id="{C892B27D-EFB3-4551-AF7C-F1B719F3CF5E}"/>
              </a:ext>
            </a:extLst>
          </p:cNvPr>
          <p:cNvSpPr txBox="1"/>
          <p:nvPr/>
        </p:nvSpPr>
        <p:spPr>
          <a:xfrm>
            <a:off x="356288" y="2799193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5" name="Shape 92">
            <a:extLst>
              <a:ext uri="{FF2B5EF4-FFF2-40B4-BE49-F238E27FC236}">
                <a16:creationId xmlns:a16="http://schemas.microsoft.com/office/drawing/2014/main" id="{2304D86B-A174-4765-9D6E-02D33E8A92FF}"/>
              </a:ext>
            </a:extLst>
          </p:cNvPr>
          <p:cNvSpPr txBox="1"/>
          <p:nvPr/>
        </p:nvSpPr>
        <p:spPr>
          <a:xfrm>
            <a:off x="356288" y="2459047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6" name="Shape 92">
            <a:extLst>
              <a:ext uri="{FF2B5EF4-FFF2-40B4-BE49-F238E27FC236}">
                <a16:creationId xmlns:a16="http://schemas.microsoft.com/office/drawing/2014/main" id="{9EDBCADC-9434-4359-A2EC-C2141D384F47}"/>
              </a:ext>
            </a:extLst>
          </p:cNvPr>
          <p:cNvSpPr txBox="1"/>
          <p:nvPr/>
        </p:nvSpPr>
        <p:spPr>
          <a:xfrm>
            <a:off x="356288" y="2118901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7" name="Shape 92">
            <a:extLst>
              <a:ext uri="{FF2B5EF4-FFF2-40B4-BE49-F238E27FC236}">
                <a16:creationId xmlns:a16="http://schemas.microsoft.com/office/drawing/2014/main" id="{E964B975-DF38-4229-8EA6-4E6E44460BAB}"/>
              </a:ext>
            </a:extLst>
          </p:cNvPr>
          <p:cNvSpPr txBox="1"/>
          <p:nvPr/>
        </p:nvSpPr>
        <p:spPr>
          <a:xfrm>
            <a:off x="356288" y="1778755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39" name="Shape 80">
            <a:extLst>
              <a:ext uri="{FF2B5EF4-FFF2-40B4-BE49-F238E27FC236}">
                <a16:creationId xmlns:a16="http://schemas.microsoft.com/office/drawing/2014/main" id="{B925C020-245E-48F3-8152-F902B43D4B33}"/>
              </a:ext>
            </a:extLst>
          </p:cNvPr>
          <p:cNvSpPr/>
          <p:nvPr/>
        </p:nvSpPr>
        <p:spPr>
          <a:xfrm>
            <a:off x="2311420" y="2790887"/>
            <a:ext cx="631335" cy="795692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C00000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84">
            <a:extLst>
              <a:ext uri="{FF2B5EF4-FFF2-40B4-BE49-F238E27FC236}">
                <a16:creationId xmlns:a16="http://schemas.microsoft.com/office/drawing/2014/main" id="{BCD78A86-146B-4A64-A0DC-A89B36B0F3C1}"/>
              </a:ext>
            </a:extLst>
          </p:cNvPr>
          <p:cNvSpPr txBox="1"/>
          <p:nvPr/>
        </p:nvSpPr>
        <p:spPr>
          <a:xfrm>
            <a:off x="2317837" y="2783661"/>
            <a:ext cx="631335" cy="3737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None/>
            </a:pPr>
            <a:r>
              <a:rPr lang="en-US" altLang="zh-TW" sz="1200" b="1">
                <a:solidFill>
                  <a:schemeClr val="lt1"/>
                </a:solidFill>
                <a:latin typeface="Arial"/>
                <a:cs typeface="Arial"/>
                <a:sym typeface="Arial"/>
              </a:rPr>
              <a:t>454</a:t>
            </a:r>
            <a:endParaRPr lang="en-US" altLang="zh-TW"/>
          </a:p>
        </p:txBody>
      </p:sp>
      <p:sp>
        <p:nvSpPr>
          <p:cNvPr id="41" name="Shape 94">
            <a:extLst>
              <a:ext uri="{FF2B5EF4-FFF2-40B4-BE49-F238E27FC236}">
                <a16:creationId xmlns:a16="http://schemas.microsoft.com/office/drawing/2014/main" id="{FBCECCA3-43BA-4C9C-8120-0F3C4C271F69}"/>
              </a:ext>
            </a:extLst>
          </p:cNvPr>
          <p:cNvSpPr/>
          <p:nvPr/>
        </p:nvSpPr>
        <p:spPr>
          <a:xfrm>
            <a:off x="4047387" y="3013355"/>
            <a:ext cx="660498" cy="576180"/>
          </a:xfrm>
          <a:prstGeom prst="rect">
            <a:avLst/>
          </a:prstGeom>
          <a:gradFill>
            <a:gsLst>
              <a:gs pos="100000">
                <a:srgbClr val="FFFF00"/>
              </a:gs>
              <a:gs pos="0">
                <a:srgbClr val="17F1BD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95">
            <a:extLst>
              <a:ext uri="{FF2B5EF4-FFF2-40B4-BE49-F238E27FC236}">
                <a16:creationId xmlns:a16="http://schemas.microsoft.com/office/drawing/2014/main" id="{8F33BB29-DD69-4449-960C-C7B05D041013}"/>
              </a:ext>
            </a:extLst>
          </p:cNvPr>
          <p:cNvSpPr/>
          <p:nvPr/>
        </p:nvSpPr>
        <p:spPr>
          <a:xfrm>
            <a:off x="5023353" y="3156391"/>
            <a:ext cx="660498" cy="429287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C00000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98">
            <a:extLst>
              <a:ext uri="{FF2B5EF4-FFF2-40B4-BE49-F238E27FC236}">
                <a16:creationId xmlns:a16="http://schemas.microsoft.com/office/drawing/2014/main" id="{8E49BA2B-0290-46EB-8EDC-95B23BECFBB8}"/>
              </a:ext>
            </a:extLst>
          </p:cNvPr>
          <p:cNvSpPr txBox="1"/>
          <p:nvPr/>
        </p:nvSpPr>
        <p:spPr>
          <a:xfrm>
            <a:off x="4034910" y="2994166"/>
            <a:ext cx="660498" cy="3228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None/>
            </a:pPr>
            <a:r>
              <a:rPr lang="en-US" altLang="zh-TW" sz="1200" b="1">
                <a:latin typeface="Arial"/>
                <a:cs typeface="Arial"/>
                <a:sym typeface="Arial"/>
              </a:rPr>
              <a:t>329</a:t>
            </a:r>
            <a:endParaRPr lang="en-US" altLang="zh-TW"/>
          </a:p>
        </p:txBody>
      </p:sp>
      <p:sp>
        <p:nvSpPr>
          <p:cNvPr id="44" name="Shape 99">
            <a:extLst>
              <a:ext uri="{FF2B5EF4-FFF2-40B4-BE49-F238E27FC236}">
                <a16:creationId xmlns:a16="http://schemas.microsoft.com/office/drawing/2014/main" id="{A7A684E5-A607-4847-B7D5-978D7C5213B8}"/>
              </a:ext>
            </a:extLst>
          </p:cNvPr>
          <p:cNvSpPr txBox="1"/>
          <p:nvPr/>
        </p:nvSpPr>
        <p:spPr>
          <a:xfrm>
            <a:off x="5023353" y="3141524"/>
            <a:ext cx="660498" cy="332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None/>
            </a:pPr>
            <a:r>
              <a:rPr lang="en-US" altLang="zh-TW" sz="1200" b="1">
                <a:solidFill>
                  <a:schemeClr val="lt1"/>
                </a:solidFill>
                <a:latin typeface="Arial"/>
                <a:cs typeface="Arial"/>
                <a:sym typeface="Arial"/>
              </a:rPr>
              <a:t>249</a:t>
            </a:r>
            <a:endParaRPr lang="en-US" altLang="zh-TW"/>
          </a:p>
        </p:txBody>
      </p:sp>
      <p:sp>
        <p:nvSpPr>
          <p:cNvPr id="45" name="Shape 79">
            <a:extLst>
              <a:ext uri="{FF2B5EF4-FFF2-40B4-BE49-F238E27FC236}">
                <a16:creationId xmlns:a16="http://schemas.microsoft.com/office/drawing/2014/main" id="{1B277159-B01C-4842-9BF3-C755E374B5D7}"/>
              </a:ext>
            </a:extLst>
          </p:cNvPr>
          <p:cNvSpPr/>
          <p:nvPr/>
        </p:nvSpPr>
        <p:spPr>
          <a:xfrm>
            <a:off x="1409340" y="1917834"/>
            <a:ext cx="631335" cy="1668745"/>
          </a:xfrm>
          <a:prstGeom prst="rect">
            <a:avLst/>
          </a:prstGeom>
          <a:gradFill>
            <a:gsLst>
              <a:gs pos="100000">
                <a:srgbClr val="FFFF00"/>
              </a:gs>
              <a:gs pos="0">
                <a:srgbClr val="17F1BD"/>
              </a:gs>
            </a:gsLst>
            <a:lin ang="5400000" scaled="0"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83">
            <a:extLst>
              <a:ext uri="{FF2B5EF4-FFF2-40B4-BE49-F238E27FC236}">
                <a16:creationId xmlns:a16="http://schemas.microsoft.com/office/drawing/2014/main" id="{7B0A47B1-FB05-4505-B14F-4E3AC66D651E}"/>
              </a:ext>
            </a:extLst>
          </p:cNvPr>
          <p:cNvSpPr txBox="1"/>
          <p:nvPr/>
        </p:nvSpPr>
        <p:spPr>
          <a:xfrm>
            <a:off x="1398253" y="1916335"/>
            <a:ext cx="631335" cy="2639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None/>
            </a:pPr>
            <a:r>
              <a:rPr lang="en-US" altLang="zh-TW" sz="1200" b="1">
                <a:latin typeface="Arial"/>
                <a:cs typeface="Arial"/>
                <a:sym typeface="Arial"/>
              </a:rPr>
              <a:t>997</a:t>
            </a:r>
            <a:endParaRPr 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FF51FBA6-EB5D-AE4F-A6CD-ED7FFC24F271}"/>
              </a:ext>
            </a:extLst>
          </p:cNvPr>
          <p:cNvSpPr/>
          <p:nvPr/>
        </p:nvSpPr>
        <p:spPr>
          <a:xfrm>
            <a:off x="79831" y="4601232"/>
            <a:ext cx="2147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Tested in QNAP lab. Results vary depending on the environment.</a:t>
            </a:r>
            <a:br>
              <a:rPr lang="zh-TW" altLang="en-US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Configuration: 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TS-431X3</a:t>
            </a: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-4G, QTS 4.4.2, RAID 5, </a:t>
            </a:r>
          </a:p>
          <a:p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x Samsung 850 Pro 1TB SSDs</a:t>
            </a:r>
            <a:endParaRPr lang="zh-TW" altLang="en-US" sz="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266AD8F-35D5-7B4A-A2B9-058B816707C4}"/>
              </a:ext>
            </a:extLst>
          </p:cNvPr>
          <p:cNvSpPr/>
          <p:nvPr/>
        </p:nvSpPr>
        <p:spPr>
          <a:xfrm>
            <a:off x="2083514" y="4601232"/>
            <a:ext cx="291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Client PC</a:t>
            </a: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Core i7-6700 3.4 GHz; 64GB RAM; QNAP LAN-10G2T-X550; MTU 9000,</a:t>
            </a:r>
          </a:p>
          <a:p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Windows 10 64bit, 10GB file, 10G switch</a:t>
            </a:r>
            <a:endParaRPr lang="zh-TW" altLang="en-US" sz="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Shape 100">
            <a:extLst>
              <a:ext uri="{FF2B5EF4-FFF2-40B4-BE49-F238E27FC236}">
                <a16:creationId xmlns:a16="http://schemas.microsoft.com/office/drawing/2014/main" id="{2230B1E5-CA25-164B-87BA-9F17FB78C3C2}"/>
              </a:ext>
            </a:extLst>
          </p:cNvPr>
          <p:cNvSpPr txBox="1"/>
          <p:nvPr/>
        </p:nvSpPr>
        <p:spPr>
          <a:xfrm>
            <a:off x="3726701" y="3963301"/>
            <a:ext cx="2237280" cy="4600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9F5900"/>
              </a:buClr>
              <a:buSzPct val="25000"/>
            </a:pPr>
            <a:r>
              <a:rPr lang="en-US" altLang="zh-TW" sz="11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Windows </a:t>
            </a:r>
            <a:r>
              <a:rPr lang="en-US" altLang="zh-CN" sz="11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file transfer, encrypted volume</a:t>
            </a:r>
            <a:r>
              <a:rPr lang="en-US" altLang="zh-TW" sz="11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(RAID 5, 4 x SSDs)</a:t>
            </a:r>
            <a:endParaRPr lang="zh-TW" altLang="en-US" sz="11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8" name="Shape 101">
            <a:extLst>
              <a:ext uri="{FF2B5EF4-FFF2-40B4-BE49-F238E27FC236}">
                <a16:creationId xmlns:a16="http://schemas.microsoft.com/office/drawing/2014/main" id="{6D05EBDF-2EAB-C94D-8307-BC6EDB340CB0}"/>
              </a:ext>
            </a:extLst>
          </p:cNvPr>
          <p:cNvSpPr txBox="1"/>
          <p:nvPr/>
        </p:nvSpPr>
        <p:spPr>
          <a:xfrm>
            <a:off x="1203293" y="3971896"/>
            <a:ext cx="1955132" cy="46003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1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Windows file transfer</a:t>
            </a:r>
          </a:p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1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(RAID 5, 4 x SSDs)</a:t>
            </a:r>
            <a:endParaRPr lang="zh-TW" sz="1100" i="0" u="none" strike="noStrike" cap="none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122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圓角矩形 73">
            <a:extLst>
              <a:ext uri="{FF2B5EF4-FFF2-40B4-BE49-F238E27FC236}">
                <a16:creationId xmlns:a16="http://schemas.microsoft.com/office/drawing/2014/main" id="{EA329634-A518-4C13-9B40-6EB15BA6102F}"/>
              </a:ext>
            </a:extLst>
          </p:cNvPr>
          <p:cNvSpPr/>
          <p:nvPr/>
        </p:nvSpPr>
        <p:spPr>
          <a:xfrm>
            <a:off x="2090623" y="3576039"/>
            <a:ext cx="1954074" cy="138657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718547D3-FDDD-4582-9645-8AE7EA6D8734}"/>
              </a:ext>
            </a:extLst>
          </p:cNvPr>
          <p:cNvGrpSpPr/>
          <p:nvPr/>
        </p:nvGrpSpPr>
        <p:grpSpPr>
          <a:xfrm>
            <a:off x="1854450" y="3750709"/>
            <a:ext cx="2098807" cy="670658"/>
            <a:chOff x="1928381" y="2347681"/>
            <a:chExt cx="4774715" cy="10043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54" name="Shape 90">
              <a:extLst>
                <a:ext uri="{FF2B5EF4-FFF2-40B4-BE49-F238E27FC236}">
                  <a16:creationId xmlns:a16="http://schemas.microsoft.com/office/drawing/2014/main" id="{0A6BB571-AE95-4933-88BA-C4B705BEB911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3015637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Shape 89">
              <a:extLst>
                <a:ext uri="{FF2B5EF4-FFF2-40B4-BE49-F238E27FC236}">
                  <a16:creationId xmlns:a16="http://schemas.microsoft.com/office/drawing/2014/main" id="{A031564E-7FDF-4E54-8DFE-749073B0724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681659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Shape 93">
              <a:extLst>
                <a:ext uri="{FF2B5EF4-FFF2-40B4-BE49-F238E27FC236}">
                  <a16:creationId xmlns:a16="http://schemas.microsoft.com/office/drawing/2014/main" id="{3B194EDF-E80B-4CCD-95C5-1661BE3F2E3B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3349617"/>
              <a:ext cx="4774713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Shape 90">
              <a:extLst>
                <a:ext uri="{FF2B5EF4-FFF2-40B4-BE49-F238E27FC236}">
                  <a16:creationId xmlns:a16="http://schemas.microsoft.com/office/drawing/2014/main" id="{CA21E012-48A3-43E7-B8FF-8A8C7F54A687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2347681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75" y="318375"/>
            <a:ext cx="8043469" cy="778244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CN" sz="3600" b="0">
                <a:latin typeface="Oswald Medium" pitchFamily="2" charset="0"/>
                <a:ea typeface="Microsoft JhengHei" panose="020B0604030504040204" pitchFamily="34" charset="-120"/>
              </a:rPr>
              <a:t>Use USB to 5GbE/2.5GbE to enhance </a:t>
            </a:r>
            <a:br>
              <a:rPr lang="en-US" altLang="zh-CN" sz="3600" b="0">
                <a:latin typeface="Oswald Medium" pitchFamily="2" charset="0"/>
                <a:ea typeface="Microsoft JhengHei" panose="020B0604030504040204" pitchFamily="34" charset="-120"/>
              </a:rPr>
            </a:br>
            <a:r>
              <a:rPr lang="en-US" altLang="zh-CN" sz="3600" b="0">
                <a:latin typeface="Oswald Medium" pitchFamily="2" charset="0"/>
                <a:ea typeface="Microsoft JhengHei" panose="020B0604030504040204" pitchFamily="34" charset="-120"/>
              </a:rPr>
              <a:t>the performance of PC/ other NAS</a:t>
            </a:r>
            <a:endParaRPr 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891" y="1279297"/>
            <a:ext cx="1765108" cy="26678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7">
            <a:extLst>
              <a:ext uri="{FF2B5EF4-FFF2-40B4-BE49-F238E27FC236}">
                <a16:creationId xmlns:a16="http://schemas.microsoft.com/office/drawing/2014/main" id="{F1B88930-B45A-AB4A-B50F-43278B335D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47562" y="2619755"/>
            <a:ext cx="1696182" cy="1060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7148" y="3153348"/>
            <a:ext cx="3079144" cy="1463391"/>
          </a:xfrm>
          <a:prstGeom prst="rect">
            <a:avLst/>
          </a:prstGeom>
          <a:noFill/>
        </p:spPr>
      </p:pic>
      <p:sp>
        <p:nvSpPr>
          <p:cNvPr id="17" name="Shape 477">
            <a:extLst>
              <a:ext uri="{FF2B5EF4-FFF2-40B4-BE49-F238E27FC236}">
                <a16:creationId xmlns:a16="http://schemas.microsoft.com/office/drawing/2014/main" id="{260044FC-3962-F14E-B346-2CCD26F628F0}"/>
              </a:ext>
            </a:extLst>
          </p:cNvPr>
          <p:cNvSpPr/>
          <p:nvPr/>
        </p:nvSpPr>
        <p:spPr>
          <a:xfrm>
            <a:off x="7053377" y="4218661"/>
            <a:ext cx="1696952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2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Existing cable wiring</a:t>
            </a:r>
            <a:endParaRPr sz="1200" b="1">
              <a:solidFill>
                <a:srgbClr val="FFFFF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/>
          <p:nvPr/>
        </p:nvCxnSpPr>
        <p:spPr>
          <a:xfrm flipV="1">
            <a:off x="1554148" y="2074692"/>
            <a:ext cx="1544652" cy="324064"/>
          </a:xfrm>
          <a:prstGeom prst="bentConnector3">
            <a:avLst>
              <a:gd name="adj1" fmla="val 32448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561568" y="2925325"/>
            <a:ext cx="1418687" cy="549903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2077922" y="1923947"/>
            <a:ext cx="3260555" cy="1549608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802" y="1383204"/>
            <a:ext cx="1042896" cy="743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2511668" y="1693417"/>
            <a:ext cx="800838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>
              <a:solidFill>
                <a:srgbClr val="66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054045" y="1693417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>
              <a:solidFill>
                <a:srgbClr val="FFFF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2511668" y="2617030"/>
            <a:ext cx="800838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>
              <a:solidFill>
                <a:srgbClr val="66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054045" y="2617030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>
              <a:solidFill>
                <a:srgbClr val="FFFF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1663544" y="3093139"/>
            <a:ext cx="2021501" cy="29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2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Existing cable wiring</a:t>
            </a:r>
            <a:endParaRPr sz="1200" b="1">
              <a:solidFill>
                <a:srgbClr val="FFFFF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/>
          <p:nvPr/>
        </p:nvCxnSpPr>
        <p:spPr>
          <a:xfrm>
            <a:off x="1477899" y="2604954"/>
            <a:ext cx="1631744" cy="379834"/>
          </a:xfrm>
          <a:prstGeom prst="bentConnector3">
            <a:avLst>
              <a:gd name="adj1" fmla="val 34753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802" y="2492812"/>
            <a:ext cx="1042896" cy="743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354038" y="2657705"/>
            <a:ext cx="2107809" cy="30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100">
                <a:solidFill>
                  <a:schemeClr val="bg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100">
              <a:solidFill>
                <a:schemeClr val="bg1"/>
              </a:solidFill>
              <a:latin typeface="Oswald Medium" pitchFamily="2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884" y="1741807"/>
            <a:ext cx="745837" cy="588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292" y="2679397"/>
            <a:ext cx="745837" cy="588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84" y="2211813"/>
            <a:ext cx="1903845" cy="491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4150180" y="1623481"/>
            <a:ext cx="1365552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CN" sz="10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or</a:t>
            </a:r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10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QNA-UC5G1T</a:t>
            </a:r>
            <a:endParaRPr lang="en-US" altLang="zh-TW" sz="10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069" y="1879303"/>
            <a:ext cx="686254" cy="7399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Shape 434">
            <a:extLst>
              <a:ext uri="{FF2B5EF4-FFF2-40B4-BE49-F238E27FC236}">
                <a16:creationId xmlns:a16="http://schemas.microsoft.com/office/drawing/2014/main" id="{6183F561-060A-E145-ADFA-E8894D58ECF8}"/>
              </a:ext>
            </a:extLst>
          </p:cNvPr>
          <p:cNvSpPr txBox="1"/>
          <p:nvPr/>
        </p:nvSpPr>
        <p:spPr>
          <a:xfrm>
            <a:off x="7314068" y="3487735"/>
            <a:ext cx="743939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TS-231K</a:t>
            </a:r>
          </a:p>
        </p:txBody>
      </p:sp>
      <p:pic>
        <p:nvPicPr>
          <p:cNvPr id="7" name="圖片 6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79F96B83-0DD2-46C2-A92C-D180639D0D9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312" y="1503427"/>
            <a:ext cx="1148642" cy="1978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40">
            <a:extLst>
              <a:ext uri="{FF2B5EF4-FFF2-40B4-BE49-F238E27FC236}">
                <a16:creationId xmlns:a16="http://schemas.microsoft.com/office/drawing/2014/main" id="{30F92492-47D3-B343-B4C8-922E53BBE4C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1155" y="3105965"/>
            <a:ext cx="1150101" cy="136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hape 81">
            <a:extLst>
              <a:ext uri="{FF2B5EF4-FFF2-40B4-BE49-F238E27FC236}">
                <a16:creationId xmlns:a16="http://schemas.microsoft.com/office/drawing/2014/main" id="{C7940D76-FF71-4A80-9F74-04AF41A1DC22}"/>
              </a:ext>
            </a:extLst>
          </p:cNvPr>
          <p:cNvSpPr txBox="1"/>
          <p:nvPr/>
        </p:nvSpPr>
        <p:spPr>
          <a:xfrm>
            <a:off x="2210028" y="4431994"/>
            <a:ext cx="770227" cy="2651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5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Download</a:t>
            </a:r>
            <a:endParaRPr lang="zh-TW" sz="85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Shape 82">
            <a:extLst>
              <a:ext uri="{FF2B5EF4-FFF2-40B4-BE49-F238E27FC236}">
                <a16:creationId xmlns:a16="http://schemas.microsoft.com/office/drawing/2014/main" id="{B3948DC8-713F-40D9-B19C-C1308787553D}"/>
              </a:ext>
            </a:extLst>
          </p:cNvPr>
          <p:cNvSpPr txBox="1"/>
          <p:nvPr/>
        </p:nvSpPr>
        <p:spPr>
          <a:xfrm>
            <a:off x="3085571" y="4431994"/>
            <a:ext cx="618752" cy="2651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5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Upload</a:t>
            </a:r>
            <a:endParaRPr lang="zh-TW" sz="85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Shape 92">
            <a:extLst>
              <a:ext uri="{FF2B5EF4-FFF2-40B4-BE49-F238E27FC236}">
                <a16:creationId xmlns:a16="http://schemas.microsoft.com/office/drawing/2014/main" id="{41974575-3A63-4211-B27C-208059C5C914}"/>
              </a:ext>
            </a:extLst>
          </p:cNvPr>
          <p:cNvSpPr txBox="1"/>
          <p:nvPr/>
        </p:nvSpPr>
        <p:spPr>
          <a:xfrm>
            <a:off x="1483096" y="4322743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3" name="Shape 101">
            <a:extLst>
              <a:ext uri="{FF2B5EF4-FFF2-40B4-BE49-F238E27FC236}">
                <a16:creationId xmlns:a16="http://schemas.microsoft.com/office/drawing/2014/main" id="{A8A02555-FA22-4B7A-9473-2FBC3AD91619}"/>
              </a:ext>
            </a:extLst>
          </p:cNvPr>
          <p:cNvSpPr txBox="1"/>
          <p:nvPr/>
        </p:nvSpPr>
        <p:spPr>
          <a:xfrm>
            <a:off x="2090622" y="4671311"/>
            <a:ext cx="1954075" cy="40712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lnSpc>
                <a:spcPts val="1250"/>
              </a:lnSpc>
              <a:buClr>
                <a:srgbClr val="9F5900"/>
              </a:buClr>
              <a:buSzPct val="25000"/>
            </a:pPr>
            <a:r>
              <a:rPr lang="en-US" altLang="zh-CN" sz="1000">
                <a:latin typeface="Oswald Medium" pitchFamily="2" charset="0"/>
                <a:ea typeface="微軟正黑體" pitchFamily="34" charset="-120"/>
              </a:rPr>
              <a:t>Windows file transfer</a:t>
            </a:r>
            <a:endParaRPr lang="en-US" altLang="zh-TW" sz="1000">
              <a:latin typeface="Oswald Medium" pitchFamily="2" charset="0"/>
              <a:ea typeface="微軟正黑體" pitchFamily="34" charset="-120"/>
            </a:endParaRPr>
          </a:p>
          <a:p>
            <a:pPr lvl="0" algn="ctr">
              <a:lnSpc>
                <a:spcPts val="1250"/>
              </a:lnSpc>
              <a:buClr>
                <a:srgbClr val="9F5900"/>
              </a:buClr>
              <a:buSzPct val="25000"/>
            </a:pPr>
            <a:r>
              <a:rPr lang="en-US" altLang="zh-TW" sz="1000">
                <a:latin typeface="Oswald Medium" pitchFamily="2" charset="0"/>
                <a:ea typeface="微軟正黑體" pitchFamily="34" charset="-120"/>
              </a:rPr>
              <a:t>QNA-UC5G1T + TS-231K RAID 1</a:t>
            </a:r>
          </a:p>
        </p:txBody>
      </p:sp>
      <p:sp>
        <p:nvSpPr>
          <p:cNvPr id="46" name="Shape 89">
            <a:extLst>
              <a:ext uri="{FF2B5EF4-FFF2-40B4-BE49-F238E27FC236}">
                <a16:creationId xmlns:a16="http://schemas.microsoft.com/office/drawing/2014/main" id="{1B9E5998-D080-4317-9664-A92270C7BB29}"/>
              </a:ext>
            </a:extLst>
          </p:cNvPr>
          <p:cNvSpPr txBox="1"/>
          <p:nvPr/>
        </p:nvSpPr>
        <p:spPr>
          <a:xfrm>
            <a:off x="1448234" y="4501542"/>
            <a:ext cx="538233" cy="2307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MB/s)</a:t>
            </a:r>
            <a:endParaRPr lang="en-US" sz="800" b="1" i="0" u="none" strike="noStrike" cap="non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Shape 92">
            <a:extLst>
              <a:ext uri="{FF2B5EF4-FFF2-40B4-BE49-F238E27FC236}">
                <a16:creationId xmlns:a16="http://schemas.microsoft.com/office/drawing/2014/main" id="{B9768DE2-A499-437B-A936-DD3772702F82}"/>
              </a:ext>
            </a:extLst>
          </p:cNvPr>
          <p:cNvSpPr txBox="1"/>
          <p:nvPr/>
        </p:nvSpPr>
        <p:spPr>
          <a:xfrm>
            <a:off x="1483096" y="4093456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100</a:t>
            </a:r>
            <a:endParaRPr lang="zh-TW" sz="8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Shape 92">
            <a:extLst>
              <a:ext uri="{FF2B5EF4-FFF2-40B4-BE49-F238E27FC236}">
                <a16:creationId xmlns:a16="http://schemas.microsoft.com/office/drawing/2014/main" id="{CA8A280C-2D36-425D-92B8-637B161F1A43}"/>
              </a:ext>
            </a:extLst>
          </p:cNvPr>
          <p:cNvSpPr txBox="1"/>
          <p:nvPr/>
        </p:nvSpPr>
        <p:spPr>
          <a:xfrm>
            <a:off x="1483096" y="3864171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r>
              <a:rPr lang="en-US" altLang="zh-TW" sz="8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  <a:r>
              <a:rPr lang="zh-TW" sz="8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9" name="Shape 92">
            <a:extLst>
              <a:ext uri="{FF2B5EF4-FFF2-40B4-BE49-F238E27FC236}">
                <a16:creationId xmlns:a16="http://schemas.microsoft.com/office/drawing/2014/main" id="{6E1B043D-C02E-4E1E-B7CD-B605EAE4B932}"/>
              </a:ext>
            </a:extLst>
          </p:cNvPr>
          <p:cNvSpPr txBox="1"/>
          <p:nvPr/>
        </p:nvSpPr>
        <p:spPr>
          <a:xfrm>
            <a:off x="1483096" y="3634885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300</a:t>
            </a:r>
            <a:endParaRPr lang="zh-TW" sz="8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29394641-BD85-7242-8007-D6169C5746EE}"/>
              </a:ext>
            </a:extLst>
          </p:cNvPr>
          <p:cNvSpPr/>
          <p:nvPr/>
        </p:nvSpPr>
        <p:spPr>
          <a:xfrm>
            <a:off x="5414909" y="1741807"/>
            <a:ext cx="1372492" cy="98488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QNAP</a:t>
            </a:r>
          </a:p>
          <a:p>
            <a:r>
              <a:rPr lang="en-US" altLang="zh-CN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QNA-UC5G1T:</a:t>
            </a:r>
            <a:endParaRPr lang="en-US" altLang="zh-CN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r>
              <a:rPr lang="en-US" altLang="zh-CN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USB 3.2 Gen 1 to</a:t>
            </a:r>
            <a:endParaRPr lang="en-US" altLang="zh-CN" sz="10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r>
              <a:rPr lang="en-US" altLang="zh-CN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5GbE/2.5GbE/1GbE </a:t>
            </a:r>
            <a:endParaRPr lang="en-US" altLang="zh-CN" sz="10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r>
              <a:rPr lang="en-US" altLang="zh-CN" sz="1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adapter</a:t>
            </a:r>
            <a:endParaRPr lang="en-US" altLang="zh-CN" sz="10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25198203-9B8C-0544-B221-D6B3EF68D08D}"/>
              </a:ext>
            </a:extLst>
          </p:cNvPr>
          <p:cNvSpPr/>
          <p:nvPr/>
        </p:nvSpPr>
        <p:spPr>
          <a:xfrm>
            <a:off x="115199" y="3716391"/>
            <a:ext cx="1518607" cy="121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50"/>
              </a:lnSpc>
            </a:pPr>
            <a:r>
              <a:rPr lang="en-US" altLang="zh-TW"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 in QNAP Labs. Figures may vary by environment.</a:t>
            </a:r>
            <a:br>
              <a:rPr lang="zh-TW" altLang="en-US" sz="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environment</a:t>
            </a:r>
            <a:br>
              <a:rPr lang="zh-TW" altLang="en-US" sz="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NAS: TS-231K, </a:t>
            </a:r>
          </a:p>
          <a:p>
            <a:pPr>
              <a:lnSpc>
                <a:spcPts val="750"/>
              </a:lnSpc>
            </a:pPr>
            <a:r>
              <a:rPr lang="en-US" altLang="zh-TW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 4.4.2, RAID 1:  thick volume</a:t>
            </a:r>
          </a:p>
          <a:p>
            <a:pPr>
              <a:lnSpc>
                <a:spcPts val="750"/>
              </a:lnSpc>
            </a:pPr>
            <a:r>
              <a:rPr lang="en-US" altLang="zh-TW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512GB Samsung 850 Pro</a:t>
            </a:r>
          </a:p>
          <a:p>
            <a:pPr>
              <a:lnSpc>
                <a:spcPts val="750"/>
              </a:lnSpc>
            </a:pPr>
            <a:endParaRPr lang="en-US" altLang="zh-TW" sz="6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750"/>
              </a:lnSpc>
            </a:pPr>
            <a:r>
              <a:rPr lang="en-US" altLang="zh-TW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Client PC</a:t>
            </a:r>
            <a:r>
              <a:rPr lang="zh-TW" altLang="en-US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br>
              <a:rPr lang="en-US" altLang="zh-TW" sz="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Core i7-6700 3.4 GHz; 64GB RAM; Intel X550 </a:t>
            </a:r>
            <a:r>
              <a:rPr lang="zh-CN" altLang="en-US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網卡</a:t>
            </a:r>
            <a:r>
              <a:rPr lang="en-US" altLang="zh-TW" sz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; Microsoft Windows 10 64bit</a:t>
            </a:r>
            <a:endParaRPr lang="zh-TW" altLang="en-US" sz="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1" name="Shape 80">
            <a:extLst>
              <a:ext uri="{FF2B5EF4-FFF2-40B4-BE49-F238E27FC236}">
                <a16:creationId xmlns:a16="http://schemas.microsoft.com/office/drawing/2014/main" id="{A6FCCADB-0B52-4293-BF04-1D47745A1A41}"/>
              </a:ext>
            </a:extLst>
          </p:cNvPr>
          <p:cNvSpPr/>
          <p:nvPr/>
        </p:nvSpPr>
        <p:spPr>
          <a:xfrm>
            <a:off x="3168753" y="3763719"/>
            <a:ext cx="481199" cy="65826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C00000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79">
            <a:extLst>
              <a:ext uri="{FF2B5EF4-FFF2-40B4-BE49-F238E27FC236}">
                <a16:creationId xmlns:a16="http://schemas.microsoft.com/office/drawing/2014/main" id="{9928989F-771C-42C2-9369-B2CC4B2EA98C}"/>
              </a:ext>
            </a:extLst>
          </p:cNvPr>
          <p:cNvSpPr/>
          <p:nvPr/>
        </p:nvSpPr>
        <p:spPr>
          <a:xfrm>
            <a:off x="2365527" y="3740859"/>
            <a:ext cx="481199" cy="681129"/>
          </a:xfrm>
          <a:prstGeom prst="rect">
            <a:avLst/>
          </a:prstGeom>
          <a:gradFill>
            <a:gsLst>
              <a:gs pos="100000">
                <a:srgbClr val="FFFF00"/>
              </a:gs>
              <a:gs pos="0">
                <a:srgbClr val="17F1BD"/>
              </a:gs>
            </a:gsLst>
            <a:lin ang="5400000" scaled="0"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84">
            <a:extLst>
              <a:ext uri="{FF2B5EF4-FFF2-40B4-BE49-F238E27FC236}">
                <a16:creationId xmlns:a16="http://schemas.microsoft.com/office/drawing/2014/main" id="{A7B7CDC1-71D1-40A4-B8BA-30662CE1A1DB}"/>
              </a:ext>
            </a:extLst>
          </p:cNvPr>
          <p:cNvSpPr txBox="1"/>
          <p:nvPr/>
        </p:nvSpPr>
        <p:spPr>
          <a:xfrm>
            <a:off x="3199824" y="3871940"/>
            <a:ext cx="425570" cy="2519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255</a:t>
            </a:r>
            <a:endParaRPr lang="zh-TW"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83">
            <a:extLst>
              <a:ext uri="{FF2B5EF4-FFF2-40B4-BE49-F238E27FC236}">
                <a16:creationId xmlns:a16="http://schemas.microsoft.com/office/drawing/2014/main" id="{170E648E-53AD-444B-8754-D0D2C2E5BEC4}"/>
              </a:ext>
            </a:extLst>
          </p:cNvPr>
          <p:cNvSpPr txBox="1"/>
          <p:nvPr/>
        </p:nvSpPr>
        <p:spPr>
          <a:xfrm>
            <a:off x="2401829" y="3850382"/>
            <a:ext cx="425570" cy="298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900" b="1" i="0" u="none" strike="noStrike" cap="none">
                <a:latin typeface="Arial"/>
                <a:ea typeface="Arial"/>
                <a:cs typeface="Arial"/>
                <a:sym typeface="Arial"/>
              </a:rPr>
              <a:t>260</a:t>
            </a:r>
            <a:endParaRPr lang="zh-TW" sz="900" b="1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5360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B5BDC-3EC3-4E81-A0AE-25813CA30A6F}"/>
              </a:ext>
            </a:extLst>
          </p:cNvPr>
          <p:cNvSpPr/>
          <p:nvPr/>
        </p:nvSpPr>
        <p:spPr>
          <a:xfrm>
            <a:off x="470206" y="2899825"/>
            <a:ext cx="4101793" cy="63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memory slot for RAM upgrade</a:t>
            </a:r>
          </a:p>
          <a:p>
            <a:pPr marL="179388" indent="-179388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2.5GbE &amp; 10GbE performance tests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206" y="1859594"/>
            <a:ext cx="4251083" cy="999410"/>
          </a:xfrm>
        </p:spPr>
        <p:txBody>
          <a:bodyPr/>
          <a:lstStyle/>
          <a:p>
            <a:r>
              <a:rPr lang="en-US" altLang="zh-CN" sz="6000" b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Live Demo</a:t>
            </a:r>
            <a:endParaRPr lang="zh-TW" altLang="en-US" sz="6000" b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5537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D8982D9F-F385-441E-A55F-BBA5D91050C2}"/>
              </a:ext>
            </a:extLst>
          </p:cNvPr>
          <p:cNvSpPr txBox="1"/>
          <p:nvPr/>
        </p:nvSpPr>
        <p:spPr>
          <a:xfrm>
            <a:off x="4571999" y="2559843"/>
            <a:ext cx="422676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>
              <a:buSzPct val="80000"/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All models with 2.5GbE support, additional 10GbE SFP+ on </a:t>
            </a:r>
          </a:p>
          <a:p>
            <a:pPr>
              <a:buSzPct val="80000"/>
            </a:pPr>
            <a:r>
              <a:rPr lang="en-US" altLang="zh-CN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  TS-431X3</a:t>
            </a:r>
            <a:endParaRPr lang="en-US" b="1">
              <a:solidFill>
                <a:srgbClr val="333333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4B5BDC-3EC3-4E81-A0AE-25813CA30A6F}"/>
              </a:ext>
            </a:extLst>
          </p:cNvPr>
          <p:cNvSpPr/>
          <p:nvPr/>
        </p:nvSpPr>
        <p:spPr>
          <a:xfrm>
            <a:off x="4572000" y="1692360"/>
            <a:ext cx="4702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SzPct val="80000"/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Needs for a larger storage space and efficient file backup and sharing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133"/>
            <a:ext cx="9144000" cy="885879"/>
          </a:xfrm>
        </p:spPr>
        <p:txBody>
          <a:bodyPr/>
          <a:lstStyle/>
          <a:p>
            <a:pPr algn="ctr"/>
            <a:r>
              <a:rPr lang="en-US" altLang="zh-CN" sz="3600" b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Quad-core TS-231P3, TS-431P3, TS-431X3</a:t>
            </a:r>
            <a:r>
              <a:rPr lang="zh-TW" altLang="en-US" sz="3600" b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 </a:t>
            </a:r>
            <a:br>
              <a:rPr lang="en-US" altLang="zh-TW" sz="3600" b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</a:br>
            <a:r>
              <a:rPr lang="en-US" altLang="zh-TW" sz="3600" b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with new 2.5GbE support</a:t>
            </a:r>
            <a:endParaRPr lang="zh-TW" altLang="en-US" sz="3600" b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5BDCE74D-479A-254E-9DF0-C00E89F5502E}"/>
              </a:ext>
            </a:extLst>
          </p:cNvPr>
          <p:cNvSpPr txBox="1"/>
          <p:nvPr/>
        </p:nvSpPr>
        <p:spPr>
          <a:xfrm>
            <a:off x="4571999" y="3633987"/>
            <a:ext cx="387220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>
              <a:buSzPct val="80000"/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Ready-to-use applications for worry-free file backup and sharing</a:t>
            </a:r>
            <a:endParaRPr lang="en-US" b="1">
              <a:solidFill>
                <a:srgbClr val="333333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511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2E84C76-C055-4E0C-9EAC-B321A2C048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9" y="0"/>
            <a:ext cx="9135061" cy="5143499"/>
          </a:xfrm>
          <a:prstGeom prst="rect">
            <a:avLst/>
          </a:prstGeom>
        </p:spPr>
      </p:pic>
      <p:sp>
        <p:nvSpPr>
          <p:cNvPr id="15" name="矩形: 剪去對角角落 14">
            <a:extLst>
              <a:ext uri="{FF2B5EF4-FFF2-40B4-BE49-F238E27FC236}">
                <a16:creationId xmlns:a16="http://schemas.microsoft.com/office/drawing/2014/main" id="{32A1153C-C81A-4984-9560-706A5E4235C8}"/>
              </a:ext>
            </a:extLst>
          </p:cNvPr>
          <p:cNvSpPr/>
          <p:nvPr/>
        </p:nvSpPr>
        <p:spPr>
          <a:xfrm>
            <a:off x="4098645" y="806479"/>
            <a:ext cx="4300205" cy="1437891"/>
          </a:xfrm>
          <a:prstGeom prst="snip2DiagRect">
            <a:avLst/>
          </a:prstGeom>
          <a:solidFill>
            <a:srgbClr val="FFFF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E324618-617F-46BD-98E1-7BD8976B84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70886" y="701511"/>
            <a:ext cx="4160838" cy="1647825"/>
          </a:xfrm>
        </p:spPr>
        <p:txBody>
          <a:bodyPr/>
          <a:lstStyle/>
          <a:p>
            <a:r>
              <a:rPr lang="en-US" altLang="zh-CN" sz="2900" b="0">
                <a:solidFill>
                  <a:schemeClr val="tx1"/>
                </a:solidFill>
                <a:latin typeface="Oswald Medium" pitchFamily="2" charset="0"/>
                <a:ea typeface="Microsoft JhengHei" panose="020B0604030504040204" pitchFamily="34" charset="-120"/>
              </a:rPr>
              <a:t>Various NAS applications for your work-from-home needs</a:t>
            </a:r>
          </a:p>
        </p:txBody>
      </p:sp>
      <p:pic>
        <p:nvPicPr>
          <p:cNvPr id="11" name="圖片 10" descr="一張含有 膝上型電腦, 電腦 的圖片&#10;&#10;自動產生的描述">
            <a:extLst>
              <a:ext uri="{FF2B5EF4-FFF2-40B4-BE49-F238E27FC236}">
                <a16:creationId xmlns:a16="http://schemas.microsoft.com/office/drawing/2014/main" id="{B9B9295B-A856-4D34-9932-BECAEC3125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16900" y="2007150"/>
            <a:ext cx="321318" cy="246877"/>
          </a:xfrm>
          <a:prstGeom prst="rect">
            <a:avLst/>
          </a:prstGeom>
        </p:spPr>
      </p:pic>
      <p:pic>
        <p:nvPicPr>
          <p:cNvPr id="14" name="圖片 13" descr="一張含有 膝上型電腦, 電腦 的圖片&#10;&#10;自動產生的描述">
            <a:extLst>
              <a:ext uri="{FF2B5EF4-FFF2-40B4-BE49-F238E27FC236}">
                <a16:creationId xmlns:a16="http://schemas.microsoft.com/office/drawing/2014/main" id="{11DC9EDA-E408-4542-A302-A332CAC415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771" y="683041"/>
            <a:ext cx="321318" cy="24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65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69">
            <a:extLst>
              <a:ext uri="{FF2B5EF4-FFF2-40B4-BE49-F238E27FC236}">
                <a16:creationId xmlns:a16="http://schemas.microsoft.com/office/drawing/2014/main" id="{249AF01A-1E1A-4FB7-9B0C-E5AFA0B90732}"/>
              </a:ext>
            </a:extLst>
          </p:cNvPr>
          <p:cNvSpPr/>
          <p:nvPr/>
        </p:nvSpPr>
        <p:spPr>
          <a:xfrm>
            <a:off x="5191790" y="2364429"/>
            <a:ext cx="3952210" cy="13630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30" name="Shape 309">
            <a:extLst>
              <a:ext uri="{FF2B5EF4-FFF2-40B4-BE49-F238E27FC236}">
                <a16:creationId xmlns:a16="http://schemas.microsoft.com/office/drawing/2014/main" id="{98B99D68-B63F-4572-A02A-938982B69B9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659" y="1473113"/>
            <a:ext cx="2880320" cy="149299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0">
            <a:extLst>
              <a:ext uri="{FF2B5EF4-FFF2-40B4-BE49-F238E27FC236}">
                <a16:creationId xmlns:a16="http://schemas.microsoft.com/office/drawing/2014/main" id="{1680E7CB-997D-4B5E-90CF-570ADDFD42E8}"/>
              </a:ext>
            </a:extLst>
          </p:cNvPr>
          <p:cNvSpPr/>
          <p:nvPr/>
        </p:nvSpPr>
        <p:spPr>
          <a:xfrm>
            <a:off x="2852517" y="3479834"/>
            <a:ext cx="1840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NetBak</a:t>
            </a:r>
            <a:r>
              <a:rPr lang="en-US" sz="16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Replicator </a:t>
            </a:r>
            <a:endParaRPr lang="zh-TW" altLang="en-US" sz="1600" i="0" u="none" strike="noStrike" cap="none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2" name="Shape 312">
            <a:extLst>
              <a:ext uri="{FF2B5EF4-FFF2-40B4-BE49-F238E27FC236}">
                <a16:creationId xmlns:a16="http://schemas.microsoft.com/office/drawing/2014/main" id="{393A85B6-120D-4031-BC5F-17435668F5C7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250" y="3156327"/>
            <a:ext cx="2880320" cy="1492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Shape 313">
            <a:extLst>
              <a:ext uri="{FF2B5EF4-FFF2-40B4-BE49-F238E27FC236}">
                <a16:creationId xmlns:a16="http://schemas.microsoft.com/office/drawing/2014/main" id="{A1727079-4FFC-4FE0-B59B-32715FBF594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360" y="1736076"/>
            <a:ext cx="1379212" cy="908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314">
            <a:extLst>
              <a:ext uri="{FF2B5EF4-FFF2-40B4-BE49-F238E27FC236}">
                <a16:creationId xmlns:a16="http://schemas.microsoft.com/office/drawing/2014/main" id="{40B0121C-ABD4-4BA3-83B0-06A90EFA9BBB}"/>
              </a:ext>
            </a:extLst>
          </p:cNvPr>
          <p:cNvSpPr/>
          <p:nvPr/>
        </p:nvSpPr>
        <p:spPr>
          <a:xfrm>
            <a:off x="2852517" y="1752553"/>
            <a:ext cx="14045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Time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Machine</a:t>
            </a:r>
            <a:endParaRPr lang="zh-TW" altLang="en-US" sz="1600" i="0" u="none" strike="noStrike" cap="none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Shape 315">
            <a:extLst>
              <a:ext uri="{FF2B5EF4-FFF2-40B4-BE49-F238E27FC236}">
                <a16:creationId xmlns:a16="http://schemas.microsoft.com/office/drawing/2014/main" id="{D9016EC4-0C89-4BBB-9F88-9CD10C705966}"/>
              </a:ext>
            </a:extLst>
          </p:cNvPr>
          <p:cNvSpPr/>
          <p:nvPr/>
        </p:nvSpPr>
        <p:spPr>
          <a:xfrm>
            <a:off x="1404000" y="1255724"/>
            <a:ext cx="10872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Mac O.S.</a:t>
            </a:r>
            <a:endParaRPr lang="zh-TW" altLang="en-US" sz="1600" i="0" u="none" strike="noStrike" cap="none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Shape 316">
            <a:extLst>
              <a:ext uri="{FF2B5EF4-FFF2-40B4-BE49-F238E27FC236}">
                <a16:creationId xmlns:a16="http://schemas.microsoft.com/office/drawing/2014/main" id="{C72C9043-E4FA-4C9B-B9A6-20604604A140}"/>
              </a:ext>
            </a:extLst>
          </p:cNvPr>
          <p:cNvSpPr/>
          <p:nvPr/>
        </p:nvSpPr>
        <p:spPr>
          <a:xfrm>
            <a:off x="1376749" y="2916833"/>
            <a:ext cx="11145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Windows</a:t>
            </a:r>
            <a:endParaRPr lang="zh-TW" altLang="en-US" sz="1600" i="0" u="none" strike="noStrike" cap="none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Shape 317">
            <a:extLst>
              <a:ext uri="{FF2B5EF4-FFF2-40B4-BE49-F238E27FC236}">
                <a16:creationId xmlns:a16="http://schemas.microsoft.com/office/drawing/2014/main" id="{7428CFD4-BE2F-4117-97BA-786D9E0568D9}"/>
              </a:ext>
            </a:extLst>
          </p:cNvPr>
          <p:cNvSpPr/>
          <p:nvPr/>
        </p:nvSpPr>
        <p:spPr>
          <a:xfrm>
            <a:off x="6666900" y="2521140"/>
            <a:ext cx="2283829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2600"/>
              </a:lnSpc>
              <a:buClr>
                <a:srgbClr val="000000"/>
              </a:buClr>
              <a:buSzPts val="1400"/>
            </a:pPr>
            <a:r>
              <a:rPr lang="en-US" altLang="zh-TW" sz="2400"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Real-time or scheduled data backup</a:t>
            </a:r>
          </a:p>
        </p:txBody>
      </p:sp>
      <p:pic>
        <p:nvPicPr>
          <p:cNvPr id="40" name="Picture 22">
            <a:extLst>
              <a:ext uri="{FF2B5EF4-FFF2-40B4-BE49-F238E27FC236}">
                <a16:creationId xmlns:a16="http://schemas.microsoft.com/office/drawing/2014/main" id="{E752270A-21EC-47AC-9217-7F40C774B6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7680" y="1820443"/>
            <a:ext cx="2245950" cy="2450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431"/>
            <a:ext cx="9144000" cy="493563"/>
          </a:xfrm>
        </p:spPr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Fight against virus and ransomware</a:t>
            </a:r>
            <a:endParaRPr lang="zh-TW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24E21BE6-58D2-4F93-9C7F-F59F4AF2A2AF}"/>
              </a:ext>
            </a:extLst>
          </p:cNvPr>
          <p:cNvCxnSpPr>
            <a:cxnSpLocks/>
          </p:cNvCxnSpPr>
          <p:nvPr/>
        </p:nvCxnSpPr>
        <p:spPr>
          <a:xfrm>
            <a:off x="2914650" y="2406650"/>
            <a:ext cx="755650" cy="0"/>
          </a:xfrm>
          <a:prstGeom prst="straightConnector1">
            <a:avLst/>
          </a:prstGeom>
          <a:ln w="12700" cap="rnd">
            <a:solidFill>
              <a:schemeClr val="bg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3656C2B9-3C87-44B9-A904-E0DA91EF039A}"/>
              </a:ext>
            </a:extLst>
          </p:cNvPr>
          <p:cNvCxnSpPr>
            <a:cxnSpLocks/>
          </p:cNvCxnSpPr>
          <p:nvPr/>
        </p:nvCxnSpPr>
        <p:spPr>
          <a:xfrm>
            <a:off x="2901950" y="4095750"/>
            <a:ext cx="755650" cy="0"/>
          </a:xfrm>
          <a:prstGeom prst="straightConnector1">
            <a:avLst/>
          </a:prstGeom>
          <a:ln w="12700" cap="rnd">
            <a:solidFill>
              <a:schemeClr val="bg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3CF08F9-E049-E440-B767-828C72F86CE8}"/>
              </a:ext>
            </a:extLst>
          </p:cNvPr>
          <p:cNvSpPr txBox="1"/>
          <p:nvPr/>
        </p:nvSpPr>
        <p:spPr>
          <a:xfrm>
            <a:off x="4990413" y="4281821"/>
            <a:ext cx="8410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>
                <a:latin typeface="Arial" panose="020B0604020202020204" pitchFamily="34" charset="0"/>
                <a:cs typeface="Arial" panose="020B0604020202020204" pitchFamily="34" charset="0"/>
              </a:rPr>
              <a:t>TS-431P3</a:t>
            </a:r>
            <a:endParaRPr kumimoji="1" lang="zh-TW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46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圖片 68">
            <a:extLst>
              <a:ext uri="{FF2B5EF4-FFF2-40B4-BE49-F238E27FC236}">
                <a16:creationId xmlns:a16="http://schemas.microsoft.com/office/drawing/2014/main" id="{76D70E8D-B354-4FD3-A34F-34D4C835E2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799154" y="2730461"/>
            <a:ext cx="1082618" cy="111828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4F5A9080-267F-4603-954D-CE73BAC2A0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239467" y="2810832"/>
            <a:ext cx="1082618" cy="111828"/>
          </a:xfrm>
          <a:prstGeom prst="rect">
            <a:avLst/>
          </a:prstGeom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E8A5C41C-B499-B341-90C6-12A5A786E7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3053" y="1625035"/>
            <a:ext cx="984377" cy="1240217"/>
          </a:xfrm>
          <a:prstGeom prst="rect">
            <a:avLst/>
          </a:prstGeom>
        </p:spPr>
      </p:pic>
      <p:pic>
        <p:nvPicPr>
          <p:cNvPr id="58" name="圖片 11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590B5075-9234-4BA3-A787-EB050E89D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40" t="11937" r="10301" b="10363"/>
          <a:stretch/>
        </p:blipFill>
        <p:spPr>
          <a:xfrm>
            <a:off x="6782638" y="1602512"/>
            <a:ext cx="1021128" cy="1231285"/>
          </a:xfrm>
          <a:prstGeom prst="rect">
            <a:avLst/>
          </a:prstGeom>
        </p:spPr>
      </p:pic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B1C126B-2C4C-46B9-86F7-6774E741A5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41" y="1611870"/>
            <a:ext cx="1910237" cy="1074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7" y="279275"/>
            <a:ext cx="8253704" cy="493563"/>
          </a:xfrm>
        </p:spPr>
        <p:txBody>
          <a:bodyPr/>
          <a:lstStyle/>
          <a:p>
            <a:r>
              <a:rPr lang="en-US" altLang="ja-JP" sz="3600" b="0">
                <a:latin typeface="Oswald Medium" pitchFamily="2" charset="0"/>
                <a:ea typeface="Microsoft JhengHei" panose="020B0604030504040204" pitchFamily="34" charset="-120"/>
              </a:rPr>
              <a:t>Free Mac</a:t>
            </a:r>
            <a:r>
              <a:rPr lang="zh-TW" altLang="en-US" sz="3600" b="0">
                <a:latin typeface="Oswald Medium" pitchFamily="2" charset="0"/>
                <a:ea typeface="Microsoft JhengHei" panose="020B0604030504040204" pitchFamily="34" charset="-120"/>
              </a:rPr>
              <a:t> </a:t>
            </a:r>
            <a:r>
              <a:rPr lang="en-US" altLang="ja-JP" sz="3600" b="0">
                <a:latin typeface="Oswald Medium" pitchFamily="2" charset="0"/>
                <a:ea typeface="Microsoft JhengHei" panose="020B0604030504040204" pitchFamily="34" charset="-120"/>
              </a:rPr>
              <a:t>Time Machine </a:t>
            </a:r>
            <a:r>
              <a:rPr lang="en-US" altLang="zh-CN" sz="3600" b="0">
                <a:latin typeface="Oswald Medium" pitchFamily="2" charset="0"/>
                <a:ea typeface="Microsoft JhengHei" panose="020B0604030504040204" pitchFamily="34" charset="-120"/>
              </a:rPr>
              <a:t>backup</a:t>
            </a:r>
            <a:endParaRPr lang="ja-JP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6" name="圖片 26">
            <a:extLst>
              <a:ext uri="{FF2B5EF4-FFF2-40B4-BE49-F238E27FC236}">
                <a16:creationId xmlns:a16="http://schemas.microsoft.com/office/drawing/2014/main" id="{5DCAAC18-5BFB-46FB-82B2-B354B08AF7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30" y="2231727"/>
            <a:ext cx="489585" cy="46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157;p22">
            <a:extLst>
              <a:ext uri="{FF2B5EF4-FFF2-40B4-BE49-F238E27FC236}">
                <a16:creationId xmlns:a16="http://schemas.microsoft.com/office/drawing/2014/main" id="{E746D52E-C7EA-48C6-B548-AEEC9E6A6484}"/>
              </a:ext>
            </a:extLst>
          </p:cNvPr>
          <p:cNvSpPr txBox="1"/>
          <p:nvPr/>
        </p:nvSpPr>
        <p:spPr>
          <a:xfrm>
            <a:off x="1071245" y="2643198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Mac Time Machine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3C317B2-95E1-4522-8461-6CC9DF460E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189" y="2148312"/>
            <a:ext cx="119539" cy="731044"/>
          </a:xfrm>
          <a:prstGeom prst="rect">
            <a:avLst/>
          </a:prstGeom>
        </p:spPr>
      </p:pic>
      <p:pic>
        <p:nvPicPr>
          <p:cNvPr id="15" name="圖片 80">
            <a:extLst>
              <a:ext uri="{FF2B5EF4-FFF2-40B4-BE49-F238E27FC236}">
                <a16:creationId xmlns:a16="http://schemas.microsoft.com/office/drawing/2014/main" id="{D9DF6543-ADA7-45BD-9851-F806477948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107" y="1613801"/>
            <a:ext cx="331975" cy="497963"/>
          </a:xfrm>
          <a:prstGeom prst="rect">
            <a:avLst/>
          </a:prstGeom>
        </p:spPr>
      </p:pic>
      <p:pic>
        <p:nvPicPr>
          <p:cNvPr id="16" name="圖片 26">
            <a:extLst>
              <a:ext uri="{FF2B5EF4-FFF2-40B4-BE49-F238E27FC236}">
                <a16:creationId xmlns:a16="http://schemas.microsoft.com/office/drawing/2014/main" id="{D648D5E0-3689-4F8D-9DA5-4078F49E79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773" y="2238182"/>
            <a:ext cx="489585" cy="466249"/>
          </a:xfrm>
          <a:prstGeom prst="rect">
            <a:avLst/>
          </a:prstGeom>
        </p:spPr>
      </p:pic>
      <p:sp>
        <p:nvSpPr>
          <p:cNvPr id="19" name="Google Shape;158;p22">
            <a:extLst>
              <a:ext uri="{FF2B5EF4-FFF2-40B4-BE49-F238E27FC236}">
                <a16:creationId xmlns:a16="http://schemas.microsoft.com/office/drawing/2014/main" id="{0662CB72-E79F-4565-AF26-D88AEBB13808}"/>
              </a:ext>
            </a:extLst>
          </p:cNvPr>
          <p:cNvSpPr txBox="1"/>
          <p:nvPr/>
        </p:nvSpPr>
        <p:spPr>
          <a:xfrm>
            <a:off x="6915045" y="2817330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TR-004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15F83E9-D1D2-4774-89B4-8D004C35EAEE}"/>
              </a:ext>
            </a:extLst>
          </p:cNvPr>
          <p:cNvSpPr txBox="1"/>
          <p:nvPr/>
        </p:nvSpPr>
        <p:spPr>
          <a:xfrm>
            <a:off x="838138" y="3467106"/>
            <a:ext cx="3120291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Create the backup job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0CBCBC3E-99D5-473C-A6B9-E94E913C6781}"/>
              </a:ext>
            </a:extLst>
          </p:cNvPr>
          <p:cNvSpPr/>
          <p:nvPr/>
        </p:nvSpPr>
        <p:spPr>
          <a:xfrm>
            <a:off x="5898252" y="2114392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rgbClr val="FFFF00">
                  <a:alpha val="7000"/>
                </a:srgbClr>
              </a:gs>
              <a:gs pos="7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11CBF5F3-D55B-4F0E-8A8B-CED8F983CC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376" y="1384004"/>
            <a:ext cx="486000" cy="486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4" name="Google Shape;127;p18">
            <a:extLst>
              <a:ext uri="{FF2B5EF4-FFF2-40B4-BE49-F238E27FC236}">
                <a16:creationId xmlns:a16="http://schemas.microsoft.com/office/drawing/2014/main" id="{779DB80B-BE8F-4482-8108-1D662DC38778}"/>
              </a:ext>
            </a:extLst>
          </p:cNvPr>
          <p:cNvPicPr preferRelativeResize="0"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84" y="1346056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1986CC13-1D22-45B1-A568-4E3ACAA99BBF}"/>
              </a:ext>
            </a:extLst>
          </p:cNvPr>
          <p:cNvSpPr/>
          <p:nvPr/>
        </p:nvSpPr>
        <p:spPr>
          <a:xfrm>
            <a:off x="3104063" y="2114392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rgbClr val="FFFF00">
                  <a:alpha val="7000"/>
                </a:srgbClr>
              </a:gs>
              <a:gs pos="7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Google Shape;158;p22">
            <a:extLst>
              <a:ext uri="{FF2B5EF4-FFF2-40B4-BE49-F238E27FC236}">
                <a16:creationId xmlns:a16="http://schemas.microsoft.com/office/drawing/2014/main" id="{0A1908BB-A247-5C4E-B5DD-5BCE417A8278}"/>
              </a:ext>
            </a:extLst>
          </p:cNvPr>
          <p:cNvSpPr txBox="1"/>
          <p:nvPr/>
        </p:nvSpPr>
        <p:spPr>
          <a:xfrm>
            <a:off x="4196649" y="2842289"/>
            <a:ext cx="98437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TS-231P3</a:t>
            </a:r>
          </a:p>
        </p:txBody>
      </p:sp>
      <p:pic>
        <p:nvPicPr>
          <p:cNvPr id="12" name="圖片 11" descr="一張含有 花 的圖片&#10;&#10;自動產生的描述">
            <a:extLst>
              <a:ext uri="{FF2B5EF4-FFF2-40B4-BE49-F238E27FC236}">
                <a16:creationId xmlns:a16="http://schemas.microsoft.com/office/drawing/2014/main" id="{D74DA91B-5AF3-4725-83EB-BFDB2E7A199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84" y="3880604"/>
            <a:ext cx="7337778" cy="993481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C74200DA-ABAA-4C3F-A69B-C47A79610EC3}"/>
              </a:ext>
            </a:extLst>
          </p:cNvPr>
          <p:cNvSpPr/>
          <p:nvPr/>
        </p:nvSpPr>
        <p:spPr>
          <a:xfrm>
            <a:off x="1406305" y="4226182"/>
            <a:ext cx="2013595" cy="53598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Select Time Machine Backup as Source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FFCD79A-9ADA-4678-BB9D-9B6521F6E9AA}"/>
              </a:ext>
            </a:extLst>
          </p:cNvPr>
          <p:cNvSpPr/>
          <p:nvPr/>
        </p:nvSpPr>
        <p:spPr>
          <a:xfrm>
            <a:off x="3859772" y="4233732"/>
            <a:ext cx="1574926" cy="53598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Select TR-004 as Destination</a:t>
            </a:r>
            <a:endParaRPr lang="zh-TW" altLang="zh-TW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DE6805C-1A47-4776-8C99-472AC363FC19}"/>
              </a:ext>
            </a:extLst>
          </p:cNvPr>
          <p:cNvSpPr/>
          <p:nvPr/>
        </p:nvSpPr>
        <p:spPr>
          <a:xfrm>
            <a:off x="6079950" y="4233732"/>
            <a:ext cx="2013595" cy="53630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Setup the backup schedule in HBS 3</a:t>
            </a:r>
          </a:p>
        </p:txBody>
      </p:sp>
    </p:spTree>
    <p:extLst>
      <p:ext uri="{BB962C8B-B14F-4D97-AF65-F5344CB8AC3E}">
        <p14:creationId xmlns:p14="http://schemas.microsoft.com/office/powerpoint/2010/main" val="3663560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69">
            <a:extLst>
              <a:ext uri="{FF2B5EF4-FFF2-40B4-BE49-F238E27FC236}">
                <a16:creationId xmlns:a16="http://schemas.microsoft.com/office/drawing/2014/main" id="{9BA4467E-8629-4880-BF99-7640A3A25266}"/>
              </a:ext>
            </a:extLst>
          </p:cNvPr>
          <p:cNvSpPr/>
          <p:nvPr/>
        </p:nvSpPr>
        <p:spPr>
          <a:xfrm>
            <a:off x="0" y="3574797"/>
            <a:ext cx="5533640" cy="99375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HBS 3 for backup and recovery</a:t>
            </a:r>
            <a:endParaRPr lang="zh-TW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AE4A4B8B-F95D-5842-AFFB-95A9BE1A70A8}"/>
              </a:ext>
            </a:extLst>
          </p:cNvPr>
          <p:cNvSpPr txBox="1">
            <a:spLocks/>
          </p:cNvSpPr>
          <p:nvPr/>
        </p:nvSpPr>
        <p:spPr>
          <a:xfrm>
            <a:off x="232011" y="0"/>
            <a:ext cx="11709779" cy="1146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/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endParaRPr lang="en-US"/>
          </a:p>
        </p:txBody>
      </p:sp>
      <p:pic>
        <p:nvPicPr>
          <p:cNvPr id="148" name="Picture 3">
            <a:extLst>
              <a:ext uri="{FF2B5EF4-FFF2-40B4-BE49-F238E27FC236}">
                <a16:creationId xmlns:a16="http://schemas.microsoft.com/office/drawing/2014/main" id="{AB1B883C-9CD2-3742-BC1A-4D8B983D6D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46" y="1311492"/>
            <a:ext cx="5263705" cy="1819483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1" name="圖片 150" descr="一張含有 傘, 房間 的圖片&#10;&#10;自動產生的描述">
            <a:extLst>
              <a:ext uri="{FF2B5EF4-FFF2-40B4-BE49-F238E27FC236}">
                <a16:creationId xmlns:a16="http://schemas.microsoft.com/office/drawing/2014/main" id="{2239A484-C41A-0741-ACE5-657D510897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11" y="3446768"/>
            <a:ext cx="960085" cy="960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Rectangle 12">
            <a:extLst>
              <a:ext uri="{FF2B5EF4-FFF2-40B4-BE49-F238E27FC236}">
                <a16:creationId xmlns:a16="http://schemas.microsoft.com/office/drawing/2014/main" id="{C32C0E42-E1A3-CD4A-AE1F-182BEE1A146F}"/>
              </a:ext>
            </a:extLst>
          </p:cNvPr>
          <p:cNvSpPr/>
          <p:nvPr/>
        </p:nvSpPr>
        <p:spPr>
          <a:xfrm>
            <a:off x="1311308" y="3602840"/>
            <a:ext cx="3865637" cy="89255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kumimoji="1" lang="en-US" altLang="zh-TW" sz="13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Use HBS 3 (Hybrid Backup Sync 3) to easily transfer your data to local, remote and cloud storage spaces as a comprehensive data storage and disaster recovery plan.</a:t>
            </a:r>
          </a:p>
        </p:txBody>
      </p:sp>
      <p:pic>
        <p:nvPicPr>
          <p:cNvPr id="153" name="Picture 14">
            <a:extLst>
              <a:ext uri="{FF2B5EF4-FFF2-40B4-BE49-F238E27FC236}">
                <a16:creationId xmlns:a16="http://schemas.microsoft.com/office/drawing/2014/main" id="{3EEBD34E-7E5E-5748-A5BE-062D7D3F4E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158" y="2474618"/>
            <a:ext cx="3571802" cy="2170078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FAD535F9-670D-4C46-B1BE-9E978800F30E}"/>
              </a:ext>
            </a:extLst>
          </p:cNvPr>
          <p:cNvSpPr/>
          <p:nvPr/>
        </p:nvSpPr>
        <p:spPr>
          <a:xfrm>
            <a:off x="4345617" y="2571750"/>
            <a:ext cx="1091659" cy="437411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rgbClr val="FFFF00">
                  <a:alpha val="7000"/>
                </a:srgbClr>
              </a:gs>
              <a:gs pos="7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358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剪去同側角落 3">
            <a:extLst>
              <a:ext uri="{FF2B5EF4-FFF2-40B4-BE49-F238E27FC236}">
                <a16:creationId xmlns:a16="http://schemas.microsoft.com/office/drawing/2014/main" id="{CFFDC58D-EAF9-4765-B296-D71DC551B89D}"/>
              </a:ext>
            </a:extLst>
          </p:cNvPr>
          <p:cNvSpPr/>
          <p:nvPr/>
        </p:nvSpPr>
        <p:spPr>
          <a:xfrm>
            <a:off x="372533" y="938908"/>
            <a:ext cx="8602134" cy="4204591"/>
          </a:xfrm>
          <a:prstGeom prst="snip2SameRect">
            <a:avLst>
              <a:gd name="adj1" fmla="val 5397"/>
              <a:gd name="adj2" fmla="val 0"/>
            </a:avLst>
          </a:prstGeom>
          <a:solidFill>
            <a:srgbClr val="F3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007920"/>
              </p:ext>
            </p:extLst>
          </p:nvPr>
        </p:nvGraphicFramePr>
        <p:xfrm>
          <a:off x="549303" y="1806803"/>
          <a:ext cx="8222164" cy="1036350"/>
        </p:xfrm>
        <a:graphic>
          <a:graphicData uri="http://schemas.openxmlformats.org/drawingml/2006/table">
            <a:tbl>
              <a:tblPr firstRow="1" bandRow="1"/>
              <a:tblGrid>
                <a:gridCol w="1017135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3471111">
                  <a:extLst>
                    <a:ext uri="{9D8B030D-6E8A-4147-A177-3AD203B41FA5}">
                      <a16:colId xmlns:a16="http://schemas.microsoft.com/office/drawing/2014/main" val="2560171525"/>
                    </a:ext>
                  </a:extLst>
                </a:gridCol>
                <a:gridCol w="1660849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073069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182218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RAM size</a:t>
                      </a:r>
                      <a:endParaRPr lang="zh-TW" altLang="en-US" sz="10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9E467"/>
                        </a:gs>
                        <a:gs pos="100000">
                          <a:srgbClr val="FFFF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NAS models</a:t>
                      </a:r>
                      <a:endParaRPr lang="zh-TW" altLang="en-US" sz="10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9E467"/>
                        </a:gs>
                        <a:gs pos="100000">
                          <a:srgbClr val="FFFF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Maximum total snapshot numbers</a:t>
                      </a:r>
                      <a:endParaRPr kumimoji="0" lang="zh-TW" alt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9E467"/>
                        </a:gs>
                        <a:gs pos="100000">
                          <a:srgbClr val="FFFF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  <a:sym typeface="Microsoft JhengHei"/>
                        </a:rPr>
                        <a:t>Maximum snapshot number per Volume/LUN</a:t>
                      </a:r>
                      <a:endParaRPr lang="zh-TW" altLang="en-US" sz="10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9E467"/>
                        </a:gs>
                        <a:gs pos="100000">
                          <a:srgbClr val="FFFF00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19234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2GB</a:t>
                      </a:r>
                      <a:endParaRPr lang="en-US" altLang="en-US" sz="10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TS-431P3-2G, TS-231P3-2G</a:t>
                      </a:r>
                      <a:endParaRPr lang="zh-TW" altLang="en-US" sz="10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64</a:t>
                      </a:r>
                      <a:endParaRPr lang="zh-TW" altLang="en-US" sz="10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32</a:t>
                      </a:r>
                      <a:endParaRPr lang="zh-TW" altLang="en-US" sz="10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663603"/>
                  </a:ext>
                </a:extLst>
              </a:tr>
              <a:tr h="323937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4GB </a:t>
                      </a:r>
                      <a:r>
                        <a:rPr lang="en-US" altLang="zh-TW" sz="10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and above</a:t>
                      </a:r>
                      <a:endParaRPr lang="zh-TW" altLang="en-US" sz="10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TS-431X3-4G, </a:t>
                      </a: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TS-431P3-4G, TS-231P3-4G</a:t>
                      </a:r>
                      <a:endParaRPr lang="zh-TW" altLang="en-US" sz="10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256</a:t>
                      </a:r>
                      <a:endParaRPr lang="zh-TW" altLang="en-US" sz="10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64</a:t>
                      </a:r>
                      <a:endParaRPr lang="zh-TW" altLang="en-US" sz="10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1122583" y="3866319"/>
            <a:ext cx="3429985" cy="10104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zh-TW" altLang="en-US" sz="3600" b="0">
                <a:latin typeface="Oswald Medium" pitchFamily="2" charset="0"/>
                <a:ea typeface="Microsoft JhengHei" panose="020B0604030504040204" pitchFamily="34" charset="-120"/>
                <a:sym typeface="Microsoft JhengHei"/>
              </a:rPr>
              <a:t>QNAP </a:t>
            </a: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  <a:sym typeface="Microsoft JhengHei"/>
              </a:rPr>
              <a:t>snapshot for file recovery</a:t>
            </a:r>
            <a:endParaRPr lang="zh-TW" altLang="en-US" sz="3600" b="0">
              <a:latin typeface="Oswald Medium" pitchFamily="2" charset="0"/>
              <a:ea typeface="Microsoft JhengHei" panose="020B0604030504040204" pitchFamily="34" charset="-120"/>
              <a:sym typeface="Microsoft JhengHei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1606554" y="948209"/>
            <a:ext cx="4881303" cy="72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245" lvl="0" indent="-182245">
              <a:buClr>
                <a:srgbClr val="3F3F3F"/>
              </a:buClr>
              <a:buSzPts val="1700"/>
              <a:buNone/>
            </a:pP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1. Fully supports all storage configurations at the storage pool level.</a:t>
            </a:r>
            <a:endParaRPr lang="en-US" altLang="zh-TW" sz="1400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2245" lvl="0" indent="-182245">
              <a:buClr>
                <a:srgbClr val="3F3F3F"/>
              </a:buClr>
              <a:buSzPts val="1700"/>
              <a:buNone/>
            </a:pP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2. Easily take, manage and restore snapshots.</a:t>
            </a:r>
            <a:endParaRPr lang="en-US" altLang="zh-TW" sz="1200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2245" lvl="0" indent="-182245">
              <a:buClr>
                <a:srgbClr val="3F3F3F"/>
              </a:buClr>
              <a:buSzPts val="1700"/>
              <a:buNone/>
            </a:pP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3. Using the mature Ext4 file system for "out of volume" snapshots</a:t>
            </a:r>
            <a:endParaRPr lang="en-US" altLang="zh-TW" sz="1200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1120249" y="3352543"/>
            <a:ext cx="3433859" cy="443536"/>
          </a:xfrm>
          <a:prstGeom prst="rect">
            <a:avLst/>
          </a:prstGeom>
          <a:solidFill>
            <a:srgbClr val="17F1B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1120249" y="3352543"/>
            <a:ext cx="1292652" cy="307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File level</a:t>
            </a:r>
            <a:endParaRPr lang="zh-TW" altLang="en-US"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1115770" y="3875505"/>
            <a:ext cx="1216782" cy="307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Block level</a:t>
            </a:r>
            <a:endParaRPr lang="zh-TW" altLang="en-US"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2019774" y="4351176"/>
            <a:ext cx="2487765" cy="474628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2069951" y="4420700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550135" y="4420700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3051990" y="4420700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554381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3051990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2056772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3549599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4047206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3550608" y="4420700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4051357" y="4420700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2068501" y="3247013"/>
            <a:ext cx="468863" cy="468863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599769" y="3244204"/>
            <a:ext cx="1848413" cy="468863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628" y="4193919"/>
            <a:ext cx="1172039" cy="804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331" y="3478590"/>
            <a:ext cx="651730" cy="811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6005452" y="3030221"/>
            <a:ext cx="1087182" cy="67151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7303466" y="3400424"/>
            <a:ext cx="1227669" cy="800349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5876142" y="3685183"/>
            <a:ext cx="134774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Removeable drives</a:t>
            </a:r>
            <a:endParaRPr lang="zh-TW" altLang="en-US" sz="900" b="1">
              <a:solidFill>
                <a:srgbClr val="00206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4782057" y="4256885"/>
            <a:ext cx="976290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Local drives</a:t>
            </a: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7345006" y="4201897"/>
            <a:ext cx="1199216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Cloud / NAS</a:t>
            </a:r>
            <a:endParaRPr lang="zh-TW" altLang="en-US" sz="900" b="1">
              <a:solidFill>
                <a:srgbClr val="00206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5355740" y="3145671"/>
            <a:ext cx="914400" cy="914400"/>
          </a:xfrm>
          <a:prstGeom prst="arc">
            <a:avLst>
              <a:gd name="adj1" fmla="val 16323179"/>
              <a:gd name="adj2" fmla="val 736492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6698997" y="3193414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5296504" y="3995671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1517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剪去對角角落 1">
            <a:extLst>
              <a:ext uri="{FF2B5EF4-FFF2-40B4-BE49-F238E27FC236}">
                <a16:creationId xmlns:a16="http://schemas.microsoft.com/office/drawing/2014/main" id="{3DA898F4-BD12-4E70-A9CB-415B4ED0DA05}"/>
              </a:ext>
            </a:extLst>
          </p:cNvPr>
          <p:cNvSpPr/>
          <p:nvPr/>
        </p:nvSpPr>
        <p:spPr>
          <a:xfrm>
            <a:off x="476725" y="2001821"/>
            <a:ext cx="3004228" cy="566321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E23E312C-CA9C-4B1C-BC30-B8574CA39A1C}"/>
              </a:ext>
            </a:extLst>
          </p:cNvPr>
          <p:cNvSpPr/>
          <p:nvPr/>
        </p:nvSpPr>
        <p:spPr>
          <a:xfrm>
            <a:off x="224038" y="1951242"/>
            <a:ext cx="667478" cy="667478"/>
          </a:xfrm>
          <a:prstGeom prst="ellipse">
            <a:avLst/>
          </a:prstGeom>
          <a:solidFill>
            <a:srgbClr val="17F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D0AE55-F182-4F13-B2EB-96D1BEC3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887" y="2883791"/>
            <a:ext cx="6375355" cy="225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452831" y="386690"/>
            <a:ext cx="8043469" cy="4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Connect to home or office NAS with </a:t>
            </a:r>
            <a:r>
              <a:rPr lang="ja-JP" altLang="en-US" sz="3600" b="0">
                <a:latin typeface="Oswald Medium" pitchFamily="2" charset="0"/>
                <a:ea typeface="Microsoft JhengHei" panose="020B0604030504040204" pitchFamily="34" charset="-120"/>
              </a:rPr>
              <a:t>myQNAPcloud</a:t>
            </a:r>
            <a:r>
              <a:rPr lang="en-US" altLang="ja-JP" sz="3600" b="0">
                <a:latin typeface="Oswald Medium" pitchFamily="2" charset="0"/>
                <a:ea typeface="Microsoft JhengHei" panose="020B0604030504040204" pitchFamily="34" charset="-120"/>
              </a:rPr>
              <a:t> and</a:t>
            </a:r>
            <a:r>
              <a:rPr lang="ja-JP" altLang="en-US" sz="3600" b="0">
                <a:latin typeface="Oswald Medium" pitchFamily="2" charset="0"/>
                <a:ea typeface="Microsoft JhengHei" panose="020B0604030504040204" pitchFamily="34" charset="-120"/>
              </a:rPr>
              <a:t> QNAP ID</a:t>
            </a:r>
            <a:r>
              <a:rPr lang="en-US" altLang="ja-JP" sz="3600" b="0">
                <a:latin typeface="Oswald Medium" pitchFamily="2" charset="0"/>
                <a:ea typeface="Microsoft JhengHei" panose="020B0604030504040204" pitchFamily="34" charset="-120"/>
              </a:rPr>
              <a:t> (QID)</a:t>
            </a:r>
            <a:endParaRPr lang="ja-JP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7" name="Shape 162">
            <a:extLst>
              <a:ext uri="{FF2B5EF4-FFF2-40B4-BE49-F238E27FC236}">
                <a16:creationId xmlns:a16="http://schemas.microsoft.com/office/drawing/2014/main" id="{EFC4F9C5-50F7-4592-9D67-4ADDCB3376C1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669" y="1381034"/>
            <a:ext cx="2160481" cy="1213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CC968DA7-6DBD-4A1F-A65F-A10891D66753}"/>
              </a:ext>
            </a:extLst>
          </p:cNvPr>
          <p:cNvGrpSpPr/>
          <p:nvPr/>
        </p:nvGrpSpPr>
        <p:grpSpPr>
          <a:xfrm>
            <a:off x="6234583" y="1223477"/>
            <a:ext cx="2755778" cy="1549872"/>
            <a:chOff x="6121448" y="1333919"/>
            <a:chExt cx="2755778" cy="154987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58DC9FA-2F6A-4627-97EF-2D00DD74F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48" y="1333919"/>
              <a:ext cx="2755778" cy="1549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4EC2CCCB-AC15-4510-9B2A-4FF3FBBC746E}"/>
                </a:ext>
              </a:extLst>
            </p:cNvPr>
            <p:cNvCxnSpPr/>
            <p:nvPr/>
          </p:nvCxnSpPr>
          <p:spPr>
            <a:xfrm flipV="1">
              <a:off x="8224838" y="1665288"/>
              <a:ext cx="53975" cy="619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2DF235C1-8D0E-46BC-BF40-A2BBA5564C42}"/>
                </a:ext>
              </a:extLst>
            </p:cNvPr>
            <p:cNvCxnSpPr/>
            <p:nvPr/>
          </p:nvCxnSpPr>
          <p:spPr>
            <a:xfrm>
              <a:off x="8270875" y="1995488"/>
              <a:ext cx="188913" cy="25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64A7810C-BD66-46AD-AB4C-96703394AC7B}"/>
                </a:ext>
              </a:extLst>
            </p:cNvPr>
            <p:cNvCxnSpPr/>
            <p:nvPr/>
          </p:nvCxnSpPr>
          <p:spPr>
            <a:xfrm>
              <a:off x="8126413" y="2235200"/>
              <a:ext cx="222250" cy="190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hape 139">
            <a:extLst>
              <a:ext uri="{FF2B5EF4-FFF2-40B4-BE49-F238E27FC236}">
                <a16:creationId xmlns:a16="http://schemas.microsoft.com/office/drawing/2014/main" id="{4054E511-C874-47B1-9DC9-F857CBAFCEBB}"/>
              </a:ext>
            </a:extLst>
          </p:cNvPr>
          <p:cNvSpPr/>
          <p:nvPr/>
        </p:nvSpPr>
        <p:spPr>
          <a:xfrm>
            <a:off x="866551" y="2068068"/>
            <a:ext cx="2787556" cy="43584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chemeClr val="lt1"/>
              </a:buClr>
              <a:buSzPts val="2400"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Register and login with Email or phone number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8A18E643-5033-4D09-AB83-C605346C17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0490" y="2021630"/>
            <a:ext cx="339667" cy="535847"/>
          </a:xfrm>
          <a:prstGeom prst="rect">
            <a:avLst/>
          </a:prstGeom>
        </p:spPr>
      </p:pic>
      <p:sp>
        <p:nvSpPr>
          <p:cNvPr id="5" name="矩形: 剪去對角角落 4">
            <a:extLst>
              <a:ext uri="{FF2B5EF4-FFF2-40B4-BE49-F238E27FC236}">
                <a16:creationId xmlns:a16="http://schemas.microsoft.com/office/drawing/2014/main" id="{D65DCEF1-7030-479E-BAA4-84380F505B78}"/>
              </a:ext>
            </a:extLst>
          </p:cNvPr>
          <p:cNvSpPr/>
          <p:nvPr/>
        </p:nvSpPr>
        <p:spPr>
          <a:xfrm>
            <a:off x="1148962" y="1507747"/>
            <a:ext cx="1905674" cy="331369"/>
          </a:xfrm>
          <a:prstGeom prst="snip2DiagRect">
            <a:avLst/>
          </a:prstGeom>
          <a:solidFill>
            <a:srgbClr val="73E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Anytime / Anywhere</a:t>
            </a:r>
            <a:endParaRPr lang="zh-TW" altLang="en-US" sz="140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82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剪去對角角落 27">
            <a:extLst>
              <a:ext uri="{FF2B5EF4-FFF2-40B4-BE49-F238E27FC236}">
                <a16:creationId xmlns:a16="http://schemas.microsoft.com/office/drawing/2014/main" id="{EFB4001E-73DC-41D2-AFDF-340F06FCD3D6}"/>
              </a:ext>
            </a:extLst>
          </p:cNvPr>
          <p:cNvSpPr/>
          <p:nvPr/>
        </p:nvSpPr>
        <p:spPr>
          <a:xfrm>
            <a:off x="1193226" y="1220485"/>
            <a:ext cx="1176229" cy="493563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Qfile</a:t>
            </a:r>
            <a:endParaRPr lang="en-GB" altLang="zh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5DC24D3-00DC-461E-B38C-809F76F7466E}"/>
              </a:ext>
            </a:extLst>
          </p:cNvPr>
          <p:cNvGrpSpPr/>
          <p:nvPr/>
        </p:nvGrpSpPr>
        <p:grpSpPr>
          <a:xfrm>
            <a:off x="376549" y="1488867"/>
            <a:ext cx="2866988" cy="3372927"/>
            <a:chOff x="3404225" y="1239925"/>
            <a:chExt cx="2264102" cy="2663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Shape 486">
              <a:extLst>
                <a:ext uri="{FF2B5EF4-FFF2-40B4-BE49-F238E27FC236}">
                  <a16:creationId xmlns:a16="http://schemas.microsoft.com/office/drawing/2014/main" id="{93D37101-B0CC-4A09-B5BD-F70CED82A6DF}"/>
                </a:ext>
              </a:extLst>
            </p:cNvPr>
            <p:cNvPicPr preferRelativeResize="0"/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88">
              <a:extLst>
                <a:ext uri="{FF2B5EF4-FFF2-40B4-BE49-F238E27FC236}">
                  <a16:creationId xmlns:a16="http://schemas.microsoft.com/office/drawing/2014/main" id="{C47FC85E-E317-43E4-AD0F-34F7413FB515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矩形: 剪去對角角落 28">
            <a:extLst>
              <a:ext uri="{FF2B5EF4-FFF2-40B4-BE49-F238E27FC236}">
                <a16:creationId xmlns:a16="http://schemas.microsoft.com/office/drawing/2014/main" id="{6701917E-3891-49F1-AC05-552BB2FBB2A8}"/>
              </a:ext>
            </a:extLst>
          </p:cNvPr>
          <p:cNvSpPr/>
          <p:nvPr/>
        </p:nvSpPr>
        <p:spPr>
          <a:xfrm>
            <a:off x="4981911" y="1220485"/>
            <a:ext cx="1462851" cy="493563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394929"/>
            <a:ext cx="8043469" cy="493563"/>
          </a:xfrm>
        </p:spPr>
        <p:txBody>
          <a:bodyPr/>
          <a:lstStyle/>
          <a:p>
            <a:pPr>
              <a:lnSpc>
                <a:spcPts val="3720"/>
              </a:lnSpc>
            </a:pP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Connect to Dropbox</a:t>
            </a:r>
            <a:r>
              <a:rPr lang="zh-TW" altLang="en-US" sz="3600" b="0">
                <a:latin typeface="Oswald Medium" pitchFamily="2" charset="0"/>
                <a:ea typeface="Microsoft JhengHei" panose="020B0604030504040204" pitchFamily="34" charset="-120"/>
              </a:rPr>
              <a:t>, </a:t>
            </a: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One Drive</a:t>
            </a:r>
            <a:r>
              <a:rPr lang="zh-TW" altLang="en-US" sz="3600" b="0">
                <a:latin typeface="Oswald Medium" pitchFamily="2" charset="0"/>
                <a:ea typeface="Microsoft JhengHei" panose="020B0604030504040204" pitchFamily="34" charset="-120"/>
              </a:rPr>
              <a:t>, </a:t>
            </a:r>
            <a:b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</a:b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Google Drive and more</a:t>
            </a:r>
            <a:endParaRPr lang="zh-TW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A61AD8-1A7C-4075-80DB-46AE467858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911" y="1632813"/>
            <a:ext cx="3745230" cy="3232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Shape 489">
            <a:extLst>
              <a:ext uri="{FF2B5EF4-FFF2-40B4-BE49-F238E27FC236}">
                <a16:creationId xmlns:a16="http://schemas.microsoft.com/office/drawing/2014/main" id="{F624F3A2-4201-4621-BA1B-78B11825FAF5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02" y="2817585"/>
            <a:ext cx="2049517" cy="1629999"/>
          </a:xfrm>
          <a:prstGeom prst="roundRect">
            <a:avLst>
              <a:gd name="adj" fmla="val 9832"/>
            </a:avLst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文字方塊 32">
            <a:extLst>
              <a:ext uri="{FF2B5EF4-FFF2-40B4-BE49-F238E27FC236}">
                <a16:creationId xmlns:a16="http://schemas.microsoft.com/office/drawing/2014/main" id="{EE6E4158-CECC-4694-98DB-0DACB055D8EB}"/>
              </a:ext>
            </a:extLst>
          </p:cNvPr>
          <p:cNvSpPr txBox="1"/>
          <p:nvPr/>
        </p:nvSpPr>
        <p:spPr>
          <a:xfrm>
            <a:off x="3426571" y="2952782"/>
            <a:ext cx="665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Local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33">
            <a:extLst>
              <a:ext uri="{FF2B5EF4-FFF2-40B4-BE49-F238E27FC236}">
                <a16:creationId xmlns:a16="http://schemas.microsoft.com/office/drawing/2014/main" id="{3A41BB56-B739-4152-8BF9-46650DACAA75}"/>
              </a:ext>
            </a:extLst>
          </p:cNvPr>
          <p:cNvSpPr txBox="1"/>
          <p:nvPr/>
        </p:nvSpPr>
        <p:spPr>
          <a:xfrm>
            <a:off x="3414638" y="3705952"/>
            <a:ext cx="958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Remote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35">
            <a:extLst>
              <a:ext uri="{FF2B5EF4-FFF2-40B4-BE49-F238E27FC236}">
                <a16:creationId xmlns:a16="http://schemas.microsoft.com/office/drawing/2014/main" id="{85F8CC74-5F36-4F52-8547-F6158ABE8E21}"/>
              </a:ext>
            </a:extLst>
          </p:cNvPr>
          <p:cNvSpPr txBox="1"/>
          <p:nvPr/>
        </p:nvSpPr>
        <p:spPr>
          <a:xfrm>
            <a:off x="3417274" y="4144608"/>
            <a:ext cx="86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CD1C909-AB1A-482C-BC26-A75A8C4026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605" y="3104608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971B028-8A85-432E-BB55-A0574C19E8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382" y="3116223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7DA82D6-E550-491A-9F11-4D425F0BE4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382" y="3934288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7312BB8-5995-4AD1-B6F1-FDAED8E871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371" y="3934288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C6419B3-FEBD-4311-B147-AAE91E9FAE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382" y="4229172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監視器, 螢幕 的圖片&#10;&#10;描述是以非常高的可信度產生">
            <a:extLst>
              <a:ext uri="{FF2B5EF4-FFF2-40B4-BE49-F238E27FC236}">
                <a16:creationId xmlns:a16="http://schemas.microsoft.com/office/drawing/2014/main" id="{B7D76761-36E1-4B37-9CE4-E22FC3FE18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484" y="4288195"/>
            <a:ext cx="842534" cy="236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3604466" y="1634920"/>
            <a:ext cx="1499552" cy="526775"/>
          </a:xfrm>
          <a:prstGeom prst="homePlate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Computer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箭號: 五邊形 29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0" y="1634920"/>
            <a:ext cx="1175990" cy="526775"/>
          </a:xfrm>
          <a:prstGeom prst="homePlate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Mobile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646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2831" y="402367"/>
            <a:ext cx="8043469" cy="493563"/>
          </a:xfrm>
        </p:spPr>
        <p:txBody>
          <a:bodyPr/>
          <a:lstStyle/>
          <a:p>
            <a:pPr lvl="0">
              <a:lnSpc>
                <a:spcPts val="3720"/>
              </a:lnSpc>
            </a:pP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QNAP QVPN and </a:t>
            </a:r>
            <a:r>
              <a:rPr lang="en-US" altLang="zh-TW" sz="3600" b="0" err="1">
                <a:latin typeface="Oswald Medium" pitchFamily="2" charset="0"/>
                <a:ea typeface="Microsoft JhengHei" panose="020B0604030504040204" pitchFamily="34" charset="-120"/>
              </a:rPr>
              <a:t>QBelt</a:t>
            </a: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 protocol</a:t>
            </a:r>
            <a:b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</a:b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for anywhere access</a:t>
            </a:r>
            <a:endParaRPr lang="zh-TW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268369" y="3292454"/>
            <a:ext cx="1954768" cy="137479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Arial"/>
              <a:buNone/>
            </a:pPr>
            <a:endParaRPr lang="zh-TW" altLang="en-US" sz="1470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2314244" y="3292454"/>
            <a:ext cx="1969363" cy="13747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3F3F3"/>
              </a:buClr>
              <a:buSzPts val="1600"/>
            </a:pPr>
            <a:endParaRPr lang="zh-TW" sz="147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7" name="Shape 213"/>
          <p:cNvSpPr txBox="1"/>
          <p:nvPr/>
        </p:nvSpPr>
        <p:spPr>
          <a:xfrm>
            <a:off x="4372202" y="3292454"/>
            <a:ext cx="1960826" cy="13747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lvl="0" indent="0" algn="ctr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endParaRPr lang="zh-TW" altLang="en-US" sz="147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2A8F2904-638B-4075-928C-C1EDE3A6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855" b="36551"/>
          <a:stretch/>
        </p:blipFill>
        <p:spPr>
          <a:xfrm>
            <a:off x="4368853" y="1295401"/>
            <a:ext cx="1960826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6CD3A2F-939E-463B-B366-23B079D91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36" b="36551"/>
          <a:stretch/>
        </p:blipFill>
        <p:spPr>
          <a:xfrm>
            <a:off x="2308591" y="1295401"/>
            <a:ext cx="1969364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98E268-F445-4282-A64E-D7F3BC27E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167" b="36551"/>
          <a:stretch/>
        </p:blipFill>
        <p:spPr>
          <a:xfrm>
            <a:off x="268369" y="1295401"/>
            <a:ext cx="1952463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0" name="Shape 20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40" y="1734417"/>
            <a:ext cx="1605725" cy="1177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" name="Shape 204" descr="cross-platform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0496" y="1851046"/>
            <a:ext cx="1816664" cy="10492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2" name="Shape 21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802" y="1571058"/>
            <a:ext cx="1755393" cy="134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P10-1-11.png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137" y="2513625"/>
            <a:ext cx="587785" cy="6950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B98FD-0C7F-A74F-848F-F84123C537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718" y="1142230"/>
            <a:ext cx="2367301" cy="1436567"/>
          </a:xfrm>
          <a:prstGeom prst="roundRect">
            <a:avLst>
              <a:gd name="adj" fmla="val 2232"/>
            </a:avLst>
          </a:prstGeom>
          <a:ln w="3175">
            <a:noFill/>
          </a:ln>
          <a:effectLst/>
        </p:spPr>
      </p:pic>
      <p:pic>
        <p:nvPicPr>
          <p:cNvPr id="20" name="Shape 446">
            <a:extLst>
              <a:ext uri="{FF2B5EF4-FFF2-40B4-BE49-F238E27FC236}">
                <a16:creationId xmlns:a16="http://schemas.microsoft.com/office/drawing/2014/main" id="{1372C69A-7564-6D46-A558-F3457F4A5E22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336" y="2671916"/>
            <a:ext cx="1139004" cy="206921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Shape 468">
            <a:extLst>
              <a:ext uri="{FF2B5EF4-FFF2-40B4-BE49-F238E27FC236}">
                <a16:creationId xmlns:a16="http://schemas.microsoft.com/office/drawing/2014/main" id="{371117DA-CDF6-3343-8C65-D070C6DAF26E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6066" y="2671916"/>
            <a:ext cx="1095903" cy="206921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7EF74F7-C2F4-4AC8-ABE4-8CD6222A23EF}"/>
              </a:ext>
            </a:extLst>
          </p:cNvPr>
          <p:cNvSpPr/>
          <p:nvPr/>
        </p:nvSpPr>
        <p:spPr>
          <a:xfrm>
            <a:off x="303092" y="3412697"/>
            <a:ext cx="18741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600"/>
            </a:pPr>
            <a:r>
              <a:rPr lang="en-US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Secure Encrypted Connection:</a:t>
            </a:r>
          </a:p>
          <a:p>
            <a:pPr lvl="0" algn="ctr">
              <a:buSzPts val="1600"/>
            </a:pPr>
            <a:r>
              <a:rPr lang="en-US" altLang="zh-TW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br>
              <a:rPr lang="en-US" altLang="zh-TW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</a:br>
            <a:r>
              <a:rPr lang="en-US" alt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DTLS + SSL + </a:t>
            </a:r>
          </a:p>
          <a:p>
            <a:pPr lvl="0" algn="ctr">
              <a:buSzPts val="1600"/>
            </a:pPr>
            <a:r>
              <a:rPr lang="en-US" alt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AES-256 encryption</a:t>
            </a:r>
            <a:endParaRPr lang="en-US" altLang="zh-TW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83FFDA7-3511-B54C-94D3-27F4B431067B}"/>
              </a:ext>
            </a:extLst>
          </p:cNvPr>
          <p:cNvSpPr/>
          <p:nvPr/>
        </p:nvSpPr>
        <p:spPr>
          <a:xfrm>
            <a:off x="2240756" y="3490512"/>
            <a:ext cx="21212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New </a:t>
            </a:r>
            <a:r>
              <a:rPr lang="en-US" altLang="zh-TW" sz="16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QBelt</a:t>
            </a:r>
            <a:r>
              <a:rPr lang="en-US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protocol:</a:t>
            </a:r>
          </a:p>
          <a:p>
            <a:pPr algn="ctr">
              <a:buSzPts val="1600"/>
            </a:pPr>
            <a:r>
              <a:rPr lang="en-US" altLang="zh-TW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15832DA-178C-204C-991E-36C49AEC8C0D}"/>
              </a:ext>
            </a:extLst>
          </p:cNvPr>
          <p:cNvSpPr/>
          <p:nvPr/>
        </p:nvSpPr>
        <p:spPr>
          <a:xfrm>
            <a:off x="2494459" y="3859779"/>
            <a:ext cx="16138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altLang="zh-TW" sz="105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Decreases the chance of being detected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F12C965-852D-6049-AF23-A35F730A259D}"/>
              </a:ext>
            </a:extLst>
          </p:cNvPr>
          <p:cNvSpPr/>
          <p:nvPr/>
        </p:nvSpPr>
        <p:spPr>
          <a:xfrm>
            <a:off x="4353301" y="3414136"/>
            <a:ext cx="1952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Works on desktop and mobile devices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D1C95C1-9702-8840-A81F-6D38AF1868D8}"/>
              </a:ext>
            </a:extLst>
          </p:cNvPr>
          <p:cNvSpPr/>
          <p:nvPr/>
        </p:nvSpPr>
        <p:spPr>
          <a:xfrm>
            <a:off x="4362032" y="3997473"/>
            <a:ext cx="1952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alt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Windows, macOS, Android, iOS</a:t>
            </a:r>
          </a:p>
        </p:txBody>
      </p:sp>
    </p:spTree>
    <p:extLst>
      <p:ext uri="{BB962C8B-B14F-4D97-AF65-F5344CB8AC3E}">
        <p14:creationId xmlns:p14="http://schemas.microsoft.com/office/powerpoint/2010/main" val="3628886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FB1649F6-C1AF-4ACA-8F26-C929D1BC995A}"/>
              </a:ext>
            </a:extLst>
          </p:cNvPr>
          <p:cNvSpPr/>
          <p:nvPr/>
        </p:nvSpPr>
        <p:spPr>
          <a:xfrm>
            <a:off x="4888979" y="4274937"/>
            <a:ext cx="2116325" cy="493563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altLang="zh-CN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Host multiple websites on QNAP NAS with Virtual Hosting</a:t>
            </a:r>
          </a:p>
        </p:txBody>
      </p:sp>
      <p:sp>
        <p:nvSpPr>
          <p:cNvPr id="21" name="矩形: 剪去對角角落 20">
            <a:extLst>
              <a:ext uri="{FF2B5EF4-FFF2-40B4-BE49-F238E27FC236}">
                <a16:creationId xmlns:a16="http://schemas.microsoft.com/office/drawing/2014/main" id="{1AB474E2-20F5-4184-8D8E-F4AEFFA09AC5}"/>
              </a:ext>
            </a:extLst>
          </p:cNvPr>
          <p:cNvSpPr/>
          <p:nvPr/>
        </p:nvSpPr>
        <p:spPr>
          <a:xfrm>
            <a:off x="4888979" y="2032703"/>
            <a:ext cx="2116325" cy="493563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Free personal domain for quickly enabling SSL certificates</a:t>
            </a:r>
          </a:p>
        </p:txBody>
      </p:sp>
      <p:sp>
        <p:nvSpPr>
          <p:cNvPr id="19" name="矩形: 剪去對角角落 18">
            <a:extLst>
              <a:ext uri="{FF2B5EF4-FFF2-40B4-BE49-F238E27FC236}">
                <a16:creationId xmlns:a16="http://schemas.microsoft.com/office/drawing/2014/main" id="{F3B128F2-CCA7-4151-8305-72105FF84F15}"/>
              </a:ext>
            </a:extLst>
          </p:cNvPr>
          <p:cNvSpPr/>
          <p:nvPr/>
        </p:nvSpPr>
        <p:spPr>
          <a:xfrm>
            <a:off x="193049" y="4274937"/>
            <a:ext cx="2116325" cy="493563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altLang="zh-CN" sz="1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From setup to backup, QNAP NAS has it all</a:t>
            </a:r>
          </a:p>
        </p:txBody>
      </p:sp>
      <p:sp>
        <p:nvSpPr>
          <p:cNvPr id="18" name="矩形: 剪去對角角落 17">
            <a:extLst>
              <a:ext uri="{FF2B5EF4-FFF2-40B4-BE49-F238E27FC236}">
                <a16:creationId xmlns:a16="http://schemas.microsoft.com/office/drawing/2014/main" id="{94DB6EFD-8903-4D05-8E1B-1FA1B1ADBE76}"/>
              </a:ext>
            </a:extLst>
          </p:cNvPr>
          <p:cNvSpPr/>
          <p:nvPr/>
        </p:nvSpPr>
        <p:spPr>
          <a:xfrm>
            <a:off x="193049" y="2032703"/>
            <a:ext cx="2116325" cy="493563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1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file management utilities improve content publishing efficiency</a:t>
            </a:r>
            <a:endParaRPr lang="en-US" altLang="zh-TW" sz="1100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19CB13AD-BE60-4963-B92A-F3C6B6142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139" y="844426"/>
            <a:ext cx="3466289" cy="440343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38ECAF7-42BE-4A28-A89B-E03223A4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9275"/>
            <a:ext cx="9144000" cy="493563"/>
          </a:xfrm>
        </p:spPr>
        <p:txBody>
          <a:bodyPr/>
          <a:lstStyle/>
          <a:p>
            <a:pPr>
              <a:lnSpc>
                <a:spcPts val="3720"/>
              </a:lnSpc>
            </a:pP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Build your site with the free WordPress</a:t>
            </a:r>
            <a:endParaRPr lang="zh-TW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38BA68A-0580-40EE-9016-57D7B75DB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273" y="2141255"/>
            <a:ext cx="3924639" cy="2532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9D86456-414D-46B3-A379-FE963914F2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797" y="2998415"/>
            <a:ext cx="1058080" cy="68948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924FC9A-F9FC-4358-9FB2-E5D8216489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554" y="2946818"/>
            <a:ext cx="557393" cy="10224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E309A8B-29AD-4787-A5E9-E2C5F22277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931" y="3069499"/>
            <a:ext cx="754636" cy="785126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B82074F9-8AF6-4296-9B72-14C163DBDD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5015" y="1134688"/>
            <a:ext cx="766852" cy="683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8E9F4092-B35F-DE47-B9A9-83E8FE23BDE6}"/>
              </a:ext>
            </a:extLst>
          </p:cNvPr>
          <p:cNvSpPr txBox="1"/>
          <p:nvPr/>
        </p:nvSpPr>
        <p:spPr>
          <a:xfrm>
            <a:off x="710670" y="846677"/>
            <a:ext cx="4848554" cy="95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1.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Enable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SQL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</a:t>
            </a:r>
          </a:p>
          <a:p>
            <a:pPr>
              <a:lnSpc>
                <a:spcPts val="23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Install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phpMyAdmin and create a database</a:t>
            </a:r>
          </a:p>
          <a:p>
            <a:pPr>
              <a:lnSpc>
                <a:spcPts val="23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Install WordPress from NAS App Center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92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480B-DB01-D649-A24D-F1522D0D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>
              <a:lnSpc>
                <a:spcPts val="3720"/>
              </a:lnSpc>
              <a:buSzPts val="1400"/>
            </a:pPr>
            <a:r>
              <a:rPr lang="en-US" altLang="zh-TW" sz="3600" b="0" err="1">
                <a:latin typeface="Oswald Medium" pitchFamily="2" charset="0"/>
                <a:ea typeface="Microsoft JhengHei" panose="020B0604030504040204" pitchFamily="34" charset="-120"/>
              </a:rPr>
              <a:t>QuMagie</a:t>
            </a: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 photo management</a:t>
            </a:r>
            <a:endParaRPr 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16750-5FFF-5D42-87CE-EB6EB404E5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802" y="1873075"/>
            <a:ext cx="6221954" cy="3190745"/>
          </a:xfrm>
          <a:prstGeom prst="roundRect">
            <a:avLst>
              <a:gd name="adj" fmla="val 331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248CE-E112-314A-93CB-DE6176A46A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70" y="4089072"/>
            <a:ext cx="974748" cy="9747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B6672D7-522B-4C57-ADED-6A81DDFF7644}"/>
              </a:ext>
            </a:extLst>
          </p:cNvPr>
          <p:cNvSpPr/>
          <p:nvPr/>
        </p:nvSpPr>
        <p:spPr>
          <a:xfrm>
            <a:off x="1398242" y="1525416"/>
            <a:ext cx="2561100" cy="347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200"/>
              </a:lnSpc>
            </a:pPr>
            <a:r>
              <a:rPr kumimoji="1" lang="en-US" altLang="zh-CN" sz="15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Albums and Smart Albums</a:t>
            </a:r>
          </a:p>
        </p:txBody>
      </p:sp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83CC363C-BF60-4406-9499-8023506E41BD}"/>
              </a:ext>
            </a:extLst>
          </p:cNvPr>
          <p:cNvSpPr/>
          <p:nvPr/>
        </p:nvSpPr>
        <p:spPr>
          <a:xfrm>
            <a:off x="1523802" y="1190728"/>
            <a:ext cx="1775779" cy="347980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2200"/>
              </a:lnSpc>
            </a:pPr>
            <a:r>
              <a:rPr kumimoji="1"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Album view</a:t>
            </a:r>
            <a:endParaRPr kumimoji="1" lang="zh-TW" altLang="en-US" sz="16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: 剪去對角角落 10">
            <a:extLst>
              <a:ext uri="{FF2B5EF4-FFF2-40B4-BE49-F238E27FC236}">
                <a16:creationId xmlns:a16="http://schemas.microsoft.com/office/drawing/2014/main" id="{F8F33798-B1B3-405E-A1ED-7B314064D374}"/>
              </a:ext>
            </a:extLst>
          </p:cNvPr>
          <p:cNvSpPr/>
          <p:nvPr/>
        </p:nvSpPr>
        <p:spPr>
          <a:xfrm>
            <a:off x="5969979" y="1190728"/>
            <a:ext cx="1775779" cy="347980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2200"/>
              </a:lnSpc>
            </a:pPr>
            <a:r>
              <a:rPr kumimoji="1"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Folder view</a:t>
            </a:r>
            <a:endParaRPr kumimoji="1" lang="zh-TW" altLang="en-US" sz="16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2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個人, 男人, 握住, 女性 的圖片&#10;&#10;自動產生的描述">
            <a:extLst>
              <a:ext uri="{FF2B5EF4-FFF2-40B4-BE49-F238E27FC236}">
                <a16:creationId xmlns:a16="http://schemas.microsoft.com/office/drawing/2014/main" id="{4D23A423-8B1C-4101-9905-20621055D7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76" r="51465"/>
          <a:stretch/>
        </p:blipFill>
        <p:spPr>
          <a:xfrm flipH="1">
            <a:off x="4920988" y="2020186"/>
            <a:ext cx="4223012" cy="3123314"/>
          </a:xfrm>
          <a:prstGeom prst="rect">
            <a:avLst/>
          </a:prstGeom>
        </p:spPr>
      </p:pic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2B7E8D79-B8C3-4C3B-8B8B-8B107B06B9C2}"/>
              </a:ext>
            </a:extLst>
          </p:cNvPr>
          <p:cNvSpPr/>
          <p:nvPr/>
        </p:nvSpPr>
        <p:spPr>
          <a:xfrm>
            <a:off x="6081224" y="2073344"/>
            <a:ext cx="3062776" cy="778903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57A10A0-6CC9-4023-A915-228BF76363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988" y="1258570"/>
            <a:ext cx="2035919" cy="240844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C612699-20F0-492D-8E1E-E0C71050AE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915"/>
          <a:stretch/>
        </p:blipFill>
        <p:spPr>
          <a:xfrm>
            <a:off x="1211302" y="1667977"/>
            <a:ext cx="2611995" cy="347552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8" y="250032"/>
            <a:ext cx="8972550" cy="790245"/>
          </a:xfrm>
        </p:spPr>
        <p:txBody>
          <a:bodyPr/>
          <a:lstStyle/>
          <a:p>
            <a:r>
              <a:rPr lang="en-US" altLang="zh-CN" sz="3600" b="0">
                <a:latin typeface="Oswald Medium" pitchFamily="2" charset="0"/>
                <a:ea typeface="Microsoft JhengHei" panose="020B0604030504040204" pitchFamily="34" charset="-120"/>
              </a:rPr>
              <a:t>Storage need for shooting many 4K 60P </a:t>
            </a: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VLOGs?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E1AB3297-F6D0-0E44-88C1-4BD2A9F71C74}"/>
              </a:ext>
            </a:extLst>
          </p:cNvPr>
          <p:cNvSpPr txBox="1"/>
          <p:nvPr/>
        </p:nvSpPr>
        <p:spPr>
          <a:xfrm>
            <a:off x="6932236" y="2016522"/>
            <a:ext cx="2109127" cy="89254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4K 60FPS video</a:t>
            </a:r>
          </a:p>
          <a:p>
            <a:pPr algn="ctr"/>
            <a:r>
              <a:rPr lang="en-US" altLang="zh-TW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400MB per minute</a:t>
            </a:r>
          </a:p>
          <a:p>
            <a:pPr algn="ctr"/>
            <a:r>
              <a:rPr lang="en-US" altLang="zh-CN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= 2.4GB per hour</a:t>
            </a:r>
            <a:endParaRPr lang="en-US" sz="15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0E9A0B6F-3E0D-8B44-A633-A25B48CAC1BE}"/>
              </a:ext>
            </a:extLst>
          </p:cNvPr>
          <p:cNvSpPr/>
          <p:nvPr/>
        </p:nvSpPr>
        <p:spPr>
          <a:xfrm>
            <a:off x="1158752" y="4162097"/>
            <a:ext cx="2716910" cy="877667"/>
          </a:xfrm>
          <a:prstGeom prst="roundRect">
            <a:avLst>
              <a:gd name="adj" fmla="val 3128"/>
            </a:avLst>
          </a:prstGeom>
          <a:noFill/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88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746D9F3-4949-4A35-B76F-877860849D11}"/>
              </a:ext>
            </a:extLst>
          </p:cNvPr>
          <p:cNvSpPr/>
          <p:nvPr/>
        </p:nvSpPr>
        <p:spPr>
          <a:xfrm rot="5400000">
            <a:off x="1412211" y="-1825252"/>
            <a:ext cx="1228830" cy="7007473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AF88FD7-A17A-44DB-9C26-013DBC50B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3166"/>
            <a:ext cx="8957387" cy="493563"/>
          </a:xfrm>
        </p:spPr>
        <p:txBody>
          <a:bodyPr/>
          <a:lstStyle/>
          <a:p>
            <a:pPr>
              <a:lnSpc>
                <a:spcPts val="3720"/>
              </a:lnSpc>
              <a:buSzPts val="1400"/>
            </a:pP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Use Cinema28 for whole-home streaming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A65CB9-9BE3-49A0-AF3B-EBDD5391C6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1158" y="1096825"/>
            <a:ext cx="4232891" cy="115728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buNone/>
            </a:pPr>
            <a:r>
              <a:rPr lang="en-US" alt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Integrate multiple streaming devices and streaming protocols into a single interface for centralized management, allowing users to easily stream digital multimedia files to audio/video devices in every corner of the house.</a:t>
            </a:r>
            <a:endParaRPr lang="zh-TW" altLang="en-US" sz="14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5" name="圖片 4" descr="一張含有 室內, 牆, 相片 的圖片&#10;&#10;描述是以高可信度產生">
            <a:extLst>
              <a:ext uri="{FF2B5EF4-FFF2-40B4-BE49-F238E27FC236}">
                <a16:creationId xmlns:a16="http://schemas.microsoft.com/office/drawing/2014/main" id="{15F58083-9AA9-4DAE-B07A-F8F46BCD73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202" y="1256667"/>
            <a:ext cx="7252458" cy="370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9753D83-8412-4AF7-ACCF-2304605DC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0275" y="2968614"/>
            <a:ext cx="3813175" cy="1228830"/>
          </a:xfrm>
          <a:prstGeom prst="rect">
            <a:avLst/>
          </a:prstGeom>
        </p:spPr>
      </p:pic>
      <p:pic>
        <p:nvPicPr>
          <p:cNvPr id="12" name="圖片 11" descr="一張含有 監視器, 電腦, 室內, 白色 的圖片&#10;&#10;自動產生的描述">
            <a:extLst>
              <a:ext uri="{FF2B5EF4-FFF2-40B4-BE49-F238E27FC236}">
                <a16:creationId xmlns:a16="http://schemas.microsoft.com/office/drawing/2014/main" id="{AE071CA5-A500-4A44-B0AE-FCF3B2323D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36" y="3622600"/>
            <a:ext cx="830640" cy="906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畫畫 的圖片&#10;&#10;自動產生的描述">
            <a:extLst>
              <a:ext uri="{FF2B5EF4-FFF2-40B4-BE49-F238E27FC236}">
                <a16:creationId xmlns:a16="http://schemas.microsoft.com/office/drawing/2014/main" id="{9104168D-DE0E-40D6-B214-DD96E92431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330" y="4075837"/>
            <a:ext cx="505193" cy="505193"/>
          </a:xfrm>
          <a:prstGeom prst="rect">
            <a:avLst/>
          </a:prstGeom>
        </p:spPr>
      </p:pic>
      <p:sp>
        <p:nvSpPr>
          <p:cNvPr id="4" name="Rectangle 29">
            <a:extLst>
              <a:ext uri="{FF2B5EF4-FFF2-40B4-BE49-F238E27FC236}">
                <a16:creationId xmlns:a16="http://schemas.microsoft.com/office/drawing/2014/main" id="{69A7202E-8544-AE4D-9356-7B746EDBA436}"/>
              </a:ext>
            </a:extLst>
          </p:cNvPr>
          <p:cNvSpPr/>
          <p:nvPr/>
        </p:nvSpPr>
        <p:spPr>
          <a:xfrm>
            <a:off x="2763310" y="4535218"/>
            <a:ext cx="6110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TS-431P3</a:t>
            </a:r>
            <a:endParaRPr lang="en-US" sz="90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0693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圖片 74">
            <a:extLst>
              <a:ext uri="{FF2B5EF4-FFF2-40B4-BE49-F238E27FC236}">
                <a16:creationId xmlns:a16="http://schemas.microsoft.com/office/drawing/2014/main" id="{05641EE5-2490-4CE9-8509-52398F8686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866" y="4621339"/>
            <a:ext cx="2739246" cy="353062"/>
          </a:xfrm>
          <a:prstGeom prst="rect">
            <a:avLst/>
          </a:prstGeom>
        </p:spPr>
      </p:pic>
      <p:grpSp>
        <p:nvGrpSpPr>
          <p:cNvPr id="44" name="群組 43"/>
          <p:cNvGrpSpPr/>
          <p:nvPr/>
        </p:nvGrpSpPr>
        <p:grpSpPr>
          <a:xfrm>
            <a:off x="2258486" y="1768315"/>
            <a:ext cx="3206086" cy="3206086"/>
            <a:chOff x="2500298" y="1500180"/>
            <a:chExt cx="3014164" cy="3014164"/>
          </a:xfrm>
        </p:grpSpPr>
        <p:sp>
          <p:nvSpPr>
            <p:cNvPr id="41" name="橢圓 40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644990" y="1631778"/>
              <a:ext cx="2739246" cy="2739246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2" name="標題 31"/>
          <p:cNvSpPr>
            <a:spLocks noGrp="1"/>
          </p:cNvSpPr>
          <p:nvPr>
            <p:ph type="title"/>
          </p:nvPr>
        </p:nvSpPr>
        <p:spPr>
          <a:xfrm>
            <a:off x="452831" y="279275"/>
            <a:ext cx="8532549" cy="493563"/>
          </a:xfrm>
        </p:spPr>
        <p:txBody>
          <a:bodyPr/>
          <a:lstStyle/>
          <a:p>
            <a:pPr>
              <a:lnSpc>
                <a:spcPts val="3720"/>
              </a:lnSpc>
              <a:buSzPts val="1400"/>
            </a:pP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PLEX Server for media streaming</a:t>
            </a:r>
            <a:endParaRPr lang="zh-TW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33" name="Shape 298"/>
          <p:cNvSpPr/>
          <p:nvPr/>
        </p:nvSpPr>
        <p:spPr>
          <a:xfrm>
            <a:off x="771681" y="2348390"/>
            <a:ext cx="590818" cy="4938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Shape 299"/>
          <p:cNvSpPr/>
          <p:nvPr/>
        </p:nvSpPr>
        <p:spPr>
          <a:xfrm>
            <a:off x="684713" y="3302962"/>
            <a:ext cx="640681" cy="4210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Shape 417"/>
          <p:cNvSpPr/>
          <p:nvPr/>
        </p:nvSpPr>
        <p:spPr>
          <a:xfrm rot="-900000">
            <a:off x="747960" y="4138477"/>
            <a:ext cx="623557" cy="46894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Shape 400">
            <a:extLst>
              <a:ext uri="{FF2B5EF4-FFF2-40B4-BE49-F238E27FC236}">
                <a16:creationId xmlns:a16="http://schemas.microsoft.com/office/drawing/2014/main" id="{A4E4EDDC-7404-0C42-AE3D-CE7F0216EFAF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01" y="1305196"/>
            <a:ext cx="1878398" cy="9628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圓角矩形 1">
            <a:extLst>
              <a:ext uri="{FF2B5EF4-FFF2-40B4-BE49-F238E27FC236}">
                <a16:creationId xmlns:a16="http://schemas.microsoft.com/office/drawing/2014/main" id="{B8A98EE4-93B0-8143-A1D5-20EF2315AB32}"/>
              </a:ext>
            </a:extLst>
          </p:cNvPr>
          <p:cNvSpPr/>
          <p:nvPr/>
        </p:nvSpPr>
        <p:spPr>
          <a:xfrm>
            <a:off x="3370336" y="1749812"/>
            <a:ext cx="141761" cy="103637"/>
          </a:xfrm>
          <a:prstGeom prst="roundRect">
            <a:avLst>
              <a:gd name="adj" fmla="val 14947"/>
            </a:avLst>
          </a:prstGeom>
          <a:noFill/>
          <a:ln w="12700" cmpd="sng">
            <a:solidFill>
              <a:srgbClr val="FF6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矩形 2">
            <a:extLst>
              <a:ext uri="{FF2B5EF4-FFF2-40B4-BE49-F238E27FC236}">
                <a16:creationId xmlns:a16="http://schemas.microsoft.com/office/drawing/2014/main" id="{14004F6E-50B0-5E4A-98F1-4172EEC8D41C}"/>
              </a:ext>
            </a:extLst>
          </p:cNvPr>
          <p:cNvSpPr/>
          <p:nvPr/>
        </p:nvSpPr>
        <p:spPr>
          <a:xfrm>
            <a:off x="3518363" y="1344974"/>
            <a:ext cx="362820" cy="986884"/>
          </a:xfrm>
          <a:custGeom>
            <a:avLst/>
            <a:gdLst>
              <a:gd name="connsiteX0" fmla="*/ 0 w 360040"/>
              <a:gd name="connsiteY0" fmla="*/ 0 h 2304256"/>
              <a:gd name="connsiteX1" fmla="*/ 360040 w 360040"/>
              <a:gd name="connsiteY1" fmla="*/ 0 h 2304256"/>
              <a:gd name="connsiteX2" fmla="*/ 360040 w 360040"/>
              <a:gd name="connsiteY2" fmla="*/ 2304256 h 2304256"/>
              <a:gd name="connsiteX3" fmla="*/ 0 w 360040"/>
              <a:gd name="connsiteY3" fmla="*/ 2304256 h 2304256"/>
              <a:gd name="connsiteX4" fmla="*/ 0 w 360040"/>
              <a:gd name="connsiteY4" fmla="*/ 0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7470 w 367510"/>
              <a:gd name="connsiteY3" fmla="*/ 2304256 h 2304256"/>
              <a:gd name="connsiteX4" fmla="*/ 0 w 367510"/>
              <a:gd name="connsiteY4" fmla="*/ 971176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971176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510" h="2304256">
                <a:moveTo>
                  <a:pt x="0" y="971176"/>
                </a:moveTo>
                <a:lnTo>
                  <a:pt x="367510" y="0"/>
                </a:lnTo>
                <a:lnTo>
                  <a:pt x="367510" y="2304256"/>
                </a:lnTo>
                <a:lnTo>
                  <a:pt x="0" y="1161256"/>
                </a:lnTo>
                <a:lnTo>
                  <a:pt x="0" y="971176"/>
                </a:lnTo>
                <a:close/>
              </a:path>
            </a:pathLst>
          </a:custGeom>
          <a:gradFill>
            <a:gsLst>
              <a:gs pos="0">
                <a:srgbClr val="FF6400"/>
              </a:gs>
              <a:gs pos="100000">
                <a:srgbClr val="FF64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5" name="Shape 401">
            <a:extLst>
              <a:ext uri="{FF2B5EF4-FFF2-40B4-BE49-F238E27FC236}">
                <a16:creationId xmlns:a16="http://schemas.microsoft.com/office/drawing/2014/main" id="{8B47DC3D-9931-C544-AAA6-A99FC9124FB0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378" y="1230132"/>
            <a:ext cx="1906203" cy="1069773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8" name="Shape 32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57" y="854980"/>
            <a:ext cx="841528" cy="8415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8B5A1-B0FB-2340-B570-67334E6A52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1551" y="2098260"/>
            <a:ext cx="2515323" cy="2744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向右箭號 37"/>
          <p:cNvSpPr/>
          <p:nvPr/>
        </p:nvSpPr>
        <p:spPr>
          <a:xfrm rot="810592">
            <a:off x="1409152" y="2507033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FFFF00">
                  <a:alpha val="30000"/>
                </a:srgbClr>
              </a:gs>
              <a:gs pos="61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向右箭號 38"/>
          <p:cNvSpPr/>
          <p:nvPr/>
        </p:nvSpPr>
        <p:spPr>
          <a:xfrm>
            <a:off x="1362084" y="3302962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FFFF00">
                  <a:alpha val="30000"/>
                </a:srgbClr>
              </a:gs>
              <a:gs pos="61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向右箭號 39"/>
          <p:cNvSpPr/>
          <p:nvPr/>
        </p:nvSpPr>
        <p:spPr>
          <a:xfrm rot="20591150">
            <a:off x="1416360" y="4004820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FFFF00">
                  <a:alpha val="30000"/>
                </a:srgbClr>
              </a:gs>
              <a:gs pos="61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向右箭號 51"/>
          <p:cNvSpPr/>
          <p:nvPr/>
        </p:nvSpPr>
        <p:spPr>
          <a:xfrm rot="1704805">
            <a:off x="1614208" y="1835082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FFFF00">
                  <a:alpha val="30000"/>
                </a:srgbClr>
              </a:gs>
              <a:gs pos="61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48586921-AE3F-4EF8-8AF8-FD5A3E21E492}"/>
              </a:ext>
            </a:extLst>
          </p:cNvPr>
          <p:cNvGrpSpPr/>
          <p:nvPr/>
        </p:nvGrpSpPr>
        <p:grpSpPr>
          <a:xfrm>
            <a:off x="347998" y="1187896"/>
            <a:ext cx="1542009" cy="828890"/>
            <a:chOff x="6544554" y="7152998"/>
            <a:chExt cx="2689388" cy="1361416"/>
          </a:xfrm>
        </p:grpSpPr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6BDDD86D-41E5-42D4-A938-95A94FD11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44554" y="7152998"/>
              <a:ext cx="2665293" cy="1361001"/>
            </a:xfrm>
            <a:prstGeom prst="rect">
              <a:avLst/>
            </a:prstGeom>
          </p:spPr>
        </p:pic>
        <p:sp>
          <p:nvSpPr>
            <p:cNvPr id="61" name="圖形 52">
              <a:extLst>
                <a:ext uri="{FF2B5EF4-FFF2-40B4-BE49-F238E27FC236}">
                  <a16:creationId xmlns:a16="http://schemas.microsoft.com/office/drawing/2014/main" id="{5A6B2E1C-70DF-45B8-A182-8212D5691563}"/>
                </a:ext>
              </a:extLst>
            </p:cNvPr>
            <p:cNvSpPr/>
            <p:nvPr/>
          </p:nvSpPr>
          <p:spPr>
            <a:xfrm>
              <a:off x="6577836" y="7155662"/>
              <a:ext cx="2656106" cy="1358752"/>
            </a:xfrm>
            <a:custGeom>
              <a:avLst/>
              <a:gdLst>
                <a:gd name="connsiteX0" fmla="*/ 2013139 w 2286000"/>
                <a:gd name="connsiteY0" fmla="*/ 731890 h 1387754"/>
                <a:gd name="connsiteX1" fmla="*/ 1982497 w 2286000"/>
                <a:gd name="connsiteY1" fmla="*/ 734303 h 1387754"/>
                <a:gd name="connsiteX2" fmla="*/ 1625006 w 2286000"/>
                <a:gd name="connsiteY2" fmla="*/ 378917 h 1387754"/>
                <a:gd name="connsiteX3" fmla="*/ 1477632 w 2286000"/>
                <a:gd name="connsiteY3" fmla="*/ 417533 h 1387754"/>
                <a:gd name="connsiteX4" fmla="*/ 1010704 w 2286000"/>
                <a:gd name="connsiteY4" fmla="*/ 0 h 1387754"/>
                <a:gd name="connsiteX5" fmla="*/ 537453 w 2286000"/>
                <a:gd name="connsiteY5" fmla="*/ 443478 h 1387754"/>
                <a:gd name="connsiteX6" fmla="*/ 407103 w 2286000"/>
                <a:gd name="connsiteY6" fmla="*/ 416326 h 1387754"/>
                <a:gd name="connsiteX7" fmla="*/ 0 w 2286000"/>
                <a:gd name="connsiteY7" fmla="*/ 921349 h 1387754"/>
                <a:gd name="connsiteX8" fmla="*/ 356032 w 2286000"/>
                <a:gd name="connsiteY8" fmla="*/ 1422147 h 1387754"/>
                <a:gd name="connsiteX9" fmla="*/ 399320 w 2286000"/>
                <a:gd name="connsiteY9" fmla="*/ 1426371 h 1387754"/>
                <a:gd name="connsiteX10" fmla="*/ 407103 w 2286000"/>
                <a:gd name="connsiteY10" fmla="*/ 1426371 h 1387754"/>
                <a:gd name="connsiteX11" fmla="*/ 407589 w 2286000"/>
                <a:gd name="connsiteY11" fmla="*/ 1426371 h 1387754"/>
                <a:gd name="connsiteX12" fmla="*/ 408075 w 2286000"/>
                <a:gd name="connsiteY12" fmla="*/ 1426371 h 1387754"/>
                <a:gd name="connsiteX13" fmla="*/ 2002925 w 2286000"/>
                <a:gd name="connsiteY13" fmla="*/ 1426371 h 1387754"/>
                <a:gd name="connsiteX14" fmla="*/ 2007303 w 2286000"/>
                <a:gd name="connsiteY14" fmla="*/ 1426371 h 1387754"/>
                <a:gd name="connsiteX15" fmla="*/ 2013626 w 2286000"/>
                <a:gd name="connsiteY15" fmla="*/ 1426371 h 1387754"/>
                <a:gd name="connsiteX16" fmla="*/ 2296701 w 2286000"/>
                <a:gd name="connsiteY16" fmla="*/ 1079432 h 1387754"/>
                <a:gd name="connsiteX17" fmla="*/ 2013139 w 2286000"/>
                <a:gd name="connsiteY17" fmla="*/ 731890 h 13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86000" h="1387754">
                  <a:moveTo>
                    <a:pt x="2013139" y="731890"/>
                  </a:moveTo>
                  <a:cubicBezTo>
                    <a:pt x="2002439" y="731890"/>
                    <a:pt x="1992225" y="732493"/>
                    <a:pt x="1982497" y="734303"/>
                  </a:cubicBezTo>
                  <a:cubicBezTo>
                    <a:pt x="1946018" y="530967"/>
                    <a:pt x="1799617" y="378917"/>
                    <a:pt x="1625006" y="378917"/>
                  </a:cubicBezTo>
                  <a:cubicBezTo>
                    <a:pt x="1572476" y="378917"/>
                    <a:pt x="1522865" y="392795"/>
                    <a:pt x="1477632" y="417533"/>
                  </a:cubicBezTo>
                  <a:cubicBezTo>
                    <a:pt x="1412456" y="174978"/>
                    <a:pt x="1228117" y="0"/>
                    <a:pt x="1010704" y="0"/>
                  </a:cubicBezTo>
                  <a:cubicBezTo>
                    <a:pt x="785509" y="0"/>
                    <a:pt x="596306" y="187649"/>
                    <a:pt x="537453" y="443478"/>
                  </a:cubicBezTo>
                  <a:cubicBezTo>
                    <a:pt x="496597" y="425980"/>
                    <a:pt x="452823" y="416326"/>
                    <a:pt x="407103" y="416326"/>
                  </a:cubicBezTo>
                  <a:cubicBezTo>
                    <a:pt x="182394" y="416326"/>
                    <a:pt x="0" y="642591"/>
                    <a:pt x="0" y="921349"/>
                  </a:cubicBezTo>
                  <a:cubicBezTo>
                    <a:pt x="0" y="1178988"/>
                    <a:pt x="155156" y="1390772"/>
                    <a:pt x="356032" y="1422147"/>
                  </a:cubicBezTo>
                  <a:cubicBezTo>
                    <a:pt x="370137" y="1424561"/>
                    <a:pt x="384243" y="1426371"/>
                    <a:pt x="399320" y="1426371"/>
                  </a:cubicBezTo>
                  <a:lnTo>
                    <a:pt x="407103" y="1426371"/>
                  </a:lnTo>
                  <a:lnTo>
                    <a:pt x="407589" y="1426371"/>
                  </a:lnTo>
                  <a:lnTo>
                    <a:pt x="408075" y="1426371"/>
                  </a:lnTo>
                  <a:lnTo>
                    <a:pt x="2002925" y="1426371"/>
                  </a:lnTo>
                  <a:cubicBezTo>
                    <a:pt x="2004384" y="1426371"/>
                    <a:pt x="2005844" y="1426371"/>
                    <a:pt x="2007303" y="1426371"/>
                  </a:cubicBezTo>
                  <a:cubicBezTo>
                    <a:pt x="2009248" y="1426371"/>
                    <a:pt x="2011680" y="1426371"/>
                    <a:pt x="2013626" y="1426371"/>
                  </a:cubicBezTo>
                  <a:cubicBezTo>
                    <a:pt x="2170241" y="1426371"/>
                    <a:pt x="2296701" y="1270701"/>
                    <a:pt x="2296701" y="1079432"/>
                  </a:cubicBezTo>
                  <a:cubicBezTo>
                    <a:pt x="2296214" y="887560"/>
                    <a:pt x="2169755" y="731890"/>
                    <a:pt x="2013139" y="731890"/>
                  </a:cubicBezTo>
                  <a:close/>
                </a:path>
              </a:pathLst>
            </a:custGeom>
            <a:gradFill>
              <a:gsLst>
                <a:gs pos="71000">
                  <a:srgbClr val="0081E2">
                    <a:alpha val="29000"/>
                  </a:srgbClr>
                </a:gs>
                <a:gs pos="0">
                  <a:srgbClr val="002060">
                    <a:alpha val="0"/>
                  </a:srgbClr>
                </a:gs>
                <a:gs pos="99000">
                  <a:srgbClr val="00B0F0">
                    <a:alpha val="42000"/>
                  </a:srgbClr>
                </a:gs>
              </a:gsLst>
              <a:lin ang="5400000" scaled="1"/>
            </a:gradFill>
            <a:ln w="31750" cap="flat" cmpd="sng" algn="ctr">
              <a:gradFill>
                <a:gsLst>
                  <a:gs pos="0">
                    <a:schemeClr val="bg1">
                      <a:lumMod val="95000"/>
                      <a:alpha val="0"/>
                    </a:schemeClr>
                  </a:gs>
                  <a:gs pos="74000">
                    <a:schemeClr val="bg1">
                      <a:lumMod val="95000"/>
                    </a:schemeClr>
                  </a:gs>
                  <a:gs pos="8300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zh-TW" alt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672A4B2E-8629-41DE-B460-E9A505BFEA05}"/>
              </a:ext>
            </a:extLst>
          </p:cNvPr>
          <p:cNvSpPr/>
          <p:nvPr/>
        </p:nvSpPr>
        <p:spPr>
          <a:xfrm>
            <a:off x="578647" y="1532892"/>
            <a:ext cx="1147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4765CA32-01A2-4566-AACE-8C3338C07C88}"/>
              </a:ext>
            </a:extLst>
          </p:cNvPr>
          <p:cNvSpPr/>
          <p:nvPr/>
        </p:nvSpPr>
        <p:spPr>
          <a:xfrm>
            <a:off x="5216350" y="2006073"/>
            <a:ext cx="3547759" cy="24035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Shape 369" descr="「streaming device icon png」的圖片搜尋結果">
            <a:extLst>
              <a:ext uri="{FF2B5EF4-FFF2-40B4-BE49-F238E27FC236}">
                <a16:creationId xmlns:a16="http://schemas.microsoft.com/office/drawing/2014/main" id="{8D575ED4-F288-46AB-96A4-EA0E13BB857B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054" y="2498076"/>
            <a:ext cx="3300539" cy="7013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0FE3C9E8-BC01-4597-8922-900FD54F30C8}"/>
              </a:ext>
            </a:extLst>
          </p:cNvPr>
          <p:cNvGrpSpPr/>
          <p:nvPr/>
        </p:nvGrpSpPr>
        <p:grpSpPr>
          <a:xfrm>
            <a:off x="7510993" y="3356646"/>
            <a:ext cx="1143205" cy="870321"/>
            <a:chOff x="5147402" y="2663353"/>
            <a:chExt cx="1143205" cy="870321"/>
          </a:xfrm>
        </p:grpSpPr>
        <p:sp>
          <p:nvSpPr>
            <p:cNvPr id="55" name="Shape 372">
              <a:extLst>
                <a:ext uri="{FF2B5EF4-FFF2-40B4-BE49-F238E27FC236}">
                  <a16:creationId xmlns:a16="http://schemas.microsoft.com/office/drawing/2014/main" id="{70877E5A-4FC4-469A-852E-C5B304B20FC8}"/>
                </a:ext>
              </a:extLst>
            </p:cNvPr>
            <p:cNvSpPr txBox="1"/>
            <p:nvPr/>
          </p:nvSpPr>
          <p:spPr>
            <a:xfrm>
              <a:off x="5147402" y="3206374"/>
              <a:ext cx="642942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Phone</a:t>
              </a:r>
            </a:p>
          </p:txBody>
        </p:sp>
        <p:pic>
          <p:nvPicPr>
            <p:cNvPr id="56" name="Shape 65" descr="D:\Fullppt\PNG이미지\핸드폰2.png">
              <a:extLst>
                <a:ext uri="{FF2B5EF4-FFF2-40B4-BE49-F238E27FC236}">
                  <a16:creationId xmlns:a16="http://schemas.microsoft.com/office/drawing/2014/main" id="{7A58FB63-5B3C-44C8-9174-9DFA3535785C}"/>
                </a:ext>
              </a:extLst>
            </p:cNvPr>
            <p:cNvPicPr preferRelativeResize="0"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810" y="2783518"/>
              <a:ext cx="262604" cy="476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FE5D8BAA-4CE1-4B83-9A0A-2FA83F361B93}"/>
                </a:ext>
              </a:extLst>
            </p:cNvPr>
            <p:cNvSpPr/>
            <p:nvPr/>
          </p:nvSpPr>
          <p:spPr>
            <a:xfrm>
              <a:off x="5716411" y="3255694"/>
              <a:ext cx="5741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0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Tablet</a:t>
              </a:r>
            </a:p>
          </p:txBody>
        </p:sp>
        <p:pic>
          <p:nvPicPr>
            <p:cNvPr id="63" name="Shape 65" descr="D:\Fullppt\PNG이미지\핸드폰2.png">
              <a:extLst>
                <a:ext uri="{FF2B5EF4-FFF2-40B4-BE49-F238E27FC236}">
                  <a16:creationId xmlns:a16="http://schemas.microsoft.com/office/drawing/2014/main" id="{59911CDF-D66B-4206-96AA-2DEE4FBB38C9}"/>
                </a:ext>
              </a:extLst>
            </p:cNvPr>
            <p:cNvPicPr preferRelativeResize="0"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358" y="2663353"/>
              <a:ext cx="463316" cy="611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Shape 373">
            <a:extLst>
              <a:ext uri="{FF2B5EF4-FFF2-40B4-BE49-F238E27FC236}">
                <a16:creationId xmlns:a16="http://schemas.microsoft.com/office/drawing/2014/main" id="{6F9E8061-9A45-4429-86EE-D2AA36D48789}"/>
              </a:ext>
            </a:extLst>
          </p:cNvPr>
          <p:cNvSpPr txBox="1"/>
          <p:nvPr/>
        </p:nvSpPr>
        <p:spPr>
          <a:xfrm>
            <a:off x="6561512" y="3886499"/>
            <a:ext cx="884045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66" name="Shape 376">
            <a:extLst>
              <a:ext uri="{FF2B5EF4-FFF2-40B4-BE49-F238E27FC236}">
                <a16:creationId xmlns:a16="http://schemas.microsoft.com/office/drawing/2014/main" id="{1BEDEB43-403E-4A55-8ABE-538A338FA316}"/>
              </a:ext>
            </a:extLst>
          </p:cNvPr>
          <p:cNvSpPr txBox="1"/>
          <p:nvPr/>
        </p:nvSpPr>
        <p:spPr>
          <a:xfrm>
            <a:off x="5542746" y="3907275"/>
            <a:ext cx="996595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Smart TV</a:t>
            </a:r>
          </a:p>
        </p:txBody>
      </p:sp>
      <p:grpSp>
        <p:nvGrpSpPr>
          <p:cNvPr id="76" name="群組 7">
            <a:extLst>
              <a:ext uri="{FF2B5EF4-FFF2-40B4-BE49-F238E27FC236}">
                <a16:creationId xmlns:a16="http://schemas.microsoft.com/office/drawing/2014/main" id="{7E141D31-183F-4F1F-B3F3-15634DE0051F}"/>
              </a:ext>
            </a:extLst>
          </p:cNvPr>
          <p:cNvGrpSpPr/>
          <p:nvPr/>
        </p:nvGrpSpPr>
        <p:grpSpPr>
          <a:xfrm>
            <a:off x="6494741" y="3406847"/>
            <a:ext cx="969803" cy="573498"/>
            <a:chOff x="5669477" y="2620125"/>
            <a:chExt cx="3474523" cy="2256184"/>
          </a:xfrm>
        </p:grpSpPr>
        <p:pic>
          <p:nvPicPr>
            <p:cNvPr id="78" name="Picture 4" descr="相關圖片">
              <a:extLst>
                <a:ext uri="{FF2B5EF4-FFF2-40B4-BE49-F238E27FC236}">
                  <a16:creationId xmlns:a16="http://schemas.microsoft.com/office/drawing/2014/main" id="{DE50E43C-E318-4EFC-B5C1-D6FFFCC3F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477" y="2620125"/>
              <a:ext cx="3474523" cy="22561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45A0031E-40A3-4D5E-BC48-E26497AC0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025" y="2913432"/>
              <a:ext cx="2240418" cy="1451593"/>
            </a:xfrm>
            <a:prstGeom prst="rect">
              <a:avLst/>
            </a:prstGeom>
          </p:spPr>
        </p:pic>
      </p:grpSp>
      <p:pic>
        <p:nvPicPr>
          <p:cNvPr id="77" name="Shape 215">
            <a:extLst>
              <a:ext uri="{FF2B5EF4-FFF2-40B4-BE49-F238E27FC236}">
                <a16:creationId xmlns:a16="http://schemas.microsoft.com/office/drawing/2014/main" id="{69EB04D9-620C-43BC-A0AE-A0A2E8EEF07C}"/>
              </a:ext>
            </a:extLst>
          </p:cNvPr>
          <p:cNvPicPr preferRelativeResize="0"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417140" y="3379759"/>
            <a:ext cx="1018140" cy="6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CB4993E6-2A85-4130-89B3-870045B19BA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793" y="1988465"/>
            <a:ext cx="1783957" cy="496664"/>
          </a:xfrm>
          <a:prstGeom prst="rect">
            <a:avLst/>
          </a:prstGeom>
        </p:spPr>
      </p:pic>
      <p:sp>
        <p:nvSpPr>
          <p:cNvPr id="81" name="矩形 80">
            <a:extLst>
              <a:ext uri="{FF2B5EF4-FFF2-40B4-BE49-F238E27FC236}">
                <a16:creationId xmlns:a16="http://schemas.microsoft.com/office/drawing/2014/main" id="{115DC694-C8CC-4931-831F-617D665C8CC1}"/>
              </a:ext>
            </a:extLst>
          </p:cNvPr>
          <p:cNvSpPr/>
          <p:nvPr/>
        </p:nvSpPr>
        <p:spPr>
          <a:xfrm>
            <a:off x="5346695" y="2035209"/>
            <a:ext cx="1516411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indent="-69850">
              <a:buClr>
                <a:schemeClr val="dk1"/>
              </a:buClr>
              <a:buSzPts val="1100"/>
            </a:pPr>
            <a:r>
              <a:rPr lang="en-US" altLang="zh-TW" sz="1100" b="1">
                <a:solidFill>
                  <a:srgbClr val="FFFFFF"/>
                </a:solidFill>
                <a:latin typeface="Arial"/>
                <a:ea typeface="微軟正黑體"/>
                <a:cs typeface="Arial"/>
              </a:rPr>
              <a:t>Streaming Devices </a:t>
            </a:r>
            <a:endParaRPr lang="en-US" sz="1100">
              <a:cs typeface="Calibri"/>
            </a:endParaRPr>
          </a:p>
        </p:txBody>
      </p:sp>
      <p:sp>
        <p:nvSpPr>
          <p:cNvPr id="47" name="Rectangle 29">
            <a:extLst>
              <a:ext uri="{FF2B5EF4-FFF2-40B4-BE49-F238E27FC236}">
                <a16:creationId xmlns:a16="http://schemas.microsoft.com/office/drawing/2014/main" id="{25F797D5-F2C3-4167-A8D6-882B80BF0B3A}"/>
              </a:ext>
            </a:extLst>
          </p:cNvPr>
          <p:cNvSpPr/>
          <p:nvPr/>
        </p:nvSpPr>
        <p:spPr>
          <a:xfrm>
            <a:off x="5257888" y="4615031"/>
            <a:ext cx="6110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TS-431P3</a:t>
            </a:r>
            <a:endParaRPr lang="en-US" sz="90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0920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坐, 白色, 紅色, 握住 的圖片&#10;&#10;自動產生的描述">
            <a:extLst>
              <a:ext uri="{FF2B5EF4-FFF2-40B4-BE49-F238E27FC236}">
                <a16:creationId xmlns:a16="http://schemas.microsoft.com/office/drawing/2014/main" id="{4A1AAC76-ED33-4764-B4F7-601CB2D581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269" y="0"/>
            <a:ext cx="9194800" cy="5143500"/>
          </a:xfrm>
          <a:prstGeom prst="rect">
            <a:avLst/>
          </a:prstGeom>
        </p:spPr>
      </p:pic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6350" y="143371"/>
            <a:ext cx="9194800" cy="7595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lnSpc>
                <a:spcPts val="3720"/>
              </a:lnSpc>
              <a:buSzPts val="1400"/>
            </a:pPr>
            <a:r>
              <a:rPr lang="en-US" altLang="zh-TW" sz="3600" b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24x7 surveillance for </a:t>
            </a:r>
            <a:r>
              <a:rPr lang="en-US" altLang="zh-CN" sz="3600" b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security</a:t>
            </a:r>
            <a:endParaRPr lang="en-US" sz="3600" b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1646234" y="1411020"/>
            <a:ext cx="4320480" cy="6463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650">
                <a:solidFill>
                  <a:srgbClr val="C00000"/>
                </a:solidFill>
                <a:latin typeface="Oswald Medium" pitchFamily="2" charset="0"/>
                <a:cs typeface="Arial" panose="020B0604020202020204" pitchFamily="34" charset="0"/>
              </a:rPr>
              <a:t>Surveillance Station</a:t>
            </a:r>
            <a:r>
              <a:rPr lang="en-US" sz="2650" i="0" u="none" strike="noStrike" cap="none">
                <a:solidFill>
                  <a:srgbClr val="C00000"/>
                </a:solidFill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 5.1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BB0912C9-84F4-40C8-8E48-0E273A7B50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634" y="4756111"/>
            <a:ext cx="1460167" cy="26813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2E632FC-E844-4C46-A0EE-31A1743D0F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711" y="4578548"/>
            <a:ext cx="2378869" cy="436834"/>
          </a:xfrm>
          <a:prstGeom prst="rect">
            <a:avLst/>
          </a:prstGeom>
        </p:spPr>
      </p:pic>
      <p:pic>
        <p:nvPicPr>
          <p:cNvPr id="18" name="Shape 524">
            <a:extLst>
              <a:ext uri="{FF2B5EF4-FFF2-40B4-BE49-F238E27FC236}">
                <a16:creationId xmlns:a16="http://schemas.microsoft.com/office/drawing/2014/main" id="{B0AAD2AC-D9CB-4533-952C-CBD88CBD47D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9891" y="1876545"/>
            <a:ext cx="4700526" cy="30713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Shape 525">
            <a:extLst>
              <a:ext uri="{FF2B5EF4-FFF2-40B4-BE49-F238E27FC236}">
                <a16:creationId xmlns:a16="http://schemas.microsoft.com/office/drawing/2014/main" id="{34D28358-1FCA-4D28-A621-FAFAAA07B91F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19" y="1261124"/>
            <a:ext cx="878578" cy="8785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458BEF82-0319-4EB2-ACBF-2949C1750DF5}"/>
              </a:ext>
            </a:extLst>
          </p:cNvPr>
          <p:cNvSpPr txBox="1"/>
          <p:nvPr/>
        </p:nvSpPr>
        <p:spPr>
          <a:xfrm>
            <a:off x="4334338" y="4674794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err="1">
                <a:solidFill>
                  <a:srgbClr val="000000"/>
                </a:solidFill>
                <a:latin typeface="Oswald Medium" pitchFamily="2" charset="0"/>
                <a:cs typeface="Arial" panose="020B0604020202020204" pitchFamily="34" charset="0"/>
              </a:rPr>
              <a:t>Vmobile</a:t>
            </a:r>
            <a:endParaRPr kumimoji="1" lang="zh-TW" altLang="en-US" sz="1200">
              <a:solidFill>
                <a:srgbClr val="000000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D0ED892C-D899-4D7C-A667-9191CCAB543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386" y="4438000"/>
            <a:ext cx="1460166" cy="436834"/>
          </a:xfrm>
          <a:prstGeom prst="rect">
            <a:avLst/>
          </a:prstGeom>
        </p:spPr>
      </p:pic>
      <p:pic>
        <p:nvPicPr>
          <p:cNvPr id="25" name="Shape 526">
            <a:extLst>
              <a:ext uri="{FF2B5EF4-FFF2-40B4-BE49-F238E27FC236}">
                <a16:creationId xmlns:a16="http://schemas.microsoft.com/office/drawing/2014/main" id="{64FE95C8-33C4-4FAA-B666-CE04A6CC177D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359" y="3392641"/>
            <a:ext cx="1460165" cy="1460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橢圓 28">
            <a:extLst>
              <a:ext uri="{FF2B5EF4-FFF2-40B4-BE49-F238E27FC236}">
                <a16:creationId xmlns:a16="http://schemas.microsoft.com/office/drawing/2014/main" id="{65A363DF-8994-491F-A747-48C071FE4048}"/>
              </a:ext>
            </a:extLst>
          </p:cNvPr>
          <p:cNvSpPr/>
          <p:nvPr/>
        </p:nvSpPr>
        <p:spPr>
          <a:xfrm>
            <a:off x="5804800" y="1447180"/>
            <a:ext cx="2643957" cy="264395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EEBB174B-6764-4B50-B434-031034E476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9027" y="2889918"/>
            <a:ext cx="1152210" cy="1984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29">
            <a:extLst>
              <a:ext uri="{FF2B5EF4-FFF2-40B4-BE49-F238E27FC236}">
                <a16:creationId xmlns:a16="http://schemas.microsoft.com/office/drawing/2014/main" id="{E29B57EE-075C-4F2E-919C-AA70FBB10825}"/>
              </a:ext>
            </a:extLst>
          </p:cNvPr>
          <p:cNvSpPr/>
          <p:nvPr/>
        </p:nvSpPr>
        <p:spPr>
          <a:xfrm>
            <a:off x="7631311" y="4681549"/>
            <a:ext cx="6110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TS-231P3</a:t>
            </a:r>
            <a:endParaRPr lang="en-US" sz="90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949E6AF-390B-436C-AEC9-12C1AB395E27}"/>
              </a:ext>
            </a:extLst>
          </p:cNvPr>
          <p:cNvSpPr txBox="1"/>
          <p:nvPr/>
        </p:nvSpPr>
        <p:spPr>
          <a:xfrm>
            <a:off x="5909337" y="2023574"/>
            <a:ext cx="24412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Recording channels</a:t>
            </a:r>
          </a:p>
          <a:p>
            <a:pPr algn="ctr">
              <a:buClr>
                <a:srgbClr val="2C2C2C"/>
              </a:buClr>
              <a:buSzPct val="25000"/>
            </a:pP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Free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: </a:t>
            </a:r>
            <a:r>
              <a:rPr lang="en-US" altLang="zh-TW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altLang="zh-TW" b="1"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Max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:</a:t>
            </a:r>
            <a:r>
              <a:rPr lang="en-US" altLang="zh-TW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2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534076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3ACB91B-4952-43BD-9FBB-286E3EB35CCC}"/>
              </a:ext>
            </a:extLst>
          </p:cNvPr>
          <p:cNvSpPr/>
          <p:nvPr/>
        </p:nvSpPr>
        <p:spPr>
          <a:xfrm rot="5400000">
            <a:off x="6463921" y="-492192"/>
            <a:ext cx="803025" cy="5842859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1ABE664-88AD-4292-BC50-34DC0B5DD252}"/>
              </a:ext>
            </a:extLst>
          </p:cNvPr>
          <p:cNvSpPr/>
          <p:nvPr/>
        </p:nvSpPr>
        <p:spPr>
          <a:xfrm rot="5400000">
            <a:off x="3313607" y="-3051525"/>
            <a:ext cx="803025" cy="9214336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4BDCA5AB-4F41-DF41-AE39-F50B812247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86" y="1899482"/>
            <a:ext cx="6286544" cy="3132688"/>
          </a:xfrm>
          <a:prstGeom prst="roundRect">
            <a:avLst>
              <a:gd name="adj" fmla="val 38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5B89A272-2A50-ED4D-8BAC-BF3BA2950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961" y="90310"/>
            <a:ext cx="9214338" cy="1004209"/>
          </a:xfrm>
        </p:spPr>
        <p:txBody>
          <a:bodyPr/>
          <a:lstStyle/>
          <a:p>
            <a:r>
              <a:rPr lang="en-US" altLang="zh-CN" sz="3600" b="0">
                <a:latin typeface="Oswald Medium" pitchFamily="2" charset="0"/>
                <a:ea typeface="Microsoft JhengHei" panose="020B0604030504040204" pitchFamily="34" charset="-120"/>
              </a:rPr>
              <a:t>Quad-core w/ max 8GB RAM, best for </a:t>
            </a: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Container Station to show your creativity</a:t>
            </a:r>
            <a:endParaRPr lang="zh-TW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5" name="圖片 4" descr="Image 8.png">
            <a:extLst>
              <a:ext uri="{FF2B5EF4-FFF2-40B4-BE49-F238E27FC236}">
                <a16:creationId xmlns:a16="http://schemas.microsoft.com/office/drawing/2014/main" id="{D1345755-82E5-764E-B4A6-A0FFA0F912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789" y="2612034"/>
            <a:ext cx="3793054" cy="2375090"/>
          </a:xfrm>
          <a:prstGeom prst="roundRect">
            <a:avLst>
              <a:gd name="adj" fmla="val 3653"/>
            </a:avLst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679C3ED-9C0C-614D-A30D-3BF0F4DCEC21}"/>
              </a:ext>
            </a:extLst>
          </p:cNvPr>
          <p:cNvSpPr txBox="1">
            <a:spLocks/>
          </p:cNvSpPr>
          <p:nvPr/>
        </p:nvSpPr>
        <p:spPr>
          <a:xfrm>
            <a:off x="4866175" y="1176407"/>
            <a:ext cx="4214796" cy="604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0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1400" b="1">
                <a:solidFill>
                  <a:srgbClr val="17F1BD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Easily</a:t>
            </a:r>
            <a:r>
              <a:rPr lang="zh-TW" altLang="en-US" sz="1400" b="1">
                <a:solidFill>
                  <a:srgbClr val="17F1BD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400" b="1">
                <a:solidFill>
                  <a:srgbClr val="17F1BD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import/export</a:t>
            </a:r>
            <a:r>
              <a:rPr lang="zh-TW" altLang="en-US" sz="1400" b="1">
                <a:solidFill>
                  <a:srgbClr val="17F1BD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400" b="1">
                <a:solidFill>
                  <a:srgbClr val="17F1BD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containers</a:t>
            </a:r>
          </a:p>
          <a:p>
            <a:pPr marL="179388" lvl="0" indent="-179388">
              <a:buFont typeface="Arial" pitchFamily="34" charset="0"/>
              <a:buChar char="•"/>
              <a:defRPr/>
            </a:pPr>
            <a:r>
              <a:rPr lang="en-US" altLang="zh-TW" sz="11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Imports images or containers from PC or NAS</a:t>
            </a:r>
          </a:p>
          <a:p>
            <a:pPr marL="179388" lvl="0" indent="-179388">
              <a:buFont typeface="Arial" pitchFamily="34" charset="0"/>
              <a:buChar char="•"/>
              <a:defRPr/>
            </a:pPr>
            <a:r>
              <a:rPr lang="en-US" altLang="zh-TW" sz="11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Exports images or containers to NAS as backup</a:t>
            </a:r>
          </a:p>
          <a:p>
            <a:pPr marL="18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1005C24-6322-E740-AAAE-33E91B36F025}"/>
              </a:ext>
            </a:extLst>
          </p:cNvPr>
          <p:cNvSpPr txBox="1">
            <a:spLocks/>
          </p:cNvSpPr>
          <p:nvPr/>
        </p:nvSpPr>
        <p:spPr>
          <a:xfrm>
            <a:off x="6533430" y="2075728"/>
            <a:ext cx="2636947" cy="439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000" indent="-342900">
              <a:defRPr/>
            </a:pPr>
            <a:r>
              <a:rPr lang="en-US" altLang="zh-TW" sz="1200" b="1">
                <a:solidFill>
                  <a:srgbClr val="17F1BD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Built-in Docker Hub Marketplace</a:t>
            </a:r>
          </a:p>
          <a:p>
            <a:pPr marL="180000" indent="-342900">
              <a:defRPr/>
            </a:pPr>
            <a:r>
              <a:rPr lang="en-US" altLang="zh-TW" sz="10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Easily downloadable tools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A1461536-5F03-384B-AF8D-4D302CDE46EA}"/>
              </a:ext>
            </a:extLst>
          </p:cNvPr>
          <p:cNvSpPr txBox="1">
            <a:spLocks/>
          </p:cNvSpPr>
          <p:nvPr/>
        </p:nvSpPr>
        <p:spPr>
          <a:xfrm>
            <a:off x="63029" y="1166145"/>
            <a:ext cx="4620731" cy="604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000" indent="-342900">
              <a:defRPr/>
            </a:pPr>
            <a:r>
              <a:rPr lang="en-US" altLang="zh-TW" sz="1400" b="1">
                <a:solidFill>
                  <a:srgbClr val="17F1BD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AI, IoT, Commonly-used Container Recommendation</a:t>
            </a:r>
          </a:p>
          <a:p>
            <a:pPr marL="173038" lvl="1" indent="-17303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11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One-click installation wizard helps you quickly setup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en-US" altLang="zh-TW" sz="11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Supports Docker Compose YAML format to create applications</a:t>
            </a:r>
            <a:endParaRPr kumimoji="0" lang="zh-TW" altLang="en-US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722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4E9CFE12-7972-48B9-9467-CB1F9F0086AD}"/>
              </a:ext>
            </a:extLst>
          </p:cNvPr>
          <p:cNvSpPr/>
          <p:nvPr/>
        </p:nvSpPr>
        <p:spPr>
          <a:xfrm>
            <a:off x="6759247" y="1370105"/>
            <a:ext cx="2104044" cy="4464684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D2BE4B06-3F11-4491-A3A2-165E618BBDDC}"/>
              </a:ext>
            </a:extLst>
          </p:cNvPr>
          <p:cNvSpPr/>
          <p:nvPr/>
        </p:nvSpPr>
        <p:spPr>
          <a:xfrm>
            <a:off x="2695248" y="1370105"/>
            <a:ext cx="3800682" cy="4464684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BA2B7000-D124-4141-B10E-EA2DEA9E11A0}"/>
              </a:ext>
            </a:extLst>
          </p:cNvPr>
          <p:cNvSpPr/>
          <p:nvPr/>
        </p:nvSpPr>
        <p:spPr>
          <a:xfrm>
            <a:off x="279425" y="1370105"/>
            <a:ext cx="2104044" cy="4464684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0" y="223864"/>
            <a:ext cx="9144000" cy="4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 sz="3600" b="0">
                <a:latin typeface="Oswald Medium" pitchFamily="2" charset="0"/>
                <a:ea typeface="Microsoft JhengHei" panose="020B0604030504040204" pitchFamily="34" charset="-120"/>
              </a:rPr>
              <a:t>QNAP </a:t>
            </a:r>
            <a:r>
              <a:rPr lang="en-US" altLang="ja-JP" sz="3600" b="0">
                <a:latin typeface="Oswald Medium" pitchFamily="2" charset="0"/>
                <a:ea typeface="Microsoft JhengHei" panose="020B0604030504040204" pitchFamily="34" charset="-120"/>
              </a:rPr>
              <a:t>mobiles apps for data on the go</a:t>
            </a:r>
            <a:endParaRPr lang="ja-JP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D347C07-279F-4107-9AC1-6EE6B2D365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9" y="2004364"/>
            <a:ext cx="402162" cy="40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171A10B-9B7B-4A46-9A8A-55FFE28834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604" y="2530837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1" descr="A picture containing vector graphics, text&#10;&#10;Description generated with very high confidence">
            <a:extLst>
              <a:ext uri="{FF2B5EF4-FFF2-40B4-BE49-F238E27FC236}">
                <a16:creationId xmlns:a16="http://schemas.microsoft.com/office/drawing/2014/main" id="{6AC2B1AD-31FA-42A1-AF89-146A60FB4A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604" y="2004364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41B7AEB-93C7-4CAD-89D6-25C300F61E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9" y="3130270"/>
            <a:ext cx="402162" cy="40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CCC12EF-3C6A-4D57-802D-5351BDB36E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604" y="3057480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5" descr="A close up of a sign&#10;&#10;Description generated with high confidence">
            <a:extLst>
              <a:ext uri="{FF2B5EF4-FFF2-40B4-BE49-F238E27FC236}">
                <a16:creationId xmlns:a16="http://schemas.microsoft.com/office/drawing/2014/main" id="{1BA1C107-B110-4F09-8EEC-419A2DB2C68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9" y="2584660"/>
            <a:ext cx="402162" cy="40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圖片 3" descr="一張含有 畫畫 的圖片&#10;&#10;自動產生的描述">
            <a:extLst>
              <a:ext uri="{FF2B5EF4-FFF2-40B4-BE49-F238E27FC236}">
                <a16:creationId xmlns:a16="http://schemas.microsoft.com/office/drawing/2014/main" id="{7659EA89-1A51-4051-8CA2-EAAE5FE1705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539" y="3602447"/>
            <a:ext cx="401227" cy="401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5">
            <a:extLst>
              <a:ext uri="{FF2B5EF4-FFF2-40B4-BE49-F238E27FC236}">
                <a16:creationId xmlns:a16="http://schemas.microsoft.com/office/drawing/2014/main" id="{97753CB8-EB5E-4984-8FA4-65EDBF2354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202" y="3714130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27">
            <a:extLst>
              <a:ext uri="{FF2B5EF4-FFF2-40B4-BE49-F238E27FC236}">
                <a16:creationId xmlns:a16="http://schemas.microsoft.com/office/drawing/2014/main" id="{637330B0-A3F6-4E1F-82A3-2D56D5981A2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314" y="3178479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246044B-3B3F-4C6F-A314-63D934D3F2B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777" y="2040602"/>
            <a:ext cx="406313" cy="413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7D09DD4A-3C3E-48CB-8075-ED5CAB0BFE5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979" y="2602957"/>
            <a:ext cx="402162" cy="4021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9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EFFD282-894C-4E29-9EAD-1584230658D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764" y="3219822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" name="圖片 62" descr="一張含有 畫畫 的圖片&#10;&#10;自動產生的描述">
            <a:extLst>
              <a:ext uri="{FF2B5EF4-FFF2-40B4-BE49-F238E27FC236}">
                <a16:creationId xmlns:a16="http://schemas.microsoft.com/office/drawing/2014/main" id="{65019197-D51F-4C77-A325-C3B927AD75B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403" y="2038964"/>
            <a:ext cx="447014" cy="4461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4" name="圖片 63" descr="一張含有 畫畫, 時鐘 的圖片&#10;&#10;自動產生的描述">
            <a:extLst>
              <a:ext uri="{FF2B5EF4-FFF2-40B4-BE49-F238E27FC236}">
                <a16:creationId xmlns:a16="http://schemas.microsoft.com/office/drawing/2014/main" id="{AB183F25-DEF5-4D81-8510-FD95418C464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031" y="2602957"/>
            <a:ext cx="432620" cy="4330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2" name="矩形: 剪去同側角落 41">
            <a:extLst>
              <a:ext uri="{FF2B5EF4-FFF2-40B4-BE49-F238E27FC236}">
                <a16:creationId xmlns:a16="http://schemas.microsoft.com/office/drawing/2014/main" id="{933AF5A8-9524-4F42-AF8D-FC986B9CE63E}"/>
              </a:ext>
            </a:extLst>
          </p:cNvPr>
          <p:cNvSpPr/>
          <p:nvPr/>
        </p:nvSpPr>
        <p:spPr>
          <a:xfrm>
            <a:off x="270787" y="1351686"/>
            <a:ext cx="2104044" cy="398099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File &amp; System</a:t>
            </a:r>
            <a:endParaRPr lang="zh-CN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44" name="矩形: 剪去同側角落 43">
            <a:extLst>
              <a:ext uri="{FF2B5EF4-FFF2-40B4-BE49-F238E27FC236}">
                <a16:creationId xmlns:a16="http://schemas.microsoft.com/office/drawing/2014/main" id="{5D595D35-D468-425A-BD55-0CFFEB37786E}"/>
              </a:ext>
            </a:extLst>
          </p:cNvPr>
          <p:cNvSpPr/>
          <p:nvPr/>
        </p:nvSpPr>
        <p:spPr>
          <a:xfrm>
            <a:off x="2652742" y="1351686"/>
            <a:ext cx="3851195" cy="398099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Multimedia</a:t>
            </a:r>
            <a:endParaRPr lang="zh-CN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46" name="矩形: 剪去同側角落 45">
            <a:extLst>
              <a:ext uri="{FF2B5EF4-FFF2-40B4-BE49-F238E27FC236}">
                <a16:creationId xmlns:a16="http://schemas.microsoft.com/office/drawing/2014/main" id="{EFEA42BD-99A5-47AC-B1A5-B48BDB2ED32A}"/>
              </a:ext>
            </a:extLst>
          </p:cNvPr>
          <p:cNvSpPr/>
          <p:nvPr/>
        </p:nvSpPr>
        <p:spPr>
          <a:xfrm>
            <a:off x="6761898" y="1351686"/>
            <a:ext cx="2104044" cy="398099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Productivity</a:t>
            </a:r>
            <a:endParaRPr lang="zh-CN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51" name="TextBox 33">
            <a:extLst>
              <a:ext uri="{FF2B5EF4-FFF2-40B4-BE49-F238E27FC236}">
                <a16:creationId xmlns:a16="http://schemas.microsoft.com/office/drawing/2014/main" id="{32225AB8-5D19-B741-B62A-0505EA293CA4}"/>
              </a:ext>
            </a:extLst>
          </p:cNvPr>
          <p:cNvSpPr txBox="1"/>
          <p:nvPr/>
        </p:nvSpPr>
        <p:spPr>
          <a:xfrm>
            <a:off x="949264" y="2013127"/>
            <a:ext cx="1416188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Qfile</a:t>
            </a:r>
            <a:endParaRPr 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management</a:t>
            </a:r>
            <a:endParaRPr 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TextBox 35">
            <a:extLst>
              <a:ext uri="{FF2B5EF4-FFF2-40B4-BE49-F238E27FC236}">
                <a16:creationId xmlns:a16="http://schemas.microsoft.com/office/drawing/2014/main" id="{BE772C02-6486-804C-8B50-21E8A87C54F9}"/>
              </a:ext>
            </a:extLst>
          </p:cNvPr>
          <p:cNvSpPr txBox="1"/>
          <p:nvPr/>
        </p:nvSpPr>
        <p:spPr>
          <a:xfrm>
            <a:off x="949264" y="2585262"/>
            <a:ext cx="1416188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endParaRPr 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backup</a:t>
            </a:r>
            <a:endParaRPr lang="ja-JP" alt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TextBox 37">
            <a:extLst>
              <a:ext uri="{FF2B5EF4-FFF2-40B4-BE49-F238E27FC236}">
                <a16:creationId xmlns:a16="http://schemas.microsoft.com/office/drawing/2014/main" id="{2A238244-CFF1-FF4B-B7FC-20E187A3C5BB}"/>
              </a:ext>
            </a:extLst>
          </p:cNvPr>
          <p:cNvSpPr txBox="1"/>
          <p:nvPr/>
        </p:nvSpPr>
        <p:spPr>
          <a:xfrm>
            <a:off x="949264" y="3137862"/>
            <a:ext cx="1416188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</a:t>
            </a:r>
            <a:r>
              <a:rPr lang="zh-CN" altLang="en-US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manager</a:t>
            </a:r>
          </a:p>
          <a:p>
            <a:pPr>
              <a:lnSpc>
                <a:spcPts val="1400"/>
              </a:lnSpc>
            </a:pPr>
            <a:r>
              <a:rPr lang="ja-JP" altLang="en-US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ja-JP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management</a:t>
            </a:r>
            <a:endParaRPr lang="ja-JP" alt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TextBox 40">
            <a:extLst>
              <a:ext uri="{FF2B5EF4-FFF2-40B4-BE49-F238E27FC236}">
                <a16:creationId xmlns:a16="http://schemas.microsoft.com/office/drawing/2014/main" id="{317C0F09-34FE-F246-9ACE-69E1494ACADC}"/>
              </a:ext>
            </a:extLst>
          </p:cNvPr>
          <p:cNvSpPr txBox="1"/>
          <p:nvPr/>
        </p:nvSpPr>
        <p:spPr>
          <a:xfrm>
            <a:off x="3341894" y="3041141"/>
            <a:ext cx="1594284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Qvideo</a:t>
            </a:r>
            <a:endParaRPr lang="en-US" altLang="zh-CN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 library</a:t>
            </a:r>
            <a:endParaRPr lang="ja-JP" alt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TextBox 41">
            <a:extLst>
              <a:ext uri="{FF2B5EF4-FFF2-40B4-BE49-F238E27FC236}">
                <a16:creationId xmlns:a16="http://schemas.microsoft.com/office/drawing/2014/main" id="{2848DD87-5F5F-9047-90FA-EC3BCF5AD94D}"/>
              </a:ext>
            </a:extLst>
          </p:cNvPr>
          <p:cNvSpPr txBox="1"/>
          <p:nvPr/>
        </p:nvSpPr>
        <p:spPr>
          <a:xfrm>
            <a:off x="3341894" y="3567784"/>
            <a:ext cx="1671365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Qmusic</a:t>
            </a:r>
            <a:endParaRPr lang="en-US" altLang="zh-CN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Music library</a:t>
            </a:r>
            <a:endParaRPr lang="ja-JP" alt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7" name="TextBox 41">
            <a:extLst>
              <a:ext uri="{FF2B5EF4-FFF2-40B4-BE49-F238E27FC236}">
                <a16:creationId xmlns:a16="http://schemas.microsoft.com/office/drawing/2014/main" id="{EA14DC93-BC42-3A47-876B-145E954D529A}"/>
              </a:ext>
            </a:extLst>
          </p:cNvPr>
          <p:cNvSpPr txBox="1"/>
          <p:nvPr/>
        </p:nvSpPr>
        <p:spPr>
          <a:xfrm>
            <a:off x="3341894" y="2527397"/>
            <a:ext cx="1171756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altLang="zh-CN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 library</a:t>
            </a:r>
            <a:endParaRPr lang="ja-JP" alt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TextBox 41">
            <a:extLst>
              <a:ext uri="{FF2B5EF4-FFF2-40B4-BE49-F238E27FC236}">
                <a16:creationId xmlns:a16="http://schemas.microsoft.com/office/drawing/2014/main" id="{A0FEB9F1-453E-6E47-B848-27A8D150EEE0}"/>
              </a:ext>
            </a:extLst>
          </p:cNvPr>
          <p:cNvSpPr txBox="1"/>
          <p:nvPr/>
        </p:nvSpPr>
        <p:spPr>
          <a:xfrm>
            <a:off x="3341894" y="1989297"/>
            <a:ext cx="1171756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Qphoto</a:t>
            </a:r>
            <a:endParaRPr 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 library</a:t>
            </a:r>
            <a:endParaRPr lang="ja-JP" alt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9" name="TextBox 43">
            <a:extLst>
              <a:ext uri="{FF2B5EF4-FFF2-40B4-BE49-F238E27FC236}">
                <a16:creationId xmlns:a16="http://schemas.microsoft.com/office/drawing/2014/main" id="{BF786A20-C8E6-DD4C-B69A-725958B2ED27}"/>
              </a:ext>
            </a:extLst>
          </p:cNvPr>
          <p:cNvSpPr txBox="1"/>
          <p:nvPr/>
        </p:nvSpPr>
        <p:spPr>
          <a:xfrm>
            <a:off x="5062074" y="3042844"/>
            <a:ext cx="1420651" cy="6167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Qget</a:t>
            </a:r>
            <a:r>
              <a:rPr lang="en-US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(Android only)</a:t>
            </a:r>
            <a:endParaRPr lang="en-US" altLang="ja-JP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Download management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F10190FE-1F5A-1A48-B1B6-68DE2150367F}"/>
              </a:ext>
            </a:extLst>
          </p:cNvPr>
          <p:cNvSpPr txBox="1"/>
          <p:nvPr/>
        </p:nvSpPr>
        <p:spPr>
          <a:xfrm>
            <a:off x="5062074" y="1995230"/>
            <a:ext cx="1594284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DJ2 Client</a:t>
            </a:r>
            <a:br>
              <a:rPr lang="en-US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9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Live streaming</a:t>
            </a:r>
            <a:endParaRPr lang="ja-JP" alt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1" name="TextBox 39">
            <a:extLst>
              <a:ext uri="{FF2B5EF4-FFF2-40B4-BE49-F238E27FC236}">
                <a16:creationId xmlns:a16="http://schemas.microsoft.com/office/drawing/2014/main" id="{C9048708-DE49-0040-A564-8F5F3F9B3EA7}"/>
              </a:ext>
            </a:extLst>
          </p:cNvPr>
          <p:cNvSpPr txBox="1"/>
          <p:nvPr/>
        </p:nvSpPr>
        <p:spPr>
          <a:xfrm>
            <a:off x="5062074" y="2513566"/>
            <a:ext cx="1287093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Photo Tagger</a:t>
            </a:r>
          </a:p>
          <a:p>
            <a:pPr>
              <a:lnSpc>
                <a:spcPts val="1400"/>
              </a:lnSpc>
            </a:pPr>
            <a:r>
              <a:rPr lang="en-US" altLang="zh-TW" sz="9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Classification tool</a:t>
            </a:r>
            <a:endParaRPr lang="en-US" sz="95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2" name="TextBox 48">
            <a:extLst>
              <a:ext uri="{FF2B5EF4-FFF2-40B4-BE49-F238E27FC236}">
                <a16:creationId xmlns:a16="http://schemas.microsoft.com/office/drawing/2014/main" id="{BD837660-D7AA-DD42-B8C1-8DAD61147CC4}"/>
              </a:ext>
            </a:extLst>
          </p:cNvPr>
          <p:cNvSpPr txBox="1"/>
          <p:nvPr/>
        </p:nvSpPr>
        <p:spPr>
          <a:xfrm>
            <a:off x="7517747" y="1986222"/>
            <a:ext cx="1671365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QmailClient</a:t>
            </a:r>
            <a:endParaRPr 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E-mail backup</a:t>
            </a:r>
            <a:endParaRPr lang="ja-JP" alt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id="{BC0E4B66-4E0E-804D-A6E5-A9BBCC46283E}"/>
              </a:ext>
            </a:extLst>
          </p:cNvPr>
          <p:cNvSpPr txBox="1"/>
          <p:nvPr/>
        </p:nvSpPr>
        <p:spPr>
          <a:xfrm>
            <a:off x="7517747" y="2512694"/>
            <a:ext cx="1671365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Qcontactz</a:t>
            </a:r>
            <a:endParaRPr 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Contacts backup</a:t>
            </a:r>
            <a:endParaRPr lang="ja-JP" alt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4" name="TextBox 52">
            <a:extLst>
              <a:ext uri="{FF2B5EF4-FFF2-40B4-BE49-F238E27FC236}">
                <a16:creationId xmlns:a16="http://schemas.microsoft.com/office/drawing/2014/main" id="{0EFF8222-234E-8444-A8B0-674D93AE93B7}"/>
              </a:ext>
            </a:extLst>
          </p:cNvPr>
          <p:cNvSpPr txBox="1"/>
          <p:nvPr/>
        </p:nvSpPr>
        <p:spPr>
          <a:xfrm>
            <a:off x="7517747" y="3039337"/>
            <a:ext cx="1671365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Qnotes3</a:t>
            </a:r>
          </a:p>
          <a:p>
            <a:pPr>
              <a:lnSpc>
                <a:spcPts val="1400"/>
              </a:lnSpc>
            </a:pPr>
            <a:r>
              <a:rPr lang="en-US" altLang="ja-JP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Notes taker</a:t>
            </a:r>
            <a:endParaRPr lang="ja-JP" alt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5" name="TextBox 52">
            <a:extLst>
              <a:ext uri="{FF2B5EF4-FFF2-40B4-BE49-F238E27FC236}">
                <a16:creationId xmlns:a16="http://schemas.microsoft.com/office/drawing/2014/main" id="{64B6C981-8B62-F14D-9D6A-15DC1992BFEC}"/>
              </a:ext>
            </a:extLst>
          </p:cNvPr>
          <p:cNvSpPr txBox="1"/>
          <p:nvPr/>
        </p:nvSpPr>
        <p:spPr>
          <a:xfrm>
            <a:off x="7517747" y="3605546"/>
            <a:ext cx="1671365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Vmobile</a:t>
            </a:r>
            <a:endParaRPr 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zh-TW" sz="9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Mobile surveillance</a:t>
            </a:r>
            <a:endParaRPr lang="ja-JP" altLang="en-US" sz="9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14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9510920D-9F82-40C4-81AE-B5E7B9977D55}"/>
              </a:ext>
            </a:extLst>
          </p:cNvPr>
          <p:cNvSpPr/>
          <p:nvPr/>
        </p:nvSpPr>
        <p:spPr>
          <a:xfrm>
            <a:off x="4472589" y="2571749"/>
            <a:ext cx="4589923" cy="2633297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D8CE621-A5E2-4617-B6AA-A63216FCDDC1}"/>
              </a:ext>
            </a:extLst>
          </p:cNvPr>
          <p:cNvSpPr/>
          <p:nvPr/>
        </p:nvSpPr>
        <p:spPr>
          <a:xfrm>
            <a:off x="229302" y="2571749"/>
            <a:ext cx="4145491" cy="2633297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剪去同側角落 34">
            <a:extLst>
              <a:ext uri="{FF2B5EF4-FFF2-40B4-BE49-F238E27FC236}">
                <a16:creationId xmlns:a16="http://schemas.microsoft.com/office/drawing/2014/main" id="{356A7F63-1B10-410A-A181-5BF26FF5A439}"/>
              </a:ext>
            </a:extLst>
          </p:cNvPr>
          <p:cNvSpPr/>
          <p:nvPr/>
        </p:nvSpPr>
        <p:spPr>
          <a:xfrm>
            <a:off x="4498810" y="2453280"/>
            <a:ext cx="4517411" cy="319810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US" altLang="zh-TW" sz="1500">
                <a:solidFill>
                  <a:schemeClr val="tx1"/>
                </a:solidFill>
                <a:latin typeface="Oswald Medium" pitchFamily="2" charset="0"/>
                <a:ea typeface="Microsoft JhengHei" panose="020B0604030504040204" pitchFamily="34" charset="-120"/>
              </a:rPr>
              <a:t>Mode 2: Work as backup destination for snapshot replica</a:t>
            </a:r>
            <a:endParaRPr lang="zh-TW" altLang="zh-TW" sz="1500">
              <a:solidFill>
                <a:schemeClr val="tx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39" name="矩形: 剪去同側角落 38">
            <a:extLst>
              <a:ext uri="{FF2B5EF4-FFF2-40B4-BE49-F238E27FC236}">
                <a16:creationId xmlns:a16="http://schemas.microsoft.com/office/drawing/2014/main" id="{1C425DA9-B064-4959-A4EB-B703755B69D7}"/>
              </a:ext>
            </a:extLst>
          </p:cNvPr>
          <p:cNvSpPr/>
          <p:nvPr/>
        </p:nvSpPr>
        <p:spPr>
          <a:xfrm>
            <a:off x="240632" y="2453280"/>
            <a:ext cx="4123267" cy="319810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600">
                <a:solidFill>
                  <a:schemeClr val="tx1"/>
                </a:solidFill>
                <a:latin typeface="Oswald Medium" pitchFamily="2" charset="0"/>
                <a:ea typeface="Microsoft JhengHei" panose="020B0604030504040204" pitchFamily="34" charset="-120"/>
                <a:sym typeface="Microsoft JhengHei"/>
              </a:rPr>
              <a:t>Mode 1: Expanding the NAS with new volume</a:t>
            </a:r>
            <a:endParaRPr lang="zh-TW" altLang="zh-TW" sz="1600">
              <a:solidFill>
                <a:schemeClr val="tx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8E96268E-8FF4-463F-84B9-17115B1B2D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914513" y="4564173"/>
            <a:ext cx="1261041" cy="130258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73533DE3-9CEC-4052-90AB-49A38384B9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566695" y="4492124"/>
            <a:ext cx="1261041" cy="1302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369331F-2305-F14B-82D6-767A1574D4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152" y="2942119"/>
            <a:ext cx="2708187" cy="16926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3339C-A2C2-C248-9BAF-6610520929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49" y="2949403"/>
            <a:ext cx="2708187" cy="1692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399708"/>
            <a:ext cx="8043469" cy="493563"/>
          </a:xfrm>
        </p:spPr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QNAP TR USB RAID &amp; TL USB JBOD </a:t>
            </a:r>
            <a:b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</a:b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support 2 modes on NAS</a:t>
            </a:r>
            <a:endParaRPr 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1327" y="4139284"/>
            <a:ext cx="1064095" cy="79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272" y="2907626"/>
            <a:ext cx="994830" cy="1010824"/>
          </a:xfrm>
          <a:prstGeom prst="rect">
            <a:avLst/>
          </a:prstGeom>
        </p:spPr>
      </p:pic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3432795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3813794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4194794"/>
            <a:ext cx="573773" cy="5142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571445" y="3052665"/>
            <a:ext cx="955108" cy="463406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12C7A9EC-F449-3542-8425-10E8061148A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9194" y="2999077"/>
            <a:ext cx="934347" cy="16096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6307" y="4121524"/>
            <a:ext cx="734965" cy="66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4C70D0F2-1ADD-4BC7-851E-04916702E2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22190" y="4511762"/>
            <a:ext cx="1261041" cy="130258"/>
          </a:xfrm>
          <a:prstGeom prst="rect">
            <a:avLst/>
          </a:prstGeom>
        </p:spPr>
      </p:pic>
      <p:sp>
        <p:nvSpPr>
          <p:cNvPr id="29" name="內容版面配置區 1">
            <a:extLst>
              <a:ext uri="{FF2B5EF4-FFF2-40B4-BE49-F238E27FC236}">
                <a16:creationId xmlns:a16="http://schemas.microsoft.com/office/drawing/2014/main" id="{44CFF756-2A7C-3942-989A-19B41AD101BE}"/>
              </a:ext>
            </a:extLst>
          </p:cNvPr>
          <p:cNvSpPr txBox="1">
            <a:spLocks/>
          </p:cNvSpPr>
          <p:nvPr/>
        </p:nvSpPr>
        <p:spPr>
          <a:xfrm>
            <a:off x="399777" y="1274822"/>
            <a:ext cx="8503590" cy="13432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77800" indent="-177800">
              <a:spcBef>
                <a:spcPts val="12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supports maximum two QNAP TR-002/TR-004 RAID enclosures or one TL-D800C USB JBOD enclosure 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(</a:t>
            </a:r>
            <a:r>
              <a:rPr lang="en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Compatibility list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</a:t>
            </a:r>
          </a:p>
          <a:p>
            <a:pPr marL="177800" indent="-177800">
              <a:spcBef>
                <a:spcPts val="5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Internal mode with storage pool support  or external mode with cross-platform compatibility with Windows/Mac computers.</a:t>
            </a:r>
            <a:endParaRPr lang="zh-TW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A9FE6554-6B57-4E19-92F5-9B2FBC76C368}"/>
              </a:ext>
            </a:extLst>
          </p:cNvPr>
          <p:cNvSpPr/>
          <p:nvPr/>
        </p:nvSpPr>
        <p:spPr>
          <a:xfrm>
            <a:off x="1747852" y="4600086"/>
            <a:ext cx="9156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8-bay TL-D800C</a:t>
            </a:r>
          </a:p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2-bay TR-002</a:t>
            </a:r>
            <a:endParaRPr lang="en-US" sz="9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46" name="Rectangle 29">
            <a:extLst>
              <a:ext uri="{FF2B5EF4-FFF2-40B4-BE49-F238E27FC236}">
                <a16:creationId xmlns:a16="http://schemas.microsoft.com/office/drawing/2014/main" id="{BF8DC00D-1EF5-4EEA-B278-D0427B71C722}"/>
              </a:ext>
            </a:extLst>
          </p:cNvPr>
          <p:cNvSpPr/>
          <p:nvPr/>
        </p:nvSpPr>
        <p:spPr>
          <a:xfrm>
            <a:off x="4324589" y="4615894"/>
            <a:ext cx="6110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TS-231P3</a:t>
            </a:r>
            <a:endParaRPr lang="en-US" sz="9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47" name="Rectangle 32">
            <a:extLst>
              <a:ext uri="{FF2B5EF4-FFF2-40B4-BE49-F238E27FC236}">
                <a16:creationId xmlns:a16="http://schemas.microsoft.com/office/drawing/2014/main" id="{7360F5CD-0276-4F07-804C-2E6A92DA1349}"/>
              </a:ext>
            </a:extLst>
          </p:cNvPr>
          <p:cNvSpPr/>
          <p:nvPr/>
        </p:nvSpPr>
        <p:spPr>
          <a:xfrm>
            <a:off x="6762580" y="4566079"/>
            <a:ext cx="9156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8-bay TL-D800C</a:t>
            </a:r>
          </a:p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2-bay TR-002</a:t>
            </a:r>
            <a:endParaRPr lang="en-US" sz="9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5728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422A-31D1-A247-B885-CB59E561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27"/>
            <a:ext cx="9101042" cy="804117"/>
          </a:xfrm>
        </p:spPr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Cost-effective 2.5GbE &amp; 10GbE NAS</a:t>
            </a:r>
            <a:endParaRPr 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6" name="Google Shape;101;p18">
            <a:extLst>
              <a:ext uri="{FF2B5EF4-FFF2-40B4-BE49-F238E27FC236}">
                <a16:creationId xmlns:a16="http://schemas.microsoft.com/office/drawing/2014/main" id="{726C3CBD-67AC-7246-B746-43289B2CCAE4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739" y="2865264"/>
            <a:ext cx="1787567" cy="1942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97;p18">
            <a:extLst>
              <a:ext uri="{FF2B5EF4-FFF2-40B4-BE49-F238E27FC236}">
                <a16:creationId xmlns:a16="http://schemas.microsoft.com/office/drawing/2014/main" id="{8FFC0209-433B-1647-8C84-C008C57C519C}"/>
              </a:ext>
            </a:extLst>
          </p:cNvPr>
          <p:cNvSpPr txBox="1"/>
          <p:nvPr/>
        </p:nvSpPr>
        <p:spPr>
          <a:xfrm>
            <a:off x="6762562" y="2505634"/>
            <a:ext cx="2471923" cy="42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Ordering information:</a:t>
            </a:r>
            <a:endParaRPr lang="zh-TW" altLang="en-US" sz="9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LIC-NAS-EXTW-GREEN-3Y</a:t>
            </a:r>
          </a:p>
        </p:txBody>
      </p:sp>
      <p:sp>
        <p:nvSpPr>
          <p:cNvPr id="60" name="Shape 213">
            <a:extLst>
              <a:ext uri="{FF2B5EF4-FFF2-40B4-BE49-F238E27FC236}">
                <a16:creationId xmlns:a16="http://schemas.microsoft.com/office/drawing/2014/main" id="{EAD8BFB0-E4D8-4140-91C8-33DD91145FB6}"/>
              </a:ext>
            </a:extLst>
          </p:cNvPr>
          <p:cNvSpPr txBox="1"/>
          <p:nvPr/>
        </p:nvSpPr>
        <p:spPr>
          <a:xfrm>
            <a:off x="7004574" y="1772215"/>
            <a:ext cx="2139426" cy="646791"/>
          </a:xfrm>
          <a:prstGeom prst="rect">
            <a:avLst/>
          </a:prstGeom>
          <a:gradFill flip="none" rotWithShape="1">
            <a:gsLst>
              <a:gs pos="0">
                <a:srgbClr val="9AE575"/>
              </a:gs>
              <a:gs pos="100000">
                <a:srgbClr val="17F1BD"/>
              </a:gs>
            </a:gsLst>
            <a:lin ang="135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F3F3F3"/>
              </a:buClr>
              <a:buSzPts val="1600"/>
            </a:pPr>
            <a:r>
              <a:rPr lang="en-US" altLang="zh-TW" sz="1200" b="1">
                <a:solidFill>
                  <a:srgbClr val="000000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Optional 3-year extended warranty purchase for a total of 5 years</a:t>
            </a:r>
            <a:endParaRPr lang="zh-TW" sz="1200" b="1">
              <a:solidFill>
                <a:srgbClr val="000000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5B19C0FB-F78D-4404-B7A1-360FEDDFEC46}"/>
              </a:ext>
            </a:extLst>
          </p:cNvPr>
          <p:cNvSpPr/>
          <p:nvPr/>
        </p:nvSpPr>
        <p:spPr>
          <a:xfrm rot="5400000">
            <a:off x="2034436" y="19187"/>
            <a:ext cx="2829061" cy="6622566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41000"/>
                </a:srgbClr>
              </a:gs>
              <a:gs pos="2000">
                <a:srgbClr val="0067B4">
                  <a:alpha val="5100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FC8A6441-EDE6-4EC7-ABD6-6502CB564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363292"/>
              </p:ext>
            </p:extLst>
          </p:nvPr>
        </p:nvGraphicFramePr>
        <p:xfrm>
          <a:off x="125940" y="1787911"/>
          <a:ext cx="6634310" cy="2957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482">
                  <a:extLst>
                    <a:ext uri="{9D8B030D-6E8A-4147-A177-3AD203B41FA5}">
                      <a16:colId xmlns:a16="http://schemas.microsoft.com/office/drawing/2014/main" val="425643682"/>
                    </a:ext>
                  </a:extLst>
                </a:gridCol>
                <a:gridCol w="1484993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1412460">
                  <a:extLst>
                    <a:ext uri="{9D8B030D-6E8A-4147-A177-3AD203B41FA5}">
                      <a16:colId xmlns:a16="http://schemas.microsoft.com/office/drawing/2014/main" val="3707945310"/>
                    </a:ext>
                  </a:extLst>
                </a:gridCol>
                <a:gridCol w="1412460">
                  <a:extLst>
                    <a:ext uri="{9D8B030D-6E8A-4147-A177-3AD203B41FA5}">
                      <a16:colId xmlns:a16="http://schemas.microsoft.com/office/drawing/2014/main" val="275997157"/>
                    </a:ext>
                  </a:extLst>
                </a:gridCol>
              </a:tblGrid>
              <a:tr h="447223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150" b="1" kern="1200">
                          <a:solidFill>
                            <a:schemeClr val="tx1"/>
                          </a:solidFill>
                          <a:latin typeface="Oswald Medium"/>
                          <a:ea typeface="微軟正黑體"/>
                          <a:cs typeface="Arial"/>
                        </a:rPr>
                        <a:t>NAS model</a:t>
                      </a:r>
                      <a:endParaRPr lang="en-US" sz="1150" b="1" kern="1200">
                        <a:solidFill>
                          <a:schemeClr val="tx1"/>
                        </a:solidFill>
                        <a:latin typeface="Oswald Medium"/>
                        <a:ea typeface="微軟正黑體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>
                          <a:solidFill>
                            <a:schemeClr val="tx1"/>
                          </a:solidFill>
                          <a:latin typeface="Oswald Medium"/>
                          <a:ea typeface="微軟正黑體"/>
                          <a:cs typeface="Arial"/>
                        </a:rPr>
                        <a:t>TS-431X3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1000">
                          <a:srgbClr val="FFFF00"/>
                        </a:gs>
                        <a:gs pos="100000">
                          <a:srgbClr val="FFC000"/>
                        </a:gs>
                        <a:gs pos="2000">
                          <a:srgbClr val="FFFF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Oswald Medium"/>
                          <a:ea typeface="微軟正黑體"/>
                          <a:cs typeface="Arial"/>
                        </a:rPr>
                        <a:t>TS-431X2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Oswald Medium"/>
                          <a:ea typeface="微軟正黑體"/>
                          <a:cs typeface="Arial"/>
                        </a:rPr>
                        <a:t>TS-431P3/231P3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1000">
                          <a:srgbClr val="FFFF00"/>
                        </a:gs>
                        <a:gs pos="100000">
                          <a:srgbClr val="FFC000"/>
                        </a:gs>
                        <a:gs pos="2000">
                          <a:srgbClr val="FFFF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Oswald Medium"/>
                          <a:ea typeface="微軟正黑體"/>
                          <a:cs typeface="Arial"/>
                        </a:rPr>
                        <a:t>TS-431P2/231P2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416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Processor</a:t>
                      </a:r>
                      <a:endParaRPr lang="en-US" sz="10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sz="1000" b="1" err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AnnapurnaLabs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 AL-314 Quad-core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 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1.7 GHz CPU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0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0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0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9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SKUs</a:t>
                      </a:r>
                      <a:endParaRPr lang="en-US" sz="10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TS-431X3-4G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TS-431X2-8G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TS-431X2-2G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TS-431P3-4G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TS-431P3-2G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TS-231P3-4G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TS-231P3-2G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TS-431P2-4G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TS-431P2-1G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TS-231P2-4G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TS-231P2-1G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455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10GbE port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1 x 10GbE SFP+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1" kern="1200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1 x 10GbE SFP+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200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---</a:t>
                      </a:r>
                      <a:endParaRPr lang="en-US" sz="1000" b="1" kern="1200">
                        <a:solidFill>
                          <a:srgbClr val="FFFF0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28893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2.5GbE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 port</a:t>
                      </a:r>
                      <a:endParaRPr lang="en-US" sz="10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812324"/>
                  </a:ext>
                </a:extLst>
              </a:tr>
              <a:tr h="3814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1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GbE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 port</a:t>
                      </a:r>
                      <a:endParaRPr lang="en-US" sz="10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Lockable drive trays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Yes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Yes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</a:tbl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A2336293-2F06-EA43-8543-B3E8484F50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956" y="1057324"/>
            <a:ext cx="723943" cy="789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2D8301AB-623C-B34E-A82F-3939DA8588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406" y="1093706"/>
            <a:ext cx="449237" cy="735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36A9B20-8AA0-FE4E-9B1E-4D2E3CD167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109" y="1076403"/>
            <a:ext cx="723943" cy="750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084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48">
            <a:extLst>
              <a:ext uri="{FF2B5EF4-FFF2-40B4-BE49-F238E27FC236}">
                <a16:creationId xmlns:a16="http://schemas.microsoft.com/office/drawing/2014/main" id="{8FD2CA5F-9CEE-4D8A-94A9-F81449D01CC4}"/>
              </a:ext>
            </a:extLst>
          </p:cNvPr>
          <p:cNvSpPr txBox="1"/>
          <p:nvPr/>
        </p:nvSpPr>
        <p:spPr>
          <a:xfrm>
            <a:off x="228114" y="4034479"/>
            <a:ext cx="3651956" cy="187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>
              <a:lnSpc>
                <a:spcPts val="640"/>
              </a:lnSpc>
              <a:spcBef>
                <a:spcPts val="500"/>
              </a:spcBef>
            </a:pPr>
            <a:r>
              <a:rPr lang="en-US" altLang="zh-TW" sz="600">
                <a:solidFill>
                  <a:schemeClr val="bg1"/>
                </a:solidFill>
              </a:rPr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en-US" sz="60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F6D128B-2514-43B0-A365-A638C71B0726}"/>
              </a:ext>
            </a:extLst>
          </p:cNvPr>
          <p:cNvSpPr txBox="1"/>
          <p:nvPr/>
        </p:nvSpPr>
        <p:spPr>
          <a:xfrm>
            <a:off x="7878175" y="4309691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Oswald Medium" pitchFamily="2" charset="0"/>
                <a:ea typeface="微軟正黑體" pitchFamily="34" charset="-120"/>
                <a:cs typeface="Arial" pitchFamily="34" charset="0"/>
              </a:rPr>
              <a:t>TS-231P3</a:t>
            </a:r>
            <a:endParaRPr lang="zh-TW" altLang="en-US" sz="1000">
              <a:latin typeface="Oswald Medium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AE27517-3FE4-49D1-A872-C66636E2A537}"/>
              </a:ext>
            </a:extLst>
          </p:cNvPr>
          <p:cNvSpPr txBox="1"/>
          <p:nvPr/>
        </p:nvSpPr>
        <p:spPr>
          <a:xfrm>
            <a:off x="6681569" y="4133088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Oswald Medium" pitchFamily="2" charset="0"/>
                <a:ea typeface="微軟正黑體" pitchFamily="34" charset="-120"/>
                <a:cs typeface="Arial" pitchFamily="34" charset="0"/>
              </a:rPr>
              <a:t>TS-431P3</a:t>
            </a:r>
            <a:endParaRPr lang="zh-TW" altLang="en-US" sz="1000">
              <a:latin typeface="Oswald Medium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CFEDF53-1F12-4AE3-BE9C-1F60A829C029}"/>
              </a:ext>
            </a:extLst>
          </p:cNvPr>
          <p:cNvSpPr txBox="1"/>
          <p:nvPr/>
        </p:nvSpPr>
        <p:spPr>
          <a:xfrm>
            <a:off x="5411372" y="3964063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Oswald Medium" pitchFamily="2" charset="0"/>
                <a:ea typeface="微軟正黑體" pitchFamily="34" charset="-120"/>
                <a:cs typeface="Arial" pitchFamily="34" charset="0"/>
              </a:rPr>
              <a:t>TS-431X3</a:t>
            </a:r>
            <a:endParaRPr lang="zh-TW" altLang="en-US" sz="1000">
              <a:latin typeface="Oswald Medium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" name="Shape 748">
            <a:extLst>
              <a:ext uri="{FF2B5EF4-FFF2-40B4-BE49-F238E27FC236}">
                <a16:creationId xmlns:a16="http://schemas.microsoft.com/office/drawing/2014/main" id="{57CEAD2F-4F4E-4B70-96A1-2F9E63E2DCA6}"/>
              </a:ext>
            </a:extLst>
          </p:cNvPr>
          <p:cNvSpPr txBox="1"/>
          <p:nvPr/>
        </p:nvSpPr>
        <p:spPr>
          <a:xfrm>
            <a:off x="228114" y="2983445"/>
            <a:ext cx="3870920" cy="79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>
              <a:spcBef>
                <a:spcPts val="500"/>
              </a:spcBef>
            </a:pPr>
            <a:r>
              <a:rPr lang="en-US" altLang="zh-TW" sz="20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The affordable choice for quad-core 1.7GHz NAS with 2.5GbE and 10GbE.</a:t>
            </a:r>
            <a:endParaRPr sz="20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66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0D2D455-078D-4322-A233-1A437A5973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9" y="0"/>
            <a:ext cx="9135061" cy="51434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" y="143809"/>
            <a:ext cx="8801100" cy="1028530"/>
          </a:xfrm>
        </p:spPr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How to quickly share files or collaborate </a:t>
            </a:r>
            <a:b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</a:b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with multiple users?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1A7E3E7-CEC2-1344-83D2-19222857A1BC}"/>
              </a:ext>
            </a:extLst>
          </p:cNvPr>
          <p:cNvSpPr txBox="1"/>
          <p:nvPr/>
        </p:nvSpPr>
        <p:spPr>
          <a:xfrm>
            <a:off x="455227" y="1541310"/>
            <a:ext cx="6173367" cy="206087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Spend $$$ to buy a 10GbE </a:t>
            </a:r>
            <a:r>
              <a:rPr lang="en-US" altLang="zh-CN" sz="2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r>
              <a:rPr lang="en-US" altLang="zh-TW" sz="2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Spend $$$ to buy a 10GbE </a:t>
            </a:r>
            <a:r>
              <a:rPr lang="en-US" altLang="zh-CN" sz="2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2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Spend $$$ to upgrade the LAN cable wiring infrastructure?</a:t>
            </a:r>
            <a:endParaRPr lang="en-US" sz="2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70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C8998DE6-E11A-4A9C-BC0B-8BE49B89170B}"/>
              </a:ext>
            </a:extLst>
          </p:cNvPr>
          <p:cNvSpPr/>
          <p:nvPr/>
        </p:nvSpPr>
        <p:spPr>
          <a:xfrm>
            <a:off x="5873466" y="1042391"/>
            <a:ext cx="2308238" cy="5550320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DA982EA3-8047-4D59-B1D9-C43F385D148F}"/>
              </a:ext>
            </a:extLst>
          </p:cNvPr>
          <p:cNvSpPr/>
          <p:nvPr/>
        </p:nvSpPr>
        <p:spPr>
          <a:xfrm>
            <a:off x="3402827" y="1042391"/>
            <a:ext cx="2308238" cy="5550320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32040D5A-1D15-402C-8072-A7DC079343DB}"/>
              </a:ext>
            </a:extLst>
          </p:cNvPr>
          <p:cNvSpPr/>
          <p:nvPr/>
        </p:nvSpPr>
        <p:spPr>
          <a:xfrm>
            <a:off x="923396" y="1042391"/>
            <a:ext cx="2308238" cy="5550320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5" y="279275"/>
            <a:ext cx="8801100" cy="493563"/>
          </a:xfrm>
        </p:spPr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Quad-core 1.7GHz with 2.5GbE/10GbE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F7C6224-4C32-7A4E-A673-78ED24A4C469}"/>
              </a:ext>
            </a:extLst>
          </p:cNvPr>
          <p:cNvSpPr txBox="1"/>
          <p:nvPr/>
        </p:nvSpPr>
        <p:spPr>
          <a:xfrm>
            <a:off x="1129083" y="4014621"/>
            <a:ext cx="1894301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TS-431X3-4G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GB RAM (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4 GB)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733E877A-55FE-4CEA-BB36-A26BD60EB3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889" y="3780415"/>
            <a:ext cx="1922670" cy="353062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85F77438-DFAD-4647-90F5-1E3CCFE34C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902" y="3776555"/>
            <a:ext cx="1922670" cy="353062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8C6D477F-85DD-4E82-89D0-B4404A6D1C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000" y="3776555"/>
            <a:ext cx="1320035" cy="353062"/>
          </a:xfrm>
          <a:prstGeom prst="rect">
            <a:avLst/>
          </a:prstGeom>
        </p:spPr>
      </p:pic>
      <p:sp>
        <p:nvSpPr>
          <p:cNvPr id="34" name="TextBox 10">
            <a:extLst>
              <a:ext uri="{FF2B5EF4-FFF2-40B4-BE49-F238E27FC236}">
                <a16:creationId xmlns:a16="http://schemas.microsoft.com/office/drawing/2014/main" id="{20CBD9DE-FB50-B040-ACFC-2E54D5BB2CEA}"/>
              </a:ext>
            </a:extLst>
          </p:cNvPr>
          <p:cNvSpPr txBox="1"/>
          <p:nvPr/>
        </p:nvSpPr>
        <p:spPr>
          <a:xfrm>
            <a:off x="3751704" y="4009017"/>
            <a:ext cx="1881534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TS-431P3-2G</a:t>
            </a:r>
          </a:p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GB RAM (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2 GB)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D5C1A01A-3718-5E48-A183-E52307702FAE}"/>
              </a:ext>
            </a:extLst>
          </p:cNvPr>
          <p:cNvSpPr txBox="1"/>
          <p:nvPr/>
        </p:nvSpPr>
        <p:spPr>
          <a:xfrm>
            <a:off x="3772550" y="4491140"/>
            <a:ext cx="1881534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TS-431P3-4G</a:t>
            </a:r>
          </a:p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GB RAM (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4 GB)</a:t>
            </a: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87FAEA1F-FE35-834E-97D7-020566561459}"/>
              </a:ext>
            </a:extLst>
          </p:cNvPr>
          <p:cNvSpPr txBox="1"/>
          <p:nvPr/>
        </p:nvSpPr>
        <p:spPr>
          <a:xfrm>
            <a:off x="6215820" y="4020768"/>
            <a:ext cx="1881534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TS-231P3-2G</a:t>
            </a:r>
          </a:p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GB RAM (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2 GB)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4F279182-94A9-E749-9F32-5F29B95152CF}"/>
              </a:ext>
            </a:extLst>
          </p:cNvPr>
          <p:cNvSpPr txBox="1"/>
          <p:nvPr/>
        </p:nvSpPr>
        <p:spPr>
          <a:xfrm>
            <a:off x="6236666" y="4502891"/>
            <a:ext cx="1881534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TS-231P3-4G</a:t>
            </a:r>
          </a:p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GB RAM (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4 GB)</a:t>
            </a:r>
          </a:p>
        </p:txBody>
      </p:sp>
      <p:sp>
        <p:nvSpPr>
          <p:cNvPr id="50" name="TextBox 10">
            <a:extLst>
              <a:ext uri="{FF2B5EF4-FFF2-40B4-BE49-F238E27FC236}">
                <a16:creationId xmlns:a16="http://schemas.microsoft.com/office/drawing/2014/main" id="{FF77544C-A40E-4442-8CD0-D0C94ED7662C}"/>
              </a:ext>
            </a:extLst>
          </p:cNvPr>
          <p:cNvSpPr txBox="1"/>
          <p:nvPr/>
        </p:nvSpPr>
        <p:spPr>
          <a:xfrm>
            <a:off x="3970424" y="1644938"/>
            <a:ext cx="1332751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2.5G RJ45</a:t>
            </a:r>
            <a:endParaRPr 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   1G RJ45</a:t>
            </a: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8E1702F4-3E6B-F547-98C1-381CD63D6020}"/>
              </a:ext>
            </a:extLst>
          </p:cNvPr>
          <p:cNvSpPr txBox="1"/>
          <p:nvPr/>
        </p:nvSpPr>
        <p:spPr>
          <a:xfrm>
            <a:off x="1500965" y="1492670"/>
            <a:ext cx="1263423" cy="6463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 10G SFP+</a:t>
            </a:r>
          </a:p>
          <a:p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2.5G RJ45</a:t>
            </a:r>
            <a:endParaRPr 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   1G RJ45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A2C8700-176C-4A1B-8075-4D2A9F3B7B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849" y="2138993"/>
            <a:ext cx="1676768" cy="1827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3881238F-663E-4B41-B06C-165A16EC0F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352" y="2147014"/>
            <a:ext cx="1105333" cy="1809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1D8B754-C554-486B-86C3-710556011E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406" y="2142388"/>
            <a:ext cx="1744863" cy="1809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剪去同側角落 5">
            <a:extLst>
              <a:ext uri="{FF2B5EF4-FFF2-40B4-BE49-F238E27FC236}">
                <a16:creationId xmlns:a16="http://schemas.microsoft.com/office/drawing/2014/main" id="{50BFD02C-7A07-4758-94A8-EE9352093408}"/>
              </a:ext>
            </a:extLst>
          </p:cNvPr>
          <p:cNvSpPr/>
          <p:nvPr/>
        </p:nvSpPr>
        <p:spPr>
          <a:xfrm>
            <a:off x="938830" y="1014377"/>
            <a:ext cx="2292803" cy="398099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TS-431X3</a:t>
            </a:r>
          </a:p>
        </p:txBody>
      </p:sp>
      <p:sp>
        <p:nvSpPr>
          <p:cNvPr id="31" name="矩形: 剪去同側角落 30">
            <a:extLst>
              <a:ext uri="{FF2B5EF4-FFF2-40B4-BE49-F238E27FC236}">
                <a16:creationId xmlns:a16="http://schemas.microsoft.com/office/drawing/2014/main" id="{205D2BFD-E271-4214-881E-4C5E8F418A63}"/>
              </a:ext>
            </a:extLst>
          </p:cNvPr>
          <p:cNvSpPr/>
          <p:nvPr/>
        </p:nvSpPr>
        <p:spPr>
          <a:xfrm>
            <a:off x="3399808" y="1014377"/>
            <a:ext cx="2292803" cy="398099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TS-431P3</a:t>
            </a:r>
          </a:p>
        </p:txBody>
      </p:sp>
      <p:sp>
        <p:nvSpPr>
          <p:cNvPr id="35" name="矩形: 剪去同側角落 34">
            <a:extLst>
              <a:ext uri="{FF2B5EF4-FFF2-40B4-BE49-F238E27FC236}">
                <a16:creationId xmlns:a16="http://schemas.microsoft.com/office/drawing/2014/main" id="{68BF60E4-0418-4306-9E69-B9DFC053457A}"/>
              </a:ext>
            </a:extLst>
          </p:cNvPr>
          <p:cNvSpPr/>
          <p:nvPr/>
        </p:nvSpPr>
        <p:spPr>
          <a:xfrm>
            <a:off x="5883364" y="1014377"/>
            <a:ext cx="2292803" cy="398099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TS-231P3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9A127918-B9F1-5147-90F2-14680898CC2F}"/>
              </a:ext>
            </a:extLst>
          </p:cNvPr>
          <p:cNvSpPr txBox="1"/>
          <p:nvPr/>
        </p:nvSpPr>
        <p:spPr>
          <a:xfrm>
            <a:off x="6434352" y="1650377"/>
            <a:ext cx="1332751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2.5G RJ45</a:t>
            </a:r>
            <a:endParaRPr 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   1G RJ45</a:t>
            </a:r>
          </a:p>
        </p:txBody>
      </p:sp>
    </p:spTree>
    <p:extLst>
      <p:ext uri="{BB962C8B-B14F-4D97-AF65-F5344CB8AC3E}">
        <p14:creationId xmlns:p14="http://schemas.microsoft.com/office/powerpoint/2010/main" val="282662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路 的圖片&#10;&#10;自動產生的描述">
            <a:extLst>
              <a:ext uri="{FF2B5EF4-FFF2-40B4-BE49-F238E27FC236}">
                <a16:creationId xmlns:a16="http://schemas.microsoft.com/office/drawing/2014/main" id="{B9268094-13DB-42F6-AA5C-E121E01135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" y="0"/>
            <a:ext cx="9135061" cy="51435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DE91EAF-E5A2-435E-BC9F-C6EE86604245}"/>
              </a:ext>
            </a:extLst>
          </p:cNvPr>
          <p:cNvSpPr/>
          <p:nvPr/>
        </p:nvSpPr>
        <p:spPr>
          <a:xfrm>
            <a:off x="301562" y="1141774"/>
            <a:ext cx="3246955" cy="1949704"/>
          </a:xfrm>
          <a:prstGeom prst="rect">
            <a:avLst/>
          </a:prstGeom>
          <a:gradFill>
            <a:gsLst>
              <a:gs pos="31000">
                <a:srgbClr val="1D2087">
                  <a:alpha val="40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1A71927-6EBE-46BD-910E-41854AAC6457}"/>
              </a:ext>
            </a:extLst>
          </p:cNvPr>
          <p:cNvSpPr/>
          <p:nvPr/>
        </p:nvSpPr>
        <p:spPr>
          <a:xfrm>
            <a:off x="288620" y="1141774"/>
            <a:ext cx="3272840" cy="4001726"/>
          </a:xfrm>
          <a:prstGeom prst="rect">
            <a:avLst/>
          </a:prstGeom>
          <a:gradFill>
            <a:gsLst>
              <a:gs pos="1000">
                <a:srgbClr val="153D97"/>
              </a:gs>
              <a:gs pos="100000">
                <a:srgbClr val="245CE0">
                  <a:alpha val="45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214" y="267690"/>
            <a:ext cx="9181213" cy="493563"/>
          </a:xfrm>
        </p:spPr>
        <p:txBody>
          <a:bodyPr/>
          <a:lstStyle/>
          <a:p>
            <a:r>
              <a:rPr lang="en-US" altLang="zh-CN" sz="3600" b="0">
                <a:latin typeface="Oswald Medium" pitchFamily="2" charset="0"/>
                <a:ea typeface="Microsoft JhengHei" panose="020B0604030504040204" pitchFamily="34" charset="-120"/>
              </a:rPr>
              <a:t>Performance you can count on</a:t>
            </a:r>
            <a:endParaRPr lang="en-US" altLang="zh-TW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E3E43E58-D149-4D2D-95EE-0A0FDC1C40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481" y="1284530"/>
            <a:ext cx="2450890" cy="45756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072291F-8D35-4BFC-A92C-243B8B8AF15C}"/>
              </a:ext>
            </a:extLst>
          </p:cNvPr>
          <p:cNvSpPr/>
          <p:nvPr/>
        </p:nvSpPr>
        <p:spPr>
          <a:xfrm>
            <a:off x="288620" y="3099956"/>
            <a:ext cx="3272840" cy="2164852"/>
          </a:xfrm>
          <a:prstGeom prst="rect">
            <a:avLst/>
          </a:prstGeom>
          <a:gradFill>
            <a:gsLst>
              <a:gs pos="31000">
                <a:srgbClr val="1D2087">
                  <a:alpha val="40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B3C1E37A-4A61-4D50-8EB1-8AD1687B2334}"/>
              </a:ext>
            </a:extLst>
          </p:cNvPr>
          <p:cNvSpPr txBox="1"/>
          <p:nvPr/>
        </p:nvSpPr>
        <p:spPr>
          <a:xfrm>
            <a:off x="296925" y="3200444"/>
            <a:ext cx="3246956" cy="1849216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88900" indent="-88900">
              <a:lnSpc>
                <a:spcPts val="1600"/>
              </a:lnSpc>
              <a:spcBef>
                <a:spcPts val="25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zh-TW" sz="140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Native</a:t>
            </a:r>
            <a:r>
              <a:rPr lang="zh-TW" altLang="en-US" sz="140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 x SATA</a:t>
            </a:r>
            <a:r>
              <a:rPr lang="zh-TW" altLang="en-US" sz="140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6 Gb/s</a:t>
            </a:r>
            <a:r>
              <a:rPr lang="zh-TW" altLang="en-US" sz="140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140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ports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for the optimal throughput</a:t>
            </a:r>
          </a:p>
          <a:p>
            <a:pPr marL="88900" indent="-88900">
              <a:lnSpc>
                <a:spcPts val="1600"/>
              </a:lnSpc>
              <a:spcBef>
                <a:spcPts val="25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Built-in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AES 256-bit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encryption engine for security and performance 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8900" indent="-88900">
              <a:lnSpc>
                <a:spcPts val="1600"/>
              </a:lnSpc>
              <a:spcBef>
                <a:spcPts val="25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ARM </a:t>
            </a:r>
            <a:r>
              <a:rPr lang="en-US" altLang="zh-TW" sz="140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NEON v2 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floating point acceleration engine</a:t>
            </a:r>
          </a:p>
          <a:p>
            <a:pPr marL="88900" indent="-88900">
              <a:lnSpc>
                <a:spcPts val="1600"/>
              </a:lnSpc>
              <a:spcBef>
                <a:spcPts val="25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zh-TW" sz="140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2MB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L2 cache, twice more than the competition!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1D6C459-02F6-4BDD-90FA-59E888011A18}"/>
              </a:ext>
            </a:extLst>
          </p:cNvPr>
          <p:cNvSpPr/>
          <p:nvPr/>
        </p:nvSpPr>
        <p:spPr>
          <a:xfrm>
            <a:off x="357506" y="2503005"/>
            <a:ext cx="3193246" cy="475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US" altLang="ja-JP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Alpine AL-314 ARM v7 processor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: 剪去對角角落 8">
            <a:extLst>
              <a:ext uri="{FF2B5EF4-FFF2-40B4-BE49-F238E27FC236}">
                <a16:creationId xmlns:a16="http://schemas.microsoft.com/office/drawing/2014/main" id="{238ED739-303F-442A-B6EC-EAC621E5FBE7}"/>
              </a:ext>
            </a:extLst>
          </p:cNvPr>
          <p:cNvSpPr/>
          <p:nvPr/>
        </p:nvSpPr>
        <p:spPr>
          <a:xfrm>
            <a:off x="537998" y="2054499"/>
            <a:ext cx="2764811" cy="466345"/>
          </a:xfrm>
          <a:prstGeom prst="snip2DiagRect">
            <a:avLst>
              <a:gd name="adj1" fmla="val 0"/>
              <a:gd name="adj2" fmla="val 3603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4-core </a:t>
            </a:r>
            <a:r>
              <a:rPr lang="en-US" altLang="zh-TW" sz="2400">
                <a:solidFill>
                  <a:schemeClr val="tx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1.7GHz </a:t>
            </a:r>
            <a:endParaRPr lang="en-US" altLang="zh-CN" sz="2400">
              <a:solidFill>
                <a:schemeClr val="tx1"/>
              </a:solidFill>
              <a:latin typeface="Oswald Medium" pitchFamily="2" charset="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84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剪去對角角落 2">
            <a:extLst>
              <a:ext uri="{FF2B5EF4-FFF2-40B4-BE49-F238E27FC236}">
                <a16:creationId xmlns:a16="http://schemas.microsoft.com/office/drawing/2014/main" id="{3FA71604-6A71-4DB3-B03E-C3860C150F15}"/>
              </a:ext>
            </a:extLst>
          </p:cNvPr>
          <p:cNvSpPr/>
          <p:nvPr/>
        </p:nvSpPr>
        <p:spPr>
          <a:xfrm>
            <a:off x="6444761" y="1081455"/>
            <a:ext cx="3015761" cy="1664281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DA0A0881-8BD4-4ABE-8398-6DD8782F25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197" y="4568479"/>
            <a:ext cx="3418018" cy="353062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98438ADD-40FB-4E95-B60D-20E1F5798C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197" y="1367843"/>
            <a:ext cx="3255754" cy="3377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2C83C76A-12BB-3C43-A221-108E5F2E8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419"/>
          <a:stretch/>
        </p:blipFill>
        <p:spPr>
          <a:xfrm>
            <a:off x="7518739" y="1164613"/>
            <a:ext cx="1638026" cy="1534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F0FA3-5738-0040-98A6-21C06D12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>
                <a:latin typeface="Oswald Medium" pitchFamily="2" charset="0"/>
                <a:ea typeface="Microsoft JhengHei" panose="020B0604030504040204" pitchFamily="34" charset="-120"/>
              </a:rPr>
              <a:t>TS-231P3, TS-431P3 </a:t>
            </a:r>
            <a:r>
              <a:rPr lang="en-US" altLang="ja-JP" sz="3600" b="0">
                <a:latin typeface="Oswald Medium" pitchFamily="2" charset="0"/>
                <a:ea typeface="Microsoft JhengHei" panose="020B0604030504040204" pitchFamily="34" charset="-120"/>
              </a:rPr>
              <a:t>front view</a:t>
            </a:r>
            <a:endParaRPr lang="ja-JP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4" name="圖片 3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DCF9DCBE-3F96-4EAC-8716-A37F25EC2F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409" y="3860921"/>
            <a:ext cx="1225542" cy="1002221"/>
          </a:xfrm>
          <a:prstGeom prst="rect">
            <a:avLst/>
          </a:prstGeom>
        </p:spPr>
      </p:pic>
      <p:cxnSp>
        <p:nvCxnSpPr>
          <p:cNvPr id="28" name="Shape 248">
            <a:extLst>
              <a:ext uri="{FF2B5EF4-FFF2-40B4-BE49-F238E27FC236}">
                <a16:creationId xmlns:a16="http://schemas.microsoft.com/office/drawing/2014/main" id="{4E621D95-29F6-4C0B-A61A-3557A9BF8F06}"/>
              </a:ext>
            </a:extLst>
          </p:cNvPr>
          <p:cNvCxnSpPr>
            <a:cxnSpLocks/>
          </p:cNvCxnSpPr>
          <p:nvPr/>
        </p:nvCxnSpPr>
        <p:spPr>
          <a:xfrm rot="10800000">
            <a:off x="1978472" y="3482302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7" name="Shape 248">
            <a:extLst>
              <a:ext uri="{FF2B5EF4-FFF2-40B4-BE49-F238E27FC236}">
                <a16:creationId xmlns:a16="http://schemas.microsoft.com/office/drawing/2014/main" id="{BC4D1560-7CAC-45FA-8003-EBD180568371}"/>
              </a:ext>
            </a:extLst>
          </p:cNvPr>
          <p:cNvCxnSpPr>
            <a:cxnSpLocks/>
          </p:cNvCxnSpPr>
          <p:nvPr/>
        </p:nvCxnSpPr>
        <p:spPr>
          <a:xfrm rot="10800000">
            <a:off x="1970995" y="2042786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8" name="Shape 248">
            <a:extLst>
              <a:ext uri="{FF2B5EF4-FFF2-40B4-BE49-F238E27FC236}">
                <a16:creationId xmlns:a16="http://schemas.microsoft.com/office/drawing/2014/main" id="{C2964C00-C5AB-485A-88A4-370DEE253FE0}"/>
              </a:ext>
            </a:extLst>
          </p:cNvPr>
          <p:cNvCxnSpPr>
            <a:cxnSpLocks/>
          </p:cNvCxnSpPr>
          <p:nvPr/>
        </p:nvCxnSpPr>
        <p:spPr>
          <a:xfrm rot="10800000">
            <a:off x="1970994" y="2629639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9" name="Shape 248">
            <a:extLst>
              <a:ext uri="{FF2B5EF4-FFF2-40B4-BE49-F238E27FC236}">
                <a16:creationId xmlns:a16="http://schemas.microsoft.com/office/drawing/2014/main" id="{DA7F0919-6009-47ED-ABA2-053CD50A3155}"/>
              </a:ext>
            </a:extLst>
          </p:cNvPr>
          <p:cNvCxnSpPr>
            <a:cxnSpLocks/>
          </p:cNvCxnSpPr>
          <p:nvPr/>
        </p:nvCxnSpPr>
        <p:spPr>
          <a:xfrm rot="10800000">
            <a:off x="1990857" y="381585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20" name="Shape 248">
            <a:extLst>
              <a:ext uri="{FF2B5EF4-FFF2-40B4-BE49-F238E27FC236}">
                <a16:creationId xmlns:a16="http://schemas.microsoft.com/office/drawing/2014/main" id="{4E710432-8C22-48CB-8879-7182E9CCD5B9}"/>
              </a:ext>
            </a:extLst>
          </p:cNvPr>
          <p:cNvCxnSpPr>
            <a:cxnSpLocks/>
          </p:cNvCxnSpPr>
          <p:nvPr/>
        </p:nvCxnSpPr>
        <p:spPr>
          <a:xfrm rot="10800000">
            <a:off x="1990857" y="4176131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22" name="Shape 248">
            <a:extLst>
              <a:ext uri="{FF2B5EF4-FFF2-40B4-BE49-F238E27FC236}">
                <a16:creationId xmlns:a16="http://schemas.microsoft.com/office/drawing/2014/main" id="{55B50CE4-35A2-4D29-B145-5ECA482A8DC7}"/>
              </a:ext>
            </a:extLst>
          </p:cNvPr>
          <p:cNvCxnSpPr>
            <a:cxnSpLocks/>
          </p:cNvCxnSpPr>
          <p:nvPr/>
        </p:nvCxnSpPr>
        <p:spPr>
          <a:xfrm flipV="1">
            <a:off x="5678220" y="3549643"/>
            <a:ext cx="92618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25" name="TextBox 8">
            <a:extLst>
              <a:ext uri="{FF2B5EF4-FFF2-40B4-BE49-F238E27FC236}">
                <a16:creationId xmlns:a16="http://schemas.microsoft.com/office/drawing/2014/main" id="{B7B0CA14-8A26-4622-B3D1-51280BA80D30}"/>
              </a:ext>
            </a:extLst>
          </p:cNvPr>
          <p:cNvSpPr txBox="1"/>
          <p:nvPr/>
        </p:nvSpPr>
        <p:spPr>
          <a:xfrm>
            <a:off x="6650036" y="3278414"/>
            <a:ext cx="228393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Lockable drive trays with 2 keys provided</a:t>
            </a:r>
          </a:p>
        </p:txBody>
      </p:sp>
      <p:pic>
        <p:nvPicPr>
          <p:cNvPr id="7" name="圖片 6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71F5B2D4-A4DE-4EFA-9BDE-E3A615CFA9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49" y="279275"/>
            <a:ext cx="630902" cy="1086857"/>
          </a:xfrm>
          <a:prstGeom prst="rect">
            <a:avLst/>
          </a:prstGeom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1597CB87-6D80-4ADB-9CF3-EE1F7560DB02}"/>
              </a:ext>
            </a:extLst>
          </p:cNvPr>
          <p:cNvSpPr txBox="1"/>
          <p:nvPr/>
        </p:nvSpPr>
        <p:spPr>
          <a:xfrm>
            <a:off x="6544606" y="1303363"/>
            <a:ext cx="1069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4x 3.5-inch </a:t>
            </a:r>
            <a:r>
              <a:rPr lang="en-US" altLang="zh-TW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/</a:t>
            </a:r>
          </a:p>
          <a:p>
            <a:r>
              <a:rPr lang="en-US" altLang="zh-TW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2.5-inch</a:t>
            </a:r>
            <a:r>
              <a:rPr lang="zh-TW" altLang="en-US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ja-JP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SATA 6Gb/s HDD bays</a:t>
            </a:r>
            <a:endParaRPr lang="en-US" altLang="zh-TW" sz="12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63026289-2664-FF44-8654-BF6BEDE96204}"/>
              </a:ext>
            </a:extLst>
          </p:cNvPr>
          <p:cNvSpPr txBox="1"/>
          <p:nvPr/>
        </p:nvSpPr>
        <p:spPr>
          <a:xfrm>
            <a:off x="311426" y="1751014"/>
            <a:ext cx="166103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LEDs: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Status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,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LAN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, 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USB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9DA59CC-AE69-9E41-89F5-CF74DCC06BC2}"/>
              </a:ext>
            </a:extLst>
          </p:cNvPr>
          <p:cNvSpPr txBox="1"/>
          <p:nvPr/>
        </p:nvSpPr>
        <p:spPr>
          <a:xfrm>
            <a:off x="561495" y="2319026"/>
            <a:ext cx="141096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Drive LEDs:</a:t>
            </a:r>
          </a:p>
          <a:p>
            <a:pPr algn="r"/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HDD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1, HDD 2,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HDD 3, HDD 4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02A4524A-53ED-A94A-A740-6CAB57FCD6D1}"/>
              </a:ext>
            </a:extLst>
          </p:cNvPr>
          <p:cNvSpPr txBox="1"/>
          <p:nvPr/>
        </p:nvSpPr>
        <p:spPr>
          <a:xfrm>
            <a:off x="476762" y="4027188"/>
            <a:ext cx="149569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3.2 Gen 1 port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7B1BCA86-A264-B249-9953-D85A04883F99}"/>
              </a:ext>
            </a:extLst>
          </p:cNvPr>
          <p:cNvSpPr txBox="1"/>
          <p:nvPr/>
        </p:nvSpPr>
        <p:spPr>
          <a:xfrm>
            <a:off x="1369408" y="3623727"/>
            <a:ext cx="603050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Copy</a:t>
            </a:r>
            <a:endParaRPr lang="ja-JP" alt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FB04F169-F737-AE47-85D4-D7CC17550ED2}"/>
              </a:ext>
            </a:extLst>
          </p:cNvPr>
          <p:cNvSpPr txBox="1"/>
          <p:nvPr/>
        </p:nvSpPr>
        <p:spPr>
          <a:xfrm>
            <a:off x="1279640" y="3292178"/>
            <a:ext cx="692818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altLang="ja-JP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Power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734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73F2D725-6303-4E20-AFE4-7EAB69079C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151" y="4462271"/>
            <a:ext cx="3418018" cy="353062"/>
          </a:xfrm>
          <a:prstGeom prst="rect">
            <a:avLst/>
          </a:prstGeom>
        </p:spPr>
      </p:pic>
      <p:pic>
        <p:nvPicPr>
          <p:cNvPr id="8" name="圖片 7" descr="一張含有 烤箱, 白色 的圖片&#10;&#10;自動產生的描述">
            <a:extLst>
              <a:ext uri="{FF2B5EF4-FFF2-40B4-BE49-F238E27FC236}">
                <a16:creationId xmlns:a16="http://schemas.microsoft.com/office/drawing/2014/main" id="{524AC31C-F225-4CFD-951D-EA86A462A8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469" y="1183708"/>
            <a:ext cx="3103497" cy="3453613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0BB83377-E603-4FB0-9D7D-6B3E1D8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TS-231P3, TS-431P3 rear 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A812E-D0AD-FA48-9D2E-7CB0EADED7E5}"/>
              </a:ext>
            </a:extLst>
          </p:cNvPr>
          <p:cNvSpPr txBox="1"/>
          <p:nvPr/>
        </p:nvSpPr>
        <p:spPr>
          <a:xfrm>
            <a:off x="6432198" y="3996561"/>
            <a:ext cx="1787669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DC 12V 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power input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40EA99-680C-C44F-9306-0B0531340FB7}"/>
              </a:ext>
            </a:extLst>
          </p:cNvPr>
          <p:cNvSpPr txBox="1"/>
          <p:nvPr/>
        </p:nvSpPr>
        <p:spPr>
          <a:xfrm>
            <a:off x="576005" y="2756625"/>
            <a:ext cx="2016899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Smart fan</a:t>
            </a:r>
          </a:p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TS-431P3: 1 x 120mm</a:t>
            </a:r>
          </a:p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TS-231P3: 1 x  70mm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DDF32-8BE4-F948-B9E4-2AAA56CE01F6}"/>
              </a:ext>
            </a:extLst>
          </p:cNvPr>
          <p:cNvSpPr txBox="1"/>
          <p:nvPr/>
        </p:nvSpPr>
        <p:spPr>
          <a:xfrm>
            <a:off x="6432198" y="2594541"/>
            <a:ext cx="2558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     1 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RJ45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port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739B12-0CA2-154A-8D89-28146ABD240A}"/>
              </a:ext>
            </a:extLst>
          </p:cNvPr>
          <p:cNvSpPr txBox="1"/>
          <p:nvPr/>
        </p:nvSpPr>
        <p:spPr>
          <a:xfrm>
            <a:off x="6432198" y="1634968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Reset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851C26-73DF-0948-9EAE-4D1DAB8C4D30}"/>
              </a:ext>
            </a:extLst>
          </p:cNvPr>
          <p:cNvSpPr txBox="1"/>
          <p:nvPr/>
        </p:nvSpPr>
        <p:spPr>
          <a:xfrm>
            <a:off x="293499" y="4026030"/>
            <a:ext cx="2076209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Kensington 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security slot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4" name="Shape 248">
            <a:extLst>
              <a:ext uri="{FF2B5EF4-FFF2-40B4-BE49-F238E27FC236}">
                <a16:creationId xmlns:a16="http://schemas.microsoft.com/office/drawing/2014/main" id="{C7625387-3ACC-42BE-B57E-3640867D232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12999" y="1788858"/>
            <a:ext cx="724988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24875721-7B64-4EE3-829A-A163A686F2FB}"/>
              </a:ext>
            </a:extLst>
          </p:cNvPr>
          <p:cNvCxnSpPr>
            <a:cxnSpLocks/>
          </p:cNvCxnSpPr>
          <p:nvPr/>
        </p:nvCxnSpPr>
        <p:spPr>
          <a:xfrm>
            <a:off x="1754114" y="2915872"/>
            <a:ext cx="2334875" cy="0"/>
          </a:xfrm>
          <a:prstGeom prst="line">
            <a:avLst/>
          </a:prstGeom>
          <a:ln w="19050">
            <a:solidFill>
              <a:srgbClr val="FFFF00"/>
            </a:solidFill>
            <a:headEnd type="none"/>
            <a:tailEnd type="oval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B7BA64B3-8516-4FC6-986C-DB364E1D440F}"/>
              </a:ext>
            </a:extLst>
          </p:cNvPr>
          <p:cNvSpPr/>
          <p:nvPr/>
        </p:nvSpPr>
        <p:spPr>
          <a:xfrm>
            <a:off x="5311071" y="2394008"/>
            <a:ext cx="447040" cy="403940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22240DE2-A97F-4612-B84B-E67BB8E6CAD7}"/>
              </a:ext>
            </a:extLst>
          </p:cNvPr>
          <p:cNvCxnSpPr>
            <a:cxnSpLocks/>
          </p:cNvCxnSpPr>
          <p:nvPr/>
        </p:nvCxnSpPr>
        <p:spPr>
          <a:xfrm>
            <a:off x="5791239" y="2756625"/>
            <a:ext cx="646748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7D8B73A9-568E-4F82-96B6-F01B235D028C}"/>
              </a:ext>
            </a:extLst>
          </p:cNvPr>
          <p:cNvCxnSpPr>
            <a:cxnSpLocks/>
          </p:cNvCxnSpPr>
          <p:nvPr/>
        </p:nvCxnSpPr>
        <p:spPr>
          <a:xfrm flipV="1">
            <a:off x="2429867" y="4171678"/>
            <a:ext cx="756914" cy="8241"/>
          </a:xfrm>
          <a:prstGeom prst="line">
            <a:avLst/>
          </a:prstGeom>
          <a:ln w="19050">
            <a:solidFill>
              <a:srgbClr val="FFFF00"/>
            </a:solidFill>
            <a:headEnd type="none"/>
            <a:tailEnd type="oval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D142444F-597D-4A26-9A2A-7C998036E53D}"/>
              </a:ext>
            </a:extLst>
          </p:cNvPr>
          <p:cNvSpPr/>
          <p:nvPr/>
        </p:nvSpPr>
        <p:spPr>
          <a:xfrm>
            <a:off x="5323349" y="3578789"/>
            <a:ext cx="447040" cy="417772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10">
            <a:extLst>
              <a:ext uri="{FF2B5EF4-FFF2-40B4-BE49-F238E27FC236}">
                <a16:creationId xmlns:a16="http://schemas.microsoft.com/office/drawing/2014/main" id="{6F409F55-23AE-489E-9C3B-942581E32EFB}"/>
              </a:ext>
            </a:extLst>
          </p:cNvPr>
          <p:cNvSpPr txBox="1"/>
          <p:nvPr/>
        </p:nvSpPr>
        <p:spPr>
          <a:xfrm>
            <a:off x="6432198" y="3650958"/>
            <a:ext cx="289793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2 x USB 3.2 Gen 1 (5Gbps) port</a:t>
            </a: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25620664-789C-4045-80D9-8E72AD8F8C5E}"/>
              </a:ext>
            </a:extLst>
          </p:cNvPr>
          <p:cNvCxnSpPr>
            <a:cxnSpLocks/>
          </p:cNvCxnSpPr>
          <p:nvPr/>
        </p:nvCxnSpPr>
        <p:spPr>
          <a:xfrm>
            <a:off x="5779670" y="3809927"/>
            <a:ext cx="646748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A9AC2DD6-A8AD-43AA-88A5-F0F547EC030C}"/>
              </a:ext>
            </a:extLst>
          </p:cNvPr>
          <p:cNvCxnSpPr>
            <a:cxnSpLocks/>
          </p:cNvCxnSpPr>
          <p:nvPr/>
        </p:nvCxnSpPr>
        <p:spPr>
          <a:xfrm>
            <a:off x="5702839" y="4144695"/>
            <a:ext cx="724988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B56842F4-500C-46FC-9896-C2B36008C8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434" y="279274"/>
            <a:ext cx="617949" cy="1086857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14AB298-5644-8345-8C6F-C9F28A8E95E2}"/>
              </a:ext>
            </a:extLst>
          </p:cNvPr>
          <p:cNvSpPr/>
          <p:nvPr/>
        </p:nvSpPr>
        <p:spPr>
          <a:xfrm>
            <a:off x="5314798" y="1959183"/>
            <a:ext cx="447040" cy="403940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A8F50F32-0D23-2244-91EF-045642B05F83}"/>
              </a:ext>
            </a:extLst>
          </p:cNvPr>
          <p:cNvCxnSpPr>
            <a:cxnSpLocks/>
          </p:cNvCxnSpPr>
          <p:nvPr/>
        </p:nvCxnSpPr>
        <p:spPr>
          <a:xfrm>
            <a:off x="5794966" y="2321800"/>
            <a:ext cx="646748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0">
            <a:extLst>
              <a:ext uri="{FF2B5EF4-FFF2-40B4-BE49-F238E27FC236}">
                <a16:creationId xmlns:a16="http://schemas.microsoft.com/office/drawing/2014/main" id="{44908609-E4B6-404E-BB00-08398913D8C1}"/>
              </a:ext>
            </a:extLst>
          </p:cNvPr>
          <p:cNvSpPr txBox="1"/>
          <p:nvPr/>
        </p:nvSpPr>
        <p:spPr>
          <a:xfrm>
            <a:off x="6432198" y="2161153"/>
            <a:ext cx="2558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 2.5 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RJ45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port</a:t>
            </a:r>
          </a:p>
        </p:txBody>
      </p:sp>
    </p:spTree>
    <p:extLst>
      <p:ext uri="{BB962C8B-B14F-4D97-AF65-F5344CB8AC3E}">
        <p14:creationId xmlns:p14="http://schemas.microsoft.com/office/powerpoint/2010/main" val="1570518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剪去對角角落 21">
            <a:extLst>
              <a:ext uri="{FF2B5EF4-FFF2-40B4-BE49-F238E27FC236}">
                <a16:creationId xmlns:a16="http://schemas.microsoft.com/office/drawing/2014/main" id="{2344BAE0-6351-4A16-B5E1-03B2E486A898}"/>
              </a:ext>
            </a:extLst>
          </p:cNvPr>
          <p:cNvSpPr/>
          <p:nvPr/>
        </p:nvSpPr>
        <p:spPr>
          <a:xfrm>
            <a:off x="6489917" y="1081455"/>
            <a:ext cx="3015761" cy="1664281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9A2DCA8D-FCDB-47A2-B042-C00A248CB4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908" y="4619689"/>
            <a:ext cx="3418018" cy="353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F0FA3-5738-0040-98A6-21C06D12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>
                <a:latin typeface="Oswald Medium" pitchFamily="2" charset="0"/>
                <a:ea typeface="Microsoft JhengHei" panose="020B0604030504040204" pitchFamily="34" charset="-120"/>
              </a:rPr>
              <a:t>TS-431X3 </a:t>
            </a:r>
            <a:r>
              <a:rPr lang="en-US" altLang="ja-JP" sz="3600" b="0">
                <a:latin typeface="Oswald Medium" pitchFamily="2" charset="0"/>
                <a:ea typeface="Microsoft JhengHei" panose="020B0604030504040204" pitchFamily="34" charset="-120"/>
              </a:rPr>
              <a:t>front view</a:t>
            </a:r>
            <a:endParaRPr lang="ja-JP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A38CFB32-3041-49E1-A9F0-1CA7B81EFF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3710" y="1283500"/>
            <a:ext cx="3274658" cy="3569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7" name="Shape 248">
            <a:extLst>
              <a:ext uri="{FF2B5EF4-FFF2-40B4-BE49-F238E27FC236}">
                <a16:creationId xmlns:a16="http://schemas.microsoft.com/office/drawing/2014/main" id="{7DF9982C-BDC1-4FB6-A3E8-7232F1C3C9D8}"/>
              </a:ext>
            </a:extLst>
          </p:cNvPr>
          <p:cNvCxnSpPr>
            <a:cxnSpLocks/>
          </p:cNvCxnSpPr>
          <p:nvPr/>
        </p:nvCxnSpPr>
        <p:spPr>
          <a:xfrm rot="10800000">
            <a:off x="1948218" y="353944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43" name="Shape 248">
            <a:extLst>
              <a:ext uri="{FF2B5EF4-FFF2-40B4-BE49-F238E27FC236}">
                <a16:creationId xmlns:a16="http://schemas.microsoft.com/office/drawing/2014/main" id="{FC6644D1-3210-4F3E-9738-22BD526C9630}"/>
              </a:ext>
            </a:extLst>
          </p:cNvPr>
          <p:cNvCxnSpPr>
            <a:cxnSpLocks/>
          </p:cNvCxnSpPr>
          <p:nvPr/>
        </p:nvCxnSpPr>
        <p:spPr>
          <a:xfrm rot="10800000">
            <a:off x="1940741" y="2050284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44" name="Shape 248">
            <a:extLst>
              <a:ext uri="{FF2B5EF4-FFF2-40B4-BE49-F238E27FC236}">
                <a16:creationId xmlns:a16="http://schemas.microsoft.com/office/drawing/2014/main" id="{90B38287-E801-4CE4-BBD1-FDF0A3416749}"/>
              </a:ext>
            </a:extLst>
          </p:cNvPr>
          <p:cNvCxnSpPr>
            <a:cxnSpLocks/>
          </p:cNvCxnSpPr>
          <p:nvPr/>
        </p:nvCxnSpPr>
        <p:spPr>
          <a:xfrm rot="10800000">
            <a:off x="1940740" y="2657457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45" name="Shape 248">
            <a:extLst>
              <a:ext uri="{FF2B5EF4-FFF2-40B4-BE49-F238E27FC236}">
                <a16:creationId xmlns:a16="http://schemas.microsoft.com/office/drawing/2014/main" id="{5322B1D4-95DE-4AAD-9C90-456609DDC0BF}"/>
              </a:ext>
            </a:extLst>
          </p:cNvPr>
          <p:cNvCxnSpPr>
            <a:cxnSpLocks/>
          </p:cNvCxnSpPr>
          <p:nvPr/>
        </p:nvCxnSpPr>
        <p:spPr>
          <a:xfrm rot="10800000">
            <a:off x="1960603" y="387242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46" name="Shape 248">
            <a:extLst>
              <a:ext uri="{FF2B5EF4-FFF2-40B4-BE49-F238E27FC236}">
                <a16:creationId xmlns:a16="http://schemas.microsoft.com/office/drawing/2014/main" id="{A81BCA0E-11B8-4853-B5E8-88047ED71582}"/>
              </a:ext>
            </a:extLst>
          </p:cNvPr>
          <p:cNvCxnSpPr>
            <a:cxnSpLocks/>
          </p:cNvCxnSpPr>
          <p:nvPr/>
        </p:nvCxnSpPr>
        <p:spPr>
          <a:xfrm rot="10800000">
            <a:off x="1960603" y="425744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pic>
        <p:nvPicPr>
          <p:cNvPr id="47" name="圖片 46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91E50A4B-EE3E-4C21-83DE-A3D1015D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714" y="3793999"/>
            <a:ext cx="1225542" cy="1002221"/>
          </a:xfrm>
          <a:prstGeom prst="rect">
            <a:avLst/>
          </a:prstGeom>
        </p:spPr>
      </p:pic>
      <p:cxnSp>
        <p:nvCxnSpPr>
          <p:cNvPr id="48" name="Shape 248">
            <a:extLst>
              <a:ext uri="{FF2B5EF4-FFF2-40B4-BE49-F238E27FC236}">
                <a16:creationId xmlns:a16="http://schemas.microsoft.com/office/drawing/2014/main" id="{7EF0627F-F938-4154-A952-B74F6090F127}"/>
              </a:ext>
            </a:extLst>
          </p:cNvPr>
          <p:cNvCxnSpPr>
            <a:cxnSpLocks/>
          </p:cNvCxnSpPr>
          <p:nvPr/>
        </p:nvCxnSpPr>
        <p:spPr>
          <a:xfrm flipV="1">
            <a:off x="5769921" y="3627739"/>
            <a:ext cx="1187802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pic>
        <p:nvPicPr>
          <p:cNvPr id="51" name="Picture 6">
            <a:extLst>
              <a:ext uri="{FF2B5EF4-FFF2-40B4-BE49-F238E27FC236}">
                <a16:creationId xmlns:a16="http://schemas.microsoft.com/office/drawing/2014/main" id="{93FB6A5B-6191-4AF7-92DA-C1540E574C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55"/>
          <a:stretch/>
        </p:blipFill>
        <p:spPr>
          <a:xfrm>
            <a:off x="7755937" y="1209097"/>
            <a:ext cx="1553856" cy="1433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7">
            <a:extLst>
              <a:ext uri="{FF2B5EF4-FFF2-40B4-BE49-F238E27FC236}">
                <a16:creationId xmlns:a16="http://schemas.microsoft.com/office/drawing/2014/main" id="{1DDBB08E-9F61-F74E-BAD6-35699674FDA5}"/>
              </a:ext>
            </a:extLst>
          </p:cNvPr>
          <p:cNvSpPr txBox="1"/>
          <p:nvPr/>
        </p:nvSpPr>
        <p:spPr>
          <a:xfrm>
            <a:off x="6544606" y="1303363"/>
            <a:ext cx="1069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4x 3.5-inch </a:t>
            </a:r>
            <a:r>
              <a:rPr lang="en-US" altLang="zh-TW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/</a:t>
            </a:r>
          </a:p>
          <a:p>
            <a:r>
              <a:rPr lang="en-US" altLang="zh-TW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2.5-inch</a:t>
            </a:r>
            <a:r>
              <a:rPr lang="zh-TW" altLang="en-US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ja-JP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SATA 6Gb/s HDD bays</a:t>
            </a:r>
            <a:endParaRPr lang="en-US" altLang="zh-TW" sz="12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813EFC2D-DAB1-4844-9ACC-F23A8B25CBA5}"/>
              </a:ext>
            </a:extLst>
          </p:cNvPr>
          <p:cNvSpPr txBox="1"/>
          <p:nvPr/>
        </p:nvSpPr>
        <p:spPr>
          <a:xfrm>
            <a:off x="296833" y="1751014"/>
            <a:ext cx="166103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LEDs: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Status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,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LAN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, 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USB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E553C940-454F-2140-8A19-CF0F4FACA0D0}"/>
              </a:ext>
            </a:extLst>
          </p:cNvPr>
          <p:cNvSpPr txBox="1"/>
          <p:nvPr/>
        </p:nvSpPr>
        <p:spPr>
          <a:xfrm>
            <a:off x="546901" y="2319026"/>
            <a:ext cx="1410964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Drive LEDs: 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HDD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1, HDD 2,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HDD 3, HDD 4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61C158B6-6E0F-AD48-BECD-0BC8CCAAF6CF}"/>
              </a:ext>
            </a:extLst>
          </p:cNvPr>
          <p:cNvSpPr txBox="1"/>
          <p:nvPr/>
        </p:nvSpPr>
        <p:spPr>
          <a:xfrm>
            <a:off x="462169" y="4048208"/>
            <a:ext cx="149569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3.2 Gen 1 port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BF17C6B0-DE08-714E-BD6E-0C2BA6ADF5C0}"/>
              </a:ext>
            </a:extLst>
          </p:cNvPr>
          <p:cNvSpPr txBox="1"/>
          <p:nvPr/>
        </p:nvSpPr>
        <p:spPr>
          <a:xfrm>
            <a:off x="1354815" y="3676277"/>
            <a:ext cx="603050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Copy</a:t>
            </a:r>
            <a:endParaRPr lang="ja-JP" alt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DCE4183A-FFFC-E74B-8694-7B05F3C90249}"/>
              </a:ext>
            </a:extLst>
          </p:cNvPr>
          <p:cNvSpPr txBox="1"/>
          <p:nvPr/>
        </p:nvSpPr>
        <p:spPr>
          <a:xfrm>
            <a:off x="1265047" y="3344728"/>
            <a:ext cx="692818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altLang="ja-JP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Power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1B9DB7E8-1B76-9F4A-9497-2B2C854CF441}"/>
              </a:ext>
            </a:extLst>
          </p:cNvPr>
          <p:cNvSpPr txBox="1"/>
          <p:nvPr/>
        </p:nvSpPr>
        <p:spPr>
          <a:xfrm>
            <a:off x="7055101" y="3317325"/>
            <a:ext cx="214707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Lockable drive trays with 2 keys provided</a:t>
            </a:r>
          </a:p>
        </p:txBody>
      </p:sp>
    </p:spTree>
    <p:extLst>
      <p:ext uri="{BB962C8B-B14F-4D97-AF65-F5344CB8AC3E}">
        <p14:creationId xmlns:p14="http://schemas.microsoft.com/office/powerpoint/2010/main" val="3952072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73E3F9">
                <a:alpha val="27000"/>
              </a:srgbClr>
            </a:gs>
            <a:gs pos="100000">
              <a:srgbClr val="73E3F9">
                <a:alpha val="11000"/>
              </a:srgbClr>
            </a:gs>
          </a:gsLst>
          <a:lin ang="0" scaled="0"/>
        </a:gra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1587</Words>
  <Application>Microsoft Office PowerPoint</Application>
  <PresentationFormat>如螢幕大小 (16:9)</PresentationFormat>
  <Paragraphs>447</Paragraphs>
  <Slides>37</Slides>
  <Notes>23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7" baseType="lpstr">
      <vt:lpstr>Adobe 繁黑體 Std B</vt:lpstr>
      <vt:lpstr>Arial Unicode MS</vt:lpstr>
      <vt:lpstr>微軟正黑體</vt:lpstr>
      <vt:lpstr>微軟正黑體</vt:lpstr>
      <vt:lpstr>Arial</vt:lpstr>
      <vt:lpstr>Arial</vt:lpstr>
      <vt:lpstr>Calibri</vt:lpstr>
      <vt:lpstr>Corbel</vt:lpstr>
      <vt:lpstr>Oswald Medium</vt:lpstr>
      <vt:lpstr>Office 佈景主題</vt:lpstr>
      <vt:lpstr>PowerPoint 簡報</vt:lpstr>
      <vt:lpstr>Quad-core TS-231P3, TS-431P3, TS-431X3  with new 2.5GbE support</vt:lpstr>
      <vt:lpstr>Storage need for shooting many 4K 60P VLOGs?</vt:lpstr>
      <vt:lpstr>How to quickly share files or collaborate  with multiple users?</vt:lpstr>
      <vt:lpstr>Quad-core 1.7GHz with 2.5GbE/10GbE</vt:lpstr>
      <vt:lpstr>Performance you can count on</vt:lpstr>
      <vt:lpstr>TS-231P3, TS-431P3 front view</vt:lpstr>
      <vt:lpstr>TS-231P3, TS-431P3 rear view</vt:lpstr>
      <vt:lpstr>TS-431X3 front view</vt:lpstr>
      <vt:lpstr>TS-431X3 rear view</vt:lpstr>
      <vt:lpstr>All models support up to 8GB RAM</vt:lpstr>
      <vt:lpstr>Easy HDD and SSD installations</vt:lpstr>
      <vt:lpstr>Upgrade to 2.5GbE with existing cable wiring</vt:lpstr>
      <vt:lpstr>Faster TS-431X3 with 10GbE SFP+</vt:lpstr>
      <vt:lpstr>Short distance SFP+ DAC cables</vt:lpstr>
      <vt:lpstr>TS-431P3 2.5GbE performance</vt:lpstr>
      <vt:lpstr>TS-431X3 10GbE SFP+ performance</vt:lpstr>
      <vt:lpstr>Use USB to 5GbE/2.5GbE to enhance  the performance of PC/ other NAS</vt:lpstr>
      <vt:lpstr>Live Demo</vt:lpstr>
      <vt:lpstr>Various NAS applications for your work-from-home needs</vt:lpstr>
      <vt:lpstr>Fight against virus and ransomware</vt:lpstr>
      <vt:lpstr>Free Mac Time Machine backup</vt:lpstr>
      <vt:lpstr>HBS 3 for backup and recovery</vt:lpstr>
      <vt:lpstr>QNAP snapshot for file recovery</vt:lpstr>
      <vt:lpstr>Connect to home or office NAS with myQNAPcloud and QNAP ID (QID)</vt:lpstr>
      <vt:lpstr>Connect to Dropbox, One Drive,  Google Drive and more</vt:lpstr>
      <vt:lpstr>QNAP QVPN and QBelt protocol for anywhere access</vt:lpstr>
      <vt:lpstr>Build your site with the free WordPress</vt:lpstr>
      <vt:lpstr>QuMagie photo management</vt:lpstr>
      <vt:lpstr>Use Cinema28 for whole-home streaming</vt:lpstr>
      <vt:lpstr>PLEX Server for media streaming</vt:lpstr>
      <vt:lpstr>24x7 surveillance for security</vt:lpstr>
      <vt:lpstr>Quad-core w/ max 8GB RAM, best for Container Station to show your creativity</vt:lpstr>
      <vt:lpstr>QNAP mobiles apps for data on the go</vt:lpstr>
      <vt:lpstr>QNAP TR USB RAID &amp; TL USB JBOD  support 2 modes on NAS</vt:lpstr>
      <vt:lpstr>Cost-effective 2.5GbE &amp; 10GbE NAS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胡燕蓉</dc:creator>
  <cp:lastModifiedBy>QNAP_Hsuan Chang</cp:lastModifiedBy>
  <cp:revision>2</cp:revision>
  <dcterms:modified xsi:type="dcterms:W3CDTF">2020-04-28T09:56:46Z</dcterms:modified>
</cp:coreProperties>
</file>