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2" r:id="rId4"/>
    <p:sldId id="263" r:id="rId5"/>
    <p:sldId id="264" r:id="rId6"/>
    <p:sldId id="273" r:id="rId7"/>
    <p:sldId id="316" r:id="rId8"/>
    <p:sldId id="278" r:id="rId9"/>
    <p:sldId id="265" r:id="rId10"/>
    <p:sldId id="274" r:id="rId11"/>
    <p:sldId id="266" r:id="rId12"/>
    <p:sldId id="275" r:id="rId13"/>
    <p:sldId id="267" r:id="rId14"/>
    <p:sldId id="276" r:id="rId15"/>
    <p:sldId id="269" r:id="rId16"/>
    <p:sldId id="268" r:id="rId17"/>
    <p:sldId id="312" r:id="rId18"/>
    <p:sldId id="313" r:id="rId19"/>
    <p:sldId id="317" r:id="rId20"/>
    <p:sldId id="318" r:id="rId21"/>
    <p:sldId id="258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1B"/>
    <a:srgbClr val="00F1AC"/>
    <a:srgbClr val="FF0523"/>
    <a:srgbClr val="0DD1A2"/>
    <a:srgbClr val="AC0014"/>
    <a:srgbClr val="D00000"/>
    <a:srgbClr val="33454F"/>
    <a:srgbClr val="09896B"/>
    <a:srgbClr val="212D33"/>
    <a:srgbClr val="008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3D841-366D-FB42-AC6A-580F03ECC9CF}" v="2" dt="2020-04-22T05:41:45.590"/>
    <p1510:client id="{A4D99862-6917-1F10-1677-8DDD641859E2}" v="103" dt="2020-04-23T03:24:58.598"/>
    <p1510:client id="{F17E494C-070F-4AE5-AFB4-FA98D02FAAB1}" v="1" dt="2020-04-22T05:32:55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6E44F35-11CC-4E67-A39C-3EB4BF89AC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A88755B-E3A8-4832-A420-5BC99A55C7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C7543-B91D-41FE-8B47-43572512D83F}" type="datetimeFigureOut">
              <a:rPr lang="zh-TW" altLang="en-US" smtClean="0"/>
              <a:t>2020/4/22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21F0CFF-5119-466C-B898-F94A702E9B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CDA16EA-64D6-46F1-86C2-E22373EC55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D3288-5069-472D-8B51-3967EFECD9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785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6E27-C521-F447-B0A6-CCE36970426C}" type="datetimeFigureOut">
              <a:rPr lang="en-TW" smtClean="0"/>
              <a:t>04/22/2020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54B5F-D6CE-114B-AF6D-A2D24B79C9CA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9367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65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76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857"/>
            <a:ext cx="1218658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6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954"/>
            <a:ext cx="12186580" cy="68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1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0"/>
            <a:ext cx="121865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08BFB70-ABD3-4440-8523-EC2B0A25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91" y="0"/>
            <a:ext cx="10515600" cy="1820411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0153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2097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1" cy="685799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876FFB3-E86B-4507-A620-6FB19C6637A3}"/>
              </a:ext>
            </a:extLst>
          </p:cNvPr>
          <p:cNvSpPr txBox="1"/>
          <p:nvPr userDrawn="1"/>
        </p:nvSpPr>
        <p:spPr>
          <a:xfrm>
            <a:off x="266889" y="5203638"/>
            <a:ext cx="599606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</a:t>
            </a:r>
            <a:b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檔案中所提及之產品及公司名稱可能為其他公司所有之商標 。</a:t>
            </a: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D0FF1C4-352A-4326-9822-43285D03A584}"/>
              </a:ext>
            </a:extLst>
          </p:cNvPr>
          <p:cNvSpPr txBox="1"/>
          <p:nvPr userDrawn="1"/>
        </p:nvSpPr>
        <p:spPr>
          <a:xfrm>
            <a:off x="266889" y="4087035"/>
            <a:ext cx="842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spc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FE29183-E4C2-4F5B-AE47-E3355A7E32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566" y="2508714"/>
            <a:ext cx="7275868" cy="12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0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1" cy="685799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9459936-D242-4996-BA93-5361A6ED88BD}"/>
              </a:ext>
            </a:extLst>
          </p:cNvPr>
          <p:cNvSpPr txBox="1"/>
          <p:nvPr userDrawn="1"/>
        </p:nvSpPr>
        <p:spPr>
          <a:xfrm>
            <a:off x="235416" y="5114158"/>
            <a:ext cx="5342883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57D6E6-2A49-4BD6-BF18-969C2CE12EEA}"/>
              </a:ext>
            </a:extLst>
          </p:cNvPr>
          <p:cNvSpPr txBox="1"/>
          <p:nvPr userDrawn="1"/>
        </p:nvSpPr>
        <p:spPr>
          <a:xfrm>
            <a:off x="-707011" y="4203003"/>
            <a:ext cx="6958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best choice</a:t>
            </a:r>
            <a:endParaRPr lang="zh-TW" altLang="en-US" sz="4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9CA3AA28-6DCF-4CF0-9057-0A344DEA6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566" y="2508714"/>
            <a:ext cx="7275868" cy="12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6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1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6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954"/>
            <a:ext cx="12186581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954"/>
            <a:ext cx="12186580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6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0A5FF6-806B-4A0B-8BCF-07D175B6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E67EB9-3420-46B4-BAFF-CB8103031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D8A982-82BC-4EF6-B8BE-14507D66D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E46A4-75A0-49AE-A2B2-9744647A2021}" type="datetimeFigureOut">
              <a:rPr lang="zh-TW" altLang="en-US" smtClean="0"/>
              <a:t>2020/4/22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0EE93C-3413-4E6A-8FFD-D964472AA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74E248-8C4E-4D42-A936-4B5C9F5BC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3DEA5-FB14-4A4C-A7D1-EC83B2DB3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17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60" r:id="rId3"/>
    <p:sldLayoutId id="2147483661" r:id="rId4"/>
    <p:sldLayoutId id="2147483663" r:id="rId5"/>
    <p:sldLayoutId id="2147483664" r:id="rId6"/>
    <p:sldLayoutId id="2147483666" r:id="rId7"/>
    <p:sldLayoutId id="2147483667" r:id="rId8"/>
    <p:sldLayoutId id="2147483668" r:id="rId9"/>
    <p:sldLayoutId id="2147483669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16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7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7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92BEBA1B-F7B5-418B-AEA0-9C3AE4A15F72}"/>
              </a:ext>
            </a:extLst>
          </p:cNvPr>
          <p:cNvSpPr/>
          <p:nvPr/>
        </p:nvSpPr>
        <p:spPr>
          <a:xfrm>
            <a:off x="4329397" y="2661950"/>
            <a:ext cx="8402322" cy="4566840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我有電影、我有影集，要怎麼分類呢？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D29BAEE-E63D-514C-8167-C050C36E7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21684" r="14646" b="11245"/>
          <a:stretch/>
        </p:blipFill>
        <p:spPr>
          <a:xfrm>
            <a:off x="5004666" y="2647067"/>
            <a:ext cx="7187333" cy="4210932"/>
          </a:xfrm>
          <a:prstGeom prst="rect">
            <a:avLst/>
          </a:prstGeom>
          <a:ln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610B6DF3-AD89-4122-8FA6-7394D51495AA}"/>
              </a:ext>
            </a:extLst>
          </p:cNvPr>
          <p:cNvSpPr txBox="1"/>
          <p:nvPr/>
        </p:nvSpPr>
        <p:spPr>
          <a:xfrm>
            <a:off x="298807" y="3548456"/>
            <a:ext cx="4139378" cy="118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1: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Video Station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2: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進入「設定」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「類別設定」分頁，設定各個類別對應的影片資料夾。</a:t>
            </a:r>
          </a:p>
        </p:txBody>
      </p:sp>
    </p:spTree>
    <p:extLst>
      <p:ext uri="{BB962C8B-B14F-4D97-AF65-F5344CB8AC3E}">
        <p14:creationId xmlns:p14="http://schemas.microsoft.com/office/powerpoint/2010/main" val="320699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5091763" y="3383212"/>
            <a:ext cx="5262979" cy="1208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我有一些經典系列影片，</a:t>
            </a:r>
            <a:endParaRPr lang="en-US" altLang="zh-CN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CN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要怎麼整理呢？</a:t>
            </a:r>
          </a:p>
        </p:txBody>
      </p:sp>
    </p:spTree>
    <p:extLst>
      <p:ext uri="{BB962C8B-B14F-4D97-AF65-F5344CB8AC3E}">
        <p14:creationId xmlns:p14="http://schemas.microsoft.com/office/powerpoint/2010/main" val="200114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6926730-902A-43C9-B467-E9BC2A34F996}"/>
              </a:ext>
            </a:extLst>
          </p:cNvPr>
          <p:cNvSpPr/>
          <p:nvPr/>
        </p:nvSpPr>
        <p:spPr>
          <a:xfrm>
            <a:off x="3931311" y="2291160"/>
            <a:ext cx="8735122" cy="5113250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我有一些經典系列影片，要怎麼整理呢？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22C99952-3ECD-D742-A5D8-2CCA9340DC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21818" r="14899" b="11515"/>
          <a:stretch/>
        </p:blipFill>
        <p:spPr>
          <a:xfrm>
            <a:off x="4405744" y="2285999"/>
            <a:ext cx="7786256" cy="4572001"/>
          </a:xfrm>
          <a:prstGeom prst="rect">
            <a:avLst/>
          </a:prstGeom>
          <a:ln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195D3F2-BC17-4D2D-A815-005BC797C425}"/>
              </a:ext>
            </a:extLst>
          </p:cNvPr>
          <p:cNvSpPr txBox="1"/>
          <p:nvPr/>
        </p:nvSpPr>
        <p:spPr>
          <a:xfrm>
            <a:off x="298807" y="3548456"/>
            <a:ext cx="4139378" cy="165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1: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選擇影片。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2: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右鍵點擊影片，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選擇「複製到收藏」。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3: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選擇收藏或新增收藏。</a:t>
            </a:r>
          </a:p>
        </p:txBody>
      </p:sp>
    </p:spTree>
    <p:extLst>
      <p:ext uri="{BB962C8B-B14F-4D97-AF65-F5344CB8AC3E}">
        <p14:creationId xmlns:p14="http://schemas.microsoft.com/office/powerpoint/2010/main" val="1487728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876F187-9380-40E7-AF04-71BE0DE0F186}"/>
              </a:ext>
            </a:extLst>
          </p:cNvPr>
          <p:cNvSpPr txBox="1"/>
          <p:nvPr/>
        </p:nvSpPr>
        <p:spPr>
          <a:xfrm>
            <a:off x="4690320" y="3841883"/>
            <a:ext cx="4801314" cy="1208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我可以依照我的喜好、</a:t>
            </a:r>
          </a:p>
          <a:p>
            <a:pPr>
              <a:lnSpc>
                <a:spcPts val="4500"/>
              </a:lnSpc>
            </a:pPr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需求整理影片嗎？</a:t>
            </a:r>
          </a:p>
        </p:txBody>
      </p:sp>
    </p:spTree>
    <p:extLst>
      <p:ext uri="{BB962C8B-B14F-4D97-AF65-F5344CB8AC3E}">
        <p14:creationId xmlns:p14="http://schemas.microsoft.com/office/powerpoint/2010/main" val="26134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605C02F-379D-40EB-A470-80DC12F54DFC}"/>
              </a:ext>
            </a:extLst>
          </p:cNvPr>
          <p:cNvSpPr/>
          <p:nvPr/>
        </p:nvSpPr>
        <p:spPr>
          <a:xfrm>
            <a:off x="4329397" y="2462189"/>
            <a:ext cx="8402322" cy="4949319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我可以依照我的喜好、需求整理影片嗎？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screenshot of a computer monitor&#10;&#10;Description automatically generated">
            <a:extLst>
              <a:ext uri="{FF2B5EF4-FFF2-40B4-BE49-F238E27FC236}">
                <a16:creationId xmlns:a16="http://schemas.microsoft.com/office/drawing/2014/main" id="{38256923-8602-7142-8657-6EBCB5CF4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t="21818" r="12374" b="6397"/>
          <a:stretch/>
        </p:blipFill>
        <p:spPr>
          <a:xfrm>
            <a:off x="4830708" y="2373920"/>
            <a:ext cx="7361292" cy="4484079"/>
          </a:xfrm>
          <a:prstGeom prst="rect">
            <a:avLst/>
          </a:prstGeom>
          <a:ln>
            <a:noFill/>
          </a:ln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43BB115-5863-478A-9EFE-9729B474389B}"/>
              </a:ext>
            </a:extLst>
          </p:cNvPr>
          <p:cNvSpPr txBox="1"/>
          <p:nvPr/>
        </p:nvSpPr>
        <p:spPr>
          <a:xfrm>
            <a:off x="298807" y="3634518"/>
            <a:ext cx="4139378" cy="165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1: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進入「智慧收藏」分頁。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2: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建立智慧收藏、指定搜尋條件。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3: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符合條件的影片將會自動被收錄進智慧收藏中。</a:t>
            </a:r>
          </a:p>
        </p:txBody>
      </p:sp>
    </p:spTree>
    <p:extLst>
      <p:ext uri="{BB962C8B-B14F-4D97-AF65-F5344CB8AC3E}">
        <p14:creationId xmlns:p14="http://schemas.microsoft.com/office/powerpoint/2010/main" val="1726414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AE0557B9-A4D9-4E54-AC8F-2D9AA6798405}"/>
              </a:ext>
            </a:extLst>
          </p:cNvPr>
          <p:cNvSpPr/>
          <p:nvPr/>
        </p:nvSpPr>
        <p:spPr>
          <a:xfrm>
            <a:off x="2915421" y="2825024"/>
            <a:ext cx="5936340" cy="3908027"/>
          </a:xfrm>
          <a:prstGeom prst="roundRect">
            <a:avLst>
              <a:gd name="adj" fmla="val 8643"/>
            </a:avLst>
          </a:prstGeom>
          <a:gradFill>
            <a:gsLst>
              <a:gs pos="0">
                <a:srgbClr val="00825D">
                  <a:alpha val="57000"/>
                </a:srgb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DE772301-D826-4393-B4C1-7B4E5F5A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76" y="2544640"/>
            <a:ext cx="6751655" cy="369509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FE8CDFDA-F5E0-4F0D-A5C6-953108B4A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6920" y="3856726"/>
            <a:ext cx="4058170" cy="9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90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3109896" y="2382752"/>
            <a:ext cx="6186310" cy="1046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我只能守在電腦前看影片嗎？</a:t>
            </a:r>
          </a:p>
        </p:txBody>
      </p:sp>
    </p:spTree>
    <p:extLst>
      <p:ext uri="{BB962C8B-B14F-4D97-AF65-F5344CB8AC3E}">
        <p14:creationId xmlns:p14="http://schemas.microsoft.com/office/powerpoint/2010/main" val="129853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133D353-EF3D-4FD1-B589-51F81A404B44}"/>
              </a:ext>
            </a:extLst>
          </p:cNvPr>
          <p:cNvSpPr/>
          <p:nvPr/>
        </p:nvSpPr>
        <p:spPr>
          <a:xfrm>
            <a:off x="8101117" y="5902828"/>
            <a:ext cx="4022490" cy="8556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855815" y="0"/>
            <a:ext cx="10515600" cy="1820411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zh-CN" altLang="en-US"/>
              <a:t>你可以在手機上隨時隨地想看就看</a:t>
            </a:r>
            <a:endParaRPr lang="en-GB"/>
          </a:p>
        </p:txBody>
      </p:sp>
      <p:sp>
        <p:nvSpPr>
          <p:cNvPr id="267" name="Shape 267"/>
          <p:cNvSpPr txBox="1"/>
          <p:nvPr/>
        </p:nvSpPr>
        <p:spPr>
          <a:xfrm>
            <a:off x="594585" y="2932728"/>
            <a:ext cx="7584843" cy="3440424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268288" lvl="0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 / iOS </a:t>
            </a:r>
            <a:r>
              <a:rPr lang="en-GB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雙作業系統支援</a:t>
            </a:r>
            <a:endParaRPr lang="en-GB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0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完整支援</a:t>
            </a:r>
            <a:r>
              <a:rPr lang="en-GB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Video Station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媒體資料庫</a:t>
            </a:r>
            <a:endParaRPr lang="en-GB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同步影片播放紀錄</a:t>
            </a:r>
            <a:endParaRPr lang="en-GB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360 </a:t>
            </a: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影片播放和</a:t>
            </a:r>
            <a:r>
              <a:rPr lang="en-GB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VR </a:t>
            </a: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影片模式</a:t>
            </a:r>
            <a:endParaRPr lang="en-GB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影片離線觀看</a:t>
            </a:r>
            <a:endParaRPr lang="en-GB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一鍵追劇</a:t>
            </a:r>
            <a:endParaRPr lang="en-GB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0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支援第三方播放器播放</a:t>
            </a:r>
            <a:r>
              <a:rPr lang="en-GB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: MX </a:t>
            </a: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Player、VLC</a:t>
            </a:r>
            <a:r>
              <a:rPr lang="en-GB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Player.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GB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pPr marL="268288" indent="-268288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多房影音串流</a:t>
            </a:r>
            <a:endParaRPr lang="en-GB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7E9C0-5792-A64D-820B-B2B9E42BF4D1}"/>
              </a:ext>
            </a:extLst>
          </p:cNvPr>
          <p:cNvSpPr txBox="1"/>
          <p:nvPr/>
        </p:nvSpPr>
        <p:spPr>
          <a:xfrm>
            <a:off x="576426" y="2060624"/>
            <a:ext cx="197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Qvideo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616314E-A2A7-0343-B24C-8AACD7EE3DB2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10" name="圖形 7">
              <a:extLst>
                <a:ext uri="{FF2B5EF4-FFF2-40B4-BE49-F238E27FC236}">
                  <a16:creationId xmlns:a16="http://schemas.microsoft.com/office/drawing/2014/main" id="{7A73CDEB-6A69-E348-B56A-B015D1151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11" name="直線接點 6">
              <a:extLst>
                <a:ext uri="{FF2B5EF4-FFF2-40B4-BE49-F238E27FC236}">
                  <a16:creationId xmlns:a16="http://schemas.microsoft.com/office/drawing/2014/main" id="{B9DD7C91-6411-FB42-A313-4A68CF8D4F20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8352F45-DD8D-453E-BDAA-5D9ECE0F87B1}"/>
              </a:ext>
            </a:extLst>
          </p:cNvPr>
          <p:cNvGrpSpPr/>
          <p:nvPr/>
        </p:nvGrpSpPr>
        <p:grpSpPr>
          <a:xfrm>
            <a:off x="8903135" y="1042456"/>
            <a:ext cx="4356031" cy="5407409"/>
            <a:chOff x="3484835" y="555526"/>
            <a:chExt cx="3606808" cy="4477354"/>
          </a:xfrm>
        </p:grpSpPr>
        <p:pic>
          <p:nvPicPr>
            <p:cNvPr id="15" name="Picture 2" descr="apple-iphone6-gold-portrait.png">
              <a:extLst>
                <a:ext uri="{FF2B5EF4-FFF2-40B4-BE49-F238E27FC236}">
                  <a16:creationId xmlns:a16="http://schemas.microsoft.com/office/drawing/2014/main" id="{9E75473B-AA08-4BF0-B9CE-6E58937E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0" b="8561"/>
            <a:stretch/>
          </p:blipFill>
          <p:spPr>
            <a:xfrm>
              <a:off x="3484835" y="555526"/>
              <a:ext cx="3606808" cy="4477354"/>
            </a:xfrm>
            <a:prstGeom prst="rect">
              <a:avLst/>
            </a:prstGeom>
          </p:spPr>
        </p:pic>
        <p:pic>
          <p:nvPicPr>
            <p:cNvPr id="17" name="Shape 266">
              <a:extLst>
                <a:ext uri="{FF2B5EF4-FFF2-40B4-BE49-F238E27FC236}">
                  <a16:creationId xmlns:a16="http://schemas.microsoft.com/office/drawing/2014/main" id="{4EBE8079-4772-4FFF-BF34-D34A5C3F818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07904" y="1419622"/>
              <a:ext cx="1728192" cy="3024336"/>
            </a:xfrm>
            <a:prstGeom prst="rect">
              <a:avLst/>
            </a:prstGeom>
            <a:noFill/>
            <a:ln>
              <a:noFill/>
            </a:ln>
            <a:effectLst>
              <a:innerShdw blurRad="63500">
                <a:prstClr val="black">
                  <a:alpha val="84000"/>
                </a:prstClr>
              </a:innerShdw>
            </a:effectLst>
          </p:spPr>
        </p:pic>
      </p:grpSp>
      <p:pic>
        <p:nvPicPr>
          <p:cNvPr id="18" name="Picture 2" descr="D:\工作進行中\臨時PPT\20171018_2017 QNAP 多媒體娛樂\videostation_512.png">
            <a:extLst>
              <a:ext uri="{FF2B5EF4-FFF2-40B4-BE49-F238E27FC236}">
                <a16:creationId xmlns:a16="http://schemas.microsoft.com/office/drawing/2014/main" id="{E2D4A29B-ADCB-4A8F-9F80-EFD0BD39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798" y="5319519"/>
            <a:ext cx="1053633" cy="1053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7296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6743015" y="2434734"/>
            <a:ext cx="4992554" cy="1649609"/>
            <a:chOff x="-101108" y="1427934"/>
            <a:chExt cx="3744415" cy="1237206"/>
          </a:xfrm>
        </p:grpSpPr>
        <p:sp>
          <p:nvSpPr>
            <p:cNvPr id="27" name="矩形 26"/>
            <p:cNvSpPr/>
            <p:nvPr/>
          </p:nvSpPr>
          <p:spPr>
            <a:xfrm>
              <a:off x="-101108" y="1857370"/>
              <a:ext cx="3744415" cy="807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133" b="1">
                  <a:latin typeface="微軟正黑體" pitchFamily="34" charset="-120"/>
                  <a:ea typeface="微軟正黑體" pitchFamily="34" charset="-120"/>
                </a:rPr>
                <a:t>可串流 </a:t>
              </a:r>
              <a:r>
                <a:rPr lang="en-US" altLang="zh-TW" sz="2133" b="1"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2133" b="1">
                  <a:latin typeface="微軟正黑體" pitchFamily="34" charset="-120"/>
                  <a:ea typeface="微軟正黑體" pitchFamily="34" charset="-120"/>
                </a:rPr>
                <a:t> 中的多媒體檔案至大螢幕上。</a:t>
              </a:r>
              <a:endParaRPr lang="en-US" altLang="zh-TW" sz="2133" b="1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133" b="1">
                  <a:latin typeface="微軟正黑體" pitchFamily="34" charset="-120"/>
                  <a:ea typeface="微軟正黑體" pitchFamily="34" charset="-120"/>
                </a:rPr>
                <a:t>搭配簡易的操作模式，讓一家大小都能輕易享受大螢幕瀏覽。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-101108" y="1427934"/>
              <a:ext cx="1315504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200" b="1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Qmedia</a:t>
              </a:r>
              <a:endParaRPr lang="en-US" altLang="zh-TW" sz="32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Shape 263">
            <a:extLst>
              <a:ext uri="{FF2B5EF4-FFF2-40B4-BE49-F238E27FC236}">
                <a16:creationId xmlns:a16="http://schemas.microsoft.com/office/drawing/2014/main" id="{6F281111-CC2E-8747-AEF2-C8B664651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5815" y="0"/>
            <a:ext cx="10515600" cy="1820411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zh-CN" altLang="en-US"/>
              <a:t>你也可以在電視上盡情享受</a:t>
            </a:r>
            <a:endParaRPr lang="en-GB"/>
          </a:p>
        </p:txBody>
      </p:sp>
      <p:grpSp>
        <p:nvGrpSpPr>
          <p:cNvPr id="18" name="群組 8">
            <a:extLst>
              <a:ext uri="{FF2B5EF4-FFF2-40B4-BE49-F238E27FC236}">
                <a16:creationId xmlns:a16="http://schemas.microsoft.com/office/drawing/2014/main" id="{C3E850FE-6D2C-254C-90FC-225F6C8DE108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19" name="圖形 7">
              <a:extLst>
                <a:ext uri="{FF2B5EF4-FFF2-40B4-BE49-F238E27FC236}">
                  <a16:creationId xmlns:a16="http://schemas.microsoft.com/office/drawing/2014/main" id="{AC19CCC1-82FC-804D-B4EF-5BE1CC7B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20" name="直線接點 6">
              <a:extLst>
                <a:ext uri="{FF2B5EF4-FFF2-40B4-BE49-F238E27FC236}">
                  <a16:creationId xmlns:a16="http://schemas.microsoft.com/office/drawing/2014/main" id="{2F3DEE1F-94AA-1E44-9D04-054DF2A35C48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340B00F-7AA6-C542-9515-FB077B2F6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67" y="5113842"/>
            <a:ext cx="991757" cy="991757"/>
          </a:xfrm>
          <a:prstGeom prst="rect">
            <a:avLst/>
          </a:prstGeom>
          <a:effectLst>
            <a:reflection stA="13000" endPos="59000" dist="508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B11A09-840D-CB44-8166-8130A3421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25" y="5132042"/>
            <a:ext cx="955358" cy="955358"/>
          </a:xfrm>
          <a:prstGeom prst="rect">
            <a:avLst/>
          </a:prstGeom>
          <a:effectLst>
            <a:reflection stA="13000" endPos="59000" dist="127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F21AD1-AA95-AF4B-9EF8-5A0E85E21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7584" y="5104503"/>
            <a:ext cx="1010437" cy="1010437"/>
          </a:xfrm>
          <a:prstGeom prst="rect">
            <a:avLst/>
          </a:prstGeom>
          <a:effectLst>
            <a:reflection stA="13000" endPos="59000" dist="889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597DBC-4EDF-814B-99CF-7E286DE16F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315"/>
          <a:stretch/>
        </p:blipFill>
        <p:spPr>
          <a:xfrm>
            <a:off x="10493922" y="5062758"/>
            <a:ext cx="1143270" cy="1093929"/>
          </a:xfrm>
          <a:prstGeom prst="rect">
            <a:avLst/>
          </a:prstGeom>
          <a:effectLst>
            <a:reflection stA="13000" endPos="59000" dist="50800" dir="5400000" sy="-100000" algn="bl" rotWithShape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B612AE-1537-DF47-8CB2-EA2F20DA648C}"/>
              </a:ext>
            </a:extLst>
          </p:cNvPr>
          <p:cNvSpPr txBox="1"/>
          <p:nvPr/>
        </p:nvSpPr>
        <p:spPr>
          <a:xfrm>
            <a:off x="10459164" y="6114940"/>
            <a:ext cx="130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/>
              <a:t>Android TV</a:t>
            </a:r>
            <a:endParaRPr lang="en-US" sz="11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917CDA-9131-3044-B29E-2D8FA0780B8F}"/>
              </a:ext>
            </a:extLst>
          </p:cNvPr>
          <p:cNvSpPr txBox="1"/>
          <p:nvPr/>
        </p:nvSpPr>
        <p:spPr>
          <a:xfrm>
            <a:off x="9302341" y="6114940"/>
            <a:ext cx="1010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/>
              <a:t>Roku TV</a:t>
            </a:r>
            <a:endParaRPr lang="en-US" sz="11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B779F2-7AD5-2641-8FCE-2FE75AFF7B50}"/>
              </a:ext>
            </a:extLst>
          </p:cNvPr>
          <p:cNvSpPr txBox="1"/>
          <p:nvPr/>
        </p:nvSpPr>
        <p:spPr>
          <a:xfrm>
            <a:off x="8036797" y="6114940"/>
            <a:ext cx="1084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/>
              <a:t>Fire TV</a:t>
            </a:r>
            <a:endParaRPr lang="en-US" sz="11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E32F9-EEBB-0C4F-8211-4E901C928EED}"/>
              </a:ext>
            </a:extLst>
          </p:cNvPr>
          <p:cNvSpPr txBox="1"/>
          <p:nvPr/>
        </p:nvSpPr>
        <p:spPr>
          <a:xfrm>
            <a:off x="6800777" y="6114940"/>
            <a:ext cx="114264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>
                <a:latin typeface="Arial"/>
                <a:cs typeface="Arial"/>
              </a:rPr>
              <a:t>Apple TV</a:t>
            </a:r>
            <a:endParaRPr lang="en-US" sz="1100">
              <a:latin typeface="Arial"/>
              <a:cs typeface="Arial"/>
            </a:endParaRPr>
          </a:p>
        </p:txBody>
      </p:sp>
      <p:pic>
        <p:nvPicPr>
          <p:cNvPr id="4" name="圖片 3" descr="一張含有 監視器, 電子用品, 顯示, 螢幕 的圖片&#10;&#10;自動產生的描述">
            <a:extLst>
              <a:ext uri="{FF2B5EF4-FFF2-40B4-BE49-F238E27FC236}">
                <a16:creationId xmlns:a16="http://schemas.microsoft.com/office/drawing/2014/main" id="{E9999A00-0F74-4BAD-8DB5-C0BDBC6C7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968"/>
            <a:ext cx="6255719" cy="4625527"/>
          </a:xfrm>
          <a:prstGeom prst="rect">
            <a:avLst/>
          </a:prstGeom>
          <a:effectLst>
            <a:outerShdw blurRad="304800" dist="114300" dir="7260000" sx="102000" sy="102000" algn="r" rotWithShape="0">
              <a:prstClr val="black">
                <a:alpha val="13000"/>
              </a:prstClr>
            </a:outerShdw>
          </a:effectLst>
        </p:spPr>
      </p:pic>
      <p:pic>
        <p:nvPicPr>
          <p:cNvPr id="24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5874A3A-D885-4BD9-A461-AA739C036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002" y="2275766"/>
            <a:ext cx="5249578" cy="31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2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98A33F9A-8DBF-4B95-8E97-962E8B5FDACC}"/>
              </a:ext>
            </a:extLst>
          </p:cNvPr>
          <p:cNvSpPr txBox="1"/>
          <p:nvPr/>
        </p:nvSpPr>
        <p:spPr>
          <a:xfrm>
            <a:off x="3369264" y="3195981"/>
            <a:ext cx="6135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kern="3600" spc="8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新機介紹</a:t>
            </a:r>
            <a:endParaRPr lang="en-US" altLang="zh-CN" sz="3600" kern="3600" spc="8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024B9A70-BC8D-41BE-A56A-64FA0615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5057" y="4186345"/>
            <a:ext cx="5000625" cy="1381125"/>
          </a:xfrm>
          <a:prstGeom prst="rect">
            <a:avLst/>
          </a:prstGeom>
          <a:effectLst>
            <a:outerShdw blurRad="177800" dist="330200" dir="16200000" sx="101000" sy="101000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10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D721D47B-73CD-4562-9BC8-456F5CEA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6200" y="6164394"/>
            <a:ext cx="3577166" cy="756854"/>
          </a:xfrm>
          <a:prstGeom prst="rect">
            <a:avLst/>
          </a:prstGeom>
        </p:spPr>
      </p:pic>
      <p:pic>
        <p:nvPicPr>
          <p:cNvPr id="6" name="圖片 5" descr="一張含有 畫畫, 標誌 的圖片&#10;&#10;自動產生的描述">
            <a:extLst>
              <a:ext uri="{FF2B5EF4-FFF2-40B4-BE49-F238E27FC236}">
                <a16:creationId xmlns:a16="http://schemas.microsoft.com/office/drawing/2014/main" id="{355B6F22-DF4E-4D4A-8EB8-7A30AE687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61" y="2219413"/>
            <a:ext cx="2713567" cy="2713567"/>
          </a:xfrm>
          <a:prstGeom prst="rect">
            <a:avLst/>
          </a:prstGeom>
          <a:effectLst>
            <a:outerShdw blurRad="596900" dist="736600" dir="7980000" sx="111000" sy="111000" algn="r" rotWithShape="0">
              <a:prstClr val="black">
                <a:alpha val="19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3E1C9A-D75B-4ABE-9398-EA5ADD9B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9" y="1"/>
            <a:ext cx="11207144" cy="1636610"/>
          </a:xfrm>
        </p:spPr>
        <p:txBody>
          <a:bodyPr>
            <a:normAutofit/>
          </a:bodyPr>
          <a:lstStyle/>
          <a:p>
            <a:pPr algn="ctr"/>
            <a:r>
              <a:rPr lang="en-US" altLang="zh-TW" sz="4600"/>
              <a:t>Video Station </a:t>
            </a:r>
            <a:r>
              <a:rPr lang="ja-JP" altLang="en-US" sz="4600"/>
              <a:t>嶄新亮相</a:t>
            </a:r>
            <a:endParaRPr lang="zh-TW" altLang="en-US" sz="460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E58210C-FA73-44CC-A660-0F31AA00D3F7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38E2D4BF-66A5-41E4-80CE-0054C9D26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E727C933-D6D0-4C74-8E63-38B4E5FC39ED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8C3800-4416-0848-AB5E-1A53917C0E4A}"/>
              </a:ext>
            </a:extLst>
          </p:cNvPr>
          <p:cNvSpPr txBox="1"/>
          <p:nvPr/>
        </p:nvSpPr>
        <p:spPr>
          <a:xfrm>
            <a:off x="492428" y="1820411"/>
            <a:ext cx="6057812" cy="4421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為什麼要用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5.5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CN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要怎麼開始使用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我有電影、我有影集，要怎麼分類呢？</a:t>
            </a:r>
            <a:endParaRPr lang="en-US" altLang="zh-CN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我有一些經典系列影片，要怎麼整理呢？</a:t>
            </a:r>
            <a:endParaRPr lang="en-US" altLang="zh-CN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我可以依照我的喜好、需求整理影片嗎？</a:t>
            </a:r>
            <a:endParaRPr lang="en-US" altLang="zh-CN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我只能守在電腦前看影片嗎？</a:t>
            </a:r>
            <a:endParaRPr lang="en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一張含有 室內, 遊戲, 影片, 白色 的圖片&#10;&#10;自動產生的描述">
            <a:extLst>
              <a:ext uri="{FF2B5EF4-FFF2-40B4-BE49-F238E27FC236}">
                <a16:creationId xmlns:a16="http://schemas.microsoft.com/office/drawing/2014/main" id="{029F08C1-4A4F-41E4-8233-E0A525CD90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r="19723"/>
          <a:stretch/>
        </p:blipFill>
        <p:spPr>
          <a:xfrm>
            <a:off x="9267187" y="3866041"/>
            <a:ext cx="2810071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05DC-72E2-D14C-AFE8-D3A48240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9" y="0"/>
            <a:ext cx="11207144" cy="1820411"/>
          </a:xfrm>
        </p:spPr>
        <p:txBody>
          <a:bodyPr/>
          <a:lstStyle/>
          <a:p>
            <a:pPr algn="ctr"/>
            <a:r>
              <a:rPr lang="en-US" altLang="zh-TW"/>
              <a:t>TS-x31K</a:t>
            </a:r>
            <a:r>
              <a:rPr lang="zh-TW" altLang="en-US"/>
              <a:t> 系列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DE198353-D427-074B-9B73-C32296EB2FD9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AF061E2F-C1E5-F347-B25F-46D41F15B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A558EE5B-7485-E042-9917-92BA28D6F24D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圖片 11">
            <a:extLst>
              <a:ext uri="{FF2B5EF4-FFF2-40B4-BE49-F238E27FC236}">
                <a16:creationId xmlns:a16="http://schemas.microsoft.com/office/drawing/2014/main" id="{55F03BF2-8C4D-4A4A-879C-E9EB8AC344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968"/>
          <a:stretch/>
        </p:blipFill>
        <p:spPr>
          <a:xfrm>
            <a:off x="5438697" y="3655900"/>
            <a:ext cx="5419493" cy="3222417"/>
          </a:xfrm>
          <a:prstGeom prst="rect">
            <a:avLst/>
          </a:prstGeom>
        </p:spPr>
      </p:pic>
      <p:sp>
        <p:nvSpPr>
          <p:cNvPr id="8" name="矩形: 圓角 46">
            <a:extLst>
              <a:ext uri="{FF2B5EF4-FFF2-40B4-BE49-F238E27FC236}">
                <a16:creationId xmlns:a16="http://schemas.microsoft.com/office/drawing/2014/main" id="{6C9467ED-91C0-3947-9BF8-17A9941E6E8D}"/>
              </a:ext>
            </a:extLst>
          </p:cNvPr>
          <p:cNvSpPr/>
          <p:nvPr/>
        </p:nvSpPr>
        <p:spPr>
          <a:xfrm>
            <a:off x="8074586" y="3466167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32">
            <a:extLst>
              <a:ext uri="{FF2B5EF4-FFF2-40B4-BE49-F238E27FC236}">
                <a16:creationId xmlns:a16="http://schemas.microsoft.com/office/drawing/2014/main" id="{55956055-AB7E-8C42-BDA7-DD48867F521A}"/>
              </a:ext>
            </a:extLst>
          </p:cNvPr>
          <p:cNvSpPr/>
          <p:nvPr/>
        </p:nvSpPr>
        <p:spPr>
          <a:xfrm>
            <a:off x="6107265" y="3218361"/>
            <a:ext cx="1449912" cy="333640"/>
          </a:xfrm>
          <a:prstGeom prst="roundRect">
            <a:avLst>
              <a:gd name="adj" fmla="val 20570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EC897C40-3B96-DC42-B70D-A558EEE104E5}"/>
              </a:ext>
            </a:extLst>
          </p:cNvPr>
          <p:cNvSpPr/>
          <p:nvPr/>
        </p:nvSpPr>
        <p:spPr>
          <a:xfrm>
            <a:off x="6371272" y="3202019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TS-431K</a:t>
            </a:r>
          </a:p>
        </p:txBody>
      </p:sp>
      <p:sp>
        <p:nvSpPr>
          <p:cNvPr id="11" name="矩形: 圓角 42">
            <a:extLst>
              <a:ext uri="{FF2B5EF4-FFF2-40B4-BE49-F238E27FC236}">
                <a16:creationId xmlns:a16="http://schemas.microsoft.com/office/drawing/2014/main" id="{4A499878-92A0-E949-A2D2-15EFA1E37E52}"/>
              </a:ext>
            </a:extLst>
          </p:cNvPr>
          <p:cNvSpPr/>
          <p:nvPr/>
        </p:nvSpPr>
        <p:spPr>
          <a:xfrm>
            <a:off x="9554096" y="3473234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39">
            <a:extLst>
              <a:ext uri="{FF2B5EF4-FFF2-40B4-BE49-F238E27FC236}">
                <a16:creationId xmlns:a16="http://schemas.microsoft.com/office/drawing/2014/main" id="{BD3D5D08-6B7A-9F4C-BEA6-DBABA4D4C49D}"/>
              </a:ext>
            </a:extLst>
          </p:cNvPr>
          <p:cNvSpPr/>
          <p:nvPr/>
        </p:nvSpPr>
        <p:spPr>
          <a:xfrm>
            <a:off x="8206306" y="3455123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TS-231K</a:t>
            </a:r>
          </a:p>
        </p:txBody>
      </p:sp>
      <p:sp>
        <p:nvSpPr>
          <p:cNvPr id="13" name="矩形 41">
            <a:extLst>
              <a:ext uri="{FF2B5EF4-FFF2-40B4-BE49-F238E27FC236}">
                <a16:creationId xmlns:a16="http://schemas.microsoft.com/office/drawing/2014/main" id="{5B04B8E9-81E7-F34C-A03A-A88FD642C6D8}"/>
              </a:ext>
            </a:extLst>
          </p:cNvPr>
          <p:cNvSpPr/>
          <p:nvPr/>
        </p:nvSpPr>
        <p:spPr>
          <a:xfrm>
            <a:off x="9702454" y="3455123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TS-131K</a:t>
            </a:r>
          </a:p>
        </p:txBody>
      </p:sp>
      <p:pic>
        <p:nvPicPr>
          <p:cNvPr id="14" name="圖形 5">
            <a:extLst>
              <a:ext uri="{FF2B5EF4-FFF2-40B4-BE49-F238E27FC236}">
                <a16:creationId xmlns:a16="http://schemas.microsoft.com/office/drawing/2014/main" id="{A19D454F-F5DF-7D48-B86D-1299FE0B6C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2398" y="2003077"/>
            <a:ext cx="3294426" cy="615053"/>
          </a:xfrm>
          <a:prstGeom prst="rect">
            <a:avLst/>
          </a:prstGeom>
        </p:spPr>
      </p:pic>
      <p:sp>
        <p:nvSpPr>
          <p:cNvPr id="17" name="矩形 2">
            <a:extLst>
              <a:ext uri="{FF2B5EF4-FFF2-40B4-BE49-F238E27FC236}">
                <a16:creationId xmlns:a16="http://schemas.microsoft.com/office/drawing/2014/main" id="{19102D4D-3DA7-AB4C-A3E2-22A1A3A10E61}"/>
              </a:ext>
            </a:extLst>
          </p:cNvPr>
          <p:cNvSpPr/>
          <p:nvPr/>
        </p:nvSpPr>
        <p:spPr>
          <a:xfrm>
            <a:off x="8014312" y="2742190"/>
            <a:ext cx="3015569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US" altLang="ja-JP"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Alpine AL-214 ARM v7 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處理器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5D82A2-D658-594B-8FE3-347ED0675816}"/>
              </a:ext>
            </a:extLst>
          </p:cNvPr>
          <p:cNvSpPr txBox="1"/>
          <p:nvPr/>
        </p:nvSpPr>
        <p:spPr>
          <a:xfrm>
            <a:off x="466214" y="3429000"/>
            <a:ext cx="467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親民款四核心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1.7GHz</a:t>
            </a:r>
            <a:endParaRPr lang="en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37C3B-16EC-AA4F-8CD1-D8A5FBD27874}"/>
              </a:ext>
            </a:extLst>
          </p:cNvPr>
          <p:cNvSpPr txBox="1"/>
          <p:nvPr/>
        </p:nvSpPr>
        <p:spPr>
          <a:xfrm>
            <a:off x="1273324" y="425913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新春升級上市</a:t>
            </a:r>
            <a:endParaRPr lang="en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4881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5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2413861" y="2718506"/>
            <a:ext cx="63077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為什麼要用</a:t>
            </a:r>
            <a:endParaRPr lang="en-US" altLang="zh-CN" sz="3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5.5?</a:t>
            </a:r>
            <a:endParaRPr lang="en-TW" sz="4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C15C7B90-7DB0-4FED-B525-8876AD5CA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3856"/>
          <a:stretch/>
        </p:blipFill>
        <p:spPr>
          <a:xfrm>
            <a:off x="2648785" y="4234098"/>
            <a:ext cx="5161528" cy="2623902"/>
          </a:xfrm>
          <a:prstGeom prst="rect">
            <a:avLst/>
          </a:prstGeom>
          <a:effectLst>
            <a:outerShdw blurRad="381000" dist="431800" dir="8100000" algn="tr" rotWithShape="0">
              <a:prstClr val="black">
                <a:alpha val="14000"/>
              </a:prstClr>
            </a:outerShdw>
          </a:effectLst>
        </p:spPr>
      </p:pic>
      <p:pic>
        <p:nvPicPr>
          <p:cNvPr id="7" name="圖片 6" descr="一張含有 個人, 蛋糕, 服飾, 室內 的圖片&#10;&#10;自動產生的描述">
            <a:extLst>
              <a:ext uri="{FF2B5EF4-FFF2-40B4-BE49-F238E27FC236}">
                <a16:creationId xmlns:a16="http://schemas.microsoft.com/office/drawing/2014/main" id="{E91EA9C2-4355-47BF-8CC4-B73F3F94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83" y="1979001"/>
            <a:ext cx="4403429" cy="487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桌, 坐, 電腦, 書桌 的圖片&#10;&#10;自動產生的描述">
            <a:extLst>
              <a:ext uri="{FF2B5EF4-FFF2-40B4-BE49-F238E27FC236}">
                <a16:creationId xmlns:a16="http://schemas.microsoft.com/office/drawing/2014/main" id="{6A51DAB7-9BC3-46ED-AF2D-2E64F53DC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b="9371"/>
          <a:stretch/>
        </p:blipFill>
        <p:spPr>
          <a:xfrm>
            <a:off x="0" y="1775807"/>
            <a:ext cx="5724644" cy="4451795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F1261EA-B4A0-4F04-A5A7-2A68013FB57E}"/>
              </a:ext>
            </a:extLst>
          </p:cNvPr>
          <p:cNvSpPr/>
          <p:nvPr/>
        </p:nvSpPr>
        <p:spPr>
          <a:xfrm>
            <a:off x="5050152" y="4161508"/>
            <a:ext cx="6649420" cy="2475225"/>
          </a:xfrm>
          <a:prstGeom prst="roundRect">
            <a:avLst>
              <a:gd name="adj" fmla="val 10233"/>
            </a:avLst>
          </a:prstGeom>
          <a:solidFill>
            <a:schemeClr val="bg2"/>
          </a:solidFill>
          <a:ln>
            <a:noFill/>
          </a:ln>
          <a:effectLst>
            <a:innerShdw blurRad="1524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DDD14B56-C3F5-624A-B3AA-05E1FE74EF0D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A12140ED-1AD2-8044-81EB-45260E8BC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932826A9-DEB2-4F4E-A482-678D67801845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D341FC7-88B7-4E94-8977-C8EED83F42FB}"/>
              </a:ext>
            </a:extLst>
          </p:cNvPr>
          <p:cNvSpPr/>
          <p:nvPr/>
        </p:nvSpPr>
        <p:spPr>
          <a:xfrm>
            <a:off x="5622406" y="1445851"/>
            <a:ext cx="5543940" cy="2475225"/>
          </a:xfrm>
          <a:prstGeom prst="roundRect">
            <a:avLst>
              <a:gd name="adj" fmla="val 7983"/>
            </a:avLst>
          </a:prstGeom>
          <a:solidFill>
            <a:schemeClr val="bg2"/>
          </a:solidFill>
          <a:ln>
            <a:noFill/>
          </a:ln>
          <a:effectLst>
            <a:innerShdw blurRad="1524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6D7AF-6EE1-E844-9B79-BC1AA3C8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8" y="1"/>
            <a:ext cx="11238655" cy="1627024"/>
          </a:xfrm>
        </p:spPr>
        <p:txBody>
          <a:bodyPr/>
          <a:lstStyle/>
          <a:p>
            <a:pPr algn="ctr"/>
            <a:r>
              <a:rPr lang="zh-CN" altLang="en-US"/>
              <a:t>為什麼要用</a:t>
            </a:r>
            <a:r>
              <a:rPr lang="zh-TW" altLang="en-US"/>
              <a:t> </a:t>
            </a:r>
            <a:r>
              <a:rPr lang="en-US" altLang="zh-TW"/>
              <a:t>Video</a:t>
            </a:r>
            <a:r>
              <a:rPr lang="zh-TW" altLang="en-US"/>
              <a:t> </a:t>
            </a:r>
            <a:r>
              <a:rPr lang="en-US" altLang="zh-TW"/>
              <a:t>Station</a:t>
            </a:r>
            <a:r>
              <a:rPr lang="zh-TW" altLang="en-US"/>
              <a:t> </a:t>
            </a:r>
            <a:r>
              <a:rPr lang="en-US" altLang="zh-TW"/>
              <a:t>5.5</a:t>
            </a:r>
            <a:r>
              <a:rPr lang="zh-TW" altLang="en-US"/>
              <a:t>？</a:t>
            </a:r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E899F-1BCD-064C-9146-2181DCE8D98E}"/>
              </a:ext>
            </a:extLst>
          </p:cNvPr>
          <p:cNvSpPr txBox="1"/>
          <p:nvPr/>
        </p:nvSpPr>
        <p:spPr>
          <a:xfrm>
            <a:off x="6254964" y="1523322"/>
            <a:ext cx="4745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還沒開始用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的你，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有沒有一大堆雜亂的影片蒐藏</a:t>
            </a:r>
            <a:b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不知道該怎麼整理呢？</a:t>
            </a:r>
            <a:endParaRPr lang="en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301BA-3E57-FC43-8194-2960C512AA63}"/>
              </a:ext>
            </a:extLst>
          </p:cNvPr>
          <p:cNvSpPr txBox="1"/>
          <p:nvPr/>
        </p:nvSpPr>
        <p:spPr>
          <a:xfrm>
            <a:off x="5711484" y="4416026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已經開始用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的你，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是不是在期待著</a:t>
            </a: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介面可以看起來更舒服？</a:t>
            </a:r>
            <a:endParaRPr lang="en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DA925-9DE1-C044-ADC9-64EC1DE8C86A}"/>
              </a:ext>
            </a:extLst>
          </p:cNvPr>
          <p:cNvSpPr txBox="1"/>
          <p:nvPr/>
        </p:nvSpPr>
        <p:spPr>
          <a:xfrm>
            <a:off x="6310492" y="2923279"/>
            <a:ext cx="4130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現在就開始用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來建立屬於你的影片庫吧！</a:t>
            </a:r>
            <a:endParaRPr lang="en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9C2BE-5866-AF4E-97FF-66E953267160}"/>
              </a:ext>
            </a:extLst>
          </p:cNvPr>
          <p:cNvSpPr txBox="1"/>
          <p:nvPr/>
        </p:nvSpPr>
        <p:spPr>
          <a:xfrm>
            <a:off x="5789473" y="5491516"/>
            <a:ext cx="41857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現在就更新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來體驗最新的介面設計吧！</a:t>
            </a:r>
            <a:endParaRPr lang="en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C138D63-0B77-47BB-9E5F-5270AD21798C}"/>
              </a:ext>
            </a:extLst>
          </p:cNvPr>
          <p:cNvGrpSpPr/>
          <p:nvPr/>
        </p:nvGrpSpPr>
        <p:grpSpPr>
          <a:xfrm>
            <a:off x="5360394" y="1430896"/>
            <a:ext cx="879683" cy="916385"/>
            <a:chOff x="4996071" y="1872122"/>
            <a:chExt cx="879683" cy="916385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2E2ACD36-DD34-40CE-AD28-63D524B68F75}"/>
                </a:ext>
              </a:extLst>
            </p:cNvPr>
            <p:cNvSpPr/>
            <p:nvPr/>
          </p:nvSpPr>
          <p:spPr>
            <a:xfrm rot="1724593">
              <a:off x="5036829" y="2484826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語音泡泡: 圓角矩形 15">
              <a:extLst>
                <a:ext uri="{FF2B5EF4-FFF2-40B4-BE49-F238E27FC236}">
                  <a16:creationId xmlns:a16="http://schemas.microsoft.com/office/drawing/2014/main" id="{C8B1F452-E8DC-4424-AD32-472EBCE0EBB3}"/>
                </a:ext>
              </a:extLst>
            </p:cNvPr>
            <p:cNvSpPr/>
            <p:nvPr/>
          </p:nvSpPr>
          <p:spPr>
            <a:xfrm>
              <a:off x="4996071" y="1872122"/>
              <a:ext cx="879683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AC0014"/>
                </a:gs>
                <a:gs pos="100000">
                  <a:srgbClr val="D00000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Q1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D76209F-6483-4F0F-9860-987B52A1DA79}"/>
              </a:ext>
            </a:extLst>
          </p:cNvPr>
          <p:cNvGrpSpPr/>
          <p:nvPr/>
        </p:nvGrpSpPr>
        <p:grpSpPr>
          <a:xfrm>
            <a:off x="5334499" y="2789036"/>
            <a:ext cx="931472" cy="931336"/>
            <a:chOff x="4970176" y="3230262"/>
            <a:chExt cx="931472" cy="931336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D4F068BC-E3CD-4755-B6BE-840807CA4B3B}"/>
                </a:ext>
              </a:extLst>
            </p:cNvPr>
            <p:cNvSpPr/>
            <p:nvPr/>
          </p:nvSpPr>
          <p:spPr>
            <a:xfrm rot="1724593">
              <a:off x="5105591" y="3857917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語音泡泡: 圓角矩形 27">
              <a:extLst>
                <a:ext uri="{FF2B5EF4-FFF2-40B4-BE49-F238E27FC236}">
                  <a16:creationId xmlns:a16="http://schemas.microsoft.com/office/drawing/2014/main" id="{EB3287C9-E717-43EC-A434-6A539EA5FA5A}"/>
                </a:ext>
              </a:extLst>
            </p:cNvPr>
            <p:cNvSpPr/>
            <p:nvPr/>
          </p:nvSpPr>
          <p:spPr>
            <a:xfrm flipH="1">
              <a:off x="4970176" y="3230262"/>
              <a:ext cx="931472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0DD1A2"/>
                </a:gs>
                <a:gs pos="100000">
                  <a:srgbClr val="00F1AC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A1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30" name="群組 8">
            <a:extLst>
              <a:ext uri="{FF2B5EF4-FFF2-40B4-BE49-F238E27FC236}">
                <a16:creationId xmlns:a16="http://schemas.microsoft.com/office/drawing/2014/main" id="{9832A8DF-6CB3-4C79-B9CA-1AB9953EE58B}"/>
              </a:ext>
            </a:extLst>
          </p:cNvPr>
          <p:cNvGrpSpPr/>
          <p:nvPr/>
        </p:nvGrpSpPr>
        <p:grpSpPr>
          <a:xfrm>
            <a:off x="6240076" y="2782724"/>
            <a:ext cx="4760673" cy="367598"/>
            <a:chOff x="492428" y="1636612"/>
            <a:chExt cx="11207144" cy="367598"/>
          </a:xfrm>
        </p:grpSpPr>
        <p:pic>
          <p:nvPicPr>
            <p:cNvPr id="31" name="圖形 7">
              <a:extLst>
                <a:ext uri="{FF2B5EF4-FFF2-40B4-BE49-F238E27FC236}">
                  <a16:creationId xmlns:a16="http://schemas.microsoft.com/office/drawing/2014/main" id="{5AEC036B-DD76-46BB-8CB8-91887A2AE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32" name="直線接點 6">
              <a:extLst>
                <a:ext uri="{FF2B5EF4-FFF2-40B4-BE49-F238E27FC236}">
                  <a16:creationId xmlns:a16="http://schemas.microsoft.com/office/drawing/2014/main" id="{CC7C18EA-C61D-4A71-83B2-2FF265C5743A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8CA39C3-BC84-46EB-832C-F78D3940C623}"/>
              </a:ext>
            </a:extLst>
          </p:cNvPr>
          <p:cNvGrpSpPr/>
          <p:nvPr/>
        </p:nvGrpSpPr>
        <p:grpSpPr>
          <a:xfrm>
            <a:off x="4788141" y="4146553"/>
            <a:ext cx="879683" cy="916385"/>
            <a:chOff x="4996071" y="1872122"/>
            <a:chExt cx="879683" cy="916385"/>
          </a:xfrm>
        </p:grpSpPr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F919DF6C-0068-4FA5-8D80-4796928D32A0}"/>
                </a:ext>
              </a:extLst>
            </p:cNvPr>
            <p:cNvSpPr/>
            <p:nvPr/>
          </p:nvSpPr>
          <p:spPr>
            <a:xfrm rot="1724593">
              <a:off x="5036829" y="2484826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語音泡泡: 圓角矩形 35">
              <a:extLst>
                <a:ext uri="{FF2B5EF4-FFF2-40B4-BE49-F238E27FC236}">
                  <a16:creationId xmlns:a16="http://schemas.microsoft.com/office/drawing/2014/main" id="{7722B261-9F6A-4A1F-A12D-75351B2FB30F}"/>
                </a:ext>
              </a:extLst>
            </p:cNvPr>
            <p:cNvSpPr/>
            <p:nvPr/>
          </p:nvSpPr>
          <p:spPr>
            <a:xfrm>
              <a:off x="4996071" y="1872122"/>
              <a:ext cx="879683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AC0014"/>
                </a:gs>
                <a:gs pos="100000">
                  <a:srgbClr val="D00000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Q2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80BD9108-2813-4AD8-B046-A9625EA9FD58}"/>
              </a:ext>
            </a:extLst>
          </p:cNvPr>
          <p:cNvGrpSpPr/>
          <p:nvPr/>
        </p:nvGrpSpPr>
        <p:grpSpPr>
          <a:xfrm>
            <a:off x="4762246" y="5504693"/>
            <a:ext cx="931472" cy="931336"/>
            <a:chOff x="4970176" y="3230262"/>
            <a:chExt cx="931472" cy="931336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A01BDFA7-3188-4616-8636-177284DA66C2}"/>
                </a:ext>
              </a:extLst>
            </p:cNvPr>
            <p:cNvSpPr/>
            <p:nvPr/>
          </p:nvSpPr>
          <p:spPr>
            <a:xfrm rot="1724593">
              <a:off x="5105591" y="3857917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語音泡泡: 圓角矩形 38">
              <a:extLst>
                <a:ext uri="{FF2B5EF4-FFF2-40B4-BE49-F238E27FC236}">
                  <a16:creationId xmlns:a16="http://schemas.microsoft.com/office/drawing/2014/main" id="{FF5E9B7A-19C2-4345-A75E-711ADA133960}"/>
                </a:ext>
              </a:extLst>
            </p:cNvPr>
            <p:cNvSpPr/>
            <p:nvPr/>
          </p:nvSpPr>
          <p:spPr>
            <a:xfrm flipH="1">
              <a:off x="4970176" y="3230262"/>
              <a:ext cx="931472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0DD1A2"/>
                </a:gs>
                <a:gs pos="100000">
                  <a:srgbClr val="00F1AC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A2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40" name="群組 8">
            <a:extLst>
              <a:ext uri="{FF2B5EF4-FFF2-40B4-BE49-F238E27FC236}">
                <a16:creationId xmlns:a16="http://schemas.microsoft.com/office/drawing/2014/main" id="{4FA485D2-4FCC-494E-A1A2-33563A58EFDE}"/>
              </a:ext>
            </a:extLst>
          </p:cNvPr>
          <p:cNvGrpSpPr/>
          <p:nvPr/>
        </p:nvGrpSpPr>
        <p:grpSpPr>
          <a:xfrm>
            <a:off x="5667823" y="5360697"/>
            <a:ext cx="5836800" cy="367598"/>
            <a:chOff x="492428" y="1636612"/>
            <a:chExt cx="11207144" cy="367598"/>
          </a:xfrm>
        </p:grpSpPr>
        <p:pic>
          <p:nvPicPr>
            <p:cNvPr id="41" name="圖形 7">
              <a:extLst>
                <a:ext uri="{FF2B5EF4-FFF2-40B4-BE49-F238E27FC236}">
                  <a16:creationId xmlns:a16="http://schemas.microsoft.com/office/drawing/2014/main" id="{7C7B192F-8149-45BA-BD92-0778C04C8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42" name="直線接點 6">
              <a:extLst>
                <a:ext uri="{FF2B5EF4-FFF2-40B4-BE49-F238E27FC236}">
                  <a16:creationId xmlns:a16="http://schemas.microsoft.com/office/drawing/2014/main" id="{7149CBCA-C9A1-4B61-B5B3-131C357560F2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5633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E0EE04E-B2EC-4F0B-A222-F48DD3FC4404}"/>
              </a:ext>
            </a:extLst>
          </p:cNvPr>
          <p:cNvSpPr/>
          <p:nvPr/>
        </p:nvSpPr>
        <p:spPr>
          <a:xfrm>
            <a:off x="2919882" y="3014182"/>
            <a:ext cx="5936340" cy="3908027"/>
          </a:xfrm>
          <a:prstGeom prst="roundRect">
            <a:avLst>
              <a:gd name="adj" fmla="val 8643"/>
            </a:avLst>
          </a:prstGeom>
          <a:gradFill>
            <a:gsLst>
              <a:gs pos="0">
                <a:srgbClr val="00825D">
                  <a:alpha val="57000"/>
                </a:srgb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16700A76-EE8D-4280-A0E9-252E80DE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76" y="2544640"/>
            <a:ext cx="6751655" cy="3695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4299969" y="4551682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</a:rPr>
              <a:t>要怎麼開始使用</a:t>
            </a:r>
            <a:endParaRPr lang="en-US" altLang="zh-CN" sz="3600">
              <a:solidFill>
                <a:schemeClr val="bg1"/>
              </a:solidFill>
            </a:endParaRPr>
          </a:p>
          <a:p>
            <a:pPr algn="ctr"/>
            <a:r>
              <a:rPr lang="zh-TW" altLang="en-US" sz="3600">
                <a:solidFill>
                  <a:schemeClr val="bg1"/>
                </a:solidFill>
              </a:rPr>
              <a:t>  </a:t>
            </a:r>
            <a:r>
              <a:rPr lang="en-US" altLang="zh-CN" sz="3600">
                <a:solidFill>
                  <a:schemeClr val="bg1"/>
                </a:solidFill>
              </a:rPr>
              <a:t>Video Station</a:t>
            </a:r>
            <a:r>
              <a:rPr lang="zh-CN" altLang="en-US" sz="3600">
                <a:solidFill>
                  <a:schemeClr val="bg1"/>
                </a:solidFill>
              </a:rPr>
              <a:t>？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2313F3D3-E04D-4F71-937B-228D168E8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5274" y="3014182"/>
            <a:ext cx="2653712" cy="13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A448F81-AB65-4354-82B6-B7D3B3E09093}"/>
              </a:ext>
            </a:extLst>
          </p:cNvPr>
          <p:cNvSpPr/>
          <p:nvPr/>
        </p:nvSpPr>
        <p:spPr>
          <a:xfrm>
            <a:off x="5390993" y="3288078"/>
            <a:ext cx="5936340" cy="4048588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8" y="1"/>
            <a:ext cx="11477963" cy="1636610"/>
          </a:xfrm>
        </p:spPr>
        <p:txBody>
          <a:bodyPr>
            <a:normAutofit/>
          </a:bodyPr>
          <a:lstStyle/>
          <a:p>
            <a:pPr algn="ctr"/>
            <a:r>
              <a:rPr lang="ja-JP" altLang="en-US"/>
              <a:t>要怎麼開始使用 </a:t>
            </a:r>
            <a:r>
              <a:rPr lang="en-US"/>
              <a:t>Video Station？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4ED4011-3C40-6D4E-BC7A-805F9BA82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18047" r="9764" b="2088"/>
          <a:stretch/>
        </p:blipFill>
        <p:spPr>
          <a:xfrm>
            <a:off x="6048466" y="3086659"/>
            <a:ext cx="6143534" cy="3771342"/>
          </a:xfrm>
          <a:prstGeom prst="rect">
            <a:avLst/>
          </a:prstGeom>
          <a:ln>
            <a:noFill/>
          </a:ln>
          <a:effectLst>
            <a:outerShdw blurRad="546100" dist="330200" dir="13500000" algn="br" rotWithShape="0">
              <a:prstClr val="black">
                <a:alpha val="17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8AD5B-7D68-5B46-9AD4-CA7C029CEE3F}"/>
              </a:ext>
            </a:extLst>
          </p:cNvPr>
          <p:cNvSpPr txBox="1"/>
          <p:nvPr/>
        </p:nvSpPr>
        <p:spPr>
          <a:xfrm>
            <a:off x="321109" y="3604308"/>
            <a:ext cx="5406157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1: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Multimedia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Console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進入「總覽」分頁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，確認「多媒體服務」已啟用。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2: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進入「多媒體應用程式」分頁，</a:t>
            </a:r>
            <a:b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並完成安裝。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3: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進入「內容管理」分頁，</a:t>
            </a:r>
            <a:b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的內容來源。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4: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，開始建立影片庫。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218C109-1E03-6D4C-894B-34203CAE11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18208" r="9847" b="66195"/>
          <a:stretch/>
        </p:blipFill>
        <p:spPr>
          <a:xfrm>
            <a:off x="2309027" y="1529566"/>
            <a:ext cx="9882973" cy="1189494"/>
          </a:xfrm>
          <a:prstGeom prst="rect">
            <a:avLst/>
          </a:prstGeom>
          <a:ln>
            <a:noFill/>
          </a:ln>
          <a:effectLst>
            <a:outerShdw blurRad="279400" dist="203200" dir="8100000" algn="tr" rotWithShape="0">
              <a:prstClr val="black">
                <a:alpha val="23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27A8DB4-882C-498B-B30F-78B674736DA6}"/>
              </a:ext>
            </a:extLst>
          </p:cNvPr>
          <p:cNvSpPr/>
          <p:nvPr/>
        </p:nvSpPr>
        <p:spPr>
          <a:xfrm>
            <a:off x="2309027" y="2289601"/>
            <a:ext cx="1928436" cy="367598"/>
          </a:xfrm>
          <a:prstGeom prst="rect">
            <a:avLst/>
          </a:prstGeom>
          <a:noFill/>
          <a:ln w="38100">
            <a:solidFill>
              <a:srgbClr val="00F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11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EDD6148-0698-457C-9501-7EFCAD5676CF}"/>
              </a:ext>
            </a:extLst>
          </p:cNvPr>
          <p:cNvSpPr/>
          <p:nvPr/>
        </p:nvSpPr>
        <p:spPr>
          <a:xfrm>
            <a:off x="5390993" y="3288078"/>
            <a:ext cx="5936340" cy="4048588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56797-0204-A34B-9CC6-C6DDA052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9" y="1"/>
            <a:ext cx="11207144" cy="1651466"/>
          </a:xfrm>
        </p:spPr>
        <p:txBody>
          <a:bodyPr/>
          <a:lstStyle/>
          <a:p>
            <a:pPr algn="ctr"/>
            <a:r>
              <a:rPr lang="ja-JP" altLang="en-US"/>
              <a:t>要怎麼開始使用 </a:t>
            </a:r>
            <a:r>
              <a:rPr lang="en-US"/>
              <a:t>Video Station？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7FB4DF3C-90A4-044F-A843-6BD4C455B42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C4388BF4-0385-714D-91D5-0687879A9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C082FEF8-D399-AB45-8A4E-747669496E8E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6C7413-CC6E-0A4B-965B-3EBB1C07D3BE}"/>
              </a:ext>
            </a:extLst>
          </p:cNvPr>
          <p:cNvSpPr txBox="1"/>
          <p:nvPr/>
        </p:nvSpPr>
        <p:spPr>
          <a:xfrm>
            <a:off x="321109" y="1926400"/>
            <a:ext cx="70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小撇步：設定「</a:t>
            </a:r>
            <a:r>
              <a:rPr lang="zh-CN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背景轉檔</a:t>
            </a:r>
            <a:r>
              <a:rPr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」讓播放更順暢</a:t>
            </a:r>
            <a:endParaRPr lang="en-US" altLang="zh-TW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2BC9159-82A4-3D4A-9C88-070F3928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0068" r="17176" b="5589"/>
          <a:stretch/>
        </p:blipFill>
        <p:spPr>
          <a:xfrm>
            <a:off x="5954750" y="2892240"/>
            <a:ext cx="6250019" cy="3965760"/>
          </a:xfrm>
          <a:prstGeom prst="rect">
            <a:avLst/>
          </a:prstGeom>
          <a:ln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B5EC35B-4E88-4349-88EF-041151CA6F82}"/>
              </a:ext>
            </a:extLst>
          </p:cNvPr>
          <p:cNvSpPr txBox="1"/>
          <p:nvPr/>
        </p:nvSpPr>
        <p:spPr>
          <a:xfrm>
            <a:off x="321109" y="2894263"/>
            <a:ext cx="5406157" cy="165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1: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進入「轉檔」分頁，點擊「設定」。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2: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在「背景轉檔資料夾」段落中點擊「加入」。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 3: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將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Video Station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的內容來源資料夾設為背景轉檔資料夾。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F6F59-E23C-D247-BBCF-74DDF0A66E17}"/>
              </a:ext>
            </a:extLst>
          </p:cNvPr>
          <p:cNvSpPr txBox="1"/>
          <p:nvPr/>
        </p:nvSpPr>
        <p:spPr>
          <a:xfrm>
            <a:off x="321109" y="5585217"/>
            <a:ext cx="3986669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latin typeface="微軟正黑體"/>
                <a:ea typeface="微軟正黑體"/>
              </a:rPr>
              <a:t>* </a:t>
            </a:r>
            <a:r>
              <a:rPr lang="zh-CN" altLang="en-US">
                <a:solidFill>
                  <a:srgbClr val="FF0000"/>
                </a:solidFill>
                <a:latin typeface="微軟正黑體"/>
                <a:ea typeface="微軟正黑體"/>
              </a:rPr>
              <a:t>僅限</a:t>
            </a:r>
            <a:r>
              <a:rPr lang="zh-TW" altLang="en-US">
                <a:solidFill>
                  <a:srgbClr val="FF0000"/>
                </a:solidFill>
                <a:latin typeface="微軟正黑體"/>
                <a:ea typeface="微軟正黑體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微軟正黑體"/>
                <a:ea typeface="微軟正黑體"/>
              </a:rPr>
              <a:t>Intel 或 AMD </a:t>
            </a:r>
            <a:r>
              <a:rPr lang="zh-TW" altLang="en-US">
                <a:solidFill>
                  <a:srgbClr val="FF0000"/>
                </a:solidFill>
                <a:latin typeface="微軟正黑體"/>
                <a:ea typeface="微軟正黑體"/>
              </a:rPr>
              <a:t>機種、TS-230、</a:t>
            </a:r>
            <a:endParaRPr lang="en-TW" altLang="zh-TW">
              <a:solidFill>
                <a:srgbClr val="FF0000"/>
              </a:solidFill>
              <a:latin typeface="微軟正黑體"/>
              <a:ea typeface="微軟正黑體"/>
            </a:endParaRPr>
          </a:p>
          <a:p>
            <a:r>
              <a:rPr lang="zh-TW" altLang="en-US">
                <a:solidFill>
                  <a:srgbClr val="FF0000"/>
                </a:solidFill>
                <a:latin typeface="微軟正黑體"/>
                <a:ea typeface="微軟正黑體"/>
              </a:rPr>
              <a:t>TS-328 及 TS-428 使用</a:t>
            </a:r>
            <a:endParaRPr lang="en-TW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4372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AE0557B9-A4D9-4E54-AC8F-2D9AA6798405}"/>
              </a:ext>
            </a:extLst>
          </p:cNvPr>
          <p:cNvSpPr/>
          <p:nvPr/>
        </p:nvSpPr>
        <p:spPr>
          <a:xfrm>
            <a:off x="2915421" y="2825024"/>
            <a:ext cx="5936340" cy="3908027"/>
          </a:xfrm>
          <a:prstGeom prst="roundRect">
            <a:avLst>
              <a:gd name="adj" fmla="val 8643"/>
            </a:avLst>
          </a:prstGeom>
          <a:gradFill>
            <a:gsLst>
              <a:gs pos="0">
                <a:srgbClr val="00825D">
                  <a:alpha val="57000"/>
                </a:srgb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DE772301-D826-4393-B4C1-7B4E5F5A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76" y="2544640"/>
            <a:ext cx="6751655" cy="369509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FE8CDFDA-F5E0-4F0D-A5C6-953108B4A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6920" y="3856726"/>
            <a:ext cx="4058170" cy="9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5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F498315-EDC0-4DD0-8AD1-DD08AF562671}"/>
              </a:ext>
            </a:extLst>
          </p:cNvPr>
          <p:cNvSpPr txBox="1"/>
          <p:nvPr/>
        </p:nvSpPr>
        <p:spPr>
          <a:xfrm>
            <a:off x="2121080" y="3900627"/>
            <a:ext cx="4801314" cy="1208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我有電影、我有影集，</a:t>
            </a:r>
          </a:p>
          <a:p>
            <a:pPr>
              <a:lnSpc>
                <a:spcPts val="4500"/>
              </a:lnSpc>
            </a:pPr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要怎麼分類呢？</a:t>
            </a:r>
          </a:p>
        </p:txBody>
      </p:sp>
    </p:spTree>
    <p:extLst>
      <p:ext uri="{BB962C8B-B14F-4D97-AF65-F5344CB8AC3E}">
        <p14:creationId xmlns:p14="http://schemas.microsoft.com/office/powerpoint/2010/main" val="2015995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21</Slides>
  <Notes>2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PowerPoint 簡報</vt:lpstr>
      <vt:lpstr>Video Station 嶄新亮相</vt:lpstr>
      <vt:lpstr>PowerPoint 簡報</vt:lpstr>
      <vt:lpstr>為什麼要用 Video Station 5.5？</vt:lpstr>
      <vt:lpstr>PowerPoint 簡報</vt:lpstr>
      <vt:lpstr>要怎麼開始使用 Video Station？</vt:lpstr>
      <vt:lpstr>要怎麼開始使用 Video Station？</vt:lpstr>
      <vt:lpstr>PowerPoint 簡報</vt:lpstr>
      <vt:lpstr>PowerPoint 簡報</vt:lpstr>
      <vt:lpstr>我有電影、我有影集，要怎麼分類呢？</vt:lpstr>
      <vt:lpstr>PowerPoint 簡報</vt:lpstr>
      <vt:lpstr>我有一些經典系列影片，要怎麼整理呢？</vt:lpstr>
      <vt:lpstr>PowerPoint 簡報</vt:lpstr>
      <vt:lpstr>我可以依照我的喜好、需求整理影片嗎？</vt:lpstr>
      <vt:lpstr>PowerPoint 簡報</vt:lpstr>
      <vt:lpstr>PowerPoint 簡報</vt:lpstr>
      <vt:lpstr>你可以在手機上隨時隨地想看就看</vt:lpstr>
      <vt:lpstr>你也可以在電視上盡情享受</vt:lpstr>
      <vt:lpstr>PowerPoint 簡報</vt:lpstr>
      <vt:lpstr>TS-x31K 系列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2</cp:revision>
  <dcterms:created xsi:type="dcterms:W3CDTF">2020-04-13T08:03:45Z</dcterms:created>
  <dcterms:modified xsi:type="dcterms:W3CDTF">2020-04-23T03:27:32Z</dcterms:modified>
</cp:coreProperties>
</file>