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62" r:id="rId4"/>
    <p:sldId id="263" r:id="rId5"/>
    <p:sldId id="264" r:id="rId6"/>
    <p:sldId id="273" r:id="rId7"/>
    <p:sldId id="316" r:id="rId8"/>
    <p:sldId id="278" r:id="rId9"/>
    <p:sldId id="265" r:id="rId10"/>
    <p:sldId id="274" r:id="rId11"/>
    <p:sldId id="266" r:id="rId12"/>
    <p:sldId id="275" r:id="rId13"/>
    <p:sldId id="267" r:id="rId14"/>
    <p:sldId id="276" r:id="rId15"/>
    <p:sldId id="269" r:id="rId16"/>
    <p:sldId id="268" r:id="rId17"/>
    <p:sldId id="312" r:id="rId18"/>
    <p:sldId id="313" r:id="rId19"/>
    <p:sldId id="317" r:id="rId20"/>
    <p:sldId id="318" r:id="rId21"/>
    <p:sldId id="258" r:id="rId2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1B"/>
    <a:srgbClr val="00F1AC"/>
    <a:srgbClr val="FF0523"/>
    <a:srgbClr val="0DD1A2"/>
    <a:srgbClr val="AC0014"/>
    <a:srgbClr val="D00000"/>
    <a:srgbClr val="33454F"/>
    <a:srgbClr val="09896B"/>
    <a:srgbClr val="212D33"/>
    <a:srgbClr val="008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228A83-5698-9647-B716-1BB132AD6933}" v="40" dt="2020-04-22T06:26:32.726"/>
    <p1510:client id="{304377B6-078D-6CBA-6835-EB2714B606F6}" v="144" dt="2020-04-23T03:25:03.774"/>
    <p1510:client id="{64A88FE8-32DC-3C27-BB77-FA40430189CD}" v="137" dt="2020-04-23T02:44:32.598"/>
    <p1510:client id="{8EF718FB-6266-4099-95AB-8337E8DE8898}" v="32" dt="2020-04-23T02:47:53.0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F6E44F35-11CC-4E67-A39C-3EB4BF89AC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A88755B-E3A8-4832-A420-5BC99A55C7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C7543-B91D-41FE-8B47-43572512D83F}" type="datetimeFigureOut">
              <a:rPr lang="zh-TW" altLang="en-US" smtClean="0"/>
              <a:t>2020/4/22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21F0CFF-5119-466C-B898-F94A702E9B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CDA16EA-64D6-46F1-86C2-E22373EC55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D3288-5069-472D-8B51-3967EFECD9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785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76E27-C521-F447-B0A6-CCE36970426C}" type="datetimeFigureOut">
              <a:rPr lang="en-TW" smtClean="0"/>
              <a:t>04/22/2020</a:t>
            </a:fld>
            <a:endParaRPr lang="en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54B5F-D6CE-114B-AF6D-A2D24B79C9CA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593677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54B5F-D6CE-114B-AF6D-A2D24B79C9CA}" type="slidenum">
              <a:rPr lang="en-TW" smtClean="0"/>
              <a:t>2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514477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54B5F-D6CE-114B-AF6D-A2D24B79C9CA}" type="slidenum">
              <a:rPr lang="en-TW" smtClean="0"/>
              <a:t>6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431204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2651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4766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9" y="0"/>
            <a:ext cx="1218658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7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9" y="2954"/>
            <a:ext cx="12186580" cy="68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63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9" y="2954"/>
            <a:ext cx="12186580" cy="685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90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857"/>
            <a:ext cx="12186582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76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0"/>
            <a:ext cx="12186583" cy="685800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08BFB70-ABD3-4440-8523-EC2B0A253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91" y="0"/>
            <a:ext cx="10515600" cy="1820411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101535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2097"/>
            <a:ext cx="121865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15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9" y="2097"/>
            <a:ext cx="12186581" cy="685799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876FFB3-E86B-4507-A620-6FB19C6637A3}"/>
              </a:ext>
            </a:extLst>
          </p:cNvPr>
          <p:cNvSpPr txBox="1"/>
          <p:nvPr userDrawn="1"/>
        </p:nvSpPr>
        <p:spPr>
          <a:xfrm>
            <a:off x="266889" y="5203638"/>
            <a:ext cx="5996062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©2020</a:t>
            </a:r>
            <a:r>
              <a:rPr lang="zh-TW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</a:t>
            </a:r>
            <a:b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檔案中所提及之產品及公司名稱可能為其他公司所有之商標 。</a:t>
            </a:r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D0FF1C4-352A-4326-9822-43285D03A584}"/>
              </a:ext>
            </a:extLst>
          </p:cNvPr>
          <p:cNvSpPr txBox="1"/>
          <p:nvPr userDrawn="1"/>
        </p:nvSpPr>
        <p:spPr>
          <a:xfrm>
            <a:off x="266889" y="4087035"/>
            <a:ext cx="8422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spc="3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是你最好的選擇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FFE29183-E4C2-4F5B-AE47-E3355A7E32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566" y="2508714"/>
            <a:ext cx="7275868" cy="125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02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9" y="2097"/>
            <a:ext cx="12186581" cy="685799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9459936-D242-4996-BA93-5361A6ED88BD}"/>
              </a:ext>
            </a:extLst>
          </p:cNvPr>
          <p:cNvSpPr txBox="1"/>
          <p:nvPr userDrawn="1"/>
        </p:nvSpPr>
        <p:spPr>
          <a:xfrm>
            <a:off x="235416" y="5114158"/>
            <a:ext cx="5342883" cy="556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 2020 QNAP Systems, Inc. All rights reserved. QNAP® and other names of QNAP Products are proprietary marks or registered trademarks of QNAP Systems, Inc. Other products and company names mentioned herein are trademarks of their respective holders.​​​​​​​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057D6E6-2A49-4BD6-BF18-969C2CE12EEA}"/>
              </a:ext>
            </a:extLst>
          </p:cNvPr>
          <p:cNvSpPr txBox="1"/>
          <p:nvPr userDrawn="1"/>
        </p:nvSpPr>
        <p:spPr>
          <a:xfrm>
            <a:off x="-707011" y="4203003"/>
            <a:ext cx="6958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 your best choice</a:t>
            </a:r>
            <a:endParaRPr lang="zh-TW" altLang="en-US" sz="4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9CA3AA28-6DCF-4CF0-9057-0A344DEA6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566" y="2508714"/>
            <a:ext cx="7275868" cy="125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64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9" y="2097"/>
            <a:ext cx="12186581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3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9" y="2097"/>
            <a:ext cx="1218658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6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9" y="2954"/>
            <a:ext cx="12186580" cy="68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2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00A5FF6-806B-4A0B-8BCF-07D175B6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EE67EB9-3420-46B4-BAFF-CB8103031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5D8A982-82BC-4EF6-B8BE-14507D66D6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E46A4-75A0-49AE-A2B2-9744647A2021}" type="datetimeFigureOut">
              <a:rPr lang="zh-TW" altLang="en-US" smtClean="0"/>
              <a:t>2020/4/22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0EE93C-3413-4E6A-8FFD-D964472AA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74E248-8C4E-4D42-A936-4B5C9F5BC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3DEA5-FB14-4A4C-A7D1-EC83B2DB3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517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3" r:id="rId5"/>
    <p:sldLayoutId id="2147483664" r:id="rId6"/>
    <p:sldLayoutId id="2147483662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16.png"/><Relationship Id="rId7" Type="http://schemas.openxmlformats.org/officeDocument/2006/relationships/image" Target="../media/image3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17.sv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709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92BEBA1B-F7B5-418B-AEA0-9C3AE4A15F72}"/>
              </a:ext>
            </a:extLst>
          </p:cNvPr>
          <p:cNvSpPr/>
          <p:nvPr/>
        </p:nvSpPr>
        <p:spPr>
          <a:xfrm>
            <a:off x="4329397" y="2661950"/>
            <a:ext cx="8402322" cy="4566840"/>
          </a:xfrm>
          <a:prstGeom prst="roundRect">
            <a:avLst>
              <a:gd name="adj" fmla="val 8643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rgbClr val="33454F"/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A9CBB0-E240-4040-AC81-CD41469FB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>
                <a:latin typeface="微軟正黑體"/>
                <a:ea typeface="微軟正黑體"/>
              </a:rPr>
              <a:t>I've got movies and TV shows.</a:t>
            </a:r>
            <a:br>
              <a:rPr lang="en-US" altLang="ja-JP"/>
            </a:br>
            <a:r>
              <a:rPr lang="en-US" altLang="ja-JP">
                <a:latin typeface="微軟正黑體"/>
                <a:ea typeface="微軟正黑體"/>
              </a:rPr>
              <a:t>How should I organize them?</a:t>
            </a:r>
          </a:p>
        </p:txBody>
      </p:sp>
      <p:grpSp>
        <p:nvGrpSpPr>
          <p:cNvPr id="3" name="群組 8">
            <a:extLst>
              <a:ext uri="{FF2B5EF4-FFF2-40B4-BE49-F238E27FC236}">
                <a16:creationId xmlns:a16="http://schemas.microsoft.com/office/drawing/2014/main" id="{50068046-2BDB-514D-98E6-C9BF2A87DFA0}"/>
              </a:ext>
            </a:extLst>
          </p:cNvPr>
          <p:cNvGrpSpPr/>
          <p:nvPr/>
        </p:nvGrpSpPr>
        <p:grpSpPr>
          <a:xfrm>
            <a:off x="492428" y="1636612"/>
            <a:ext cx="11207144" cy="367598"/>
            <a:chOff x="492428" y="1636612"/>
            <a:chExt cx="11207144" cy="367598"/>
          </a:xfrm>
        </p:grpSpPr>
        <p:pic>
          <p:nvPicPr>
            <p:cNvPr id="4" name="圖形 7">
              <a:extLst>
                <a:ext uri="{FF2B5EF4-FFF2-40B4-BE49-F238E27FC236}">
                  <a16:creationId xmlns:a16="http://schemas.microsoft.com/office/drawing/2014/main" id="{9C09087E-EAFA-B145-BB7E-499C43956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9646"/>
            <a:stretch/>
          </p:blipFill>
          <p:spPr>
            <a:xfrm>
              <a:off x="726007" y="1636612"/>
              <a:ext cx="10775216" cy="367598"/>
            </a:xfrm>
            <a:prstGeom prst="rect">
              <a:avLst/>
            </a:prstGeom>
          </p:spPr>
        </p:pic>
        <p:cxnSp>
          <p:nvCxnSpPr>
            <p:cNvPr id="5" name="直線接點 6">
              <a:extLst>
                <a:ext uri="{FF2B5EF4-FFF2-40B4-BE49-F238E27FC236}">
                  <a16:creationId xmlns:a16="http://schemas.microsoft.com/office/drawing/2014/main" id="{3D3A3429-B663-254C-8B4C-79D5993D0523}"/>
                </a:ext>
              </a:extLst>
            </p:cNvPr>
            <p:cNvCxnSpPr/>
            <p:nvPr/>
          </p:nvCxnSpPr>
          <p:spPr>
            <a:xfrm>
              <a:off x="492428" y="1636612"/>
              <a:ext cx="11207144" cy="0"/>
            </a:xfrm>
            <a:prstGeom prst="line">
              <a:avLst/>
            </a:prstGeom>
            <a:ln w="12700">
              <a:gradFill>
                <a:gsLst>
                  <a:gs pos="0">
                    <a:srgbClr val="0BDB5F"/>
                  </a:gs>
                  <a:gs pos="52000">
                    <a:srgbClr val="04E2B2"/>
                  </a:gs>
                  <a:gs pos="100000">
                    <a:srgbClr val="0F8CC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D29BAEE-E63D-514C-8167-C050C36E7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8915" y="2647067"/>
            <a:ext cx="7178835" cy="4210932"/>
          </a:xfrm>
          <a:prstGeom prst="rect">
            <a:avLst/>
          </a:prstGeom>
          <a:ln>
            <a:noFill/>
          </a:ln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610B6DF3-AD89-4122-8FA6-7394D51495AA}"/>
              </a:ext>
            </a:extLst>
          </p:cNvPr>
          <p:cNvSpPr txBox="1"/>
          <p:nvPr/>
        </p:nvSpPr>
        <p:spPr>
          <a:xfrm>
            <a:off x="298807" y="3548456"/>
            <a:ext cx="4139378" cy="1501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 1: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Open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Video Station.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 2: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Go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Settings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&gt;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Category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Settings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tab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folders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different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categories.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995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D67613-E2F1-D44B-8DDF-BA8C0AF1A12F}"/>
              </a:ext>
            </a:extLst>
          </p:cNvPr>
          <p:cNvSpPr txBox="1"/>
          <p:nvPr/>
        </p:nvSpPr>
        <p:spPr>
          <a:xfrm>
            <a:off x="4088153" y="3610698"/>
            <a:ext cx="6503575" cy="120815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600">
                <a:solidFill>
                  <a:schemeClr val="bg1"/>
                </a:solidFill>
                <a:latin typeface="微軟正黑體"/>
                <a:ea typeface="微軟正黑體"/>
              </a:rPr>
              <a:t>I've got classic film series.</a:t>
            </a:r>
          </a:p>
          <a:p>
            <a:pPr>
              <a:lnSpc>
                <a:spcPts val="4500"/>
              </a:lnSpc>
            </a:pPr>
            <a:r>
              <a:rPr lang="en-US" altLang="zh-CN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How should I organize them?</a:t>
            </a:r>
          </a:p>
        </p:txBody>
      </p:sp>
    </p:spTree>
    <p:extLst>
      <p:ext uri="{BB962C8B-B14F-4D97-AF65-F5344CB8AC3E}">
        <p14:creationId xmlns:p14="http://schemas.microsoft.com/office/powerpoint/2010/main" val="2001146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36926730-902A-43C9-B467-E9BC2A34F996}"/>
              </a:ext>
            </a:extLst>
          </p:cNvPr>
          <p:cNvSpPr/>
          <p:nvPr/>
        </p:nvSpPr>
        <p:spPr>
          <a:xfrm>
            <a:off x="3931311" y="2291160"/>
            <a:ext cx="8735122" cy="5113250"/>
          </a:xfrm>
          <a:prstGeom prst="roundRect">
            <a:avLst>
              <a:gd name="adj" fmla="val 8643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rgbClr val="33454F"/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A9CBB0-E240-4040-AC81-CD41469FB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>
                <a:latin typeface="微軟正黑體"/>
                <a:ea typeface="微軟正黑體"/>
              </a:rPr>
              <a:t>I've got classic film series.</a:t>
            </a:r>
            <a:br>
              <a:rPr lang="en-US" altLang="ja-JP"/>
            </a:br>
            <a:r>
              <a:rPr lang="en-US" altLang="ja-JP">
                <a:latin typeface="微軟正黑體"/>
                <a:ea typeface="微軟正黑體"/>
              </a:rPr>
              <a:t>How should I organize them?</a:t>
            </a:r>
          </a:p>
        </p:txBody>
      </p:sp>
      <p:grpSp>
        <p:nvGrpSpPr>
          <p:cNvPr id="3" name="群組 8">
            <a:extLst>
              <a:ext uri="{FF2B5EF4-FFF2-40B4-BE49-F238E27FC236}">
                <a16:creationId xmlns:a16="http://schemas.microsoft.com/office/drawing/2014/main" id="{50068046-2BDB-514D-98E6-C9BF2A87DFA0}"/>
              </a:ext>
            </a:extLst>
          </p:cNvPr>
          <p:cNvGrpSpPr/>
          <p:nvPr/>
        </p:nvGrpSpPr>
        <p:grpSpPr>
          <a:xfrm>
            <a:off x="492428" y="1636612"/>
            <a:ext cx="11207144" cy="367598"/>
            <a:chOff x="492428" y="1636612"/>
            <a:chExt cx="11207144" cy="367598"/>
          </a:xfrm>
        </p:grpSpPr>
        <p:pic>
          <p:nvPicPr>
            <p:cNvPr id="4" name="圖形 7">
              <a:extLst>
                <a:ext uri="{FF2B5EF4-FFF2-40B4-BE49-F238E27FC236}">
                  <a16:creationId xmlns:a16="http://schemas.microsoft.com/office/drawing/2014/main" id="{9C09087E-EAFA-B145-BB7E-499C43956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9646"/>
            <a:stretch/>
          </p:blipFill>
          <p:spPr>
            <a:xfrm>
              <a:off x="726007" y="1636612"/>
              <a:ext cx="10775216" cy="367598"/>
            </a:xfrm>
            <a:prstGeom prst="rect">
              <a:avLst/>
            </a:prstGeom>
          </p:spPr>
        </p:pic>
        <p:cxnSp>
          <p:nvCxnSpPr>
            <p:cNvPr id="5" name="直線接點 6">
              <a:extLst>
                <a:ext uri="{FF2B5EF4-FFF2-40B4-BE49-F238E27FC236}">
                  <a16:creationId xmlns:a16="http://schemas.microsoft.com/office/drawing/2014/main" id="{3D3A3429-B663-254C-8B4C-79D5993D0523}"/>
                </a:ext>
              </a:extLst>
            </p:cNvPr>
            <p:cNvCxnSpPr/>
            <p:nvPr/>
          </p:nvCxnSpPr>
          <p:spPr>
            <a:xfrm>
              <a:off x="492428" y="1636612"/>
              <a:ext cx="11207144" cy="0"/>
            </a:xfrm>
            <a:prstGeom prst="line">
              <a:avLst/>
            </a:prstGeom>
            <a:ln w="12700">
              <a:gradFill>
                <a:gsLst>
                  <a:gs pos="0">
                    <a:srgbClr val="0BDB5F"/>
                  </a:gs>
                  <a:gs pos="52000">
                    <a:srgbClr val="04E2B2"/>
                  </a:gs>
                  <a:gs pos="100000">
                    <a:srgbClr val="0F8CC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2C99952-3ECD-D742-A5D8-2CCA9340D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5744" y="2300378"/>
            <a:ext cx="7786256" cy="4543242"/>
          </a:xfrm>
          <a:prstGeom prst="rect">
            <a:avLst/>
          </a:prstGeom>
          <a:ln>
            <a:noFill/>
          </a:ln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C195D3F2-BC17-4D2D-A815-005BC797C425}"/>
              </a:ext>
            </a:extLst>
          </p:cNvPr>
          <p:cNvSpPr txBox="1"/>
          <p:nvPr/>
        </p:nvSpPr>
        <p:spPr>
          <a:xfrm>
            <a:off x="298807" y="3548456"/>
            <a:ext cx="3987722" cy="19759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Arial"/>
                <a:ea typeface="微軟正黑體"/>
                <a:cs typeface="Arial"/>
              </a:rPr>
              <a:t>Step 1: </a:t>
            </a:r>
            <a:r>
              <a:rPr lang="en-US" altLang="zh-TW">
                <a:latin typeface="Arial"/>
                <a:ea typeface="微軟正黑體"/>
                <a:cs typeface="Arial"/>
              </a:rPr>
              <a:t>Select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the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video.</a:t>
            </a:r>
            <a:endParaRPr lang="zh-TW" altLang="en-US">
              <a:latin typeface="Arial"/>
              <a:ea typeface="微軟正黑體"/>
              <a:cs typeface="Arial"/>
            </a:endParaRPr>
          </a:p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Arial"/>
                <a:ea typeface="微軟正黑體"/>
                <a:cs typeface="Arial"/>
              </a:rPr>
              <a:t>Step 2: </a:t>
            </a:r>
            <a:r>
              <a:rPr lang="en-US" altLang="zh-TW">
                <a:latin typeface="Arial"/>
                <a:ea typeface="微軟正黑體"/>
                <a:cs typeface="Arial"/>
              </a:rPr>
              <a:t>Right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click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and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select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>
                <a:latin typeface="Arial"/>
                <a:ea typeface="微軟正黑體"/>
                <a:cs typeface="Arial"/>
              </a:rPr>
              <a:t>“Copy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to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Collection”.</a:t>
            </a:r>
            <a:endParaRPr lang="zh-TW" altLang="en-US">
              <a:latin typeface="Arial"/>
              <a:ea typeface="微軟正黑體"/>
              <a:cs typeface="Arial"/>
            </a:endParaRPr>
          </a:p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Arial"/>
                <a:ea typeface="微軟正黑體"/>
                <a:cs typeface="Arial"/>
              </a:rPr>
              <a:t>Step 3: </a:t>
            </a:r>
            <a:r>
              <a:rPr lang="en-US" altLang="zh-TW">
                <a:latin typeface="Arial"/>
                <a:ea typeface="微軟正黑體"/>
                <a:cs typeface="Arial"/>
              </a:rPr>
              <a:t>Choose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a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collection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or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create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a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new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collection.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7728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B876F187-9380-40E7-AF04-71BE0DE0F186}"/>
              </a:ext>
            </a:extLst>
          </p:cNvPr>
          <p:cNvSpPr txBox="1"/>
          <p:nvPr/>
        </p:nvSpPr>
        <p:spPr>
          <a:xfrm>
            <a:off x="4596650" y="3832962"/>
            <a:ext cx="5535860" cy="120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TW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Can I organize my videos on my demand?</a:t>
            </a:r>
          </a:p>
        </p:txBody>
      </p:sp>
    </p:spTree>
    <p:extLst>
      <p:ext uri="{BB962C8B-B14F-4D97-AF65-F5344CB8AC3E}">
        <p14:creationId xmlns:p14="http://schemas.microsoft.com/office/powerpoint/2010/main" val="261345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4605C02F-379D-40EB-A470-80DC12F54DFC}"/>
              </a:ext>
            </a:extLst>
          </p:cNvPr>
          <p:cNvSpPr/>
          <p:nvPr/>
        </p:nvSpPr>
        <p:spPr>
          <a:xfrm>
            <a:off x="4329397" y="2462189"/>
            <a:ext cx="8402322" cy="4949319"/>
          </a:xfrm>
          <a:prstGeom prst="roundRect">
            <a:avLst>
              <a:gd name="adj" fmla="val 8643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rgbClr val="33454F"/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A9CBB0-E240-4040-AC81-CD41469FB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738" y="0"/>
            <a:ext cx="10775216" cy="1820411"/>
          </a:xfrm>
        </p:spPr>
        <p:txBody>
          <a:bodyPr>
            <a:normAutofit/>
          </a:bodyPr>
          <a:lstStyle/>
          <a:p>
            <a:r>
              <a:rPr lang="en-US" altLang="ja-JP" sz="4000"/>
              <a:t>Can I organize my videos on my</a:t>
            </a:r>
            <a:r>
              <a:rPr lang="zh-TW" altLang="en-US" sz="4000"/>
              <a:t> </a:t>
            </a:r>
            <a:r>
              <a:rPr lang="en-US" altLang="ja-JP" sz="4000"/>
              <a:t>demand?</a:t>
            </a:r>
          </a:p>
        </p:txBody>
      </p:sp>
      <p:grpSp>
        <p:nvGrpSpPr>
          <p:cNvPr id="3" name="群組 8">
            <a:extLst>
              <a:ext uri="{FF2B5EF4-FFF2-40B4-BE49-F238E27FC236}">
                <a16:creationId xmlns:a16="http://schemas.microsoft.com/office/drawing/2014/main" id="{50068046-2BDB-514D-98E6-C9BF2A87DFA0}"/>
              </a:ext>
            </a:extLst>
          </p:cNvPr>
          <p:cNvGrpSpPr/>
          <p:nvPr/>
        </p:nvGrpSpPr>
        <p:grpSpPr>
          <a:xfrm>
            <a:off x="492428" y="1636612"/>
            <a:ext cx="11207144" cy="367598"/>
            <a:chOff x="492428" y="1636612"/>
            <a:chExt cx="11207144" cy="367598"/>
          </a:xfrm>
        </p:grpSpPr>
        <p:pic>
          <p:nvPicPr>
            <p:cNvPr id="4" name="圖形 7">
              <a:extLst>
                <a:ext uri="{FF2B5EF4-FFF2-40B4-BE49-F238E27FC236}">
                  <a16:creationId xmlns:a16="http://schemas.microsoft.com/office/drawing/2014/main" id="{9C09087E-EAFA-B145-BB7E-499C43956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9646"/>
            <a:stretch/>
          </p:blipFill>
          <p:spPr>
            <a:xfrm>
              <a:off x="726007" y="1636612"/>
              <a:ext cx="10775216" cy="367598"/>
            </a:xfrm>
            <a:prstGeom prst="rect">
              <a:avLst/>
            </a:prstGeom>
          </p:spPr>
        </p:pic>
        <p:cxnSp>
          <p:nvCxnSpPr>
            <p:cNvPr id="5" name="直線接點 6">
              <a:extLst>
                <a:ext uri="{FF2B5EF4-FFF2-40B4-BE49-F238E27FC236}">
                  <a16:creationId xmlns:a16="http://schemas.microsoft.com/office/drawing/2014/main" id="{3D3A3429-B663-254C-8B4C-79D5993D0523}"/>
                </a:ext>
              </a:extLst>
            </p:cNvPr>
            <p:cNvCxnSpPr/>
            <p:nvPr/>
          </p:nvCxnSpPr>
          <p:spPr>
            <a:xfrm>
              <a:off x="492428" y="1636612"/>
              <a:ext cx="11207144" cy="0"/>
            </a:xfrm>
            <a:prstGeom prst="line">
              <a:avLst/>
            </a:prstGeom>
            <a:ln w="12700">
              <a:gradFill>
                <a:gsLst>
                  <a:gs pos="0">
                    <a:srgbClr val="0BDB5F"/>
                  </a:gs>
                  <a:gs pos="52000">
                    <a:srgbClr val="04E2B2"/>
                  </a:gs>
                  <a:gs pos="100000">
                    <a:srgbClr val="0F8CC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8256923-8602-7142-8657-6EBCB5CF4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0708" y="2464142"/>
            <a:ext cx="7361292" cy="4303634"/>
          </a:xfrm>
          <a:prstGeom prst="rect">
            <a:avLst/>
          </a:prstGeom>
          <a:ln>
            <a:noFill/>
          </a:ln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343BB115-5863-478A-9EFE-9729B474389B}"/>
              </a:ext>
            </a:extLst>
          </p:cNvPr>
          <p:cNvSpPr txBox="1"/>
          <p:nvPr/>
        </p:nvSpPr>
        <p:spPr>
          <a:xfrm>
            <a:off x="298807" y="3634518"/>
            <a:ext cx="4139378" cy="22961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Arial"/>
                <a:ea typeface="微軟正黑體"/>
                <a:cs typeface="Arial"/>
              </a:rPr>
              <a:t>Step 1: </a:t>
            </a:r>
            <a:r>
              <a:rPr lang="en-US" altLang="zh-TW">
                <a:latin typeface="Arial"/>
                <a:ea typeface="微軟正黑體"/>
                <a:cs typeface="Arial"/>
              </a:rPr>
              <a:t>Go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to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“Smart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Collection”.</a:t>
            </a:r>
          </a:p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Arial"/>
                <a:ea typeface="微軟正黑體"/>
                <a:cs typeface="Arial"/>
              </a:rPr>
              <a:t>Step 2: </a:t>
            </a:r>
            <a:r>
              <a:rPr lang="en-US" altLang="zh-TW">
                <a:latin typeface="Arial"/>
                <a:ea typeface="微軟正黑體"/>
                <a:cs typeface="Arial"/>
              </a:rPr>
              <a:t>Create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a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smart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collection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with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specific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search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criteria.</a:t>
            </a:r>
            <a:endParaRPr lang="zh-TW" altLang="en-US">
              <a:latin typeface="Arial"/>
              <a:ea typeface="微軟正黑體"/>
              <a:cs typeface="Arial"/>
            </a:endParaRPr>
          </a:p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Arial"/>
                <a:ea typeface="微軟正黑體"/>
                <a:cs typeface="Arial"/>
              </a:rPr>
              <a:t>Step 3: </a:t>
            </a:r>
            <a:r>
              <a:rPr lang="en-US" altLang="zh-TW">
                <a:latin typeface="Arial"/>
                <a:ea typeface="微軟正黑體"/>
                <a:cs typeface="Arial"/>
              </a:rPr>
              <a:t>Videos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which</a:t>
            </a:r>
            <a:r>
              <a:rPr lang="zh-TW" altLang="en-US">
                <a:latin typeface="Arial"/>
                <a:ea typeface="微軟正黑體"/>
                <a:cs typeface="Arial"/>
              </a:rPr>
              <a:t> match </a:t>
            </a:r>
            <a:r>
              <a:rPr lang="en-US" altLang="zh-TW">
                <a:latin typeface="Arial"/>
                <a:ea typeface="微軟正黑體"/>
                <a:cs typeface="Arial"/>
              </a:rPr>
              <a:t>the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criteria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would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be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collected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automatically.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6414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AE0557B9-A4D9-4E54-AC8F-2D9AA6798405}"/>
              </a:ext>
            </a:extLst>
          </p:cNvPr>
          <p:cNvSpPr/>
          <p:nvPr/>
        </p:nvSpPr>
        <p:spPr>
          <a:xfrm>
            <a:off x="2915421" y="2825024"/>
            <a:ext cx="5936340" cy="3908027"/>
          </a:xfrm>
          <a:prstGeom prst="roundRect">
            <a:avLst>
              <a:gd name="adj" fmla="val 8643"/>
            </a:avLst>
          </a:prstGeom>
          <a:gradFill>
            <a:gsLst>
              <a:gs pos="0">
                <a:srgbClr val="00825D">
                  <a:alpha val="57000"/>
                </a:srgbClr>
              </a:gs>
              <a:gs pos="100000">
                <a:srgbClr val="33454F"/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 descr="一張含有 電子用品, 監視器, 顯示, 電腦 的圖片&#10;&#10;自動產生的描述">
            <a:extLst>
              <a:ext uri="{FF2B5EF4-FFF2-40B4-BE49-F238E27FC236}">
                <a16:creationId xmlns:a16="http://schemas.microsoft.com/office/drawing/2014/main" id="{DE772301-D826-4393-B4C1-7B4E5F5AA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876" y="2544640"/>
            <a:ext cx="6751655" cy="3695099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FE8CDFDA-F5E0-4F0D-A5C6-953108B4A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6920" y="3856726"/>
            <a:ext cx="4058170" cy="92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90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D67613-E2F1-D44B-8DDF-BA8C0AF1A12F}"/>
              </a:ext>
            </a:extLst>
          </p:cNvPr>
          <p:cNvSpPr txBox="1"/>
          <p:nvPr/>
        </p:nvSpPr>
        <p:spPr>
          <a:xfrm>
            <a:off x="2761721" y="2382752"/>
            <a:ext cx="6668557" cy="1029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Where can I watch my videos</a:t>
            </a:r>
            <a:r>
              <a:rPr lang="en-US" altLang="zh-TW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CN" sz="3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8533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B133D353-EF3D-4FD1-B589-51F81A404B44}"/>
              </a:ext>
            </a:extLst>
          </p:cNvPr>
          <p:cNvSpPr/>
          <p:nvPr/>
        </p:nvSpPr>
        <p:spPr>
          <a:xfrm>
            <a:off x="8101117" y="5995188"/>
            <a:ext cx="4022490" cy="85563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rgbClr val="33454F"/>
              </a:gs>
            </a:gsLst>
            <a:lin ang="5400000" scaled="0"/>
          </a:gra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5">
            <a:extLst>
              <a:ext uri="{FF2B5EF4-FFF2-40B4-BE49-F238E27FC236}">
                <a16:creationId xmlns:a16="http://schemas.microsoft.com/office/drawing/2014/main" id="{9D2267E9-7F7A-7E48-9368-AF7176E157DA}"/>
              </a:ext>
            </a:extLst>
          </p:cNvPr>
          <p:cNvGrpSpPr/>
          <p:nvPr/>
        </p:nvGrpSpPr>
        <p:grpSpPr>
          <a:xfrm>
            <a:off x="7597242" y="1274614"/>
            <a:ext cx="4594758" cy="5824921"/>
            <a:chOff x="2195736" y="555526"/>
            <a:chExt cx="3862444" cy="4896544"/>
          </a:xfrm>
        </p:grpSpPr>
        <p:pic>
          <p:nvPicPr>
            <p:cNvPr id="14" name="Picture 2" descr="apple-iphone6-gold-portrait.png">
              <a:extLst>
                <a:ext uri="{FF2B5EF4-FFF2-40B4-BE49-F238E27FC236}">
                  <a16:creationId xmlns:a16="http://schemas.microsoft.com/office/drawing/2014/main" id="{ECC7F6A0-D4AC-1344-A6E9-F8249EE22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109"/>
            <a:stretch>
              <a:fillRect/>
            </a:stretch>
          </p:blipFill>
          <p:spPr>
            <a:xfrm>
              <a:off x="2195736" y="555526"/>
              <a:ext cx="3862444" cy="4896544"/>
            </a:xfrm>
            <a:prstGeom prst="rect">
              <a:avLst/>
            </a:prstGeom>
          </p:spPr>
        </p:pic>
        <p:pic>
          <p:nvPicPr>
            <p:cNvPr id="16" name="Shape 266">
              <a:extLst>
                <a:ext uri="{FF2B5EF4-FFF2-40B4-BE49-F238E27FC236}">
                  <a16:creationId xmlns:a16="http://schemas.microsoft.com/office/drawing/2014/main" id="{F11FC227-BB5E-F644-A7FB-922A6DDBB3CE}"/>
                </a:ext>
              </a:extLst>
            </p:cNvPr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3721831" y="1419622"/>
              <a:ext cx="1700338" cy="3024336"/>
            </a:xfrm>
            <a:prstGeom prst="rect">
              <a:avLst/>
            </a:prstGeom>
            <a:noFill/>
            <a:ln>
              <a:noFill/>
            </a:ln>
            <a:effectLst>
              <a:innerShdw blurRad="63500">
                <a:prstClr val="black">
                  <a:alpha val="84000"/>
                </a:prstClr>
              </a:innerShdw>
            </a:effectLst>
          </p:spPr>
        </p:pic>
      </p:grpSp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855815" y="0"/>
            <a:ext cx="11164094" cy="1820411"/>
          </a:xfrm>
          <a:prstGeom prst="rect">
            <a:avLst/>
          </a:prstGeom>
        </p:spPr>
        <p:txBody>
          <a:bodyPr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-US" altLang="zh-TW"/>
              <a:t>On</a:t>
            </a:r>
            <a:r>
              <a:rPr lang="zh-TW" altLang="en-US"/>
              <a:t> </a:t>
            </a:r>
            <a:r>
              <a:rPr lang="en-US" altLang="zh-TW"/>
              <a:t>Mobile</a:t>
            </a:r>
            <a:r>
              <a:rPr lang="zh-TW" altLang="en-US"/>
              <a:t> </a:t>
            </a:r>
            <a:r>
              <a:rPr lang="en-US" altLang="zh-TW"/>
              <a:t>Devices</a:t>
            </a:r>
            <a:endParaRPr lang="en-GB"/>
          </a:p>
        </p:txBody>
      </p:sp>
      <p:sp>
        <p:nvSpPr>
          <p:cNvPr id="267" name="Shape 267"/>
          <p:cNvSpPr txBox="1"/>
          <p:nvPr/>
        </p:nvSpPr>
        <p:spPr>
          <a:xfrm>
            <a:off x="652244" y="2633430"/>
            <a:ext cx="7506532" cy="3440424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267970" indent="-26797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sz="2200">
                <a:latin typeface="Arial"/>
                <a:ea typeface="微軟正黑體"/>
                <a:cs typeface="Arial"/>
              </a:rPr>
              <a:t>Supports both Android / iOS devices</a:t>
            </a:r>
          </a:p>
          <a:p>
            <a:pPr marL="267970" lvl="0" indent="-26797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sz="2200">
                <a:latin typeface="Arial"/>
                <a:ea typeface="微軟正黑體"/>
                <a:cs typeface="Arial"/>
              </a:rPr>
              <a:t>Fully compatible with Video Station media library</a:t>
            </a:r>
          </a:p>
          <a:p>
            <a:pPr marL="267970" lvl="0" indent="-26797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sz="2200">
                <a:latin typeface="Arial"/>
                <a:ea typeface="微軟正黑體"/>
                <a:cs typeface="Arial"/>
              </a:rPr>
              <a:t>Sync all video play back record</a:t>
            </a:r>
          </a:p>
          <a:p>
            <a:pPr marL="267970" lvl="0" indent="-26797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sz="2200">
                <a:latin typeface="Arial"/>
                <a:ea typeface="微軟正黑體"/>
                <a:cs typeface="Arial"/>
              </a:rPr>
              <a:t>Support 360-degree video playback and VR mode.</a:t>
            </a:r>
          </a:p>
          <a:p>
            <a:pPr marL="267970" lvl="0" indent="-26797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sz="2200">
                <a:latin typeface="Arial"/>
                <a:ea typeface="微軟正黑體"/>
                <a:cs typeface="Arial"/>
              </a:rPr>
              <a:t>Support offline playback</a:t>
            </a:r>
          </a:p>
          <a:p>
            <a:pPr marL="267970" lvl="0" indent="-26797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sz="2200">
                <a:latin typeface="Arial"/>
                <a:ea typeface="微軟正黑體"/>
                <a:cs typeface="Arial"/>
              </a:rPr>
              <a:t>Support Resume Playback</a:t>
            </a:r>
          </a:p>
          <a:p>
            <a:pPr marL="267970" lvl="0" indent="-26797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sz="2200">
                <a:latin typeface="Arial"/>
                <a:ea typeface="微軟正黑體"/>
                <a:cs typeface="Arial"/>
              </a:rPr>
              <a:t>Support play with other players, such as MX Player, VLC Player, KODI etc.</a:t>
            </a:r>
          </a:p>
          <a:p>
            <a:pPr marL="267970" lvl="0" indent="-26797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sz="2200">
                <a:latin typeface="Arial"/>
                <a:ea typeface="微軟正黑體"/>
                <a:cs typeface="Arial"/>
              </a:rPr>
              <a:t>Support Multizone Streaming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7E9C0-5792-A64D-820B-B2B9E42BF4D1}"/>
              </a:ext>
            </a:extLst>
          </p:cNvPr>
          <p:cNvSpPr txBox="1"/>
          <p:nvPr/>
        </p:nvSpPr>
        <p:spPr>
          <a:xfrm>
            <a:off x="634084" y="1925544"/>
            <a:ext cx="1976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Qvideo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616314E-A2A7-0343-B24C-8AACD7EE3DB2}"/>
              </a:ext>
            </a:extLst>
          </p:cNvPr>
          <p:cNvGrpSpPr/>
          <p:nvPr/>
        </p:nvGrpSpPr>
        <p:grpSpPr>
          <a:xfrm>
            <a:off x="492428" y="1636612"/>
            <a:ext cx="11207144" cy="367598"/>
            <a:chOff x="492428" y="1636612"/>
            <a:chExt cx="11207144" cy="367598"/>
          </a:xfrm>
        </p:grpSpPr>
        <p:pic>
          <p:nvPicPr>
            <p:cNvPr id="10" name="圖形 7">
              <a:extLst>
                <a:ext uri="{FF2B5EF4-FFF2-40B4-BE49-F238E27FC236}">
                  <a16:creationId xmlns:a16="http://schemas.microsoft.com/office/drawing/2014/main" id="{7A73CDEB-6A69-E348-B56A-B015D11519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69646"/>
            <a:stretch/>
          </p:blipFill>
          <p:spPr>
            <a:xfrm>
              <a:off x="726007" y="1636612"/>
              <a:ext cx="10775216" cy="367598"/>
            </a:xfrm>
            <a:prstGeom prst="rect">
              <a:avLst/>
            </a:prstGeom>
          </p:spPr>
        </p:pic>
        <p:cxnSp>
          <p:nvCxnSpPr>
            <p:cNvPr id="11" name="直線接點 6">
              <a:extLst>
                <a:ext uri="{FF2B5EF4-FFF2-40B4-BE49-F238E27FC236}">
                  <a16:creationId xmlns:a16="http://schemas.microsoft.com/office/drawing/2014/main" id="{B9DD7C91-6411-FB42-A313-4A68CF8D4F20}"/>
                </a:ext>
              </a:extLst>
            </p:cNvPr>
            <p:cNvCxnSpPr/>
            <p:nvPr/>
          </p:nvCxnSpPr>
          <p:spPr>
            <a:xfrm>
              <a:off x="492428" y="1636612"/>
              <a:ext cx="11207144" cy="0"/>
            </a:xfrm>
            <a:prstGeom prst="line">
              <a:avLst/>
            </a:prstGeom>
            <a:ln w="12700">
              <a:gradFill>
                <a:gsLst>
                  <a:gs pos="0">
                    <a:srgbClr val="0BDB5F"/>
                  </a:gs>
                  <a:gs pos="52000">
                    <a:srgbClr val="04E2B2"/>
                  </a:gs>
                  <a:gs pos="100000">
                    <a:srgbClr val="0F8CC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 descr="D:\工作進行中\臨時PPT\20171018_2017 QNAP 多媒體娛樂\videostation_512.png">
            <a:extLst>
              <a:ext uri="{FF2B5EF4-FFF2-40B4-BE49-F238E27FC236}">
                <a16:creationId xmlns:a16="http://schemas.microsoft.com/office/drawing/2014/main" id="{E2D4A29B-ADCB-4A8F-9F80-EFD0BD39D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82798" y="5411879"/>
            <a:ext cx="1053633" cy="10536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7296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6743015" y="3007310"/>
            <a:ext cx="4992554" cy="1733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Streaming</a:t>
            </a:r>
            <a:r>
              <a:rPr lang="zh-TW" altLang="en-US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multimedia</a:t>
            </a:r>
            <a:r>
              <a:rPr lang="zh-TW" altLang="en-US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contents</a:t>
            </a:r>
            <a:r>
              <a:rPr lang="zh-TW" altLang="en-US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from</a:t>
            </a:r>
            <a:r>
              <a:rPr lang="zh-TW" altLang="en-US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your</a:t>
            </a:r>
            <a:r>
              <a:rPr lang="zh-TW" altLang="en-US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NAS</a:t>
            </a:r>
            <a:r>
              <a:rPr lang="zh-TW" altLang="en-US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to</a:t>
            </a:r>
            <a:r>
              <a:rPr lang="zh-TW" altLang="en-US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smart</a:t>
            </a:r>
            <a:r>
              <a:rPr lang="zh-TW" altLang="en-US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TVs.</a:t>
            </a:r>
          </a:p>
          <a:p>
            <a:r>
              <a:rPr lang="en-US" altLang="zh-TW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With</a:t>
            </a:r>
            <a:r>
              <a:rPr lang="zh-TW" altLang="en-US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intuitive</a:t>
            </a:r>
            <a:r>
              <a:rPr lang="zh-TW" altLang="en-US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operations,</a:t>
            </a:r>
            <a:r>
              <a:rPr lang="zh-TW" altLang="en-US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all</a:t>
            </a:r>
            <a:r>
              <a:rPr lang="zh-TW" altLang="en-US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your</a:t>
            </a:r>
            <a:r>
              <a:rPr lang="zh-TW" altLang="en-US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family</a:t>
            </a:r>
            <a:r>
              <a:rPr lang="zh-TW" altLang="en-US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members</a:t>
            </a:r>
            <a:r>
              <a:rPr lang="zh-TW" altLang="en-US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can</a:t>
            </a:r>
            <a:r>
              <a:rPr lang="zh-TW" altLang="en-US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easily</a:t>
            </a:r>
            <a:r>
              <a:rPr lang="zh-TW" altLang="en-US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enjoy</a:t>
            </a:r>
            <a:r>
              <a:rPr lang="zh-TW" altLang="en-US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the</a:t>
            </a:r>
            <a:r>
              <a:rPr lang="zh-TW" altLang="en-US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entertainment</a:t>
            </a:r>
            <a:r>
              <a:rPr lang="zh-TW" altLang="en-US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brought</a:t>
            </a:r>
            <a:r>
              <a:rPr lang="zh-TW" altLang="en-US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by</a:t>
            </a:r>
            <a:r>
              <a:rPr lang="zh-TW" altLang="en-US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133" err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Qmedia</a:t>
            </a:r>
            <a:r>
              <a:rPr lang="en-US" altLang="zh-TW" sz="2133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.</a:t>
            </a:r>
            <a:endParaRPr lang="zh-TW" altLang="en-US" sz="2133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743015" y="2272223"/>
            <a:ext cx="1754006" cy="584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Qmedia</a:t>
            </a:r>
            <a:endParaRPr lang="en-US" altLang="zh-TW" sz="3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Shape 263">
            <a:extLst>
              <a:ext uri="{FF2B5EF4-FFF2-40B4-BE49-F238E27FC236}">
                <a16:creationId xmlns:a16="http://schemas.microsoft.com/office/drawing/2014/main" id="{6F281111-CC2E-8747-AEF2-C8B6646516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5815" y="0"/>
            <a:ext cx="10515600" cy="1820411"/>
          </a:xfrm>
          <a:prstGeom prst="rect">
            <a:avLst/>
          </a:prstGeom>
        </p:spPr>
        <p:txBody>
          <a:bodyPr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-US" altLang="zh-TW"/>
              <a:t>On</a:t>
            </a:r>
            <a:r>
              <a:rPr lang="zh-TW" altLang="en-US"/>
              <a:t> </a:t>
            </a:r>
            <a:r>
              <a:rPr lang="en-US" altLang="zh-TW"/>
              <a:t>Smart</a:t>
            </a:r>
            <a:r>
              <a:rPr lang="zh-TW" altLang="en-US"/>
              <a:t> </a:t>
            </a:r>
            <a:r>
              <a:rPr lang="en-US" altLang="zh-TW"/>
              <a:t>TV</a:t>
            </a:r>
            <a:endParaRPr lang="en-GB"/>
          </a:p>
        </p:txBody>
      </p:sp>
      <p:grpSp>
        <p:nvGrpSpPr>
          <p:cNvPr id="18" name="群組 8">
            <a:extLst>
              <a:ext uri="{FF2B5EF4-FFF2-40B4-BE49-F238E27FC236}">
                <a16:creationId xmlns:a16="http://schemas.microsoft.com/office/drawing/2014/main" id="{C3E850FE-6D2C-254C-90FC-225F6C8DE108}"/>
              </a:ext>
            </a:extLst>
          </p:cNvPr>
          <p:cNvGrpSpPr/>
          <p:nvPr/>
        </p:nvGrpSpPr>
        <p:grpSpPr>
          <a:xfrm>
            <a:off x="492428" y="1636612"/>
            <a:ext cx="11207144" cy="367598"/>
            <a:chOff x="492428" y="1636612"/>
            <a:chExt cx="11207144" cy="367598"/>
          </a:xfrm>
        </p:grpSpPr>
        <p:pic>
          <p:nvPicPr>
            <p:cNvPr id="19" name="圖形 7">
              <a:extLst>
                <a:ext uri="{FF2B5EF4-FFF2-40B4-BE49-F238E27FC236}">
                  <a16:creationId xmlns:a16="http://schemas.microsoft.com/office/drawing/2014/main" id="{AC19CCC1-82FC-804D-B4EF-5BE1CC7B3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9646"/>
            <a:stretch/>
          </p:blipFill>
          <p:spPr>
            <a:xfrm>
              <a:off x="726007" y="1636612"/>
              <a:ext cx="10775216" cy="367598"/>
            </a:xfrm>
            <a:prstGeom prst="rect">
              <a:avLst/>
            </a:prstGeom>
          </p:spPr>
        </p:pic>
        <p:cxnSp>
          <p:nvCxnSpPr>
            <p:cNvPr id="20" name="直線接點 6">
              <a:extLst>
                <a:ext uri="{FF2B5EF4-FFF2-40B4-BE49-F238E27FC236}">
                  <a16:creationId xmlns:a16="http://schemas.microsoft.com/office/drawing/2014/main" id="{2F3DEE1F-94AA-1E44-9D04-054DF2A35C48}"/>
                </a:ext>
              </a:extLst>
            </p:cNvPr>
            <p:cNvCxnSpPr/>
            <p:nvPr/>
          </p:nvCxnSpPr>
          <p:spPr>
            <a:xfrm>
              <a:off x="492428" y="1636612"/>
              <a:ext cx="11207144" cy="0"/>
            </a:xfrm>
            <a:prstGeom prst="line">
              <a:avLst/>
            </a:prstGeom>
            <a:ln w="12700">
              <a:gradFill>
                <a:gsLst>
                  <a:gs pos="0">
                    <a:srgbClr val="0BDB5F"/>
                  </a:gs>
                  <a:gs pos="52000">
                    <a:srgbClr val="04E2B2"/>
                  </a:gs>
                  <a:gs pos="100000">
                    <a:srgbClr val="0F8CC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340B00F-7AA6-C542-9515-FB077B2F63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67" y="5113842"/>
            <a:ext cx="991757" cy="991757"/>
          </a:xfrm>
          <a:prstGeom prst="rect">
            <a:avLst/>
          </a:prstGeom>
          <a:effectLst>
            <a:reflection stA="13000" endPos="59000" dist="50800" dir="5400000" sy="-100000" algn="bl" rotWithShape="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5B11A09-840D-CB44-8166-8130A34216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325" y="5132042"/>
            <a:ext cx="955358" cy="955358"/>
          </a:xfrm>
          <a:prstGeom prst="rect">
            <a:avLst/>
          </a:prstGeom>
          <a:effectLst>
            <a:reflection stA="13000" endPos="59000" dist="127000" dir="5400000" sy="-100000" algn="bl" rotWithShape="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1F21AD1-AA95-AF4B-9EF8-5A0E85E213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7584" y="5104503"/>
            <a:ext cx="1010437" cy="1010437"/>
          </a:xfrm>
          <a:prstGeom prst="rect">
            <a:avLst/>
          </a:prstGeom>
          <a:effectLst>
            <a:reflection stA="13000" endPos="59000" dist="88900" dir="5400000" sy="-100000" algn="bl" rotWithShape="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1597DBC-4EDF-814B-99CF-7E286DE16F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315"/>
          <a:stretch/>
        </p:blipFill>
        <p:spPr>
          <a:xfrm>
            <a:off x="10493922" y="5062758"/>
            <a:ext cx="1143270" cy="1093929"/>
          </a:xfrm>
          <a:prstGeom prst="rect">
            <a:avLst/>
          </a:prstGeom>
          <a:effectLst>
            <a:reflection stA="13000" endPos="59000" dist="50800" dir="5400000" sy="-100000" algn="bl" rotWithShape="0"/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0B612AE-1537-DF47-8CB2-EA2F20DA648C}"/>
              </a:ext>
            </a:extLst>
          </p:cNvPr>
          <p:cNvSpPr txBox="1"/>
          <p:nvPr/>
        </p:nvSpPr>
        <p:spPr>
          <a:xfrm>
            <a:off x="10459164" y="6114940"/>
            <a:ext cx="1309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600"/>
              <a:t>Android TV</a:t>
            </a:r>
            <a:endParaRPr lang="en-US" sz="11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917CDA-9131-3044-B29E-2D8FA0780B8F}"/>
              </a:ext>
            </a:extLst>
          </p:cNvPr>
          <p:cNvSpPr txBox="1"/>
          <p:nvPr/>
        </p:nvSpPr>
        <p:spPr>
          <a:xfrm>
            <a:off x="9302341" y="6114940"/>
            <a:ext cx="1010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600"/>
              <a:t>Roku TV</a:t>
            </a:r>
            <a:endParaRPr lang="en-US" sz="11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B779F2-7AD5-2641-8FCE-2FE75AFF7B50}"/>
              </a:ext>
            </a:extLst>
          </p:cNvPr>
          <p:cNvSpPr txBox="1"/>
          <p:nvPr/>
        </p:nvSpPr>
        <p:spPr>
          <a:xfrm>
            <a:off x="8036797" y="6114940"/>
            <a:ext cx="1084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600"/>
              <a:t>Fire TV</a:t>
            </a:r>
            <a:endParaRPr lang="en-US" sz="11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FE32F9-EEBB-0C4F-8211-4E901C928EED}"/>
              </a:ext>
            </a:extLst>
          </p:cNvPr>
          <p:cNvSpPr txBox="1"/>
          <p:nvPr/>
        </p:nvSpPr>
        <p:spPr>
          <a:xfrm>
            <a:off x="6800777" y="6114940"/>
            <a:ext cx="114264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600">
                <a:latin typeface="Arial"/>
                <a:cs typeface="Arial"/>
              </a:rPr>
              <a:t>Apple TV</a:t>
            </a:r>
            <a:endParaRPr lang="en-US" sz="1100">
              <a:latin typeface="Arial"/>
              <a:cs typeface="Arial"/>
            </a:endParaRPr>
          </a:p>
        </p:txBody>
      </p:sp>
      <p:pic>
        <p:nvPicPr>
          <p:cNvPr id="4" name="圖片 3" descr="一張含有 監視器, 電子用品, 顯示, 螢幕 的圖片&#10;&#10;自動產生的描述">
            <a:extLst>
              <a:ext uri="{FF2B5EF4-FFF2-40B4-BE49-F238E27FC236}">
                <a16:creationId xmlns:a16="http://schemas.microsoft.com/office/drawing/2014/main" id="{E9999A00-0F74-4BAD-8DB5-C0BDBC6C75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1968"/>
            <a:ext cx="6255719" cy="4625527"/>
          </a:xfrm>
          <a:prstGeom prst="rect">
            <a:avLst/>
          </a:prstGeom>
          <a:effectLst>
            <a:outerShdw blurRad="304800" dist="114300" dir="7260000" sx="102000" sy="102000" algn="r" rotWithShape="0">
              <a:prstClr val="black">
                <a:alpha val="13000"/>
              </a:prstClr>
            </a:outerShdw>
          </a:effectLst>
        </p:spPr>
      </p:pic>
      <p:pic>
        <p:nvPicPr>
          <p:cNvPr id="22" name="Shape 281">
            <a:extLst>
              <a:ext uri="{FF2B5EF4-FFF2-40B4-BE49-F238E27FC236}">
                <a16:creationId xmlns:a16="http://schemas.microsoft.com/office/drawing/2014/main" id="{9912F5C0-87FD-1C47-B069-F486C5AEFC8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4740" t="3431" r="2205" b="15237"/>
          <a:stretch/>
        </p:blipFill>
        <p:spPr>
          <a:xfrm>
            <a:off x="554808" y="2275766"/>
            <a:ext cx="5207234" cy="3125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226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98A33F9A-8DBF-4B95-8E97-962E8B5FDACC}"/>
              </a:ext>
            </a:extLst>
          </p:cNvPr>
          <p:cNvSpPr txBox="1"/>
          <p:nvPr/>
        </p:nvSpPr>
        <p:spPr>
          <a:xfrm>
            <a:off x="3321592" y="3239649"/>
            <a:ext cx="52275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600" kern="6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INTRODUCING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024B9A70-BC8D-41BE-A56A-64FA0615D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5057" y="4186345"/>
            <a:ext cx="5000625" cy="1381125"/>
          </a:xfrm>
          <a:prstGeom prst="rect">
            <a:avLst/>
          </a:prstGeom>
          <a:effectLst>
            <a:outerShdw blurRad="177800" dist="330200" dir="16200000" sx="101000" sy="101000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107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D721D47B-73CD-4562-9BC8-456F5CEAE23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 amt="49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6200" y="6164394"/>
            <a:ext cx="3577166" cy="756854"/>
          </a:xfrm>
          <a:prstGeom prst="rect">
            <a:avLst/>
          </a:prstGeom>
        </p:spPr>
      </p:pic>
      <p:pic>
        <p:nvPicPr>
          <p:cNvPr id="6" name="圖片 5" descr="一張含有 畫畫, 標誌 的圖片&#10;&#10;自動產生的描述">
            <a:extLst>
              <a:ext uri="{FF2B5EF4-FFF2-40B4-BE49-F238E27FC236}">
                <a16:creationId xmlns:a16="http://schemas.microsoft.com/office/drawing/2014/main" id="{355B6F22-DF4E-4D4A-8EB8-7A30AE6879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61" y="2219413"/>
            <a:ext cx="2713567" cy="2713567"/>
          </a:xfrm>
          <a:prstGeom prst="rect">
            <a:avLst/>
          </a:prstGeom>
          <a:effectLst>
            <a:outerShdw blurRad="596900" dist="736600" dir="7980000" sx="111000" sy="111000" algn="r" rotWithShape="0">
              <a:prstClr val="black">
                <a:alpha val="19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83E1C9A-D75B-4ABE-9398-EA5ADD9BA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429" y="1"/>
            <a:ext cx="11207144" cy="1636610"/>
          </a:xfrm>
        </p:spPr>
        <p:txBody>
          <a:bodyPr>
            <a:normAutofit/>
          </a:bodyPr>
          <a:lstStyle/>
          <a:p>
            <a:pPr algn="ctr"/>
            <a:r>
              <a:rPr lang="en-US" altLang="zh-TW" sz="4600"/>
              <a:t>Video Station Revamped</a:t>
            </a:r>
            <a:endParaRPr lang="zh-TW" altLang="en-US" sz="460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0E58210C-FA73-44CC-A660-0F31AA00D3F7}"/>
              </a:ext>
            </a:extLst>
          </p:cNvPr>
          <p:cNvGrpSpPr/>
          <p:nvPr/>
        </p:nvGrpSpPr>
        <p:grpSpPr>
          <a:xfrm>
            <a:off x="492428" y="1636612"/>
            <a:ext cx="11207144" cy="367598"/>
            <a:chOff x="492428" y="1636612"/>
            <a:chExt cx="11207144" cy="367598"/>
          </a:xfrm>
        </p:grpSpPr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38E2D4BF-66A5-41E4-80CE-0054C9D26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69646"/>
            <a:stretch/>
          </p:blipFill>
          <p:spPr>
            <a:xfrm>
              <a:off x="726007" y="1636612"/>
              <a:ext cx="10775216" cy="367598"/>
            </a:xfrm>
            <a:prstGeom prst="rect">
              <a:avLst/>
            </a:prstGeom>
          </p:spPr>
        </p:pic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E727C933-D6D0-4C74-8E63-38B4E5FC39ED}"/>
                </a:ext>
              </a:extLst>
            </p:cNvPr>
            <p:cNvCxnSpPr/>
            <p:nvPr/>
          </p:nvCxnSpPr>
          <p:spPr>
            <a:xfrm>
              <a:off x="492428" y="1636612"/>
              <a:ext cx="11207144" cy="0"/>
            </a:xfrm>
            <a:prstGeom prst="line">
              <a:avLst/>
            </a:prstGeom>
            <a:ln w="12700">
              <a:gradFill>
                <a:gsLst>
                  <a:gs pos="0">
                    <a:srgbClr val="0BDB5F"/>
                  </a:gs>
                  <a:gs pos="52000">
                    <a:srgbClr val="04E2B2"/>
                  </a:gs>
                  <a:gs pos="100000">
                    <a:srgbClr val="0F8CC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98C3800-4416-0848-AB5E-1A53917C0E4A}"/>
              </a:ext>
            </a:extLst>
          </p:cNvPr>
          <p:cNvSpPr txBox="1"/>
          <p:nvPr/>
        </p:nvSpPr>
        <p:spPr>
          <a:xfrm>
            <a:off x="644535" y="2315526"/>
            <a:ext cx="6429800" cy="40134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ts val="31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400">
                <a:latin typeface="Arial"/>
                <a:ea typeface="微軟正黑體"/>
                <a:cs typeface="Arial"/>
              </a:rPr>
              <a:t>Why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do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you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need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 b="1">
                <a:latin typeface="Arial"/>
                <a:ea typeface="微軟正黑體"/>
                <a:cs typeface="Arial"/>
              </a:rPr>
              <a:t>Video</a:t>
            </a:r>
            <a:r>
              <a:rPr lang="zh-TW" altLang="en-US" sz="2400" b="1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 b="1">
                <a:latin typeface="Arial"/>
                <a:ea typeface="微軟正黑體"/>
                <a:cs typeface="Arial"/>
              </a:rPr>
              <a:t>Station</a:t>
            </a:r>
            <a:r>
              <a:rPr lang="zh-TW" altLang="en-US" sz="2400" b="1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 b="1">
                <a:latin typeface="Arial"/>
                <a:ea typeface="微軟正黑體"/>
                <a:cs typeface="Arial"/>
              </a:rPr>
              <a:t>5.5?</a:t>
            </a:r>
            <a:endParaRPr lang="en-US" altLang="zh-CN" sz="2400">
              <a:latin typeface="Arial"/>
              <a:ea typeface="微軟正黑體"/>
              <a:cs typeface="Arial"/>
            </a:endParaRPr>
          </a:p>
          <a:p>
            <a:pPr marL="285750" indent="-285750">
              <a:lnSpc>
                <a:spcPts val="31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400">
                <a:latin typeface="Arial"/>
                <a:ea typeface="微軟正黑體"/>
                <a:cs typeface="Arial"/>
              </a:rPr>
              <a:t>How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to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start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using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 b="1">
                <a:latin typeface="Arial"/>
                <a:ea typeface="微軟正黑體"/>
                <a:cs typeface="Arial"/>
              </a:rPr>
              <a:t>Video</a:t>
            </a:r>
            <a:r>
              <a:rPr lang="zh-TW" altLang="en-US" sz="2400" b="1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 b="1">
                <a:latin typeface="Arial"/>
                <a:ea typeface="微軟正黑體"/>
                <a:cs typeface="Arial"/>
              </a:rPr>
              <a:t>Station?</a:t>
            </a:r>
            <a:endParaRPr lang="en-US" altLang="zh-TW" sz="2400">
              <a:latin typeface="Arial"/>
              <a:ea typeface="微軟正黑體"/>
              <a:cs typeface="Arial"/>
            </a:endParaRPr>
          </a:p>
          <a:p>
            <a:pPr marL="285750" indent="-285750">
              <a:lnSpc>
                <a:spcPts val="31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400">
                <a:latin typeface="Arial"/>
                <a:ea typeface="微軟正黑體"/>
                <a:cs typeface="Arial"/>
              </a:rPr>
              <a:t>I've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got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movies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and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TV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shows.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br>
              <a:rPr lang="en-US" altLang="zh-TW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400">
                <a:latin typeface="Arial"/>
                <a:ea typeface="微軟正黑體"/>
                <a:cs typeface="Arial"/>
              </a:rPr>
              <a:t>How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should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I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organize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them?</a:t>
            </a:r>
            <a:endParaRPr lang="en-US" altLang="zh-CN" sz="2400">
              <a:latin typeface="Arial"/>
              <a:ea typeface="微軟正黑體"/>
              <a:cs typeface="Arial"/>
            </a:endParaRPr>
          </a:p>
          <a:p>
            <a:pPr marL="285750" indent="-285750">
              <a:lnSpc>
                <a:spcPts val="31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400">
                <a:latin typeface="Arial"/>
                <a:ea typeface="微軟正黑體"/>
                <a:cs typeface="Arial"/>
              </a:rPr>
              <a:t>I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got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classic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film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series.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br>
              <a:rPr lang="en-US" altLang="zh-TW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400">
                <a:latin typeface="Arial"/>
                <a:ea typeface="微軟正黑體"/>
                <a:cs typeface="Arial"/>
              </a:rPr>
              <a:t>How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should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I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organize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them?</a:t>
            </a:r>
            <a:endParaRPr lang="en-US" altLang="zh-CN" sz="2400">
              <a:latin typeface="Arial"/>
              <a:ea typeface="微軟正黑體"/>
              <a:cs typeface="Arial"/>
            </a:endParaRPr>
          </a:p>
          <a:p>
            <a:pPr marL="285750" indent="-285750">
              <a:lnSpc>
                <a:spcPts val="31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400">
                <a:latin typeface="Arial"/>
                <a:ea typeface="微軟正黑體"/>
                <a:cs typeface="Arial"/>
              </a:rPr>
              <a:t>Can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I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organize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my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videos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on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my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demand?</a:t>
            </a:r>
            <a:endParaRPr lang="en-US" altLang="zh-CN" sz="2400">
              <a:latin typeface="Arial"/>
              <a:ea typeface="微軟正黑體"/>
              <a:cs typeface="Arial"/>
            </a:endParaRPr>
          </a:p>
          <a:p>
            <a:pPr marL="285750" indent="-285750">
              <a:lnSpc>
                <a:spcPts val="31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400">
                <a:latin typeface="Arial"/>
                <a:ea typeface="微軟正黑體"/>
                <a:cs typeface="Arial"/>
              </a:rPr>
              <a:t>Where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can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I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watch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my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videos?</a:t>
            </a:r>
            <a:endParaRPr lang="en-TW" sz="2400">
              <a:latin typeface="Arial"/>
              <a:ea typeface="微軟正黑體"/>
              <a:cs typeface="Arial"/>
            </a:endParaRPr>
          </a:p>
        </p:txBody>
      </p:sp>
      <p:pic>
        <p:nvPicPr>
          <p:cNvPr id="10" name="圖片 9" descr="一張含有 室內, 遊戲, 影片, 白色 的圖片&#10;&#10;自動產生的描述">
            <a:extLst>
              <a:ext uri="{FF2B5EF4-FFF2-40B4-BE49-F238E27FC236}">
                <a16:creationId xmlns:a16="http://schemas.microsoft.com/office/drawing/2014/main" id="{029F08C1-4A4F-41E4-8233-E0A525CD90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2" r="19723"/>
          <a:stretch/>
        </p:blipFill>
        <p:spPr>
          <a:xfrm>
            <a:off x="9267187" y="3866041"/>
            <a:ext cx="2810071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4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905DC-72E2-D14C-AFE8-D3A482409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429" y="0"/>
            <a:ext cx="11207144" cy="1820411"/>
          </a:xfrm>
        </p:spPr>
        <p:txBody>
          <a:bodyPr/>
          <a:lstStyle/>
          <a:p>
            <a:pPr algn="ctr"/>
            <a:r>
              <a:rPr lang="en-US" altLang="zh-TW"/>
              <a:t>TS-x31K</a:t>
            </a:r>
            <a:r>
              <a:rPr lang="zh-TW" altLang="en-US"/>
              <a:t> </a:t>
            </a:r>
            <a:r>
              <a:rPr lang="en-US" altLang="zh-TW"/>
              <a:t>Series</a:t>
            </a:r>
            <a:endParaRPr lang="en-TW"/>
          </a:p>
        </p:txBody>
      </p:sp>
      <p:grpSp>
        <p:nvGrpSpPr>
          <p:cNvPr id="3" name="群組 8">
            <a:extLst>
              <a:ext uri="{FF2B5EF4-FFF2-40B4-BE49-F238E27FC236}">
                <a16:creationId xmlns:a16="http://schemas.microsoft.com/office/drawing/2014/main" id="{DE198353-D427-074B-9B73-C32296EB2FD9}"/>
              </a:ext>
            </a:extLst>
          </p:cNvPr>
          <p:cNvGrpSpPr/>
          <p:nvPr/>
        </p:nvGrpSpPr>
        <p:grpSpPr>
          <a:xfrm>
            <a:off x="492428" y="1636612"/>
            <a:ext cx="11207144" cy="367598"/>
            <a:chOff x="492428" y="1636612"/>
            <a:chExt cx="11207144" cy="367598"/>
          </a:xfrm>
        </p:grpSpPr>
        <p:pic>
          <p:nvPicPr>
            <p:cNvPr id="4" name="圖形 7">
              <a:extLst>
                <a:ext uri="{FF2B5EF4-FFF2-40B4-BE49-F238E27FC236}">
                  <a16:creationId xmlns:a16="http://schemas.microsoft.com/office/drawing/2014/main" id="{AF061E2F-C1E5-F347-B25F-46D41F15B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9646"/>
            <a:stretch/>
          </p:blipFill>
          <p:spPr>
            <a:xfrm>
              <a:off x="726007" y="1636612"/>
              <a:ext cx="10775216" cy="367598"/>
            </a:xfrm>
            <a:prstGeom prst="rect">
              <a:avLst/>
            </a:prstGeom>
          </p:spPr>
        </p:pic>
        <p:cxnSp>
          <p:nvCxnSpPr>
            <p:cNvPr id="5" name="直線接點 6">
              <a:extLst>
                <a:ext uri="{FF2B5EF4-FFF2-40B4-BE49-F238E27FC236}">
                  <a16:creationId xmlns:a16="http://schemas.microsoft.com/office/drawing/2014/main" id="{A558EE5B-7485-E042-9917-92BA28D6F24D}"/>
                </a:ext>
              </a:extLst>
            </p:cNvPr>
            <p:cNvCxnSpPr/>
            <p:nvPr/>
          </p:nvCxnSpPr>
          <p:spPr>
            <a:xfrm>
              <a:off x="492428" y="1636612"/>
              <a:ext cx="11207144" cy="0"/>
            </a:xfrm>
            <a:prstGeom prst="line">
              <a:avLst/>
            </a:prstGeom>
            <a:ln w="12700">
              <a:gradFill>
                <a:gsLst>
                  <a:gs pos="0">
                    <a:srgbClr val="0BDB5F"/>
                  </a:gs>
                  <a:gs pos="52000">
                    <a:srgbClr val="04E2B2"/>
                  </a:gs>
                  <a:gs pos="100000">
                    <a:srgbClr val="0F8CC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圖片 11">
            <a:extLst>
              <a:ext uri="{FF2B5EF4-FFF2-40B4-BE49-F238E27FC236}">
                <a16:creationId xmlns:a16="http://schemas.microsoft.com/office/drawing/2014/main" id="{55F03BF2-8C4D-4A4A-879C-E9EB8AC344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968"/>
          <a:stretch/>
        </p:blipFill>
        <p:spPr>
          <a:xfrm>
            <a:off x="6017538" y="3655900"/>
            <a:ext cx="5419493" cy="3222417"/>
          </a:xfrm>
          <a:prstGeom prst="rect">
            <a:avLst/>
          </a:prstGeom>
        </p:spPr>
      </p:pic>
      <p:sp>
        <p:nvSpPr>
          <p:cNvPr id="8" name="矩形: 圓角 46">
            <a:extLst>
              <a:ext uri="{FF2B5EF4-FFF2-40B4-BE49-F238E27FC236}">
                <a16:creationId xmlns:a16="http://schemas.microsoft.com/office/drawing/2014/main" id="{6C9467ED-91C0-3947-9BF8-17A9941E6E8D}"/>
              </a:ext>
            </a:extLst>
          </p:cNvPr>
          <p:cNvSpPr/>
          <p:nvPr/>
        </p:nvSpPr>
        <p:spPr>
          <a:xfrm>
            <a:off x="8653427" y="3466167"/>
            <a:ext cx="1229183" cy="333640"/>
          </a:xfrm>
          <a:prstGeom prst="roundRect">
            <a:avLst>
              <a:gd name="adj" fmla="val 15052"/>
            </a:avLst>
          </a:prstGeom>
          <a:gradFill>
            <a:gsLst>
              <a:gs pos="0">
                <a:srgbClr val="DF0D74"/>
              </a:gs>
              <a:gs pos="100000">
                <a:srgbClr val="D605E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: 圓角 32">
            <a:extLst>
              <a:ext uri="{FF2B5EF4-FFF2-40B4-BE49-F238E27FC236}">
                <a16:creationId xmlns:a16="http://schemas.microsoft.com/office/drawing/2014/main" id="{55956055-AB7E-8C42-BDA7-DD48867F521A}"/>
              </a:ext>
            </a:extLst>
          </p:cNvPr>
          <p:cNvSpPr/>
          <p:nvPr/>
        </p:nvSpPr>
        <p:spPr>
          <a:xfrm>
            <a:off x="6686106" y="3218361"/>
            <a:ext cx="1449912" cy="333640"/>
          </a:xfrm>
          <a:prstGeom prst="roundRect">
            <a:avLst>
              <a:gd name="adj" fmla="val 20570"/>
            </a:avLst>
          </a:prstGeom>
          <a:gradFill>
            <a:gsLst>
              <a:gs pos="0">
                <a:srgbClr val="DF0D74"/>
              </a:gs>
              <a:gs pos="100000">
                <a:srgbClr val="D605E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EC897C40-3B96-DC42-B70D-A558EEE104E5}"/>
              </a:ext>
            </a:extLst>
          </p:cNvPr>
          <p:cNvSpPr/>
          <p:nvPr/>
        </p:nvSpPr>
        <p:spPr>
          <a:xfrm>
            <a:off x="6950113" y="3202019"/>
            <a:ext cx="923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TS-431K</a:t>
            </a:r>
          </a:p>
        </p:txBody>
      </p:sp>
      <p:sp>
        <p:nvSpPr>
          <p:cNvPr id="11" name="矩形: 圓角 42">
            <a:extLst>
              <a:ext uri="{FF2B5EF4-FFF2-40B4-BE49-F238E27FC236}">
                <a16:creationId xmlns:a16="http://schemas.microsoft.com/office/drawing/2014/main" id="{4A499878-92A0-E949-A2D2-15EFA1E37E52}"/>
              </a:ext>
            </a:extLst>
          </p:cNvPr>
          <p:cNvSpPr/>
          <p:nvPr/>
        </p:nvSpPr>
        <p:spPr>
          <a:xfrm>
            <a:off x="10132937" y="3473234"/>
            <a:ext cx="1229183" cy="333640"/>
          </a:xfrm>
          <a:prstGeom prst="roundRect">
            <a:avLst>
              <a:gd name="adj" fmla="val 15052"/>
            </a:avLst>
          </a:prstGeom>
          <a:gradFill>
            <a:gsLst>
              <a:gs pos="0">
                <a:srgbClr val="DF0D74"/>
              </a:gs>
              <a:gs pos="100000">
                <a:srgbClr val="D605E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39">
            <a:extLst>
              <a:ext uri="{FF2B5EF4-FFF2-40B4-BE49-F238E27FC236}">
                <a16:creationId xmlns:a16="http://schemas.microsoft.com/office/drawing/2014/main" id="{BD3D5D08-6B7A-9F4C-BEA6-DBABA4D4C49D}"/>
              </a:ext>
            </a:extLst>
          </p:cNvPr>
          <p:cNvSpPr/>
          <p:nvPr/>
        </p:nvSpPr>
        <p:spPr>
          <a:xfrm>
            <a:off x="8785147" y="3455123"/>
            <a:ext cx="922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TS-231K</a:t>
            </a:r>
          </a:p>
        </p:txBody>
      </p:sp>
      <p:sp>
        <p:nvSpPr>
          <p:cNvPr id="13" name="矩形 41">
            <a:extLst>
              <a:ext uri="{FF2B5EF4-FFF2-40B4-BE49-F238E27FC236}">
                <a16:creationId xmlns:a16="http://schemas.microsoft.com/office/drawing/2014/main" id="{5B04B8E9-81E7-F34C-A03A-A88FD642C6D8}"/>
              </a:ext>
            </a:extLst>
          </p:cNvPr>
          <p:cNvSpPr/>
          <p:nvPr/>
        </p:nvSpPr>
        <p:spPr>
          <a:xfrm>
            <a:off x="10281295" y="3455123"/>
            <a:ext cx="896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TS-131K</a:t>
            </a:r>
          </a:p>
        </p:txBody>
      </p:sp>
      <p:pic>
        <p:nvPicPr>
          <p:cNvPr id="14" name="圖形 5">
            <a:extLst>
              <a:ext uri="{FF2B5EF4-FFF2-40B4-BE49-F238E27FC236}">
                <a16:creationId xmlns:a16="http://schemas.microsoft.com/office/drawing/2014/main" id="{A19D454F-F5DF-7D48-B86D-1299FE0B6C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26551" y="1910416"/>
            <a:ext cx="3294426" cy="615053"/>
          </a:xfrm>
          <a:prstGeom prst="rect">
            <a:avLst/>
          </a:prstGeom>
        </p:spPr>
      </p:pic>
      <p:sp>
        <p:nvSpPr>
          <p:cNvPr id="17" name="矩形 2">
            <a:extLst>
              <a:ext uri="{FF2B5EF4-FFF2-40B4-BE49-F238E27FC236}">
                <a16:creationId xmlns:a16="http://schemas.microsoft.com/office/drawing/2014/main" id="{19102D4D-3DA7-AB4C-A3E2-22A1A3A10E61}"/>
              </a:ext>
            </a:extLst>
          </p:cNvPr>
          <p:cNvSpPr/>
          <p:nvPr/>
        </p:nvSpPr>
        <p:spPr>
          <a:xfrm>
            <a:off x="7683666" y="2522701"/>
            <a:ext cx="3837845" cy="481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500"/>
              </a:lnSpc>
              <a:defRPr/>
            </a:pPr>
            <a:r>
              <a:rPr lang="en-US" altLang="ja-JP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Alpine AL-214 ARM v7 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Processor</a:t>
            </a:r>
            <a:endParaRPr lang="en-US" altLang="zh-CN" b="1"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5D82A2-D658-594B-8FE3-347ED0675816}"/>
              </a:ext>
            </a:extLst>
          </p:cNvPr>
          <p:cNvSpPr txBox="1"/>
          <p:nvPr/>
        </p:nvSpPr>
        <p:spPr>
          <a:xfrm>
            <a:off x="492428" y="4854571"/>
            <a:ext cx="5197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</a:t>
            </a:r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Quad-core</a:t>
            </a:r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1.7GHz</a:t>
            </a:r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Processor</a:t>
            </a:r>
            <a:endParaRPr lang="en-TW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337C3B-16EC-AA4F-8CD1-D8A5FBD27874}"/>
              </a:ext>
            </a:extLst>
          </p:cNvPr>
          <p:cNvSpPr txBox="1"/>
          <p:nvPr/>
        </p:nvSpPr>
        <p:spPr>
          <a:xfrm>
            <a:off x="1034477" y="3824455"/>
            <a:ext cx="4071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New</a:t>
            </a:r>
            <a:r>
              <a:rPr lang="zh-TW" altLang="en-US" sz="5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5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Arrival</a:t>
            </a:r>
            <a:endParaRPr lang="en-TW" sz="5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4881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956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D67613-E2F1-D44B-8DDF-BA8C0AF1A12F}"/>
              </a:ext>
            </a:extLst>
          </p:cNvPr>
          <p:cNvSpPr txBox="1"/>
          <p:nvPr/>
        </p:nvSpPr>
        <p:spPr>
          <a:xfrm>
            <a:off x="2413861" y="2718506"/>
            <a:ext cx="630773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Why do you need </a:t>
            </a:r>
          </a:p>
          <a:p>
            <a:r>
              <a:rPr lang="en-US" altLang="zh-TW" sz="4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Video</a:t>
            </a:r>
            <a:r>
              <a:rPr lang="zh-TW" altLang="en-US" sz="4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4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4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4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5.5?</a:t>
            </a:r>
            <a:endParaRPr lang="en-TW" sz="4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C15C7B90-7DB0-4FED-B525-8876AD5CAB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11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r="-3856"/>
          <a:stretch/>
        </p:blipFill>
        <p:spPr>
          <a:xfrm>
            <a:off x="2648785" y="4234098"/>
            <a:ext cx="5161528" cy="2623902"/>
          </a:xfrm>
          <a:prstGeom prst="rect">
            <a:avLst/>
          </a:prstGeom>
          <a:effectLst>
            <a:outerShdw blurRad="381000" dist="431800" dir="8100000" algn="tr" rotWithShape="0">
              <a:prstClr val="black">
                <a:alpha val="14000"/>
              </a:prstClr>
            </a:outerShdw>
          </a:effectLst>
        </p:spPr>
      </p:pic>
      <p:pic>
        <p:nvPicPr>
          <p:cNvPr id="7" name="圖片 6" descr="一張含有 個人, 蛋糕, 服飾, 室內 的圖片&#10;&#10;自動產生的描述">
            <a:extLst>
              <a:ext uri="{FF2B5EF4-FFF2-40B4-BE49-F238E27FC236}">
                <a16:creationId xmlns:a16="http://schemas.microsoft.com/office/drawing/2014/main" id="{E91EA9C2-4355-47BF-8CC4-B73F3F94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83" y="1979001"/>
            <a:ext cx="4403429" cy="487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25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桌, 坐, 電腦, 書桌 的圖片&#10;&#10;自動產生的描述">
            <a:extLst>
              <a:ext uri="{FF2B5EF4-FFF2-40B4-BE49-F238E27FC236}">
                <a16:creationId xmlns:a16="http://schemas.microsoft.com/office/drawing/2014/main" id="{6A51DAB7-9BC3-46ED-AF2D-2E64F53DCE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b="9371"/>
          <a:stretch/>
        </p:blipFill>
        <p:spPr>
          <a:xfrm>
            <a:off x="0" y="1775807"/>
            <a:ext cx="5724644" cy="4451795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CF1261EA-B4A0-4F04-A5A7-2A68013FB57E}"/>
              </a:ext>
            </a:extLst>
          </p:cNvPr>
          <p:cNvSpPr/>
          <p:nvPr/>
        </p:nvSpPr>
        <p:spPr>
          <a:xfrm>
            <a:off x="5050152" y="4161508"/>
            <a:ext cx="6649420" cy="2475225"/>
          </a:xfrm>
          <a:prstGeom prst="roundRect">
            <a:avLst>
              <a:gd name="adj" fmla="val 10233"/>
            </a:avLst>
          </a:prstGeom>
          <a:solidFill>
            <a:schemeClr val="bg2"/>
          </a:solidFill>
          <a:ln>
            <a:noFill/>
          </a:ln>
          <a:effectLst>
            <a:innerShdw blurRad="1524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90000"/>
                </a:schemeClr>
              </a:solidFill>
            </a:endParaRPr>
          </a:p>
        </p:txBody>
      </p:sp>
      <p:grpSp>
        <p:nvGrpSpPr>
          <p:cNvPr id="3" name="群組 8">
            <a:extLst>
              <a:ext uri="{FF2B5EF4-FFF2-40B4-BE49-F238E27FC236}">
                <a16:creationId xmlns:a16="http://schemas.microsoft.com/office/drawing/2014/main" id="{DDD14B56-C3F5-624A-B3AA-05E1FE74EF0D}"/>
              </a:ext>
            </a:extLst>
          </p:cNvPr>
          <p:cNvGrpSpPr/>
          <p:nvPr/>
        </p:nvGrpSpPr>
        <p:grpSpPr>
          <a:xfrm>
            <a:off x="492428" y="1636612"/>
            <a:ext cx="11207144" cy="367598"/>
            <a:chOff x="492428" y="1636612"/>
            <a:chExt cx="11207144" cy="367598"/>
          </a:xfrm>
        </p:grpSpPr>
        <p:pic>
          <p:nvPicPr>
            <p:cNvPr id="4" name="圖形 7">
              <a:extLst>
                <a:ext uri="{FF2B5EF4-FFF2-40B4-BE49-F238E27FC236}">
                  <a16:creationId xmlns:a16="http://schemas.microsoft.com/office/drawing/2014/main" id="{A12140ED-1AD2-8044-81EB-45260E8BCC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9646"/>
            <a:stretch/>
          </p:blipFill>
          <p:spPr>
            <a:xfrm>
              <a:off x="726007" y="1636612"/>
              <a:ext cx="10775216" cy="367598"/>
            </a:xfrm>
            <a:prstGeom prst="rect">
              <a:avLst/>
            </a:prstGeom>
          </p:spPr>
        </p:pic>
        <p:cxnSp>
          <p:nvCxnSpPr>
            <p:cNvPr id="5" name="直線接點 6">
              <a:extLst>
                <a:ext uri="{FF2B5EF4-FFF2-40B4-BE49-F238E27FC236}">
                  <a16:creationId xmlns:a16="http://schemas.microsoft.com/office/drawing/2014/main" id="{932826A9-DEB2-4F4E-A482-678D67801845}"/>
                </a:ext>
              </a:extLst>
            </p:cNvPr>
            <p:cNvCxnSpPr/>
            <p:nvPr/>
          </p:nvCxnSpPr>
          <p:spPr>
            <a:xfrm>
              <a:off x="492428" y="1636612"/>
              <a:ext cx="11207144" cy="0"/>
            </a:xfrm>
            <a:prstGeom prst="line">
              <a:avLst/>
            </a:prstGeom>
            <a:ln w="12700">
              <a:gradFill>
                <a:gsLst>
                  <a:gs pos="0">
                    <a:srgbClr val="0BDB5F"/>
                  </a:gs>
                  <a:gs pos="52000">
                    <a:srgbClr val="04E2B2"/>
                  </a:gs>
                  <a:gs pos="100000">
                    <a:srgbClr val="0F8CC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8D341FC7-88B7-4E94-8977-C8EED83F42FB}"/>
              </a:ext>
            </a:extLst>
          </p:cNvPr>
          <p:cNvSpPr/>
          <p:nvPr/>
        </p:nvSpPr>
        <p:spPr>
          <a:xfrm>
            <a:off x="5622406" y="1445851"/>
            <a:ext cx="5543940" cy="2475225"/>
          </a:xfrm>
          <a:prstGeom prst="roundRect">
            <a:avLst>
              <a:gd name="adj" fmla="val 7983"/>
            </a:avLst>
          </a:prstGeom>
          <a:solidFill>
            <a:schemeClr val="bg2"/>
          </a:solidFill>
          <a:ln>
            <a:noFill/>
          </a:ln>
          <a:effectLst>
            <a:innerShdw blurRad="1524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6D7AF-6EE1-E844-9B79-BC1AA3C8F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428" y="1"/>
            <a:ext cx="11238655" cy="1627024"/>
          </a:xfrm>
        </p:spPr>
        <p:txBody>
          <a:bodyPr/>
          <a:lstStyle/>
          <a:p>
            <a:pPr algn="ctr"/>
            <a:r>
              <a:rPr lang="en-US" altLang="zh-CN"/>
              <a:t>Why do you need </a:t>
            </a:r>
            <a:r>
              <a:rPr lang="en-US" altLang="zh-TW" b="1"/>
              <a:t>Video</a:t>
            </a:r>
            <a:r>
              <a:rPr lang="zh-TW" altLang="en-US" b="1"/>
              <a:t> </a:t>
            </a:r>
            <a:r>
              <a:rPr lang="en-US" altLang="zh-TW" b="1"/>
              <a:t>Station</a:t>
            </a:r>
            <a:r>
              <a:rPr lang="zh-TW" altLang="en-US" b="1"/>
              <a:t> </a:t>
            </a:r>
            <a:r>
              <a:rPr lang="en-US" altLang="zh-TW" b="1"/>
              <a:t>5.5</a:t>
            </a:r>
            <a:r>
              <a:rPr lang="zh-TW" altLang="en-US"/>
              <a:t>？</a:t>
            </a:r>
            <a:endParaRPr lang="en-T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CE899F-1BCD-064C-9146-2181DCE8D98E}"/>
              </a:ext>
            </a:extLst>
          </p:cNvPr>
          <p:cNvSpPr txBox="1"/>
          <p:nvPr/>
        </p:nvSpPr>
        <p:spPr>
          <a:xfrm>
            <a:off x="6254964" y="1523322"/>
            <a:ext cx="4661529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200">
                <a:latin typeface="Arial"/>
                <a:ea typeface="微軟正黑體"/>
                <a:cs typeface="Arial"/>
              </a:rPr>
              <a:t>Do</a:t>
            </a:r>
            <a:r>
              <a:rPr lang="zh-TW" altLang="en-US" sz="22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200">
                <a:latin typeface="Arial"/>
                <a:ea typeface="微軟正黑體"/>
                <a:cs typeface="Arial"/>
              </a:rPr>
              <a:t>you</a:t>
            </a:r>
            <a:r>
              <a:rPr lang="zh-TW" altLang="en-US" sz="22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200">
                <a:latin typeface="Arial"/>
                <a:ea typeface="微軟正黑體"/>
                <a:cs typeface="Arial"/>
              </a:rPr>
              <a:t>have</a:t>
            </a:r>
            <a:r>
              <a:rPr lang="zh-TW" altLang="en-US" sz="22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200">
                <a:latin typeface="Arial"/>
                <a:ea typeface="微軟正黑體"/>
                <a:cs typeface="Arial"/>
              </a:rPr>
              <a:t>a</a:t>
            </a:r>
            <a:r>
              <a:rPr lang="zh-TW" altLang="en-US" sz="22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200">
                <a:latin typeface="Arial"/>
                <a:ea typeface="微軟正黑體"/>
                <a:cs typeface="Arial"/>
              </a:rPr>
              <a:t>massive</a:t>
            </a:r>
            <a:r>
              <a:rPr lang="zh-TW" altLang="en-US" sz="22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200">
                <a:latin typeface="Arial"/>
                <a:ea typeface="微軟正黑體"/>
                <a:cs typeface="Arial"/>
              </a:rPr>
              <a:t>video</a:t>
            </a:r>
            <a:r>
              <a:rPr lang="zh-TW" altLang="en-US" sz="22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200">
                <a:latin typeface="Arial"/>
                <a:ea typeface="微軟正黑體"/>
                <a:cs typeface="Arial"/>
              </a:rPr>
              <a:t>collection,</a:t>
            </a:r>
            <a:r>
              <a:rPr lang="zh-TW" altLang="en-US" sz="22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200">
                <a:latin typeface="Arial"/>
                <a:ea typeface="微軟正黑體"/>
                <a:cs typeface="Arial"/>
              </a:rPr>
              <a:t>but</a:t>
            </a:r>
            <a:r>
              <a:rPr lang="zh-TW" altLang="en-US" sz="22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200">
                <a:latin typeface="Arial"/>
                <a:ea typeface="微軟正黑體"/>
                <a:cs typeface="Arial"/>
              </a:rPr>
              <a:t>you don't know a</a:t>
            </a:r>
            <a:r>
              <a:rPr lang="zh-TW" altLang="en-US" sz="22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200">
                <a:latin typeface="Arial"/>
                <a:ea typeface="微軟正黑體"/>
                <a:cs typeface="Arial"/>
              </a:rPr>
              <a:t>good</a:t>
            </a:r>
            <a:r>
              <a:rPr lang="zh-TW" altLang="en-US" sz="22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200">
                <a:latin typeface="Arial"/>
                <a:ea typeface="微軟正黑體"/>
                <a:cs typeface="Arial"/>
              </a:rPr>
              <a:t>way</a:t>
            </a:r>
            <a:r>
              <a:rPr lang="zh-TW" altLang="en-US" sz="22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200">
                <a:latin typeface="Arial"/>
                <a:ea typeface="微軟正黑體"/>
                <a:cs typeface="Arial"/>
              </a:rPr>
              <a:t>to</a:t>
            </a:r>
            <a:r>
              <a:rPr lang="zh-TW" altLang="en-US" sz="22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200">
                <a:latin typeface="Arial"/>
                <a:ea typeface="微軟正黑體"/>
                <a:cs typeface="Arial"/>
              </a:rPr>
              <a:t>organize</a:t>
            </a:r>
            <a:r>
              <a:rPr lang="zh-TW" altLang="en-US" sz="22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200">
                <a:latin typeface="Arial"/>
                <a:ea typeface="微軟正黑體"/>
                <a:cs typeface="Arial"/>
              </a:rPr>
              <a:t>it?</a:t>
            </a:r>
            <a:endParaRPr lang="en-TW" sz="2200">
              <a:latin typeface="Arial"/>
              <a:ea typeface="微軟正黑體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6301BA-3E57-FC43-8194-2960C512AA63}"/>
              </a:ext>
            </a:extLst>
          </p:cNvPr>
          <p:cNvSpPr txBox="1"/>
          <p:nvPr/>
        </p:nvSpPr>
        <p:spPr>
          <a:xfrm>
            <a:off x="5711484" y="4416026"/>
            <a:ext cx="578973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200">
                <a:latin typeface="Arial"/>
                <a:ea typeface="微軟正黑體"/>
                <a:cs typeface="Arial"/>
              </a:rPr>
              <a:t>After using Video Station for several years, are you expecting a sleek, modern new look?</a:t>
            </a:r>
            <a:endParaRPr lang="en-TW" sz="2200">
              <a:latin typeface="Arial"/>
              <a:ea typeface="微軟正黑體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4DA925-9DE1-C044-ADC9-64EC1DE8C86A}"/>
              </a:ext>
            </a:extLst>
          </p:cNvPr>
          <p:cNvSpPr txBox="1"/>
          <p:nvPr/>
        </p:nvSpPr>
        <p:spPr>
          <a:xfrm>
            <a:off x="6310492" y="2923279"/>
            <a:ext cx="4606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Start building your own video library with </a:t>
            </a:r>
            <a:r>
              <a:rPr lang="en-US" altLang="zh-CN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Video Station</a:t>
            </a:r>
            <a:r>
              <a:rPr lang="en-US" altLang="zh-CN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!</a:t>
            </a:r>
            <a:endParaRPr lang="en-TW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E9C2BE-5866-AF4E-97FF-66E953267160}"/>
              </a:ext>
            </a:extLst>
          </p:cNvPr>
          <p:cNvSpPr txBox="1"/>
          <p:nvPr/>
        </p:nvSpPr>
        <p:spPr>
          <a:xfrm>
            <a:off x="5789473" y="5491516"/>
            <a:ext cx="5711750" cy="892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600" b="1">
                <a:latin typeface="Arial"/>
                <a:ea typeface="微軟正黑體"/>
                <a:cs typeface="Arial"/>
              </a:rPr>
              <a:t>Update</a:t>
            </a:r>
            <a:r>
              <a:rPr lang="zh-TW" altLang="en-US" sz="2600" b="1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600" b="1">
                <a:latin typeface="Arial"/>
                <a:ea typeface="微軟正黑體"/>
                <a:cs typeface="Arial"/>
              </a:rPr>
              <a:t>your</a:t>
            </a:r>
            <a:r>
              <a:rPr lang="zh-TW" altLang="en-US" sz="2600" b="1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600" b="1">
                <a:latin typeface="Arial"/>
                <a:ea typeface="微軟正黑體"/>
                <a:cs typeface="Arial"/>
              </a:rPr>
              <a:t>Video</a:t>
            </a:r>
            <a:r>
              <a:rPr lang="zh-TW" altLang="en-US" sz="2600" b="1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600" b="1">
                <a:latin typeface="Arial"/>
                <a:ea typeface="微軟正黑體"/>
                <a:cs typeface="Arial"/>
              </a:rPr>
              <a:t>Station</a:t>
            </a:r>
            <a:r>
              <a:rPr lang="zh-TW" altLang="en-US" sz="2600" b="1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600" b="1">
                <a:latin typeface="Arial"/>
                <a:ea typeface="微軟正黑體"/>
                <a:cs typeface="Arial"/>
              </a:rPr>
              <a:t>NOW</a:t>
            </a:r>
            <a:r>
              <a:rPr lang="zh-TW" altLang="en-US" sz="2600" b="1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600">
                <a:latin typeface="Arial"/>
                <a:ea typeface="微軟正黑體"/>
                <a:cs typeface="Arial"/>
              </a:rPr>
              <a:t>and</a:t>
            </a:r>
            <a:r>
              <a:rPr lang="zh-TW" altLang="en-US" sz="26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600">
                <a:latin typeface="Arial"/>
                <a:ea typeface="微軟正黑體"/>
                <a:cs typeface="Arial"/>
              </a:rPr>
              <a:t>check</a:t>
            </a:r>
            <a:r>
              <a:rPr lang="zh-TW" altLang="en-US" sz="26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600">
                <a:latin typeface="Arial"/>
                <a:ea typeface="微軟正黑體"/>
                <a:cs typeface="Arial"/>
              </a:rPr>
              <a:t>what's</a:t>
            </a:r>
            <a:r>
              <a:rPr lang="zh-TW" altLang="en-US" sz="26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600">
                <a:latin typeface="Arial"/>
                <a:ea typeface="微軟正黑體"/>
                <a:cs typeface="Arial"/>
              </a:rPr>
              <a:t>new!</a:t>
            </a:r>
            <a:endParaRPr lang="en-TW" sz="2600">
              <a:latin typeface="Arial"/>
              <a:ea typeface="微軟正黑體"/>
              <a:cs typeface="Arial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CC138D63-0B77-47BB-9E5F-5270AD21798C}"/>
              </a:ext>
            </a:extLst>
          </p:cNvPr>
          <p:cNvGrpSpPr/>
          <p:nvPr/>
        </p:nvGrpSpPr>
        <p:grpSpPr>
          <a:xfrm>
            <a:off x="5360394" y="1430896"/>
            <a:ext cx="879683" cy="916385"/>
            <a:chOff x="4996071" y="1872122"/>
            <a:chExt cx="879683" cy="916385"/>
          </a:xfrm>
        </p:grpSpPr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2E2ACD36-DD34-40CE-AD28-63D524B68F75}"/>
                </a:ext>
              </a:extLst>
            </p:cNvPr>
            <p:cNvSpPr/>
            <p:nvPr/>
          </p:nvSpPr>
          <p:spPr>
            <a:xfrm rot="1724593">
              <a:off x="5036829" y="2484826"/>
              <a:ext cx="770510" cy="303681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37000"/>
              </a:schemeClr>
            </a:soli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語音泡泡: 圓角矩形 15">
              <a:extLst>
                <a:ext uri="{FF2B5EF4-FFF2-40B4-BE49-F238E27FC236}">
                  <a16:creationId xmlns:a16="http://schemas.microsoft.com/office/drawing/2014/main" id="{C8B1F452-E8DC-4424-AD32-472EBCE0EBB3}"/>
                </a:ext>
              </a:extLst>
            </p:cNvPr>
            <p:cNvSpPr/>
            <p:nvPr/>
          </p:nvSpPr>
          <p:spPr>
            <a:xfrm>
              <a:off x="4996071" y="1872122"/>
              <a:ext cx="879683" cy="666208"/>
            </a:xfrm>
            <a:prstGeom prst="wedgeRoundRectCallout">
              <a:avLst>
                <a:gd name="adj1" fmla="val 1044"/>
                <a:gd name="adj2" fmla="val 79891"/>
                <a:gd name="adj3" fmla="val 16667"/>
              </a:avLst>
            </a:prstGeom>
            <a:gradFill>
              <a:gsLst>
                <a:gs pos="0">
                  <a:srgbClr val="AC0014"/>
                </a:gs>
                <a:gs pos="100000">
                  <a:srgbClr val="D00000"/>
                </a:gs>
              </a:gsLst>
              <a:lin ang="5400000" scaled="1"/>
            </a:gradFill>
            <a:ln>
              <a:noFill/>
            </a:ln>
            <a:scene3d>
              <a:camera prst="isometricLeftDown"/>
              <a:lightRig rig="threePt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000">
                  <a:latin typeface="Arial Black" panose="020B0A04020102090204" pitchFamily="34" charset="0"/>
                </a:rPr>
                <a:t>Q1</a:t>
              </a:r>
              <a:endParaRPr lang="zh-TW" altLang="en-US" sz="3000">
                <a:latin typeface="Arial Black" panose="020B0A04020102090204" pitchFamily="34" charset="0"/>
              </a:endParaRP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DD76209F-6483-4F0F-9860-987B52A1DA79}"/>
              </a:ext>
            </a:extLst>
          </p:cNvPr>
          <p:cNvGrpSpPr/>
          <p:nvPr/>
        </p:nvGrpSpPr>
        <p:grpSpPr>
          <a:xfrm>
            <a:off x="5334499" y="2789036"/>
            <a:ext cx="931472" cy="931336"/>
            <a:chOff x="4970176" y="3230262"/>
            <a:chExt cx="931472" cy="931336"/>
          </a:xfrm>
        </p:grpSpPr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D4F068BC-E3CD-4755-B6BE-840807CA4B3B}"/>
                </a:ext>
              </a:extLst>
            </p:cNvPr>
            <p:cNvSpPr/>
            <p:nvPr/>
          </p:nvSpPr>
          <p:spPr>
            <a:xfrm rot="1724593">
              <a:off x="5105591" y="3857917"/>
              <a:ext cx="770510" cy="303681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37000"/>
              </a:schemeClr>
            </a:soli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語音泡泡: 圓角矩形 27">
              <a:extLst>
                <a:ext uri="{FF2B5EF4-FFF2-40B4-BE49-F238E27FC236}">
                  <a16:creationId xmlns:a16="http://schemas.microsoft.com/office/drawing/2014/main" id="{EB3287C9-E717-43EC-A434-6A539EA5FA5A}"/>
                </a:ext>
              </a:extLst>
            </p:cNvPr>
            <p:cNvSpPr/>
            <p:nvPr/>
          </p:nvSpPr>
          <p:spPr>
            <a:xfrm flipH="1">
              <a:off x="4970176" y="3230262"/>
              <a:ext cx="931472" cy="666208"/>
            </a:xfrm>
            <a:prstGeom prst="wedgeRoundRectCallout">
              <a:avLst>
                <a:gd name="adj1" fmla="val 1044"/>
                <a:gd name="adj2" fmla="val 79891"/>
                <a:gd name="adj3" fmla="val 16667"/>
              </a:avLst>
            </a:prstGeom>
            <a:gradFill>
              <a:gsLst>
                <a:gs pos="0">
                  <a:srgbClr val="0DD1A2"/>
                </a:gs>
                <a:gs pos="100000">
                  <a:srgbClr val="00F1AC"/>
                </a:gs>
              </a:gsLst>
              <a:lin ang="5400000" scaled="1"/>
            </a:gradFill>
            <a:ln>
              <a:noFill/>
            </a:ln>
            <a:scene3d>
              <a:camera prst="isometricLeftDown"/>
              <a:lightRig rig="threePt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000">
                  <a:latin typeface="Arial Black" panose="020B0A04020102090204" pitchFamily="34" charset="0"/>
                </a:rPr>
                <a:t>A1</a:t>
              </a:r>
              <a:endParaRPr lang="zh-TW" altLang="en-US" sz="3000">
                <a:latin typeface="Arial Black" panose="020B0A04020102090204" pitchFamily="34" charset="0"/>
              </a:endParaRPr>
            </a:p>
          </p:txBody>
        </p:sp>
      </p:grpSp>
      <p:grpSp>
        <p:nvGrpSpPr>
          <p:cNvPr id="30" name="群組 8">
            <a:extLst>
              <a:ext uri="{FF2B5EF4-FFF2-40B4-BE49-F238E27FC236}">
                <a16:creationId xmlns:a16="http://schemas.microsoft.com/office/drawing/2014/main" id="{9832A8DF-6CB3-4C79-B9CA-1AB9953EE58B}"/>
              </a:ext>
            </a:extLst>
          </p:cNvPr>
          <p:cNvGrpSpPr/>
          <p:nvPr/>
        </p:nvGrpSpPr>
        <p:grpSpPr>
          <a:xfrm>
            <a:off x="6240076" y="2782724"/>
            <a:ext cx="4760673" cy="367598"/>
            <a:chOff x="492428" y="1636612"/>
            <a:chExt cx="11207144" cy="367598"/>
          </a:xfrm>
        </p:grpSpPr>
        <p:pic>
          <p:nvPicPr>
            <p:cNvPr id="31" name="圖形 7">
              <a:extLst>
                <a:ext uri="{FF2B5EF4-FFF2-40B4-BE49-F238E27FC236}">
                  <a16:creationId xmlns:a16="http://schemas.microsoft.com/office/drawing/2014/main" id="{5AEC036B-DD76-46BB-8CB8-91887A2AE5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9646"/>
            <a:stretch/>
          </p:blipFill>
          <p:spPr>
            <a:xfrm>
              <a:off x="726007" y="1636612"/>
              <a:ext cx="10775216" cy="367598"/>
            </a:xfrm>
            <a:prstGeom prst="rect">
              <a:avLst/>
            </a:prstGeom>
          </p:spPr>
        </p:pic>
        <p:cxnSp>
          <p:nvCxnSpPr>
            <p:cNvPr id="32" name="直線接點 6">
              <a:extLst>
                <a:ext uri="{FF2B5EF4-FFF2-40B4-BE49-F238E27FC236}">
                  <a16:creationId xmlns:a16="http://schemas.microsoft.com/office/drawing/2014/main" id="{CC7C18EA-C61D-4A71-83B2-2FF265C5743A}"/>
                </a:ext>
              </a:extLst>
            </p:cNvPr>
            <p:cNvCxnSpPr/>
            <p:nvPr/>
          </p:nvCxnSpPr>
          <p:spPr>
            <a:xfrm>
              <a:off x="492428" y="1636612"/>
              <a:ext cx="11207144" cy="0"/>
            </a:xfrm>
            <a:prstGeom prst="line">
              <a:avLst/>
            </a:prstGeom>
            <a:ln w="12700">
              <a:gradFill>
                <a:gsLst>
                  <a:gs pos="0">
                    <a:srgbClr val="0BDB5F"/>
                  </a:gs>
                  <a:gs pos="52000">
                    <a:srgbClr val="04E2B2"/>
                  </a:gs>
                  <a:gs pos="100000">
                    <a:srgbClr val="0F8CC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F8CA39C3-BC84-46EB-832C-F78D3940C623}"/>
              </a:ext>
            </a:extLst>
          </p:cNvPr>
          <p:cNvGrpSpPr/>
          <p:nvPr/>
        </p:nvGrpSpPr>
        <p:grpSpPr>
          <a:xfrm>
            <a:off x="4788141" y="4146553"/>
            <a:ext cx="879683" cy="916385"/>
            <a:chOff x="4996071" y="1872122"/>
            <a:chExt cx="879683" cy="916385"/>
          </a:xfrm>
        </p:grpSpPr>
        <p:sp>
          <p:nvSpPr>
            <p:cNvPr id="35" name="橢圓 34">
              <a:extLst>
                <a:ext uri="{FF2B5EF4-FFF2-40B4-BE49-F238E27FC236}">
                  <a16:creationId xmlns:a16="http://schemas.microsoft.com/office/drawing/2014/main" id="{F919DF6C-0068-4FA5-8D80-4796928D32A0}"/>
                </a:ext>
              </a:extLst>
            </p:cNvPr>
            <p:cNvSpPr/>
            <p:nvPr/>
          </p:nvSpPr>
          <p:spPr>
            <a:xfrm rot="1724593">
              <a:off x="5036829" y="2484826"/>
              <a:ext cx="770510" cy="303681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37000"/>
              </a:schemeClr>
            </a:soli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語音泡泡: 圓角矩形 35">
              <a:extLst>
                <a:ext uri="{FF2B5EF4-FFF2-40B4-BE49-F238E27FC236}">
                  <a16:creationId xmlns:a16="http://schemas.microsoft.com/office/drawing/2014/main" id="{7722B261-9F6A-4A1F-A12D-75351B2FB30F}"/>
                </a:ext>
              </a:extLst>
            </p:cNvPr>
            <p:cNvSpPr/>
            <p:nvPr/>
          </p:nvSpPr>
          <p:spPr>
            <a:xfrm>
              <a:off x="4996071" y="1872122"/>
              <a:ext cx="879683" cy="666208"/>
            </a:xfrm>
            <a:prstGeom prst="wedgeRoundRectCallout">
              <a:avLst>
                <a:gd name="adj1" fmla="val 1044"/>
                <a:gd name="adj2" fmla="val 79891"/>
                <a:gd name="adj3" fmla="val 16667"/>
              </a:avLst>
            </a:prstGeom>
            <a:gradFill>
              <a:gsLst>
                <a:gs pos="0">
                  <a:srgbClr val="AC0014"/>
                </a:gs>
                <a:gs pos="100000">
                  <a:srgbClr val="D00000"/>
                </a:gs>
              </a:gsLst>
              <a:lin ang="5400000" scaled="1"/>
            </a:gradFill>
            <a:ln>
              <a:noFill/>
            </a:ln>
            <a:scene3d>
              <a:camera prst="isometricLeftDown"/>
              <a:lightRig rig="threePt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000">
                  <a:latin typeface="Arial Black" panose="020B0A04020102090204" pitchFamily="34" charset="0"/>
                </a:rPr>
                <a:t>Q2</a:t>
              </a:r>
              <a:endParaRPr lang="zh-TW" altLang="en-US" sz="3000">
                <a:latin typeface="Arial Black" panose="020B0A04020102090204" pitchFamily="34" charset="0"/>
              </a:endParaRPr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80BD9108-2813-4AD8-B046-A9625EA9FD58}"/>
              </a:ext>
            </a:extLst>
          </p:cNvPr>
          <p:cNvGrpSpPr/>
          <p:nvPr/>
        </p:nvGrpSpPr>
        <p:grpSpPr>
          <a:xfrm>
            <a:off x="4762246" y="5504693"/>
            <a:ext cx="931472" cy="931336"/>
            <a:chOff x="4970176" y="3230262"/>
            <a:chExt cx="931472" cy="931336"/>
          </a:xfrm>
        </p:grpSpPr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A01BDFA7-3188-4616-8636-177284DA66C2}"/>
                </a:ext>
              </a:extLst>
            </p:cNvPr>
            <p:cNvSpPr/>
            <p:nvPr/>
          </p:nvSpPr>
          <p:spPr>
            <a:xfrm rot="1724593">
              <a:off x="5105591" y="3857917"/>
              <a:ext cx="770510" cy="303681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37000"/>
              </a:schemeClr>
            </a:soli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語音泡泡: 圓角矩形 38">
              <a:extLst>
                <a:ext uri="{FF2B5EF4-FFF2-40B4-BE49-F238E27FC236}">
                  <a16:creationId xmlns:a16="http://schemas.microsoft.com/office/drawing/2014/main" id="{FF5E9B7A-19C2-4345-A75E-711ADA133960}"/>
                </a:ext>
              </a:extLst>
            </p:cNvPr>
            <p:cNvSpPr/>
            <p:nvPr/>
          </p:nvSpPr>
          <p:spPr>
            <a:xfrm flipH="1">
              <a:off x="4970176" y="3230262"/>
              <a:ext cx="931472" cy="666208"/>
            </a:xfrm>
            <a:prstGeom prst="wedgeRoundRectCallout">
              <a:avLst>
                <a:gd name="adj1" fmla="val 1044"/>
                <a:gd name="adj2" fmla="val 79891"/>
                <a:gd name="adj3" fmla="val 16667"/>
              </a:avLst>
            </a:prstGeom>
            <a:gradFill>
              <a:gsLst>
                <a:gs pos="0">
                  <a:srgbClr val="0DD1A2"/>
                </a:gs>
                <a:gs pos="100000">
                  <a:srgbClr val="00F1AC"/>
                </a:gs>
              </a:gsLst>
              <a:lin ang="5400000" scaled="1"/>
            </a:gradFill>
            <a:ln>
              <a:noFill/>
            </a:ln>
            <a:scene3d>
              <a:camera prst="isometricLeftDown"/>
              <a:lightRig rig="threePt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000">
                  <a:latin typeface="Arial Black" panose="020B0A04020102090204" pitchFamily="34" charset="0"/>
                </a:rPr>
                <a:t>A2</a:t>
              </a:r>
              <a:endParaRPr lang="zh-TW" altLang="en-US" sz="3000">
                <a:latin typeface="Arial Black" panose="020B0A04020102090204" pitchFamily="34" charset="0"/>
              </a:endParaRPr>
            </a:p>
          </p:txBody>
        </p:sp>
      </p:grpSp>
      <p:grpSp>
        <p:nvGrpSpPr>
          <p:cNvPr id="40" name="群組 8">
            <a:extLst>
              <a:ext uri="{FF2B5EF4-FFF2-40B4-BE49-F238E27FC236}">
                <a16:creationId xmlns:a16="http://schemas.microsoft.com/office/drawing/2014/main" id="{4FA485D2-4FCC-494E-A1A2-33563A58EFDE}"/>
              </a:ext>
            </a:extLst>
          </p:cNvPr>
          <p:cNvGrpSpPr/>
          <p:nvPr/>
        </p:nvGrpSpPr>
        <p:grpSpPr>
          <a:xfrm>
            <a:off x="5667823" y="5360697"/>
            <a:ext cx="5836800" cy="367598"/>
            <a:chOff x="492428" y="1636612"/>
            <a:chExt cx="11207144" cy="367598"/>
          </a:xfrm>
        </p:grpSpPr>
        <p:pic>
          <p:nvPicPr>
            <p:cNvPr id="41" name="圖形 7">
              <a:extLst>
                <a:ext uri="{FF2B5EF4-FFF2-40B4-BE49-F238E27FC236}">
                  <a16:creationId xmlns:a16="http://schemas.microsoft.com/office/drawing/2014/main" id="{7C7B192F-8149-45BA-BD92-0778C04C8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9646"/>
            <a:stretch/>
          </p:blipFill>
          <p:spPr>
            <a:xfrm>
              <a:off x="726007" y="1636612"/>
              <a:ext cx="10775216" cy="367598"/>
            </a:xfrm>
            <a:prstGeom prst="rect">
              <a:avLst/>
            </a:prstGeom>
          </p:spPr>
        </p:pic>
        <p:cxnSp>
          <p:nvCxnSpPr>
            <p:cNvPr id="42" name="直線接點 6">
              <a:extLst>
                <a:ext uri="{FF2B5EF4-FFF2-40B4-BE49-F238E27FC236}">
                  <a16:creationId xmlns:a16="http://schemas.microsoft.com/office/drawing/2014/main" id="{7149CBCA-C9A1-4B61-B5B3-131C357560F2}"/>
                </a:ext>
              </a:extLst>
            </p:cNvPr>
            <p:cNvCxnSpPr/>
            <p:nvPr/>
          </p:nvCxnSpPr>
          <p:spPr>
            <a:xfrm>
              <a:off x="492428" y="1636612"/>
              <a:ext cx="11207144" cy="0"/>
            </a:xfrm>
            <a:prstGeom prst="line">
              <a:avLst/>
            </a:prstGeom>
            <a:ln w="12700">
              <a:gradFill>
                <a:gsLst>
                  <a:gs pos="0">
                    <a:srgbClr val="0BDB5F"/>
                  </a:gs>
                  <a:gs pos="52000">
                    <a:srgbClr val="04E2B2"/>
                  </a:gs>
                  <a:gs pos="100000">
                    <a:srgbClr val="0F8CC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5633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9E0EE04E-B2EC-4F0B-A222-F48DD3FC4404}"/>
              </a:ext>
            </a:extLst>
          </p:cNvPr>
          <p:cNvSpPr/>
          <p:nvPr/>
        </p:nvSpPr>
        <p:spPr>
          <a:xfrm>
            <a:off x="2919882" y="3014182"/>
            <a:ext cx="5936340" cy="3908027"/>
          </a:xfrm>
          <a:prstGeom prst="roundRect">
            <a:avLst>
              <a:gd name="adj" fmla="val 8643"/>
            </a:avLst>
          </a:prstGeom>
          <a:gradFill>
            <a:gsLst>
              <a:gs pos="0">
                <a:srgbClr val="00825D">
                  <a:alpha val="57000"/>
                </a:srgbClr>
              </a:gs>
              <a:gs pos="100000">
                <a:srgbClr val="33454F"/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 descr="一張含有 電子用品, 監視器, 顯示, 電腦 的圖片&#10;&#10;自動產生的描述">
            <a:extLst>
              <a:ext uri="{FF2B5EF4-FFF2-40B4-BE49-F238E27FC236}">
                <a16:creationId xmlns:a16="http://schemas.microsoft.com/office/drawing/2014/main" id="{16700A76-EE8D-4280-A0E9-252E80DEA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876" y="2544640"/>
            <a:ext cx="6751655" cy="36950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D67613-E2F1-D44B-8DDF-BA8C0AF1A12F}"/>
              </a:ext>
            </a:extLst>
          </p:cNvPr>
          <p:cNvSpPr txBox="1"/>
          <p:nvPr/>
        </p:nvSpPr>
        <p:spPr>
          <a:xfrm>
            <a:off x="3699814" y="4551682"/>
            <a:ext cx="4493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start using Video Station?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2313F3D3-E04D-4F71-937B-228D168E8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5274" y="3014182"/>
            <a:ext cx="2653712" cy="139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6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9CBB0-E240-4040-AC81-CD41469FB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428" y="1"/>
            <a:ext cx="11477963" cy="1636610"/>
          </a:xfrm>
        </p:spPr>
        <p:txBody>
          <a:bodyPr>
            <a:normAutofit/>
          </a:bodyPr>
          <a:lstStyle/>
          <a:p>
            <a:pPr algn="ctr"/>
            <a:r>
              <a:rPr lang="en-US" altLang="ja-JP"/>
              <a:t>How to start using Video Station</a:t>
            </a:r>
            <a:r>
              <a:rPr lang="en-US" altLang="zh-TW"/>
              <a:t>?</a:t>
            </a:r>
            <a:endParaRPr lang="en-US" altLang="ja-JP"/>
          </a:p>
        </p:txBody>
      </p:sp>
      <p:grpSp>
        <p:nvGrpSpPr>
          <p:cNvPr id="3" name="群組 8">
            <a:extLst>
              <a:ext uri="{FF2B5EF4-FFF2-40B4-BE49-F238E27FC236}">
                <a16:creationId xmlns:a16="http://schemas.microsoft.com/office/drawing/2014/main" id="{50068046-2BDB-514D-98E6-C9BF2A87DFA0}"/>
              </a:ext>
            </a:extLst>
          </p:cNvPr>
          <p:cNvGrpSpPr/>
          <p:nvPr/>
        </p:nvGrpSpPr>
        <p:grpSpPr>
          <a:xfrm>
            <a:off x="492428" y="1636612"/>
            <a:ext cx="11207144" cy="367598"/>
            <a:chOff x="492428" y="1636612"/>
            <a:chExt cx="11207144" cy="367598"/>
          </a:xfrm>
        </p:grpSpPr>
        <p:pic>
          <p:nvPicPr>
            <p:cNvPr id="4" name="圖形 7">
              <a:extLst>
                <a:ext uri="{FF2B5EF4-FFF2-40B4-BE49-F238E27FC236}">
                  <a16:creationId xmlns:a16="http://schemas.microsoft.com/office/drawing/2014/main" id="{9C09087E-EAFA-B145-BB7E-499C43956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9646"/>
            <a:stretch/>
          </p:blipFill>
          <p:spPr>
            <a:xfrm>
              <a:off x="726007" y="1636612"/>
              <a:ext cx="10775216" cy="367598"/>
            </a:xfrm>
            <a:prstGeom prst="rect">
              <a:avLst/>
            </a:prstGeom>
          </p:spPr>
        </p:pic>
        <p:cxnSp>
          <p:nvCxnSpPr>
            <p:cNvPr id="5" name="直線接點 6">
              <a:extLst>
                <a:ext uri="{FF2B5EF4-FFF2-40B4-BE49-F238E27FC236}">
                  <a16:creationId xmlns:a16="http://schemas.microsoft.com/office/drawing/2014/main" id="{3D3A3429-B663-254C-8B4C-79D5993D0523}"/>
                </a:ext>
              </a:extLst>
            </p:cNvPr>
            <p:cNvCxnSpPr/>
            <p:nvPr/>
          </p:nvCxnSpPr>
          <p:spPr>
            <a:xfrm>
              <a:off x="492428" y="1636612"/>
              <a:ext cx="11207144" cy="0"/>
            </a:xfrm>
            <a:prstGeom prst="line">
              <a:avLst/>
            </a:prstGeom>
            <a:ln w="12700">
              <a:gradFill>
                <a:gsLst>
                  <a:gs pos="0">
                    <a:srgbClr val="0BDB5F"/>
                  </a:gs>
                  <a:gs pos="52000">
                    <a:srgbClr val="04E2B2"/>
                  </a:gs>
                  <a:gs pos="100000">
                    <a:srgbClr val="0F8CC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4ED4011-3C40-6D4E-BC7A-805F9BA82C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9" t="17401" r="8826" b="-825"/>
          <a:stretch/>
        </p:blipFill>
        <p:spPr>
          <a:xfrm>
            <a:off x="6352542" y="3134524"/>
            <a:ext cx="5839458" cy="3763819"/>
          </a:xfrm>
          <a:prstGeom prst="rect">
            <a:avLst/>
          </a:prstGeom>
          <a:ln>
            <a:noFill/>
          </a:ln>
          <a:effectLst>
            <a:outerShdw blurRad="546100" dist="330200" dir="13500000" algn="br" rotWithShape="0">
              <a:prstClr val="black">
                <a:alpha val="17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28AD5B-7D68-5B46-9AD4-CA7C029CEE3F}"/>
              </a:ext>
            </a:extLst>
          </p:cNvPr>
          <p:cNvSpPr txBox="1"/>
          <p:nvPr/>
        </p:nvSpPr>
        <p:spPr>
          <a:xfrm>
            <a:off x="487357" y="3134524"/>
            <a:ext cx="5406157" cy="341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1: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Open</a:t>
            </a: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Multimedia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Console</a:t>
            </a:r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go</a:t>
            </a: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</a:t>
            </a: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“Overview”</a:t>
            </a: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check</a:t>
            </a: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if</a:t>
            </a: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“Multimedia</a:t>
            </a: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Services”</a:t>
            </a: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</a:t>
            </a:r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enabled.</a:t>
            </a:r>
          </a:p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2: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Go to “Multimedia App Suite”, click 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Video Station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 finish the installation.</a:t>
            </a:r>
            <a:endParaRPr lang="en-US" altLang="zh-TW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3: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Go to “Content Management” and set content sources for Video Station.</a:t>
            </a:r>
            <a:endParaRPr lang="en-US" altLang="zh-TW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4: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Open Video Station and start building your video library.</a:t>
            </a:r>
            <a:endParaRPr lang="en-US" altLang="zh-TW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AFEDFC73-3B04-2D47-88FD-F54B6FB83C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4" t="22626" r="9260" b="61616"/>
          <a:stretch/>
        </p:blipFill>
        <p:spPr>
          <a:xfrm>
            <a:off x="2309027" y="1541540"/>
            <a:ext cx="9882973" cy="120198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27A8DB4-882C-498B-B30F-78B674736DA6}"/>
              </a:ext>
            </a:extLst>
          </p:cNvPr>
          <p:cNvSpPr/>
          <p:nvPr/>
        </p:nvSpPr>
        <p:spPr>
          <a:xfrm>
            <a:off x="2309027" y="2308073"/>
            <a:ext cx="1928436" cy="367598"/>
          </a:xfrm>
          <a:prstGeom prst="rect">
            <a:avLst/>
          </a:prstGeom>
          <a:noFill/>
          <a:ln w="38100">
            <a:solidFill>
              <a:srgbClr val="00F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3114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5EDD6148-0698-457C-9501-7EFCAD5676CF}"/>
              </a:ext>
            </a:extLst>
          </p:cNvPr>
          <p:cNvSpPr/>
          <p:nvPr/>
        </p:nvSpPr>
        <p:spPr>
          <a:xfrm>
            <a:off x="5390993" y="3288078"/>
            <a:ext cx="5936340" cy="4048588"/>
          </a:xfrm>
          <a:prstGeom prst="roundRect">
            <a:avLst>
              <a:gd name="adj" fmla="val 8643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rgbClr val="33454F"/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556797-0204-A34B-9CC6-C6DDA0526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429" y="1"/>
            <a:ext cx="11207144" cy="1651466"/>
          </a:xfrm>
        </p:spPr>
        <p:txBody>
          <a:bodyPr/>
          <a:lstStyle/>
          <a:p>
            <a:pPr algn="ctr"/>
            <a:r>
              <a:rPr lang="en-US" altLang="ja-JP"/>
              <a:t>How to start using Video Station</a:t>
            </a:r>
            <a:r>
              <a:rPr lang="en-US" altLang="zh-TW"/>
              <a:t>?</a:t>
            </a:r>
            <a:endParaRPr lang="en-TW"/>
          </a:p>
        </p:txBody>
      </p:sp>
      <p:grpSp>
        <p:nvGrpSpPr>
          <p:cNvPr id="3" name="群組 8">
            <a:extLst>
              <a:ext uri="{FF2B5EF4-FFF2-40B4-BE49-F238E27FC236}">
                <a16:creationId xmlns:a16="http://schemas.microsoft.com/office/drawing/2014/main" id="{7FB4DF3C-90A4-044F-A843-6BD4C455B420}"/>
              </a:ext>
            </a:extLst>
          </p:cNvPr>
          <p:cNvGrpSpPr/>
          <p:nvPr/>
        </p:nvGrpSpPr>
        <p:grpSpPr>
          <a:xfrm>
            <a:off x="492428" y="1636612"/>
            <a:ext cx="11207144" cy="367598"/>
            <a:chOff x="492428" y="1636612"/>
            <a:chExt cx="11207144" cy="367598"/>
          </a:xfrm>
        </p:grpSpPr>
        <p:pic>
          <p:nvPicPr>
            <p:cNvPr id="4" name="圖形 7">
              <a:extLst>
                <a:ext uri="{FF2B5EF4-FFF2-40B4-BE49-F238E27FC236}">
                  <a16:creationId xmlns:a16="http://schemas.microsoft.com/office/drawing/2014/main" id="{C4388BF4-0385-714D-91D5-0687879A9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9646"/>
            <a:stretch/>
          </p:blipFill>
          <p:spPr>
            <a:xfrm>
              <a:off x="726007" y="1636612"/>
              <a:ext cx="10775216" cy="367598"/>
            </a:xfrm>
            <a:prstGeom prst="rect">
              <a:avLst/>
            </a:prstGeom>
          </p:spPr>
        </p:pic>
        <p:cxnSp>
          <p:nvCxnSpPr>
            <p:cNvPr id="5" name="直線接點 6">
              <a:extLst>
                <a:ext uri="{FF2B5EF4-FFF2-40B4-BE49-F238E27FC236}">
                  <a16:creationId xmlns:a16="http://schemas.microsoft.com/office/drawing/2014/main" id="{C082FEF8-D399-AB45-8A4E-747669496E8E}"/>
                </a:ext>
              </a:extLst>
            </p:cNvPr>
            <p:cNvCxnSpPr/>
            <p:nvPr/>
          </p:nvCxnSpPr>
          <p:spPr>
            <a:xfrm>
              <a:off x="492428" y="1636612"/>
              <a:ext cx="11207144" cy="0"/>
            </a:xfrm>
            <a:prstGeom prst="line">
              <a:avLst/>
            </a:prstGeom>
            <a:ln w="12700">
              <a:gradFill>
                <a:gsLst>
                  <a:gs pos="0">
                    <a:srgbClr val="0BDB5F"/>
                  </a:gs>
                  <a:gs pos="52000">
                    <a:srgbClr val="04E2B2"/>
                  </a:gs>
                  <a:gs pos="100000">
                    <a:srgbClr val="0F8CC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46C7413-CC6E-0A4B-965B-3EBB1C07D3BE}"/>
              </a:ext>
            </a:extLst>
          </p:cNvPr>
          <p:cNvSpPr txBox="1"/>
          <p:nvPr/>
        </p:nvSpPr>
        <p:spPr>
          <a:xfrm>
            <a:off x="321109" y="1926400"/>
            <a:ext cx="11591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Tips:</a:t>
            </a:r>
            <a:r>
              <a:rPr lang="zh-TW" altLang="en-US" sz="2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Set</a:t>
            </a:r>
            <a:r>
              <a:rPr lang="zh-TW" altLang="en-US" sz="2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</a:t>
            </a:r>
            <a:r>
              <a:rPr lang="zh-TW" altLang="en-US" sz="2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“Background</a:t>
            </a:r>
            <a:r>
              <a:rPr lang="zh-TW" altLang="en-US" sz="2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Transcoding”</a:t>
            </a:r>
            <a:r>
              <a:rPr lang="zh-TW" altLang="en-US" sz="2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</a:t>
            </a:r>
            <a:r>
              <a:rPr lang="zh-TW" altLang="en-US" sz="2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make</a:t>
            </a:r>
            <a:r>
              <a:rPr lang="zh-TW" altLang="en-US" sz="2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playback</a:t>
            </a:r>
            <a:r>
              <a:rPr lang="zh-TW" altLang="en-US" sz="2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smooth.</a:t>
            </a:r>
            <a:endParaRPr lang="en-US" altLang="zh-CN" sz="2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BC9159-82A4-3D4A-9C88-070F392896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750" y="3267209"/>
            <a:ext cx="6250019" cy="3215821"/>
          </a:xfrm>
          <a:prstGeom prst="rect">
            <a:avLst/>
          </a:prstGeom>
          <a:ln>
            <a:noFill/>
          </a:ln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CB5EC35B-4E88-4349-88EF-041151CA6F82}"/>
              </a:ext>
            </a:extLst>
          </p:cNvPr>
          <p:cNvSpPr txBox="1"/>
          <p:nvPr/>
        </p:nvSpPr>
        <p:spPr>
          <a:xfrm>
            <a:off x="390806" y="3266603"/>
            <a:ext cx="5786970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 1: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Go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“Transcoding”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click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“Settings”.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 2: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Click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“Add”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“Background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Transcoding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Folders”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section.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 3: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Select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content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source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folder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of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Video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set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background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transcoding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folders.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BC7431-9531-0D42-AC6B-A1AEE1D02EF0}"/>
              </a:ext>
            </a:extLst>
          </p:cNvPr>
          <p:cNvSpPr txBox="1"/>
          <p:nvPr/>
        </p:nvSpPr>
        <p:spPr>
          <a:xfrm>
            <a:off x="321109" y="5706444"/>
            <a:ext cx="530314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latin typeface="Arial"/>
                <a:ea typeface="新細明體"/>
                <a:cs typeface="Arial"/>
              </a:rPr>
              <a:t>* </a:t>
            </a:r>
            <a:r>
              <a:rPr lang="en-US" altLang="zh-TW">
                <a:solidFill>
                  <a:srgbClr val="FF0000"/>
                </a:solidFill>
                <a:latin typeface="Arial"/>
                <a:ea typeface="新細明體"/>
                <a:cs typeface="Arial"/>
              </a:rPr>
              <a:t>Only</a:t>
            </a:r>
            <a:r>
              <a:rPr lang="zh-TW" altLang="en-US">
                <a:solidFill>
                  <a:srgbClr val="FF0000"/>
                </a:solidFill>
                <a:latin typeface="Arial"/>
                <a:ea typeface="新細明體"/>
                <a:cs typeface="Arial"/>
              </a:rPr>
              <a:t> </a:t>
            </a:r>
            <a:r>
              <a:rPr lang="en-US" altLang="zh-TW">
                <a:solidFill>
                  <a:srgbClr val="FF0000"/>
                </a:solidFill>
                <a:latin typeface="Arial"/>
                <a:ea typeface="新細明體"/>
                <a:cs typeface="Arial"/>
              </a:rPr>
              <a:t>for</a:t>
            </a:r>
            <a:r>
              <a:rPr lang="zh-TW" altLang="en-US">
                <a:solidFill>
                  <a:srgbClr val="FF0000"/>
                </a:solidFill>
                <a:latin typeface="Arial"/>
                <a:ea typeface="新細明體"/>
                <a:cs typeface="Arial"/>
              </a:rPr>
              <a:t> </a:t>
            </a:r>
            <a:r>
              <a:rPr lang="en-US" altLang="zh-TW">
                <a:solidFill>
                  <a:srgbClr val="FF0000"/>
                </a:solidFill>
                <a:latin typeface="Arial"/>
                <a:ea typeface="新細明體"/>
                <a:cs typeface="Arial"/>
              </a:rPr>
              <a:t>NAS</a:t>
            </a:r>
            <a:r>
              <a:rPr lang="zh-TW" altLang="en-US">
                <a:solidFill>
                  <a:srgbClr val="FF0000"/>
                </a:solidFill>
                <a:latin typeface="Arial"/>
                <a:ea typeface="新細明體"/>
                <a:cs typeface="Arial"/>
              </a:rPr>
              <a:t> </a:t>
            </a:r>
            <a:r>
              <a:rPr lang="en-US" altLang="zh-TW">
                <a:solidFill>
                  <a:srgbClr val="FF0000"/>
                </a:solidFill>
                <a:latin typeface="Arial"/>
                <a:ea typeface="新細明體"/>
                <a:cs typeface="Arial"/>
              </a:rPr>
              <a:t>with</a:t>
            </a:r>
            <a:r>
              <a:rPr lang="zh-TW" altLang="en-US">
                <a:solidFill>
                  <a:srgbClr val="FF0000"/>
                </a:solidFill>
                <a:latin typeface="Arial"/>
                <a:ea typeface="新細明體"/>
                <a:cs typeface="Arial"/>
              </a:rPr>
              <a:t> </a:t>
            </a:r>
            <a:r>
              <a:rPr lang="en-US" altLang="zh-TW">
                <a:solidFill>
                  <a:srgbClr val="FF0000"/>
                </a:solidFill>
                <a:latin typeface="Arial"/>
                <a:ea typeface="新細明體"/>
                <a:cs typeface="Arial"/>
              </a:rPr>
              <a:t>Intel or</a:t>
            </a:r>
            <a:r>
              <a:rPr lang="zh-TW" altLang="en-US">
                <a:solidFill>
                  <a:srgbClr val="FF0000"/>
                </a:solidFill>
                <a:latin typeface="Arial"/>
                <a:ea typeface="新細明體"/>
                <a:cs typeface="Arial"/>
              </a:rPr>
              <a:t> </a:t>
            </a:r>
            <a:r>
              <a:rPr lang="en-US" altLang="zh-TW">
                <a:solidFill>
                  <a:srgbClr val="FF0000"/>
                </a:solidFill>
                <a:latin typeface="Arial"/>
                <a:ea typeface="新細明體"/>
                <a:cs typeface="Arial"/>
              </a:rPr>
              <a:t>AMD CPU,</a:t>
            </a:r>
            <a:endParaRPr lang="zh-TW" altLang="en-US"/>
          </a:p>
          <a:p>
            <a:r>
              <a:rPr lang="en-US" altLang="zh-TW">
                <a:solidFill>
                  <a:srgbClr val="FF0000"/>
                </a:solidFill>
                <a:latin typeface="Arial"/>
                <a:ea typeface="新細明體"/>
                <a:cs typeface="Arial"/>
              </a:rPr>
              <a:t>TS-230, TS-328 and TS-428.</a:t>
            </a:r>
          </a:p>
        </p:txBody>
      </p:sp>
    </p:spTree>
    <p:extLst>
      <p:ext uri="{BB962C8B-B14F-4D97-AF65-F5344CB8AC3E}">
        <p14:creationId xmlns:p14="http://schemas.microsoft.com/office/powerpoint/2010/main" val="343728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AE0557B9-A4D9-4E54-AC8F-2D9AA6798405}"/>
              </a:ext>
            </a:extLst>
          </p:cNvPr>
          <p:cNvSpPr/>
          <p:nvPr/>
        </p:nvSpPr>
        <p:spPr>
          <a:xfrm>
            <a:off x="2915421" y="2825024"/>
            <a:ext cx="5936340" cy="3908027"/>
          </a:xfrm>
          <a:prstGeom prst="roundRect">
            <a:avLst>
              <a:gd name="adj" fmla="val 8643"/>
            </a:avLst>
          </a:prstGeom>
          <a:gradFill>
            <a:gsLst>
              <a:gs pos="0">
                <a:srgbClr val="00825D">
                  <a:alpha val="57000"/>
                </a:srgbClr>
              </a:gs>
              <a:gs pos="100000">
                <a:srgbClr val="33454F"/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 descr="一張含有 電子用品, 監視器, 顯示, 電腦 的圖片&#10;&#10;自動產生的描述">
            <a:extLst>
              <a:ext uri="{FF2B5EF4-FFF2-40B4-BE49-F238E27FC236}">
                <a16:creationId xmlns:a16="http://schemas.microsoft.com/office/drawing/2014/main" id="{DE772301-D826-4393-B4C1-7B4E5F5AA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876" y="2544640"/>
            <a:ext cx="6751655" cy="3695099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FE8CDFDA-F5E0-4F0D-A5C6-953108B4A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6920" y="3856726"/>
            <a:ext cx="4058170" cy="92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53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DF498315-EDC0-4DD0-8AD1-DD08AF562671}"/>
              </a:ext>
            </a:extLst>
          </p:cNvPr>
          <p:cNvSpPr txBox="1"/>
          <p:nvPr/>
        </p:nvSpPr>
        <p:spPr>
          <a:xfrm>
            <a:off x="1808845" y="3784653"/>
            <a:ext cx="6658618" cy="120821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TW" sz="3600">
                <a:solidFill>
                  <a:schemeClr val="bg1"/>
                </a:solidFill>
                <a:latin typeface="微軟正黑體"/>
                <a:ea typeface="微軟正黑體"/>
              </a:rPr>
              <a:t>I've got movies and TV shows.</a:t>
            </a:r>
          </a:p>
          <a:p>
            <a:pPr>
              <a:lnSpc>
                <a:spcPts val="4500"/>
              </a:lnSpc>
            </a:pPr>
            <a:r>
              <a:rPr lang="en-US" altLang="zh-TW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How should I organize them?</a:t>
            </a:r>
          </a:p>
        </p:txBody>
      </p:sp>
    </p:spTree>
    <p:extLst>
      <p:ext uri="{BB962C8B-B14F-4D97-AF65-F5344CB8AC3E}">
        <p14:creationId xmlns:p14="http://schemas.microsoft.com/office/powerpoint/2010/main" val="2015995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寬螢幕</PresentationFormat>
  <Slides>21</Slides>
  <Notes>4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Office 佈景主題</vt:lpstr>
      <vt:lpstr>PowerPoint 簡報</vt:lpstr>
      <vt:lpstr>Video Station Revamped</vt:lpstr>
      <vt:lpstr>PowerPoint 簡報</vt:lpstr>
      <vt:lpstr>Why do you need Video Station 5.5？</vt:lpstr>
      <vt:lpstr>PowerPoint 簡報</vt:lpstr>
      <vt:lpstr>How to start using Video Station?</vt:lpstr>
      <vt:lpstr>How to start using Video Station?</vt:lpstr>
      <vt:lpstr>PowerPoint 簡報</vt:lpstr>
      <vt:lpstr>PowerPoint 簡報</vt:lpstr>
      <vt:lpstr>I've got movies and TV shows. How should I organize them?</vt:lpstr>
      <vt:lpstr>PowerPoint 簡報</vt:lpstr>
      <vt:lpstr>I've got classic film series. How should I organize them?</vt:lpstr>
      <vt:lpstr>PowerPoint 簡報</vt:lpstr>
      <vt:lpstr>Can I organize my videos on my demand?</vt:lpstr>
      <vt:lpstr>PowerPoint 簡報</vt:lpstr>
      <vt:lpstr>PowerPoint 簡報</vt:lpstr>
      <vt:lpstr>On Mobile Devices</vt:lpstr>
      <vt:lpstr>On Smart TV</vt:lpstr>
      <vt:lpstr>PowerPoint 簡報</vt:lpstr>
      <vt:lpstr>TS-x31K Series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revision>4</cp:revision>
  <dcterms:created xsi:type="dcterms:W3CDTF">2020-04-13T08:03:45Z</dcterms:created>
  <dcterms:modified xsi:type="dcterms:W3CDTF">2020-04-23T03:27:55Z</dcterms:modified>
</cp:coreProperties>
</file>