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1" r:id="rId3"/>
    <p:sldId id="552" r:id="rId4"/>
    <p:sldId id="542" r:id="rId5"/>
    <p:sldId id="260" r:id="rId6"/>
    <p:sldId id="543" r:id="rId7"/>
    <p:sldId id="554" r:id="rId8"/>
    <p:sldId id="541" r:id="rId9"/>
    <p:sldId id="265" r:id="rId10"/>
    <p:sldId id="539" r:id="rId11"/>
    <p:sldId id="258" r:id="rId12"/>
    <p:sldId id="264" r:id="rId13"/>
    <p:sldId id="540" r:id="rId14"/>
    <p:sldId id="282" r:id="rId15"/>
    <p:sldId id="546" r:id="rId16"/>
    <p:sldId id="550" r:id="rId17"/>
    <p:sldId id="366" r:id="rId18"/>
    <p:sldId id="259" r:id="rId19"/>
    <p:sldId id="547" r:id="rId20"/>
    <p:sldId id="535" r:id="rId21"/>
    <p:sldId id="536" r:id="rId22"/>
    <p:sldId id="367" r:id="rId23"/>
    <p:sldId id="548" r:id="rId24"/>
    <p:sldId id="531" r:id="rId25"/>
    <p:sldId id="371" r:id="rId26"/>
    <p:sldId id="295" r:id="rId27"/>
    <p:sldId id="279" r:id="rId28"/>
    <p:sldId id="553" r:id="rId29"/>
    <p:sldId id="273" r:id="rId30"/>
    <p:sldId id="368" r:id="rId31"/>
    <p:sldId id="538" r:id="rId32"/>
    <p:sldId id="549" r:id="rId33"/>
    <p:sldId id="545" r:id="rId34"/>
    <p:sldId id="262" r:id="rId3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04E"/>
    <a:srgbClr val="6A3BFF"/>
    <a:srgbClr val="D6C9FF"/>
    <a:srgbClr val="3A00F2"/>
    <a:srgbClr val="CC99FF"/>
    <a:srgbClr val="002A7E"/>
    <a:srgbClr val="00A1DA"/>
    <a:srgbClr val="45A8C3"/>
    <a:srgbClr val="080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696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89A4E-2A6C-DD4D-9FE9-71C0D5AB25F7}" type="datetimeFigureOut">
              <a:rPr kumimoji="1" lang="zh-TW" altLang="en-US" smtClean="0"/>
              <a:t>2020/4/16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2CA0A-BF03-524A-AC11-910D3A5D10B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484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14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9878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19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04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84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節慶：聖誕節、新年、萬聖節等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活動：派對、演奏會、畢業典禮、婚禮等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場景：湖邊、碼頭、森林、草原等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動物：鼠、牛、虎、兔、蛇、馬、羊、猴、雞、狗、豬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食物：冰淇淋、麵包、各種水果等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植物：仙人掌、玫瑰、松樹等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交通工具：汽車、飛機、船等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物品：車牌、雕像、迷你裙、空拍照片、螢幕擷圖</a:t>
            </a:r>
          </a:p>
          <a:p>
            <a:pPr lvl="1">
              <a:lnSpc>
                <a:spcPct val="120000"/>
              </a:lnSpc>
            </a:pPr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運動：潛水、籃球、棒球等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91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CB6A43-9329-435B-B557-0F70AB4A7F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42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39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2987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3297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013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1EE321-6FD1-4A2E-924B-126FF442D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8D40D13-30D0-4AFA-8C1F-F33A5FAAF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879C7C-CF58-4159-8F8D-4819C0569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FD0C-1A06-4465-9054-D2F2A0E640EC}" type="datetimeFigureOut">
              <a:rPr lang="zh-TW" altLang="en-US" smtClean="0"/>
              <a:t>2020/4/16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D41E176-6941-4B4D-A041-E8225F5B7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C61FDE-D97C-4F73-8031-E8F195EA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087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ADF2AFF-C476-44A9-8DA3-FB3A4787F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71204202-4CEF-4953-84FD-E88827339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65125"/>
            <a:ext cx="11615803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1896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9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88B93D08-C88B-4799-B67A-38D270473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65125"/>
            <a:ext cx="11615803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214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88B93D08-C88B-4799-B67A-38D270473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65125"/>
            <a:ext cx="11615803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879FF8D1-CA9C-40CD-BE0D-B3F9CAA2D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197" y="1372405"/>
            <a:ext cx="8511436" cy="123927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</p:spTree>
    <p:extLst>
      <p:ext uri="{BB962C8B-B14F-4D97-AF65-F5344CB8AC3E}">
        <p14:creationId xmlns:p14="http://schemas.microsoft.com/office/powerpoint/2010/main" val="369972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F27814C-E17A-423D-87BA-740AC52AA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1677CC27-597F-4D7D-848D-29F0381F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65125"/>
            <a:ext cx="7052153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5525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5E3B97-C3AC-4C2E-B318-892530AF6A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6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B2A1871-46BE-457C-A2EE-2189ADAAAE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7" y="1388"/>
            <a:ext cx="12187064" cy="6855223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BD3C3635-96C0-43AE-BADC-45F27F7F5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65125"/>
            <a:ext cx="11615803" cy="749691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8854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0DE17E2-2F12-445B-891A-0C24AE8F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94FD0F4-79D8-4763-8757-9F4AEB073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4BC6EF-7F0D-492A-A976-7BFBFB03A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FD0C-1A06-4465-9054-D2F2A0E640EC}" type="datetimeFigureOut">
              <a:rPr lang="zh-TW" altLang="en-US" smtClean="0"/>
              <a:t>2020/4/16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9BC5CF-DA94-4FA9-AF6B-56CC17806E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A5C6D2-0103-4271-8A12-ADFC2D9D7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C0000-AC7B-40AC-9151-C82C0D2E2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14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59" r:id="rId4"/>
    <p:sldLayoutId id="2147483654" r:id="rId5"/>
    <p:sldLayoutId id="2147483656" r:id="rId6"/>
    <p:sldLayoutId id="2147483657" r:id="rId7"/>
    <p:sldLayoutId id="2147483658" r:id="rId8"/>
    <p:sldLayoutId id="2147483665" r:id="rId9"/>
    <p:sldLayoutId id="214748366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6.tiff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tiff"/><Relationship Id="rId5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jpeg"/><Relationship Id="rId7" Type="http://schemas.openxmlformats.org/officeDocument/2006/relationships/image" Target="../media/image85.emf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emf"/><Relationship Id="rId11" Type="http://schemas.openxmlformats.org/officeDocument/2006/relationships/image" Target="../media/image89.png"/><Relationship Id="rId5" Type="http://schemas.openxmlformats.org/officeDocument/2006/relationships/image" Target="../media/image83.emf"/><Relationship Id="rId10" Type="http://schemas.openxmlformats.org/officeDocument/2006/relationships/image" Target="../media/image88.png"/><Relationship Id="rId4" Type="http://schemas.openxmlformats.org/officeDocument/2006/relationships/image" Target="../media/image82.emf"/><Relationship Id="rId9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1.png"/><Relationship Id="rId3" Type="http://schemas.openxmlformats.org/officeDocument/2006/relationships/image" Target="../media/image10.png"/><Relationship Id="rId7" Type="http://schemas.openxmlformats.org/officeDocument/2006/relationships/image" Target="../media/image96.png"/><Relationship Id="rId12" Type="http://schemas.microsoft.com/office/2007/relationships/hdphoto" Target="../media/hdphoto1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sv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" Type="http://schemas.openxmlformats.org/officeDocument/2006/relationships/image" Target="../media/image102.png"/><Relationship Id="rId21" Type="http://schemas.openxmlformats.org/officeDocument/2006/relationships/image" Target="../media/image120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svg"/><Relationship Id="rId25" Type="http://schemas.openxmlformats.org/officeDocument/2006/relationships/image" Target="../media/image12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5.png"/><Relationship Id="rId20" Type="http://schemas.openxmlformats.org/officeDocument/2006/relationships/image" Target="../media/image119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png"/><Relationship Id="rId11" Type="http://schemas.openxmlformats.org/officeDocument/2006/relationships/image" Target="../media/image110.svg"/><Relationship Id="rId24" Type="http://schemas.openxmlformats.org/officeDocument/2006/relationships/image" Target="../media/image123.png"/><Relationship Id="rId5" Type="http://schemas.openxmlformats.org/officeDocument/2006/relationships/image" Target="../media/image104.png"/><Relationship Id="rId15" Type="http://schemas.openxmlformats.org/officeDocument/2006/relationships/image" Target="../media/image114.sv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08.sv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5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tiff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45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microsoft.com/office/2007/relationships/hdphoto" Target="../media/hdphoto3.wdp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9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939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0D22606-D4A4-48F1-A82E-9E8123AB76C2}"/>
              </a:ext>
            </a:extLst>
          </p:cNvPr>
          <p:cNvSpPr/>
          <p:nvPr/>
        </p:nvSpPr>
        <p:spPr>
          <a:xfrm>
            <a:off x="3543300" y="866274"/>
            <a:ext cx="4074459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 descr="一張含有 黑色, 坐, 桌 的圖片&#10;&#10;自動產生的描述">
            <a:extLst>
              <a:ext uri="{FF2B5EF4-FFF2-40B4-BE49-F238E27FC236}">
                <a16:creationId xmlns:a16="http://schemas.microsoft.com/office/drawing/2014/main" id="{6A801233-B65B-444B-A49A-E77BF5E9DB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5347" y="1857454"/>
            <a:ext cx="3623982" cy="5000545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四盘位</a:t>
            </a:r>
            <a:r>
              <a:rPr lang="en-US" altLang="zh-TW"/>
              <a:t> 48TB+ </a:t>
            </a:r>
            <a:r>
              <a:rPr lang="zh-TW" altLang="en-US"/>
              <a:t>海量存储能力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C54FD50-51DD-4DF4-AFE7-6BCBBA092212}"/>
              </a:ext>
            </a:extLst>
          </p:cNvPr>
          <p:cNvCxnSpPr>
            <a:cxnSpLocks/>
          </p:cNvCxnSpPr>
          <p:nvPr/>
        </p:nvCxnSpPr>
        <p:spPr>
          <a:xfrm>
            <a:off x="2554075" y="2155744"/>
            <a:ext cx="1415717" cy="0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2FC5D79E-11AC-4DEB-B7F6-11E1F095A1F9}"/>
              </a:ext>
            </a:extLst>
          </p:cNvPr>
          <p:cNvCxnSpPr>
            <a:cxnSpLocks/>
          </p:cNvCxnSpPr>
          <p:nvPr/>
        </p:nvCxnSpPr>
        <p:spPr>
          <a:xfrm>
            <a:off x="5946548" y="4172395"/>
            <a:ext cx="2605782" cy="0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508931" y="1740245"/>
            <a:ext cx="2032532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防尘又好安装的磁吸式上盖</a:t>
            </a:r>
            <a:endParaRPr lang="zh-TW" altLang="en-US" sz="240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299AD38-072D-8748-9EDC-07E1A4ED73A3}"/>
              </a:ext>
            </a:extLst>
          </p:cNvPr>
          <p:cNvSpPr/>
          <p:nvPr/>
        </p:nvSpPr>
        <p:spPr>
          <a:xfrm>
            <a:off x="8619596" y="3727658"/>
            <a:ext cx="3330750" cy="88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4 x SATA 6Gb/s 
3.5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寸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/2.5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寸 硬盘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/SSD</a:t>
            </a:r>
            <a:endParaRPr lang="zh-TW" altLang="en-US" sz="2400"/>
          </a:p>
        </p:txBody>
      </p:sp>
    </p:spTree>
    <p:extLst>
      <p:ext uri="{BB962C8B-B14F-4D97-AF65-F5344CB8AC3E}">
        <p14:creationId xmlns:p14="http://schemas.microsoft.com/office/powerpoint/2010/main" val="1941407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AAB85E0F-35DE-4AD2-ABC3-0974131E4417}"/>
              </a:ext>
            </a:extLst>
          </p:cNvPr>
          <p:cNvGrpSpPr/>
          <p:nvPr/>
        </p:nvGrpSpPr>
        <p:grpSpPr>
          <a:xfrm>
            <a:off x="9077121" y="2287715"/>
            <a:ext cx="3041766" cy="2953600"/>
            <a:chOff x="106546" y="1275500"/>
            <a:chExt cx="3041766" cy="2953600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E4CB391-F9E9-427A-BCCE-6747C005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46" y="1275500"/>
              <a:ext cx="3041766" cy="2953600"/>
            </a:xfrm>
            <a:prstGeom prst="rect">
              <a:avLst/>
            </a:prstGeom>
          </p:spPr>
        </p:pic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CBA0BE39-3D39-441B-9EDF-73E2A5A01141}"/>
                </a:ext>
              </a:extLst>
            </p:cNvPr>
            <p:cNvSpPr txBox="1"/>
            <p:nvPr/>
          </p:nvSpPr>
          <p:spPr>
            <a:xfrm>
              <a:off x="291874" y="1537778"/>
              <a:ext cx="6422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0A5A716E-F12D-4C0B-8E4D-002B316B1A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421" y="2287715"/>
            <a:ext cx="6155956" cy="295360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C16F9475-B267-4B4E-B472-D1460790C77C}"/>
              </a:ext>
            </a:extLst>
          </p:cNvPr>
          <p:cNvSpPr/>
          <p:nvPr/>
        </p:nvSpPr>
        <p:spPr>
          <a:xfrm>
            <a:off x="7337036" y="2513387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/>
              <a:t>2.5-inch HDD / SSD</a:t>
            </a:r>
            <a:endParaRPr lang="zh-TW" altLang="en-US" sz="800" b="1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9BF2AB-3F62-4F91-A29C-A42F1B63E3CA}"/>
              </a:ext>
            </a:extLst>
          </p:cNvPr>
          <p:cNvSpPr/>
          <p:nvPr/>
        </p:nvSpPr>
        <p:spPr>
          <a:xfrm>
            <a:off x="5187605" y="2513387"/>
            <a:ext cx="1230429" cy="129911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b="1"/>
              <a:t>3.5-inch HDD</a:t>
            </a:r>
            <a:endParaRPr lang="zh-TW" altLang="en-US" sz="800" b="1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快速上手的 </a:t>
            </a:r>
            <a:r>
              <a:rPr lang="en-US" altLang="zh-TW"/>
              <a:t>HDD </a:t>
            </a:r>
            <a:r>
              <a:rPr lang="zh-TW" altLang="en-US"/>
              <a:t>与 </a:t>
            </a:r>
            <a:r>
              <a:rPr lang="en-US" altLang="zh-CN"/>
              <a:t>SSD </a:t>
            </a:r>
            <a:r>
              <a:rPr lang="zh-TW" altLang="en-US"/>
              <a:t>安装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CDE4966-485A-4DED-B09B-D96CF80C0193}"/>
              </a:ext>
            </a:extLst>
          </p:cNvPr>
          <p:cNvSpPr txBox="1"/>
          <p:nvPr/>
        </p:nvSpPr>
        <p:spPr>
          <a:xfrm>
            <a:off x="3452820" y="2570267"/>
            <a:ext cx="599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7AE0BFDA-3D4B-495E-9B84-2B69F27C1B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59" y="2287715"/>
            <a:ext cx="3397584" cy="2953600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581FC915-FDFF-4B5F-845F-37D3E9AFCCDA}"/>
              </a:ext>
            </a:extLst>
          </p:cNvPr>
          <p:cNvSpPr txBox="1"/>
          <p:nvPr/>
        </p:nvSpPr>
        <p:spPr>
          <a:xfrm>
            <a:off x="363699" y="2543700"/>
            <a:ext cx="635408" cy="52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圖形 27">
            <a:extLst>
              <a:ext uri="{FF2B5EF4-FFF2-40B4-BE49-F238E27FC236}">
                <a16:creationId xmlns:a16="http://schemas.microsoft.com/office/drawing/2014/main" id="{927CFADD-5072-4CE2-BA39-407AF4589C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12088" y="2787082"/>
            <a:ext cx="1370288" cy="2127552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CD0F68E2-EE22-4A94-BF0E-AA2D6C922F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9996" y="2831877"/>
            <a:ext cx="3419372" cy="2187818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6A22A703-81B1-408B-86D0-C341E4537E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21071" y="2980178"/>
            <a:ext cx="1371168" cy="1776286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71155523-56D6-42AB-836F-0373E7A9D8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98315" y="2822010"/>
            <a:ext cx="1363194" cy="2092623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13053AC-6C46-6C4D-9A0A-905589ACE693}"/>
              </a:ext>
            </a:extLst>
          </p:cNvPr>
          <p:cNvSpPr/>
          <p:nvPr/>
        </p:nvSpPr>
        <p:spPr>
          <a:xfrm>
            <a:off x="3102749" y="1746965"/>
            <a:ext cx="567213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免工具安装 </a:t>
            </a:r>
            <a:r>
              <a:rPr lang="en-US" altLang="zh-CN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3.5 </a:t>
            </a:r>
            <a:r>
              <a:rPr lang="zh-CN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寸硬盘</a:t>
            </a:r>
            <a:endParaRPr lang="zh-TW" altLang="en-US" sz="2400">
              <a:solidFill>
                <a:schemeClr val="bg1"/>
              </a:solidFill>
              <a:latin typeface="微軟正黑體"/>
              <a:ea typeface="微軟正黑體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709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3C65389A-A7C6-45D0-840D-EA31B155BC3D}"/>
              </a:ext>
            </a:extLst>
          </p:cNvPr>
          <p:cNvSpPr/>
          <p:nvPr/>
        </p:nvSpPr>
        <p:spPr>
          <a:xfrm>
            <a:off x="3543300" y="866274"/>
            <a:ext cx="4074459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TS-453Dmini </a:t>
            </a:r>
            <a:r>
              <a:rPr lang="zh-TW" altLang="en-US"/>
              <a:t>后方配置</a:t>
            </a:r>
          </a:p>
        </p:txBody>
      </p:sp>
      <p:pic>
        <p:nvPicPr>
          <p:cNvPr id="5" name="圖片 4" descr="一張含有 室內, 坐, 直立的, 黑色 的圖片&#10;&#10;自動產生的描述">
            <a:extLst>
              <a:ext uri="{FF2B5EF4-FFF2-40B4-BE49-F238E27FC236}">
                <a16:creationId xmlns:a16="http://schemas.microsoft.com/office/drawing/2014/main" id="{8016E9D4-450D-419C-8B0E-1756F69B41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4919" y="1366641"/>
            <a:ext cx="3691219" cy="4880951"/>
          </a:xfrm>
          <a:prstGeom prst="rect">
            <a:avLst/>
          </a:prstGeom>
        </p:spPr>
      </p:pic>
      <p:grpSp>
        <p:nvGrpSpPr>
          <p:cNvPr id="24" name="群組 23">
            <a:extLst>
              <a:ext uri="{FF2B5EF4-FFF2-40B4-BE49-F238E27FC236}">
                <a16:creationId xmlns:a16="http://schemas.microsoft.com/office/drawing/2014/main" id="{5EE0D487-68C7-4536-8AA6-AF1ECD550E6E}"/>
              </a:ext>
            </a:extLst>
          </p:cNvPr>
          <p:cNvGrpSpPr/>
          <p:nvPr/>
        </p:nvGrpSpPr>
        <p:grpSpPr>
          <a:xfrm>
            <a:off x="2658743" y="4346858"/>
            <a:ext cx="5689171" cy="1708491"/>
            <a:chOff x="2658743" y="4346858"/>
            <a:chExt cx="5689171" cy="1708491"/>
          </a:xfrm>
        </p:grpSpPr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4A7BF955-E8D8-45B9-AB5E-A00589A19C52}"/>
                </a:ext>
              </a:extLst>
            </p:cNvPr>
            <p:cNvCxnSpPr>
              <a:cxnSpLocks/>
            </p:cNvCxnSpPr>
            <p:nvPr/>
          </p:nvCxnSpPr>
          <p:spPr>
            <a:xfrm>
              <a:off x="2658743" y="5234703"/>
              <a:ext cx="1866194" cy="0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接點: 肘形 8">
              <a:extLst>
                <a:ext uri="{FF2B5EF4-FFF2-40B4-BE49-F238E27FC236}">
                  <a16:creationId xmlns:a16="http://schemas.microsoft.com/office/drawing/2014/main" id="{ABCAB114-46D2-4F22-809B-DF674D1BB27C}"/>
                </a:ext>
              </a:extLst>
            </p:cNvPr>
            <p:cNvCxnSpPr>
              <a:cxnSpLocks/>
            </p:cNvCxnSpPr>
            <p:nvPr/>
          </p:nvCxnSpPr>
          <p:spPr>
            <a:xfrm>
              <a:off x="2658745" y="4346858"/>
              <a:ext cx="2400709" cy="665628"/>
            </a:xfrm>
            <a:prstGeom prst="bentConnector3">
              <a:avLst>
                <a:gd name="adj1" fmla="val 100132"/>
              </a:avLst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接點: 肘形 14">
              <a:extLst>
                <a:ext uri="{FF2B5EF4-FFF2-40B4-BE49-F238E27FC236}">
                  <a16:creationId xmlns:a16="http://schemas.microsoft.com/office/drawing/2014/main" id="{DEBB440E-8402-403B-AAFB-03A61006610A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609027" y="4376364"/>
              <a:ext cx="1738887" cy="592435"/>
            </a:xfrm>
            <a:prstGeom prst="bentConnector3">
              <a:avLst>
                <a:gd name="adj1" fmla="val 99879"/>
              </a:avLst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18A3681-A8DD-4962-8707-320C15061D8F}"/>
                </a:ext>
              </a:extLst>
            </p:cNvPr>
            <p:cNvSpPr/>
            <p:nvPr/>
          </p:nvSpPr>
          <p:spPr>
            <a:xfrm>
              <a:off x="5284694" y="5049371"/>
              <a:ext cx="811306" cy="355152"/>
            </a:xfrm>
            <a:prstGeom prst="rect">
              <a:avLst/>
            </a:prstGeom>
            <a:ln w="19050">
              <a:solidFill>
                <a:srgbClr val="85D8DE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6A263FB-85E3-4EEA-AA9D-1DD2B61A368C}"/>
                </a:ext>
              </a:extLst>
            </p:cNvPr>
            <p:cNvSpPr/>
            <p:nvPr/>
          </p:nvSpPr>
          <p:spPr>
            <a:xfrm>
              <a:off x="6109448" y="5015751"/>
              <a:ext cx="372035" cy="355152"/>
            </a:xfrm>
            <a:prstGeom prst="rect">
              <a:avLst/>
            </a:prstGeom>
            <a:ln w="19050">
              <a:solidFill>
                <a:srgbClr val="85D8DE"/>
              </a:solidFill>
              <a:prstDash val="solid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2" name="接點: 肘形 41">
              <a:extLst>
                <a:ext uri="{FF2B5EF4-FFF2-40B4-BE49-F238E27FC236}">
                  <a16:creationId xmlns:a16="http://schemas.microsoft.com/office/drawing/2014/main" id="{789C0E7D-4A44-49C2-9694-CDFB6C3C6F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58745" y="5389721"/>
              <a:ext cx="2400709" cy="665628"/>
            </a:xfrm>
            <a:prstGeom prst="bentConnector3">
              <a:avLst>
                <a:gd name="adj1" fmla="val 100132"/>
              </a:avLst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圖片 24">
            <a:extLst>
              <a:ext uri="{FF2B5EF4-FFF2-40B4-BE49-F238E27FC236}">
                <a16:creationId xmlns:a16="http://schemas.microsoft.com/office/drawing/2014/main" id="{37D03BA3-4122-4241-AB00-B29B647BF6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734918" y="5905672"/>
            <a:ext cx="3691219" cy="430307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C91F53AF-A072-4115-831E-1E5190322FA2}"/>
              </a:ext>
            </a:extLst>
          </p:cNvPr>
          <p:cNvSpPr/>
          <p:nvPr/>
        </p:nvSpPr>
        <p:spPr>
          <a:xfrm>
            <a:off x="8446275" y="3429000"/>
            <a:ext cx="24007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USB 3.1 Gen2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8F26ED9-BFBB-45F4-9266-FEFA12B53208}"/>
              </a:ext>
            </a:extLst>
          </p:cNvPr>
          <p:cNvSpPr/>
          <p:nvPr/>
        </p:nvSpPr>
        <p:spPr>
          <a:xfrm>
            <a:off x="8447592" y="4162192"/>
            <a:ext cx="254331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HDMI 2.0  4K 60Hz</a:t>
            </a:r>
            <a:endParaRPr lang="zh-TW" altLang="en-US" sz="190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B432C9C-2E82-9744-A9E2-DD473622F294}"/>
              </a:ext>
            </a:extLst>
          </p:cNvPr>
          <p:cNvSpPr/>
          <p:nvPr/>
        </p:nvSpPr>
        <p:spPr>
          <a:xfrm>
            <a:off x="8408690" y="2581684"/>
            <a:ext cx="299237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 x 2.5G/1G/100M RJ45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CE04FE4-1662-5842-81F2-CD9F1956FF73}"/>
              </a:ext>
            </a:extLst>
          </p:cNvPr>
          <p:cNvSpPr/>
          <p:nvPr/>
        </p:nvSpPr>
        <p:spPr>
          <a:xfrm>
            <a:off x="232517" y="5858123"/>
            <a:ext cx="24007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 x USB 3.1 Gen2</a:t>
            </a:r>
            <a:endParaRPr lang="zh-TW" altLang="en-US" sz="190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76F364C-FFA8-DB4E-AC67-060598D67A42}"/>
              </a:ext>
            </a:extLst>
          </p:cNvPr>
          <p:cNvSpPr/>
          <p:nvPr/>
        </p:nvSpPr>
        <p:spPr>
          <a:xfrm>
            <a:off x="232518" y="4200459"/>
            <a:ext cx="24007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 x USB 2.0</a:t>
            </a:r>
            <a:endParaRPr lang="zh-TW" altLang="en-US" sz="190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4C5D3E0-61E8-CA43-81B5-06B9F1D81390}"/>
              </a:ext>
            </a:extLst>
          </p:cNvPr>
          <p:cNvSpPr/>
          <p:nvPr/>
        </p:nvSpPr>
        <p:spPr>
          <a:xfrm>
            <a:off x="232518" y="5029291"/>
            <a:ext cx="240070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DC 12V </a:t>
            </a:r>
            <a:r>
              <a:rPr lang="zh-TW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电源输入</a:t>
            </a:r>
            <a:endParaRPr lang="zh-TW" altLang="en-US" sz="1900"/>
          </a:p>
        </p:txBody>
      </p:sp>
      <p:cxnSp>
        <p:nvCxnSpPr>
          <p:cNvPr id="33" name="接點: 肘形 32">
            <a:extLst>
              <a:ext uri="{FF2B5EF4-FFF2-40B4-BE49-F238E27FC236}">
                <a16:creationId xmlns:a16="http://schemas.microsoft.com/office/drawing/2014/main" id="{F86162B0-66A4-4CBF-B2CE-BB6FCE126F64}"/>
              </a:ext>
            </a:extLst>
          </p:cNvPr>
          <p:cNvCxnSpPr>
            <a:cxnSpLocks/>
          </p:cNvCxnSpPr>
          <p:nvPr/>
        </p:nvCxnSpPr>
        <p:spPr>
          <a:xfrm rot="10800000" flipV="1">
            <a:off x="6295465" y="3599004"/>
            <a:ext cx="2052448" cy="1413482"/>
          </a:xfrm>
          <a:prstGeom prst="bentConnector3">
            <a:avLst>
              <a:gd name="adj1" fmla="val 99466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接點: 肘形 38">
            <a:extLst>
              <a:ext uri="{FF2B5EF4-FFF2-40B4-BE49-F238E27FC236}">
                <a16:creationId xmlns:a16="http://schemas.microsoft.com/office/drawing/2014/main" id="{B55001B0-FB69-48D9-9FD0-ED9548D8CEFC}"/>
              </a:ext>
            </a:extLst>
          </p:cNvPr>
          <p:cNvCxnSpPr>
            <a:cxnSpLocks/>
          </p:cNvCxnSpPr>
          <p:nvPr/>
        </p:nvCxnSpPr>
        <p:spPr>
          <a:xfrm rot="10800000" flipV="1">
            <a:off x="5690347" y="2766350"/>
            <a:ext cx="2657566" cy="2246136"/>
          </a:xfrm>
          <a:prstGeom prst="bentConnector3">
            <a:avLst>
              <a:gd name="adj1" fmla="val 99840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116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1B42A3D7-8FE1-4C26-8A55-8F545CFA2E91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5AD8980-E83D-4AE1-B6F2-3FBA94159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8" y="365125"/>
            <a:ext cx="11291752" cy="749691"/>
          </a:xfrm>
        </p:spPr>
        <p:txBody>
          <a:bodyPr>
            <a:normAutofit/>
          </a:bodyPr>
          <a:lstStyle/>
          <a:p>
            <a:r>
              <a:rPr lang="zh-CN" altLang="en-US"/>
              <a:t>直立式设计，</a:t>
            </a:r>
            <a:r>
              <a:rPr lang="zh-TW" altLang="en-US"/>
              <a:t>为桌面腾出更多的空间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6909917-3302-264F-84E0-C2A9E509E621}"/>
              </a:ext>
            </a:extLst>
          </p:cNvPr>
          <p:cNvSpPr/>
          <p:nvPr/>
        </p:nvSpPr>
        <p:spPr>
          <a:xfrm>
            <a:off x="1436142" y="3429000"/>
            <a:ext cx="33821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相较传统 </a:t>
            </a:r>
            <a:r>
              <a:rPr lang="en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CN" altLang="e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 </a:t>
            </a:r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仅需占用约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68% </a:t>
            </a:r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桌面空间</a:t>
            </a:r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7B39FF1-D395-411A-B24F-553EF4CCD2C4}"/>
              </a:ext>
            </a:extLst>
          </p:cNvPr>
          <p:cNvGrpSpPr/>
          <p:nvPr/>
        </p:nvGrpSpPr>
        <p:grpSpPr>
          <a:xfrm>
            <a:off x="4760263" y="1429932"/>
            <a:ext cx="4821190" cy="5367788"/>
            <a:chOff x="3650875" y="2367802"/>
            <a:chExt cx="3772788" cy="4200527"/>
          </a:xfrm>
        </p:grpSpPr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3A1E3D47-AAA5-4925-B94D-846EFFB74E22}"/>
                </a:ext>
              </a:extLst>
            </p:cNvPr>
            <p:cNvGrpSpPr/>
            <p:nvPr/>
          </p:nvGrpSpPr>
          <p:grpSpPr>
            <a:xfrm>
              <a:off x="4840132" y="5314520"/>
              <a:ext cx="2461318" cy="644145"/>
              <a:chOff x="5040712" y="5314520"/>
              <a:chExt cx="2260738" cy="644145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219D6B2E-1A0C-4257-9A0C-F8B7A297677E}"/>
                  </a:ext>
                </a:extLst>
              </p:cNvPr>
              <p:cNvSpPr/>
              <p:nvPr/>
            </p:nvSpPr>
            <p:spPr>
              <a:xfrm>
                <a:off x="5046388" y="5314520"/>
                <a:ext cx="2255062" cy="64414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ABD21580-6A3A-4721-AD30-7739B9DC7244}"/>
                  </a:ext>
                </a:extLst>
              </p:cNvPr>
              <p:cNvCxnSpPr/>
              <p:nvPr/>
            </p:nvCxnSpPr>
            <p:spPr>
              <a:xfrm flipV="1">
                <a:off x="5040712" y="5314520"/>
                <a:ext cx="223812" cy="17206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線接點 27">
                <a:extLst>
                  <a:ext uri="{FF2B5EF4-FFF2-40B4-BE49-F238E27FC236}">
                    <a16:creationId xmlns:a16="http://schemas.microsoft.com/office/drawing/2014/main" id="{B80F01F0-08D5-46A1-84C1-6BBB9E26EFC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52573" y="5321261"/>
                <a:ext cx="415857" cy="31744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B9F8D185-FD70-4C96-B1F4-A2690E3FE6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52573" y="5321261"/>
                <a:ext cx="615940" cy="48276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5E2CC0A9-96BB-4BC7-B0E7-6D5AB55E53A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95748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群組 37">
                <a:extLst>
                  <a:ext uri="{FF2B5EF4-FFF2-40B4-BE49-F238E27FC236}">
                    <a16:creationId xmlns:a16="http://schemas.microsoft.com/office/drawing/2014/main" id="{16724AFE-0544-4754-9BC6-5F8CC48DD506}"/>
                  </a:ext>
                </a:extLst>
              </p:cNvPr>
              <p:cNvGrpSpPr/>
              <p:nvPr/>
            </p:nvGrpSpPr>
            <p:grpSpPr>
              <a:xfrm rot="10800000">
                <a:off x="6444333" y="5314520"/>
                <a:ext cx="857117" cy="630230"/>
                <a:chOff x="6387855" y="5314520"/>
                <a:chExt cx="857117" cy="630230"/>
              </a:xfrm>
            </p:grpSpPr>
            <p:cxnSp>
              <p:nvCxnSpPr>
                <p:cNvPr id="34" name="直線接點 33">
                  <a:extLst>
                    <a:ext uri="{FF2B5EF4-FFF2-40B4-BE49-F238E27FC236}">
                      <a16:creationId xmlns:a16="http://schemas.microsoft.com/office/drawing/2014/main" id="{C359C933-13BE-49DA-8AF0-64639DF69B08}"/>
                    </a:ext>
                  </a:extLst>
                </p:cNvPr>
                <p:cNvCxnSpPr/>
                <p:nvPr/>
              </p:nvCxnSpPr>
              <p:spPr>
                <a:xfrm flipV="1">
                  <a:off x="6387855" y="5314520"/>
                  <a:ext cx="223812" cy="172061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>
                  <a:extLst>
                    <a:ext uri="{FF2B5EF4-FFF2-40B4-BE49-F238E27FC236}">
                      <a16:creationId xmlns:a16="http://schemas.microsoft.com/office/drawing/2014/main" id="{A4B91C6B-7939-47D2-B608-D8D1D679AC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9716" y="5321261"/>
                  <a:ext cx="415857" cy="31744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線接點 35">
                  <a:extLst>
                    <a:ext uri="{FF2B5EF4-FFF2-40B4-BE49-F238E27FC236}">
                      <a16:creationId xmlns:a16="http://schemas.microsoft.com/office/drawing/2014/main" id="{6F76239F-B22D-4C7D-8DFE-E8B1B45B8E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9716" y="5321261"/>
                  <a:ext cx="615940" cy="48276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>
                  <a:extLst>
                    <a:ext uri="{FF2B5EF4-FFF2-40B4-BE49-F238E27FC236}">
                      <a16:creationId xmlns:a16="http://schemas.microsoft.com/office/drawing/2014/main" id="{05250F19-7F79-4303-942B-163F9FB6A1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42891" y="5321261"/>
                  <a:ext cx="802081" cy="623489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02C5E26D-FA9A-4ECE-B84E-75DC4EC575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24757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74F33B38-C562-4A58-95FE-B3FEC97C13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49758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FC4901AA-BD1F-48F3-B0C4-18453E6A8E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70600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332D3C52-A16B-4132-A1DA-E1D7B7B91E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010553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>
                <a:extLst>
                  <a:ext uri="{FF2B5EF4-FFF2-40B4-BE49-F238E27FC236}">
                    <a16:creationId xmlns:a16="http://schemas.microsoft.com/office/drawing/2014/main" id="{34ADDEEA-C4D9-4520-A6D7-8D4852C326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22469" y="5321261"/>
                <a:ext cx="802081" cy="623489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37D03BA3-4122-4241-AB00-B29B647BF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5136482" y="5713817"/>
              <a:ext cx="2193803" cy="430307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0B4CE52-87C2-6745-A761-D670F98FD9C4}"/>
                </a:ext>
              </a:extLst>
            </p:cNvPr>
            <p:cNvSpPr/>
            <p:nvPr/>
          </p:nvSpPr>
          <p:spPr>
            <a:xfrm>
              <a:off x="3736486" y="6076417"/>
              <a:ext cx="1694184" cy="4919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友商 </a:t>
              </a:r>
              <a:r>
                <a:rPr lang="en-US" altLang="zh-CN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 </a:t>
              </a:r>
              <a:r>
                <a:rPr lang="zh-CN" altLang="en-US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盘位 </a:t>
              </a:r>
              <a:r>
                <a:rPr lang="en" altLang="zh-CN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NAS </a:t>
              </a:r>
            </a:p>
            <a:p>
              <a:r>
                <a:rPr lang="en" altLang="zh-CN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 mm x 223 </a:t>
              </a:r>
              <a:r>
                <a:rPr lang="en-US" altLang="zh-CN" sz="16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mm</a:t>
              </a:r>
              <a:endPara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3CB29B6-4958-6944-B38F-DBCFD975A690}"/>
                </a:ext>
              </a:extLst>
            </p:cNvPr>
            <p:cNvSpPr/>
            <p:nvPr/>
          </p:nvSpPr>
          <p:spPr>
            <a:xfrm>
              <a:off x="3715757" y="2429253"/>
              <a:ext cx="3025043" cy="64633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TS-453Dmini
151 mm x 200 </a:t>
              </a:r>
              <a:r>
                <a:rPr lang="en-US" altLang="zh-TW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mm</a:t>
              </a:r>
              <a:endPara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C8FEF0E4-6B35-40DE-8AC2-67AF1C72FDF6}"/>
                </a:ext>
              </a:extLst>
            </p:cNvPr>
            <p:cNvGrpSpPr/>
            <p:nvPr/>
          </p:nvGrpSpPr>
          <p:grpSpPr>
            <a:xfrm>
              <a:off x="3650875" y="2367802"/>
              <a:ext cx="3772788" cy="3658643"/>
              <a:chOff x="3650875" y="2616817"/>
              <a:chExt cx="3791838" cy="3410846"/>
            </a:xfrm>
          </p:grpSpPr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7E853AD4-8A19-495E-9CC5-20FE0F2FB27A}"/>
                  </a:ext>
                </a:extLst>
              </p:cNvPr>
              <p:cNvSpPr/>
              <p:nvPr/>
            </p:nvSpPr>
            <p:spPr>
              <a:xfrm>
                <a:off x="3650876" y="2616817"/>
                <a:ext cx="3791837" cy="340882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" name="梯形 6">
                <a:extLst>
                  <a:ext uri="{FF2B5EF4-FFF2-40B4-BE49-F238E27FC236}">
                    <a16:creationId xmlns:a16="http://schemas.microsoft.com/office/drawing/2014/main" id="{7FE43F33-14F8-4DD7-AA18-D6FD271FFA38}"/>
                  </a:ext>
                </a:extLst>
              </p:cNvPr>
              <p:cNvSpPr/>
              <p:nvPr/>
            </p:nvSpPr>
            <p:spPr>
              <a:xfrm>
                <a:off x="3650875" y="5224494"/>
                <a:ext cx="3775261" cy="803169"/>
              </a:xfrm>
              <a:prstGeom prst="trapezoid">
                <a:avLst>
                  <a:gd name="adj" fmla="val 3072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8FB51960-05E7-4EBC-91EC-A3D3FAA626F5}"/>
                </a:ext>
              </a:extLst>
            </p:cNvPr>
            <p:cNvGrpSpPr/>
            <p:nvPr/>
          </p:nvGrpSpPr>
          <p:grpSpPr>
            <a:xfrm>
              <a:off x="3991280" y="3911111"/>
              <a:ext cx="1240431" cy="1625380"/>
              <a:chOff x="4196659" y="3992368"/>
              <a:chExt cx="1240431" cy="1625380"/>
            </a:xfrm>
          </p:grpSpPr>
          <p:sp>
            <p:nvSpPr>
              <p:cNvPr id="23" name="等腰三角形 22">
                <a:extLst>
                  <a:ext uri="{FF2B5EF4-FFF2-40B4-BE49-F238E27FC236}">
                    <a16:creationId xmlns:a16="http://schemas.microsoft.com/office/drawing/2014/main" id="{5FDE4452-0F96-4162-B8B2-5CA5CD77E6A3}"/>
                  </a:ext>
                </a:extLst>
              </p:cNvPr>
              <p:cNvSpPr/>
              <p:nvPr/>
            </p:nvSpPr>
            <p:spPr>
              <a:xfrm rot="9579791">
                <a:off x="4456853" y="4617595"/>
                <a:ext cx="980237" cy="1000153"/>
              </a:xfrm>
              <a:prstGeom prst="triangle">
                <a:avLst>
                  <a:gd name="adj" fmla="val 42558"/>
                </a:avLst>
              </a:prstGeom>
              <a:gradFill>
                <a:gsLst>
                  <a:gs pos="100000">
                    <a:srgbClr val="7030A0"/>
                  </a:gs>
                  <a:gs pos="0">
                    <a:srgbClr val="002A7E"/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橢圓 13">
                <a:extLst>
                  <a:ext uri="{FF2B5EF4-FFF2-40B4-BE49-F238E27FC236}">
                    <a16:creationId xmlns:a16="http://schemas.microsoft.com/office/drawing/2014/main" id="{B767EBD4-406F-4CC5-969B-C62BFF0C2469}"/>
                  </a:ext>
                </a:extLst>
              </p:cNvPr>
              <p:cNvSpPr/>
              <p:nvPr/>
            </p:nvSpPr>
            <p:spPr>
              <a:xfrm>
                <a:off x="4196659" y="3992368"/>
                <a:ext cx="1035675" cy="1008150"/>
              </a:xfrm>
              <a:prstGeom prst="ellipse">
                <a:avLst/>
              </a:prstGeom>
              <a:solidFill>
                <a:srgbClr val="080139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47" name="直線單箭頭接點 46">
              <a:extLst>
                <a:ext uri="{FF2B5EF4-FFF2-40B4-BE49-F238E27FC236}">
                  <a16:creationId xmlns:a16="http://schemas.microsoft.com/office/drawing/2014/main" id="{356C8917-15B6-4AE3-995E-06701C2048F2}"/>
                </a:ext>
              </a:extLst>
            </p:cNvPr>
            <p:cNvCxnSpPr/>
            <p:nvPr/>
          </p:nvCxnSpPr>
          <p:spPr>
            <a:xfrm flipV="1">
              <a:off x="4853045" y="5321261"/>
              <a:ext cx="483628" cy="607709"/>
            </a:xfrm>
            <a:prstGeom prst="straightConnector1">
              <a:avLst/>
            </a:prstGeom>
            <a:ln w="19050">
              <a:solidFill>
                <a:srgbClr val="002A7E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E15CAD3D-EAA3-C444-80A0-6124ABDBFB1F}"/>
                </a:ext>
              </a:extLst>
            </p:cNvPr>
            <p:cNvSpPr/>
            <p:nvPr/>
          </p:nvSpPr>
          <p:spPr>
            <a:xfrm>
              <a:off x="4052060" y="4058614"/>
              <a:ext cx="9038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C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32%</a:t>
              </a:r>
              <a:r>
                <a:rPr lang="en-US" altLang="zh-CN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pPr algn="ctr"/>
              <a:r>
                <a:rPr lang="zh-CN" altLang="en-US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縮減</a:t>
              </a:r>
              <a:r>
                <a:rPr lang="en-US" altLang="zh-CN" sz="20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  <a:endPara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1" name="圖片 50" descr="一張含有 電子用品, 監視器, 坐, 黑色 的圖片&#10;&#10;自動產生的描述">
              <a:extLst>
                <a:ext uri="{FF2B5EF4-FFF2-40B4-BE49-F238E27FC236}">
                  <a16:creationId xmlns:a16="http://schemas.microsoft.com/office/drawing/2014/main" id="{EE86CF78-9C95-C340-B6A2-84854E36C1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15757" y="2932483"/>
              <a:ext cx="2168649" cy="3158960"/>
            </a:xfrm>
            <a:prstGeom prst="rect">
              <a:avLst/>
            </a:prstGeom>
          </p:spPr>
        </p:pic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0CF92167-87A0-4DE1-B13B-41F86ADEF3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74" y="3508898"/>
            <a:ext cx="768914" cy="74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20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E7E651BE-5B47-4BBA-921D-18684EEC0668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0910" y="430149"/>
            <a:ext cx="11615803" cy="749691"/>
          </a:xfrm>
        </p:spPr>
        <p:txBody>
          <a:bodyPr anchor="ctr">
            <a:noAutofit/>
          </a:bodyPr>
          <a:lstStyle/>
          <a:p>
            <a:r>
              <a:rPr lang="zh-CN" altLang="en-US"/>
              <a:t>英特尔</a:t>
            </a:r>
            <a:r>
              <a:rPr lang="zh-TW" altLang="en-US"/>
              <a:t>强劲火力加持赢出锋范，随时保持备战状态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FBEEC85-0421-4CE8-843D-A19DC67C0F29}"/>
              </a:ext>
            </a:extLst>
          </p:cNvPr>
          <p:cNvCxnSpPr>
            <a:cxnSpLocks/>
          </p:cNvCxnSpPr>
          <p:nvPr/>
        </p:nvCxnSpPr>
        <p:spPr>
          <a:xfrm>
            <a:off x="5955691" y="1546412"/>
            <a:ext cx="0" cy="2988051"/>
          </a:xfrm>
          <a:prstGeom prst="line">
            <a:avLst/>
          </a:prstGeom>
          <a:ln w="28575"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圖片 17" descr="cp_k_ww_4c_075.png">
            <a:extLst>
              <a:ext uri="{FF2B5EF4-FFF2-40B4-BE49-F238E27FC236}">
                <a16:creationId xmlns:a16="http://schemas.microsoft.com/office/drawing/2014/main" id="{F598B714-19C4-41FF-ACFA-E485DA4B60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45" y="2545742"/>
            <a:ext cx="1387852" cy="1388030"/>
          </a:xfrm>
          <a:prstGeom prst="rect">
            <a:avLst/>
          </a:prstGeom>
          <a:effectLst>
            <a:outerShdw blurRad="114300" dist="25400" dir="5400000" sx="90000" sy="-19000" rotWithShape="0">
              <a:prstClr val="black">
                <a:alpha val="29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7A432827-2E9F-43F2-AF14-161D741AAE83}"/>
              </a:ext>
            </a:extLst>
          </p:cNvPr>
          <p:cNvGrpSpPr/>
          <p:nvPr/>
        </p:nvGrpSpPr>
        <p:grpSpPr>
          <a:xfrm>
            <a:off x="1956389" y="1767683"/>
            <a:ext cx="3657595" cy="2490808"/>
            <a:chOff x="837399" y="1324891"/>
            <a:chExt cx="2743196" cy="1868106"/>
          </a:xfrm>
        </p:grpSpPr>
        <p:sp>
          <p:nvSpPr>
            <p:cNvPr id="16" name="Shape 65">
              <a:extLst>
                <a:ext uri="{FF2B5EF4-FFF2-40B4-BE49-F238E27FC236}">
                  <a16:creationId xmlns:a16="http://schemas.microsoft.com/office/drawing/2014/main" id="{18D3B68F-1529-4976-AEC8-E3D849FE8C54}"/>
                </a:ext>
              </a:extLst>
            </p:cNvPr>
            <p:cNvSpPr/>
            <p:nvPr/>
          </p:nvSpPr>
          <p:spPr>
            <a:xfrm>
              <a:off x="837399" y="1745267"/>
              <a:ext cx="2705380" cy="1447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900" tIns="60933" rIns="121900" bIns="60933" anchor="t" anchorCtr="0">
              <a:noAutofit/>
            </a:bodyPr>
            <a:lstStyle/>
            <a:p>
              <a:pPr>
                <a:buClr>
                  <a:srgbClr val="595959"/>
                </a:buClr>
              </a:pPr>
              <a:r>
                <a:rPr lang="en-US" altLang="zh-TW" sz="5867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2.0</a:t>
              </a:r>
              <a:r>
                <a:rPr lang="zh-TW" altLang="en-US" sz="5867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 </a:t>
              </a:r>
              <a:r>
                <a:rPr lang="en-US" altLang="zh-TW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Arial"/>
                </a:rPr>
                <a:t>GHz </a:t>
              </a:r>
              <a:r>
                <a:rPr lang="zh-TW" altLang="en-US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基本频率</a:t>
              </a:r>
              <a:endParaRPr lang="en-US" altLang="zh-TW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endParaRPr>
            </a:p>
            <a:p>
              <a:pPr>
                <a:buClr>
                  <a:srgbClr val="595959"/>
                </a:buClr>
              </a:pPr>
              <a:r>
                <a:rPr lang="en-US" altLang="zh-TW" sz="5867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2.7</a:t>
              </a:r>
              <a:r>
                <a:rPr lang="zh-TW" altLang="zh-TW" sz="5867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GHz </a:t>
              </a:r>
              <a:r>
                <a:rPr lang="zh-TW" altLang="en-US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脉冲频率</a:t>
              </a:r>
              <a:endParaRPr lang="en-US" altLang="zh-TW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14BB1CEF-E041-4E92-9265-D8821F55A210}"/>
                </a:ext>
              </a:extLst>
            </p:cNvPr>
            <p:cNvSpPr/>
            <p:nvPr/>
          </p:nvSpPr>
          <p:spPr>
            <a:xfrm>
              <a:off x="837399" y="1324891"/>
              <a:ext cx="2743196" cy="377075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18000"/>
              </a:schemeClr>
            </a:solidFill>
            <a:ln w="63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anchor="ctr">
              <a:spAutoFit/>
            </a:bodyPr>
            <a:lstStyle/>
            <a:p>
              <a:pPr lvl="0" algn="ctr">
                <a:buClr>
                  <a:srgbClr val="595959"/>
                </a:buClr>
                <a:buSzPct val="25000"/>
              </a:pPr>
              <a:r>
                <a:rPr lang="zh-TW" altLang="en-US" sz="2667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低功耗四核心 </a:t>
              </a:r>
              <a:r>
                <a:rPr lang="en" altLang="zh-TW" sz="2667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J4125</a:t>
              </a:r>
              <a:endParaRPr lang="zh-TW" altLang="zh-TW" sz="26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692597F6-6725-43F7-AECE-53782F8EA09F}"/>
              </a:ext>
            </a:extLst>
          </p:cNvPr>
          <p:cNvSpPr/>
          <p:nvPr/>
        </p:nvSpPr>
        <p:spPr>
          <a:xfrm>
            <a:off x="6437583" y="1673157"/>
            <a:ext cx="4663841" cy="2675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650">
                <a:solidFill>
                  <a:schemeClr val="accent5">
                    <a:lumMod val="20000"/>
                    <a:lumOff val="80000"/>
                  </a:schemeClr>
                </a:solidFill>
                <a:latin typeface="微軟正黑體"/>
                <a:ea typeface="微軟正黑體"/>
              </a:rPr>
              <a:t>Intel UHD Graphics 600 集显</a:t>
            </a:r>
            <a:endParaRPr lang="en-US" altLang="zh-TW" sz="2667">
              <a:solidFill>
                <a:schemeClr val="accent5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>
              <a:solidFill>
                <a:schemeClr val="accent5">
                  <a:lumMod val="20000"/>
                  <a:lumOff val="8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buClr>
                <a:srgbClr val="595959"/>
              </a:buClr>
            </a:pPr>
            <a:r>
              <a:rPr lang="en-US" altLang="zh-TW" sz="5850">
                <a:solidFill>
                  <a:schemeClr val="bg1"/>
                </a:solidFill>
                <a:latin typeface="微軟正黑體"/>
                <a:ea typeface="微軟正黑體"/>
              </a:rPr>
              <a:t>250</a:t>
            </a:r>
            <a:r>
              <a:rPr lang="zh-TW" altLang="zh-TW" sz="585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微軟正黑體"/>
                <a:ea typeface="微軟正黑體"/>
              </a:rPr>
              <a:t>MHz </a:t>
            </a:r>
            <a:r>
              <a:rPr lang="zh-TW" altLang="en-US" sz="2400">
                <a:solidFill>
                  <a:schemeClr val="bg1"/>
                </a:solidFill>
                <a:latin typeface="微軟正黑體"/>
                <a:ea typeface="微軟正黑體"/>
              </a:rPr>
              <a:t>基本频率</a:t>
            </a:r>
            <a:endParaRPr lang="en-US" altLang="zh-TW" sz="24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buClr>
                <a:srgbClr val="595959"/>
              </a:buClr>
            </a:pPr>
            <a:r>
              <a:rPr lang="en-US" altLang="zh-TW" sz="5850">
                <a:solidFill>
                  <a:schemeClr val="bg1"/>
                </a:solidFill>
                <a:latin typeface="微軟正黑體"/>
                <a:ea typeface="微軟正黑體"/>
              </a:rPr>
              <a:t>750</a:t>
            </a:r>
            <a:r>
              <a:rPr lang="zh-TW" altLang="zh-TW" sz="585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400">
                <a:solidFill>
                  <a:schemeClr val="bg1"/>
                </a:solidFill>
                <a:latin typeface="微軟正黑體"/>
                <a:ea typeface="微軟正黑體"/>
              </a:rPr>
              <a:t>MHz </a:t>
            </a:r>
            <a:r>
              <a:rPr lang="zh-TW" altLang="en-US" sz="2400">
                <a:solidFill>
                  <a:schemeClr val="bg1"/>
                </a:solidFill>
                <a:latin typeface="微軟正黑體"/>
                <a:ea typeface="微軟正黑體"/>
              </a:rPr>
              <a:t>脉冲频率</a:t>
            </a:r>
          </a:p>
        </p:txBody>
      </p:sp>
      <p:pic>
        <p:nvPicPr>
          <p:cNvPr id="18" name="圖片 17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10801B9A-CADD-AA4E-947C-6EF863BFBD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8792" y="4241827"/>
            <a:ext cx="1753797" cy="255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7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 67">
            <a:extLst>
              <a:ext uri="{FF2B5EF4-FFF2-40B4-BE49-F238E27FC236}">
                <a16:creationId xmlns:a16="http://schemas.microsoft.com/office/drawing/2014/main" id="{FFD60F70-CA62-4161-A448-3ED5949B4141}"/>
              </a:ext>
            </a:extLst>
          </p:cNvPr>
          <p:cNvSpPr/>
          <p:nvPr/>
        </p:nvSpPr>
        <p:spPr>
          <a:xfrm>
            <a:off x="422399" y="2002007"/>
            <a:ext cx="10909779" cy="4293314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83" y="485433"/>
            <a:ext cx="10922895" cy="749691"/>
          </a:xfrm>
        </p:spPr>
        <p:txBody>
          <a:bodyPr>
            <a:noAutofit/>
          </a:bodyPr>
          <a:lstStyle/>
          <a:p>
            <a:r>
              <a:rPr lang="zh-TW" altLang="en-US"/>
              <a:t>英特尔</a:t>
            </a:r>
            <a:r>
              <a:rPr lang="en-US" altLang="zh-TW" baseline="30000"/>
              <a:t>®</a:t>
            </a:r>
            <a:r>
              <a:rPr lang="en-US" altLang="zh-TW"/>
              <a:t> </a:t>
            </a:r>
            <a:r>
              <a:rPr lang="zh-TW" altLang="en-US"/>
              <a:t>赛扬</a:t>
            </a:r>
            <a:r>
              <a:rPr lang="en-US" altLang="zh-TW" baseline="30000"/>
              <a:t>®</a:t>
            </a:r>
            <a:r>
              <a:rPr lang="zh-TW" altLang="en-US"/>
              <a:t> 嵌入式</a:t>
            </a:r>
            <a:r>
              <a:rPr lang="zh-CN" altLang="en-US"/>
              <a:t>低功耗</a:t>
            </a:r>
            <a:r>
              <a:rPr lang="en-US" altLang="zh-CN"/>
              <a:t> 10W TDP J4125 </a:t>
            </a:r>
            <a:r>
              <a:rPr lang="zh-TW" altLang="en-US"/>
              <a:t>四核处理器</a:t>
            </a:r>
            <a:endParaRPr lang="en-US" altLang="zh-TW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38C362-CC2B-FC4A-B741-804E024F5B14}"/>
              </a:ext>
            </a:extLst>
          </p:cNvPr>
          <p:cNvSpPr/>
          <p:nvPr/>
        </p:nvSpPr>
        <p:spPr>
          <a:xfrm>
            <a:off x="560373" y="6545909"/>
            <a:ext cx="83062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数据来源 </a:t>
            </a:r>
            <a:r>
              <a:rPr lang="en" alt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</a:t>
            </a:r>
            <a:r>
              <a:rPr lang="en" altLang="zh-CN" sz="9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ark.intel.com</a:t>
            </a:r>
            <a:r>
              <a:rPr lang="en" alt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/content/www/</a:t>
            </a:r>
            <a:r>
              <a:rPr lang="en" altLang="zh-CN" sz="9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cn</a:t>
            </a:r>
            <a:r>
              <a:rPr lang="en" alt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en" altLang="zh-CN" sz="9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zh</a:t>
            </a:r>
            <a:r>
              <a:rPr lang="en" alt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/ark/</a:t>
            </a:r>
            <a:r>
              <a:rPr lang="en" altLang="zh-CN" sz="9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compare.html?productIds</a:t>
            </a:r>
            <a:r>
              <a:rPr lang="en" alt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=95594,197305</a:t>
            </a:r>
            <a:endParaRPr lang="zh-TW" altLang="en-US" sz="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37E871C-2F96-6641-9D3F-6831366F0866}"/>
              </a:ext>
            </a:extLst>
          </p:cNvPr>
          <p:cNvSpPr txBox="1"/>
          <p:nvPr/>
        </p:nvSpPr>
        <p:spPr>
          <a:xfrm>
            <a:off x="8392720" y="2006791"/>
            <a:ext cx="1914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J3455 (</a:t>
            </a:r>
            <a:r>
              <a:rPr lang="zh-C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前一代</a:t>
            </a:r>
            <a:r>
              <a:rPr kumimoji="1"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28C255A5-6BD7-492C-9196-B19C7C347577}"/>
              </a:ext>
            </a:extLst>
          </p:cNvPr>
          <p:cNvGrpSpPr/>
          <p:nvPr/>
        </p:nvGrpSpPr>
        <p:grpSpPr>
          <a:xfrm>
            <a:off x="409283" y="5872678"/>
            <a:ext cx="10909779" cy="438409"/>
            <a:chOff x="1091093" y="1376347"/>
            <a:chExt cx="7443307" cy="387617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00D24365-92A1-47EB-8350-2E5E4F638352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5" name="直線接點 84">
              <a:extLst>
                <a:ext uri="{FF2B5EF4-FFF2-40B4-BE49-F238E27FC236}">
                  <a16:creationId xmlns:a16="http://schemas.microsoft.com/office/drawing/2014/main" id="{6F3B24F2-5CF6-4E1D-A3DB-4370F620FD35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>
              <a:extLst>
                <a:ext uri="{FF2B5EF4-FFF2-40B4-BE49-F238E27FC236}">
                  <a16:creationId xmlns:a16="http://schemas.microsoft.com/office/drawing/2014/main" id="{6DC01347-0E22-4E6B-AEB1-3AD9921B3FE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BE0BFF5-C842-4F0E-9642-8190EAB8CA68}"/>
              </a:ext>
            </a:extLst>
          </p:cNvPr>
          <p:cNvGrpSpPr/>
          <p:nvPr/>
        </p:nvGrpSpPr>
        <p:grpSpPr>
          <a:xfrm>
            <a:off x="413655" y="5032475"/>
            <a:ext cx="10909779" cy="438409"/>
            <a:chOff x="1091093" y="1376347"/>
            <a:chExt cx="7443307" cy="387617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17EF3AFC-AB49-42AB-BCBE-95E6ABFB686F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DB0E2E2-8DBF-414B-99C4-689D2166C36D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8AEEFAB8-1FEE-4CCF-8B57-3A2FCFE466E9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BFD90AE9-D2C5-4995-9A0E-6162B36DF25C}"/>
              </a:ext>
            </a:extLst>
          </p:cNvPr>
          <p:cNvGrpSpPr/>
          <p:nvPr/>
        </p:nvGrpSpPr>
        <p:grpSpPr>
          <a:xfrm>
            <a:off x="418027" y="4175342"/>
            <a:ext cx="10909779" cy="438409"/>
            <a:chOff x="1091093" y="1376347"/>
            <a:chExt cx="7443307" cy="387617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D4C71613-289E-423B-9D47-3D6B06175D7A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35D6F477-F902-4A40-BD78-D9112723D0EF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259EDC03-997E-4075-BDA5-904EC3A8D45A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D704E1B-9614-46EA-B423-7AC6E7C2EEFC}"/>
              </a:ext>
            </a:extLst>
          </p:cNvPr>
          <p:cNvGrpSpPr/>
          <p:nvPr/>
        </p:nvGrpSpPr>
        <p:grpSpPr>
          <a:xfrm>
            <a:off x="418027" y="3328696"/>
            <a:ext cx="10909779" cy="438409"/>
            <a:chOff x="1091093" y="1376347"/>
            <a:chExt cx="7443307" cy="38761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A1DCA4E6-2AD7-4A7B-8D24-B012B949280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DDC8BF6A-E7F5-4A53-B203-AA170B216BAB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E3E6E8F9-6F8A-49AC-B215-59A8BD4854F8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1363E4EF-6C4F-4B5C-9FE7-780868F6B179}"/>
              </a:ext>
            </a:extLst>
          </p:cNvPr>
          <p:cNvGrpSpPr/>
          <p:nvPr/>
        </p:nvGrpSpPr>
        <p:grpSpPr>
          <a:xfrm>
            <a:off x="418027" y="2483368"/>
            <a:ext cx="10909779" cy="438409"/>
            <a:chOff x="1091093" y="1376347"/>
            <a:chExt cx="7443307" cy="387617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2AE2BBA-5393-42E6-92AB-5DB018FB91D7}"/>
                </a:ext>
              </a:extLst>
            </p:cNvPr>
            <p:cNvSpPr/>
            <p:nvPr/>
          </p:nvSpPr>
          <p:spPr>
            <a:xfrm>
              <a:off x="1091093" y="1376347"/>
              <a:ext cx="7443307" cy="387617"/>
            </a:xfrm>
            <a:prstGeom prst="rect">
              <a:avLst/>
            </a:prstGeom>
            <a:solidFill>
              <a:srgbClr val="00B0F0">
                <a:alpha val="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39E6CAF7-9531-4D4F-9E07-B750A5847452}"/>
                </a:ext>
              </a:extLst>
            </p:cNvPr>
            <p:cNvCxnSpPr>
              <a:cxnSpLocks/>
            </p:cNvCxnSpPr>
            <p:nvPr/>
          </p:nvCxnSpPr>
          <p:spPr>
            <a:xfrm>
              <a:off x="1094076" y="1376347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ABCAC73A-5ED3-40CD-85E9-96BEE40B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93" y="1750025"/>
              <a:ext cx="7440324" cy="0"/>
            </a:xfrm>
            <a:prstGeom prst="line">
              <a:avLst/>
            </a:prstGeom>
            <a:ln w="7620">
              <a:solidFill>
                <a:srgbClr val="989898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9D8DE3E-A0FB-934A-8EF3-92FEEC8DA8F6}"/>
              </a:ext>
            </a:extLst>
          </p:cNvPr>
          <p:cNvSpPr txBox="1"/>
          <p:nvPr/>
        </p:nvSpPr>
        <p:spPr>
          <a:xfrm>
            <a:off x="608736" y="2536657"/>
            <a:ext cx="1037463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发行日期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6A26D7E-C9B9-7743-B6FB-48B1D4D948DC}"/>
              </a:ext>
            </a:extLst>
          </p:cNvPr>
          <p:cNvSpPr txBox="1"/>
          <p:nvPr/>
        </p:nvSpPr>
        <p:spPr>
          <a:xfrm>
            <a:off x="8435013" y="2522955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Q3’16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9A8CE24-1D68-A145-896E-DBC1ADA2CD86}"/>
              </a:ext>
            </a:extLst>
          </p:cNvPr>
          <p:cNvSpPr txBox="1"/>
          <p:nvPr/>
        </p:nvSpPr>
        <p:spPr>
          <a:xfrm>
            <a:off x="4130417" y="2523110"/>
            <a:ext cx="9220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Q4’19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FC529A7-B697-8140-B8AD-4CB8ACA30907}"/>
              </a:ext>
            </a:extLst>
          </p:cNvPr>
          <p:cNvSpPr txBox="1"/>
          <p:nvPr/>
        </p:nvSpPr>
        <p:spPr>
          <a:xfrm>
            <a:off x="599428" y="2962299"/>
            <a:ext cx="824265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内核数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BC88058-EA46-804F-B907-3E6668FD8EBA}"/>
              </a:ext>
            </a:extLst>
          </p:cNvPr>
          <p:cNvSpPr txBox="1"/>
          <p:nvPr/>
        </p:nvSpPr>
        <p:spPr>
          <a:xfrm>
            <a:off x="584368" y="3371326"/>
            <a:ext cx="824265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线程数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703962-BA9F-7B47-81AE-A342C6B0A0BB}"/>
              </a:ext>
            </a:extLst>
          </p:cNvPr>
          <p:cNvSpPr/>
          <p:nvPr/>
        </p:nvSpPr>
        <p:spPr>
          <a:xfrm>
            <a:off x="587047" y="3808506"/>
            <a:ext cx="1677062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处理器基本频率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5C35403-2881-AF48-B988-B3135E1C151F}"/>
              </a:ext>
            </a:extLst>
          </p:cNvPr>
          <p:cNvSpPr/>
          <p:nvPr/>
        </p:nvSpPr>
        <p:spPr>
          <a:xfrm>
            <a:off x="602982" y="4220001"/>
            <a:ext cx="1037463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脉冲频率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8FBD3C5-AA47-9342-B928-A21E1CCF3DF9}"/>
              </a:ext>
            </a:extLst>
          </p:cNvPr>
          <p:cNvSpPr/>
          <p:nvPr/>
        </p:nvSpPr>
        <p:spPr>
          <a:xfrm>
            <a:off x="599428" y="4638753"/>
            <a:ext cx="611065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缓存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649BF44-D644-E944-BD32-225D3954F92B}"/>
              </a:ext>
            </a:extLst>
          </p:cNvPr>
          <p:cNvSpPr/>
          <p:nvPr/>
        </p:nvSpPr>
        <p:spPr>
          <a:xfrm>
            <a:off x="608735" y="5495789"/>
            <a:ext cx="1303562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处理器显卡 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BCA671F-8A95-5C4B-ACF6-06BAC668F77C}"/>
              </a:ext>
            </a:extLst>
          </p:cNvPr>
          <p:cNvSpPr/>
          <p:nvPr/>
        </p:nvSpPr>
        <p:spPr>
          <a:xfrm>
            <a:off x="7797881" y="5473330"/>
            <a:ext cx="2210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英特尔</a:t>
            </a:r>
            <a:r>
              <a:rPr lang="en-US" altLang="zh-TW" sz="1600" b="1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核芯显卡 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500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B213AF2-03A0-A74C-AE19-6E667909C6D1}"/>
              </a:ext>
            </a:extLst>
          </p:cNvPr>
          <p:cNvSpPr/>
          <p:nvPr/>
        </p:nvSpPr>
        <p:spPr>
          <a:xfrm>
            <a:off x="3478701" y="5468183"/>
            <a:ext cx="2218877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英特尔</a:t>
            </a:r>
            <a:r>
              <a:rPr lang="en-US" altLang="zh-TW" sz="1600" b="1" baseline="30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高清显卡 </a:t>
            </a:r>
            <a:r>
              <a:rPr lang="en-US" altLang="zh-TW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600</a:t>
            </a:r>
            <a:endParaRPr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67069D5-2ECC-B44F-B68E-F5C4F710CCF8}"/>
              </a:ext>
            </a:extLst>
          </p:cNvPr>
          <p:cNvSpPr/>
          <p:nvPr/>
        </p:nvSpPr>
        <p:spPr>
          <a:xfrm>
            <a:off x="607549" y="5878613"/>
            <a:ext cx="9028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4K</a:t>
            </a:r>
            <a:r>
              <a:rPr lang="en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支持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B5BF57-343C-604F-AC89-C8ABCE0F0B78}"/>
              </a:ext>
            </a:extLst>
          </p:cNvPr>
          <p:cNvSpPr/>
          <p:nvPr/>
        </p:nvSpPr>
        <p:spPr>
          <a:xfrm>
            <a:off x="599428" y="5061283"/>
            <a:ext cx="1037463" cy="348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内存类型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648C648-84A9-AB45-8445-191FC7F96361}"/>
              </a:ext>
            </a:extLst>
          </p:cNvPr>
          <p:cNvSpPr txBox="1"/>
          <p:nvPr/>
        </p:nvSpPr>
        <p:spPr>
          <a:xfrm>
            <a:off x="4398948" y="2968025"/>
            <a:ext cx="311304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4592274F-B367-904E-AF37-679A4B22787B}"/>
              </a:ext>
            </a:extLst>
          </p:cNvPr>
          <p:cNvSpPr txBox="1"/>
          <p:nvPr/>
        </p:nvSpPr>
        <p:spPr>
          <a:xfrm>
            <a:off x="4387055" y="3393495"/>
            <a:ext cx="311304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13E479F-9704-E34C-9788-50A48F55562E}"/>
              </a:ext>
            </a:extLst>
          </p:cNvPr>
          <p:cNvSpPr txBox="1"/>
          <p:nvPr/>
        </p:nvSpPr>
        <p:spPr>
          <a:xfrm>
            <a:off x="8719306" y="2954106"/>
            <a:ext cx="311304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50DE56C-8A49-0F4F-AA4E-8C58B4FBB2CD}"/>
              </a:ext>
            </a:extLst>
          </p:cNvPr>
          <p:cNvSpPr txBox="1"/>
          <p:nvPr/>
        </p:nvSpPr>
        <p:spPr>
          <a:xfrm>
            <a:off x="8728612" y="3371714"/>
            <a:ext cx="311304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F987675-FD90-F24F-BF73-6B4E4E3D68BC}"/>
              </a:ext>
            </a:extLst>
          </p:cNvPr>
          <p:cNvSpPr txBox="1"/>
          <p:nvPr/>
        </p:nvSpPr>
        <p:spPr>
          <a:xfrm>
            <a:off x="3644136" y="5062041"/>
            <a:ext cx="1962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DDR4 (2400 MHz)</a:t>
            </a:r>
            <a:endParaRPr kumimoji="1"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787C94D-6C30-994E-B805-9BE6C06C7901}"/>
              </a:ext>
            </a:extLst>
          </p:cNvPr>
          <p:cNvSpPr txBox="1"/>
          <p:nvPr/>
        </p:nvSpPr>
        <p:spPr>
          <a:xfrm>
            <a:off x="8025740" y="5070054"/>
            <a:ext cx="2069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DDR3L (1866 MHz)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A2F46FD5-339A-C74E-88D6-C7514FBD5C57}"/>
              </a:ext>
            </a:extLst>
          </p:cNvPr>
          <p:cNvSpPr txBox="1"/>
          <p:nvPr/>
        </p:nvSpPr>
        <p:spPr>
          <a:xfrm>
            <a:off x="3701425" y="5887275"/>
            <a:ext cx="18229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60Hz (HDMI 2.0)</a:t>
            </a:r>
            <a:endParaRPr kumimoji="1"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057249E5-5250-4E4F-AFA1-5B743CEFDCAD}"/>
              </a:ext>
            </a:extLst>
          </p:cNvPr>
          <p:cNvSpPr txBox="1"/>
          <p:nvPr/>
        </p:nvSpPr>
        <p:spPr>
          <a:xfrm>
            <a:off x="8645622" y="5892041"/>
            <a:ext cx="692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30Hz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5DC9E59B-5617-E141-A591-FC76FB60C9C9}"/>
              </a:ext>
            </a:extLst>
          </p:cNvPr>
          <p:cNvSpPr txBox="1"/>
          <p:nvPr/>
        </p:nvSpPr>
        <p:spPr>
          <a:xfrm>
            <a:off x="4183629" y="4661503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 MB</a:t>
            </a:r>
            <a:endParaRPr kumimoji="1"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EB64D3BE-E169-7342-A430-3800C5CE87DB}"/>
              </a:ext>
            </a:extLst>
          </p:cNvPr>
          <p:cNvSpPr txBox="1"/>
          <p:nvPr/>
        </p:nvSpPr>
        <p:spPr>
          <a:xfrm>
            <a:off x="8589446" y="4654378"/>
            <a:ext cx="694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 MB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05B2FF2F-AD99-EB46-9A1A-DC9989E3693F}"/>
              </a:ext>
            </a:extLst>
          </p:cNvPr>
          <p:cNvSpPr txBox="1"/>
          <p:nvPr/>
        </p:nvSpPr>
        <p:spPr>
          <a:xfrm>
            <a:off x="4086557" y="3791246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2.0 GHz</a:t>
            </a:r>
            <a:endParaRPr kumimoji="1"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E2B26E03-1289-9A4E-AD71-634A20B6E619}"/>
              </a:ext>
            </a:extLst>
          </p:cNvPr>
          <p:cNvSpPr txBox="1"/>
          <p:nvPr/>
        </p:nvSpPr>
        <p:spPr>
          <a:xfrm>
            <a:off x="4076150" y="4206645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2.7 GHz</a:t>
            </a:r>
            <a:endParaRPr kumimoji="1" lang="zh-TW" altLang="en-US" sz="1600" b="1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8F07DF86-519D-B44F-B857-5EF82D402529}"/>
              </a:ext>
            </a:extLst>
          </p:cNvPr>
          <p:cNvSpPr txBox="1"/>
          <p:nvPr/>
        </p:nvSpPr>
        <p:spPr>
          <a:xfrm>
            <a:off x="8366458" y="3794281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1.5 GHz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6CE640E5-F0E8-274F-AFBA-CD3680DE4743}"/>
              </a:ext>
            </a:extLst>
          </p:cNvPr>
          <p:cNvSpPr txBox="1"/>
          <p:nvPr/>
        </p:nvSpPr>
        <p:spPr>
          <a:xfrm>
            <a:off x="8371273" y="4207021"/>
            <a:ext cx="950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2.3 GHz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BADA68E-45D2-5B41-8A40-DDABA56E8C96}"/>
              </a:ext>
            </a:extLst>
          </p:cNvPr>
          <p:cNvSpPr txBox="1"/>
          <p:nvPr/>
        </p:nvSpPr>
        <p:spPr>
          <a:xfrm>
            <a:off x="4047016" y="2031726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J4125</a:t>
            </a:r>
            <a:endParaRPr kumimoji="1"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960" y="1698639"/>
            <a:ext cx="683691" cy="683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596AE0A-82EC-4545-8F43-1AB10795F7B6}"/>
              </a:ext>
            </a:extLst>
          </p:cNvPr>
          <p:cNvSpPr txBox="1"/>
          <p:nvPr/>
        </p:nvSpPr>
        <p:spPr>
          <a:xfrm>
            <a:off x="608734" y="2102159"/>
            <a:ext cx="1250663" cy="34887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处理器型号</a:t>
            </a:r>
            <a:endParaRPr kumimoji="1"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7" name="圖片 66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C7600BB4-D694-B646-8827-2BD79FDEFF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2928" y="952221"/>
            <a:ext cx="1069300" cy="155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80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D895E5B3-9B1B-492D-896C-AD52A4150793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21" y="386896"/>
            <a:ext cx="10799498" cy="1002251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CN" altLang="en-US"/>
              <a:t>双 </a:t>
            </a:r>
            <a:r>
              <a:rPr lang="en-US" altLang="zh-CN"/>
              <a:t>2.5</a:t>
            </a:r>
            <a:r>
              <a:rPr lang="en" altLang="zh-CN"/>
              <a:t>GbE </a:t>
            </a:r>
            <a:r>
              <a:rPr lang="zh-CN" altLang="en-US"/>
              <a:t>磅礡吞吐，双网聚合与 </a:t>
            </a:r>
            <a:r>
              <a:rPr lang="en" altLang="zh-CN"/>
              <a:t>IPv6 </a:t>
            </a:r>
            <a:r>
              <a:rPr lang="zh-CN" altLang="en-US"/>
              <a:t>让万物高速互联</a:t>
            </a:r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4624035" y="1886406"/>
            <a:ext cx="6320756" cy="10724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457200" indent="-457200">
              <a:lnSpc>
                <a:spcPts val="3900"/>
              </a:lnSpc>
              <a:buFont typeface="Arial" panose="020B0604020202020204" pitchFamily="34" charset="0"/>
              <a:buChar char="•"/>
            </a:pP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双 </a:t>
            </a:r>
            <a:r>
              <a:rPr lang="en-US" altLang="zh-C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en" altLang="zh-C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 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网络聚合，大幅超越</a:t>
            </a:r>
            <a:r>
              <a:rPr lang="zh-TW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2500 Gbps 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極限</a:t>
            </a:r>
            <a:endParaRPr lang="en-US" altLang="zh-CN" sz="3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94C15E9-99E4-5246-B09E-03452314EF80}"/>
              </a:ext>
            </a:extLst>
          </p:cNvPr>
          <p:cNvSpPr/>
          <p:nvPr/>
        </p:nvSpPr>
        <p:spPr>
          <a:xfrm>
            <a:off x="4624035" y="3979954"/>
            <a:ext cx="63238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支持 </a:t>
            </a:r>
            <a:r>
              <a:rPr lang="en" altLang="zh-C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IPv6</a:t>
            </a:r>
            <a:r>
              <a:rPr lang="zh-CN" altLang="e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，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再多装置也不怕</a:t>
            </a:r>
            <a:endParaRPr lang="en-US" altLang="zh-CN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1F1D47-2737-A94C-9647-D16C61102228}"/>
              </a:ext>
            </a:extLst>
          </p:cNvPr>
          <p:cNvSpPr/>
          <p:nvPr/>
        </p:nvSpPr>
        <p:spPr>
          <a:xfrm>
            <a:off x="5101620" y="4564297"/>
            <a:ext cx="5788142" cy="9916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en" altLang="zh-TW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IPv6 </a:t>
            </a:r>
            <a:r>
              <a:rPr lang="zh-CN" altLang="en-US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r>
              <a:rPr lang="en-US" altLang="zh-CN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IPv4 </a:t>
            </a:r>
            <a:r>
              <a:rPr lang="zh-TW" altLang="en-US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具有更大的地址空间，让</a:t>
            </a:r>
            <a:r>
              <a:rPr lang="en-US" altLang="zh-TW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 </a:t>
            </a:r>
            <a:r>
              <a:rPr lang="zh-CN" altLang="en-US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底下子網路的</a:t>
            </a:r>
            <a:r>
              <a:rPr lang="zh-TW" altLang="en-US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万物互联成为可能，为未来 </a:t>
            </a:r>
            <a:r>
              <a:rPr lang="en" altLang="zh-TW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IPv6 </a:t>
            </a:r>
            <a:r>
              <a:rPr lang="zh-TW" altLang="en-US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的大规模部署做好准备。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65C7F88-DE50-2E41-88A0-4744ADD14C52}"/>
              </a:ext>
            </a:extLst>
          </p:cNvPr>
          <p:cNvSpPr/>
          <p:nvPr/>
        </p:nvSpPr>
        <p:spPr>
          <a:xfrm>
            <a:off x="5101620" y="2986901"/>
            <a:ext cx="5848092" cy="6839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除了支持巨型帧可用于增强以太网的网络吞吐量之外，双网络更有负载平衡与故障转移容错可設定．</a:t>
            </a:r>
          </a:p>
        </p:txBody>
      </p:sp>
      <p:pic>
        <p:nvPicPr>
          <p:cNvPr id="15" name="圖片 14" descr="一張含有 室內, 坐, 直立的, 黑色 的圖片&#10;&#10;自動產生的描述">
            <a:extLst>
              <a:ext uri="{FF2B5EF4-FFF2-40B4-BE49-F238E27FC236}">
                <a16:creationId xmlns:a16="http://schemas.microsoft.com/office/drawing/2014/main" id="{987887BD-722D-B447-8306-36BAB06010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7" y="1692408"/>
            <a:ext cx="3408672" cy="4749263"/>
          </a:xfrm>
          <a:prstGeom prst="rect">
            <a:avLst/>
          </a:prstGeom>
        </p:spPr>
      </p:pic>
      <p:sp>
        <p:nvSpPr>
          <p:cNvPr id="6" name="圓角矩形 5">
            <a:extLst>
              <a:ext uri="{FF2B5EF4-FFF2-40B4-BE49-F238E27FC236}">
                <a16:creationId xmlns:a16="http://schemas.microsoft.com/office/drawing/2014/main" id="{BD2D997A-433C-FF49-9322-384BD06D253F}"/>
              </a:ext>
            </a:extLst>
          </p:cNvPr>
          <p:cNvSpPr/>
          <p:nvPr/>
        </p:nvSpPr>
        <p:spPr>
          <a:xfrm>
            <a:off x="2367580" y="5165592"/>
            <a:ext cx="777154" cy="623368"/>
          </a:xfrm>
          <a:prstGeom prst="roundRect">
            <a:avLst>
              <a:gd name="adj" fmla="val 14892"/>
            </a:avLst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9077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1597F7E-ECEC-4FA2-832B-8DF830D12D4B}"/>
              </a:ext>
            </a:extLst>
          </p:cNvPr>
          <p:cNvSpPr/>
          <p:nvPr/>
        </p:nvSpPr>
        <p:spPr>
          <a:xfrm>
            <a:off x="1496683" y="1366409"/>
            <a:ext cx="4768322" cy="4267237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104C29C2-C9D3-4208-85F0-0A7D111FA13A}"/>
              </a:ext>
            </a:extLst>
          </p:cNvPr>
          <p:cNvSpPr/>
          <p:nvPr/>
        </p:nvSpPr>
        <p:spPr>
          <a:xfrm>
            <a:off x="6473773" y="1366409"/>
            <a:ext cx="4768322" cy="4267237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5410CFAC-B045-45DF-B668-0770030735D6}"/>
              </a:ext>
            </a:extLst>
          </p:cNvPr>
          <p:cNvGrpSpPr/>
          <p:nvPr/>
        </p:nvGrpSpPr>
        <p:grpSpPr>
          <a:xfrm>
            <a:off x="1305194" y="2283639"/>
            <a:ext cx="10074093" cy="2811215"/>
            <a:chOff x="1285023" y="2167482"/>
            <a:chExt cx="10346683" cy="3157708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C4DB4276-EFCC-4B1A-BC84-8CA88A61D49C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5325190"/>
              <a:ext cx="10346683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1DBA2351-E448-4CD8-B278-0FBD38774F1F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79890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FA5224B-7DFF-48E4-BE4B-DD966B49872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427262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:a16="http://schemas.microsoft.com/office/drawing/2014/main" id="{8C8362C3-2D8F-411A-A7F4-E957494D1C08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74633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00763C05-C347-4389-8538-29FF844C3135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322005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EAF2678A-45BE-4832-8034-668A6F25D3E6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693767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4CBFDA1D-31F3-4D3A-AFB4-0990D6992602}"/>
                </a:ext>
              </a:extLst>
            </p:cNvPr>
            <p:cNvCxnSpPr>
              <a:cxnSpLocks/>
            </p:cNvCxnSpPr>
            <p:nvPr/>
          </p:nvCxnSpPr>
          <p:spPr>
            <a:xfrm>
              <a:off x="1285023" y="2167482"/>
              <a:ext cx="10346683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23497" y="6444419"/>
            <a:ext cx="6554257" cy="28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en-US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 </a:t>
            </a:r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测试于 </a:t>
            </a:r>
            <a:r>
              <a:rPr lang="en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QNAP</a:t>
            </a:r>
            <a:r>
              <a:rPr lang="en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实验室，数据会因实际环境而有所不同。</a:t>
            </a:r>
            <a:endParaRPr lang="en" altLang="zh-TW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223496" y="5735325"/>
            <a:ext cx="7174883" cy="76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08" tIns="60955" rIns="121908" bIns="60955" anchor="t">
            <a:spAutoFit/>
          </a:bodyPr>
          <a:lstStyle/>
          <a:p>
            <a:r>
              <a:rPr 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测试环境：</a:t>
            </a:r>
            <a:br>
              <a:rPr 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en-US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| </a:t>
            </a:r>
            <a:r>
              <a:rPr 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TS-453Dmini-4G, QTS 4.4.2, 4 x </a:t>
            </a:r>
            <a:r>
              <a:rPr lang="en-US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Samsung 850 Pro 512GB SSDs</a:t>
            </a:r>
            <a:r>
              <a:rPr 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RAID 5, thick volume</a:t>
            </a:r>
            <a:endParaRPr lang="zh-TW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r>
              <a:rPr lang="zh-TW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客户端 </a:t>
            </a:r>
            <a:r>
              <a:rPr lang="en" altLang="zh-TW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" altLang="en-US" sz="105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IOmeter</a:t>
            </a:r>
            <a:r>
              <a:rPr lang="en" altLang="en-US" sz="105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| RAM*4, 30-sec ramp up time, 3-min seq. run time, 2 workers, 64-outstanding</a:t>
            </a:r>
            <a:endParaRPr lang="en-US" altLang="en-US" sz="105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67" name="TextBox 6"/>
          <p:cNvSpPr txBox="1"/>
          <p:nvPr/>
        </p:nvSpPr>
        <p:spPr>
          <a:xfrm>
            <a:off x="2249569" y="5081086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读取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4050498" y="5081086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写入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2912" y="4479669"/>
            <a:ext cx="10561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(MB/s)</a:t>
            </a:r>
            <a:endParaRPr lang="zh-TW" altLang="en-US" sz="13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121025" y="365125"/>
            <a:ext cx="12070976" cy="749691"/>
          </a:xfrm>
        </p:spPr>
        <p:txBody>
          <a:bodyPr>
            <a:noAutofit/>
          </a:bodyPr>
          <a:lstStyle/>
          <a:p>
            <a:r>
              <a:rPr lang="en-US" altLang="zh-CN"/>
              <a:t>2 </a:t>
            </a:r>
            <a:r>
              <a:rPr lang="en" altLang="zh-CN"/>
              <a:t>x 2.5GbE</a:t>
            </a:r>
            <a:r>
              <a:rPr lang="zh-TW" altLang="en-US"/>
              <a:t> 网速超越光纤级</a:t>
            </a:r>
            <a:r>
              <a:rPr lang="zh-CN" altLang="en-US"/>
              <a:t>效能，让您立即打场胜仗</a:t>
            </a:r>
            <a:endParaRPr lang="en-US" altLang="zh-TW"/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E13A1EB6-8F2D-DA40-AC67-F010749E966F}"/>
              </a:ext>
            </a:extLst>
          </p:cNvPr>
          <p:cNvSpPr txBox="1"/>
          <p:nvPr/>
        </p:nvSpPr>
        <p:spPr>
          <a:xfrm>
            <a:off x="7272504" y="5081086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读取</a:t>
            </a:r>
            <a:endParaRPr lang="en-US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CBBADFE4-64BB-B54E-903D-A9A8B115330B}"/>
              </a:ext>
            </a:extLst>
          </p:cNvPr>
          <p:cNvSpPr txBox="1"/>
          <p:nvPr/>
        </p:nvSpPr>
        <p:spPr>
          <a:xfrm>
            <a:off x="9057334" y="5081086"/>
            <a:ext cx="1523812" cy="389777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写入</a:t>
            </a:r>
            <a:endParaRPr lang="en-US" altLang="zh-TW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522984" y="1462784"/>
            <a:ext cx="4596964" cy="820856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 </a:t>
            </a:r>
            <a:r>
              <a:rPr lang="zh-TW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顺序传输</a:t>
            </a:r>
          </a:p>
          <a:p>
            <a:pPr algn="ctr" eaLnBrk="1" hangingPunct="1">
              <a:defRPr/>
            </a:pPr>
            <a:endParaRPr lang="en-US" sz="22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6456494" y="1465168"/>
            <a:ext cx="4922793" cy="471979"/>
          </a:xfrm>
          <a:prstGeom prst="rect">
            <a:avLst/>
          </a:prstGeom>
          <a:noFill/>
        </p:spPr>
        <p:txBody>
          <a:bodyPr wrap="square" lIns="121908" tIns="60955" rIns="121908" bIns="60955" anchor="t">
            <a:spAutoFit/>
          </a:bodyPr>
          <a:lstStyle/>
          <a:p>
            <a:pPr algn="ctr">
              <a:defRPr/>
            </a:pPr>
            <a:r>
              <a:rPr lang="en-US" altLang="zh-TW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2.5GbE Windows </a:t>
            </a:r>
            <a:r>
              <a:rPr lang="zh-CN" altLang="en-US" sz="22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加密顺序传输</a:t>
            </a:r>
          </a:p>
        </p:txBody>
      </p:sp>
      <p:sp>
        <p:nvSpPr>
          <p:cNvPr id="27" name="Shape 80">
            <a:extLst>
              <a:ext uri="{FF2B5EF4-FFF2-40B4-BE49-F238E27FC236}">
                <a16:creationId xmlns:a16="http://schemas.microsoft.com/office/drawing/2014/main" id="{EF93FE93-2092-474A-8971-EC35641D72FF}"/>
              </a:ext>
            </a:extLst>
          </p:cNvPr>
          <p:cNvSpPr/>
          <p:nvPr/>
        </p:nvSpPr>
        <p:spPr>
          <a:xfrm>
            <a:off x="4407433" y="2616927"/>
            <a:ext cx="812865" cy="2462197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8ABACFDE-14CB-47D8-A57F-67D2E51C95CC}"/>
              </a:ext>
            </a:extLst>
          </p:cNvPr>
          <p:cNvSpPr/>
          <p:nvPr/>
        </p:nvSpPr>
        <p:spPr>
          <a:xfrm>
            <a:off x="2596945" y="2376472"/>
            <a:ext cx="841780" cy="269567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69" name="TextBox 20">
            <a:extLst>
              <a:ext uri="{FF2B5EF4-FFF2-40B4-BE49-F238E27FC236}">
                <a16:creationId xmlns:a16="http://schemas.microsoft.com/office/drawing/2014/main" id="{55F3EA07-3AE4-4C03-8EB1-F3EC11A66553}"/>
              </a:ext>
            </a:extLst>
          </p:cNvPr>
          <p:cNvSpPr txBox="1"/>
          <p:nvPr/>
        </p:nvSpPr>
        <p:spPr>
          <a:xfrm>
            <a:off x="2727015" y="2413919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590</a:t>
            </a:r>
          </a:p>
        </p:txBody>
      </p:sp>
      <p:sp>
        <p:nvSpPr>
          <p:cNvPr id="70" name="TextBox 20">
            <a:extLst>
              <a:ext uri="{FF2B5EF4-FFF2-40B4-BE49-F238E27FC236}">
                <a16:creationId xmlns:a16="http://schemas.microsoft.com/office/drawing/2014/main" id="{D34313E9-2182-4026-B65F-1A17B8169472}"/>
              </a:ext>
            </a:extLst>
          </p:cNvPr>
          <p:cNvSpPr txBox="1"/>
          <p:nvPr/>
        </p:nvSpPr>
        <p:spPr>
          <a:xfrm>
            <a:off x="4523099" y="2608565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514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Shape 80">
            <a:extLst>
              <a:ext uri="{FF2B5EF4-FFF2-40B4-BE49-F238E27FC236}">
                <a16:creationId xmlns:a16="http://schemas.microsoft.com/office/drawing/2014/main" id="{02FD8FA0-5CA7-4194-8BF1-99D00B5CDEF2}"/>
              </a:ext>
            </a:extLst>
          </p:cNvPr>
          <p:cNvSpPr/>
          <p:nvPr/>
        </p:nvSpPr>
        <p:spPr>
          <a:xfrm>
            <a:off x="9431864" y="3099546"/>
            <a:ext cx="812865" cy="197121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DA9ABF24-0CF8-40C2-B0C3-775B3CF209DC}"/>
              </a:ext>
            </a:extLst>
          </p:cNvPr>
          <p:cNvSpPr/>
          <p:nvPr/>
        </p:nvSpPr>
        <p:spPr>
          <a:xfrm>
            <a:off x="7631092" y="2447368"/>
            <a:ext cx="841780" cy="261641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EFB064A6-357D-4EB9-A2BB-79A80FCBC652}"/>
              </a:ext>
            </a:extLst>
          </p:cNvPr>
          <p:cNvSpPr txBox="1"/>
          <p:nvPr/>
        </p:nvSpPr>
        <p:spPr>
          <a:xfrm>
            <a:off x="7740849" y="2516409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586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679D2CFA-EBA3-4AE9-8373-E811C41D2DF8}"/>
              </a:ext>
            </a:extLst>
          </p:cNvPr>
          <p:cNvSpPr txBox="1"/>
          <p:nvPr/>
        </p:nvSpPr>
        <p:spPr>
          <a:xfrm>
            <a:off x="9528718" y="3119898"/>
            <a:ext cx="657531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411</a:t>
            </a:r>
            <a:endParaRPr 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6219508-7DAA-4854-9321-9058C6D2BCAB}"/>
              </a:ext>
            </a:extLst>
          </p:cNvPr>
          <p:cNvGrpSpPr/>
          <p:nvPr/>
        </p:nvGrpSpPr>
        <p:grpSpPr>
          <a:xfrm>
            <a:off x="761836" y="2203733"/>
            <a:ext cx="497252" cy="3022501"/>
            <a:chOff x="741665" y="2061534"/>
            <a:chExt cx="497252" cy="3395036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CF5A0FA-9A7A-412D-9C6B-B5E753B46067}"/>
                </a:ext>
              </a:extLst>
            </p:cNvPr>
            <p:cNvSpPr/>
            <p:nvPr/>
          </p:nvSpPr>
          <p:spPr>
            <a:xfrm>
              <a:off x="950055" y="5148793"/>
              <a:ext cx="28886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CD55530D-FEDE-4449-9D89-2668BEEF9041}"/>
                </a:ext>
              </a:extLst>
            </p:cNvPr>
            <p:cNvSpPr/>
            <p:nvPr/>
          </p:nvSpPr>
          <p:spPr>
            <a:xfrm>
              <a:off x="741665" y="4634249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endPara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5F1DA2D-DF9D-4A36-83A8-7EC401566769}"/>
                </a:ext>
              </a:extLst>
            </p:cNvPr>
            <p:cNvSpPr/>
            <p:nvPr/>
          </p:nvSpPr>
          <p:spPr>
            <a:xfrm>
              <a:off x="741665" y="4119706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200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8E216D9-1C56-438E-BCDE-9EF8232311BF}"/>
                </a:ext>
              </a:extLst>
            </p:cNvPr>
            <p:cNvSpPr/>
            <p:nvPr/>
          </p:nvSpPr>
          <p:spPr>
            <a:xfrm>
              <a:off x="741665" y="3605163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300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D2178D3-FB10-4B31-B1B5-985D09206327}"/>
                </a:ext>
              </a:extLst>
            </p:cNvPr>
            <p:cNvSpPr/>
            <p:nvPr/>
          </p:nvSpPr>
          <p:spPr>
            <a:xfrm>
              <a:off x="741665" y="3090620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400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1652AF0-F79E-234A-A48C-34DFF925FDB0}"/>
                </a:ext>
              </a:extLst>
            </p:cNvPr>
            <p:cNvSpPr/>
            <p:nvPr/>
          </p:nvSpPr>
          <p:spPr>
            <a:xfrm>
              <a:off x="741665" y="2576077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500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0E60B08C-B913-174F-BCD2-72D235BC643C}"/>
                </a:ext>
              </a:extLst>
            </p:cNvPr>
            <p:cNvSpPr/>
            <p:nvPr/>
          </p:nvSpPr>
          <p:spPr>
            <a:xfrm>
              <a:off x="741665" y="2061534"/>
              <a:ext cx="4972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rPr>
                <a:t>600</a:t>
              </a:r>
              <a:endParaRPr lang="zh-TW" altLang="en-US" sz="1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735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102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3ED445DF-42F9-47A6-B030-973848F2CC5D}"/>
              </a:ext>
            </a:extLst>
          </p:cNvPr>
          <p:cNvGrpSpPr/>
          <p:nvPr/>
        </p:nvGrpSpPr>
        <p:grpSpPr>
          <a:xfrm>
            <a:off x="6200499" y="4795331"/>
            <a:ext cx="5076266" cy="2129904"/>
            <a:chOff x="6322357" y="4244002"/>
            <a:chExt cx="5076266" cy="243391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4293C1E-226A-472B-8D88-76EFB078F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F9FCE9B-0D31-4967-8542-98C1431C8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</p:grpSp>
      <p:pic>
        <p:nvPicPr>
          <p:cNvPr id="3" name="圖片 2" descr="一張含有 桌, 坐, 電腦, 白色 的圖片&#10;&#10;自動產生的描述">
            <a:extLst>
              <a:ext uri="{FF2B5EF4-FFF2-40B4-BE49-F238E27FC236}">
                <a16:creationId xmlns:a16="http://schemas.microsoft.com/office/drawing/2014/main" id="{46DD999C-741C-4921-80CF-F536B9D383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396" y="1187412"/>
            <a:ext cx="4850472" cy="5249657"/>
          </a:xfrm>
          <a:prstGeom prst="rect">
            <a:avLst/>
          </a:prstGeom>
        </p:spPr>
      </p:pic>
      <p:sp>
        <p:nvSpPr>
          <p:cNvPr id="8" name="標題 4">
            <a:extLst>
              <a:ext uri="{FF2B5EF4-FFF2-40B4-BE49-F238E27FC236}">
                <a16:creationId xmlns:a16="http://schemas.microsoft.com/office/drawing/2014/main" id="{854C9A64-471B-4882-AF5A-C1D579C00549}"/>
              </a:ext>
            </a:extLst>
          </p:cNvPr>
          <p:cNvSpPr txBox="1">
            <a:spLocks/>
          </p:cNvSpPr>
          <p:nvPr/>
        </p:nvSpPr>
        <p:spPr>
          <a:xfrm>
            <a:off x="1687717" y="4583151"/>
            <a:ext cx="2191760" cy="7930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>
              <a:lnSpc>
                <a:spcPts val="5500"/>
              </a:lnSpc>
            </a:pPr>
            <a:r>
              <a:rPr lang="en-US" altLang="zh-TW" sz="2000"/>
              <a:t>NAS</a:t>
            </a:r>
            <a:r>
              <a:rPr lang="zh-TW" altLang="en-US" sz="2000"/>
              <a:t> 多媒体功能</a:t>
            </a:r>
          </a:p>
        </p:txBody>
      </p:sp>
      <p:sp>
        <p:nvSpPr>
          <p:cNvPr id="9" name="標題 4">
            <a:extLst>
              <a:ext uri="{FF2B5EF4-FFF2-40B4-BE49-F238E27FC236}">
                <a16:creationId xmlns:a16="http://schemas.microsoft.com/office/drawing/2014/main" id="{A6A1B78A-3188-4AA9-A700-128A35F7B043}"/>
              </a:ext>
            </a:extLst>
          </p:cNvPr>
          <p:cNvSpPr txBox="1">
            <a:spLocks/>
          </p:cNvSpPr>
          <p:nvPr/>
        </p:nvSpPr>
        <p:spPr>
          <a:xfrm>
            <a:off x="616323" y="2306598"/>
            <a:ext cx="5262282" cy="1303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既使身在办公室也能串流文件到各地</a:t>
            </a:r>
            <a:endParaRPr lang="zh-TW" altLang="en-US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7483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ACAD232-CB96-D841-A51B-2FA521466227}"/>
              </a:ext>
            </a:extLst>
          </p:cNvPr>
          <p:cNvSpPr/>
          <p:nvPr/>
        </p:nvSpPr>
        <p:spPr>
          <a:xfrm>
            <a:off x="956984" y="1182874"/>
            <a:ext cx="4455458" cy="138499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在高市值的电竞市场，要添购哪些网通与存储设备才能让多人连线更顺畅</a:t>
            </a:r>
            <a:endParaRPr lang="en-US" altLang="zh-CN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4" name="圖片 3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B74ED15F-0ED0-B441-B7B4-607F61EACD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9161" y="1723293"/>
            <a:ext cx="3057639" cy="445390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A32F395-2561-49D5-9EFE-E0C536DABC34}"/>
              </a:ext>
            </a:extLst>
          </p:cNvPr>
          <p:cNvSpPr/>
          <p:nvPr/>
        </p:nvSpPr>
        <p:spPr>
          <a:xfrm>
            <a:off x="956984" y="2996139"/>
            <a:ext cx="4271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" altLang="zh-C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TS-453Dmini 2.5GbE NAS 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硬件概要</a:t>
            </a:r>
            <a:endParaRPr lang="en-US" altLang="zh-CN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240B7D9-A667-4DFE-9258-E1E9FBC25BFB}"/>
              </a:ext>
            </a:extLst>
          </p:cNvPr>
          <p:cNvSpPr/>
          <p:nvPr/>
        </p:nvSpPr>
        <p:spPr>
          <a:xfrm>
            <a:off x="956984" y="4378516"/>
            <a:ext cx="44554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" altLang="zh-CN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NAS </a:t>
            </a: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一机多用途，家庭用户、电竞玩家、专业用户、与台商适用的加值应用方案</a:t>
            </a:r>
            <a:endParaRPr lang="en-US" altLang="zh-CN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51578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相片, 鵰, 街道, 標誌 的圖片&#10;&#10;自動產生的描述">
            <a:extLst>
              <a:ext uri="{FF2B5EF4-FFF2-40B4-BE49-F238E27FC236}">
                <a16:creationId xmlns:a16="http://schemas.microsoft.com/office/drawing/2014/main" id="{CE29B821-3D58-464E-83E6-10CC3644E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3476117"/>
            <a:ext cx="2287345" cy="228988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      </a:t>
            </a:r>
            <a:r>
              <a:rPr lang="en-US" altLang="zh-TW" err="1"/>
              <a:t>QuMagie</a:t>
            </a:r>
            <a:r>
              <a:rPr lang="zh-TW" altLang="en-US"/>
              <a:t> </a:t>
            </a:r>
            <a:r>
              <a:rPr lang="zh-CN" altLang="en-US"/>
              <a:t>智能相册与</a:t>
            </a:r>
            <a:r>
              <a:rPr lang="zh-TW" altLang="en-US"/>
              <a:t> </a:t>
            </a:r>
            <a:r>
              <a:rPr lang="en-US" altLang="zh-CN"/>
              <a:t>AI</a:t>
            </a:r>
            <a:r>
              <a:rPr lang="zh-TW" altLang="en-US"/>
              <a:t> </a:t>
            </a:r>
            <a:r>
              <a:rPr lang="zh-CN" altLang="en-US"/>
              <a:t>自动分类</a:t>
            </a:r>
            <a:endParaRPr 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DBD32-1F25-4A9E-9667-AF97B1B37461}"/>
              </a:ext>
            </a:extLst>
          </p:cNvPr>
          <p:cNvSpPr/>
          <p:nvPr/>
        </p:nvSpPr>
        <p:spPr>
          <a:xfrm>
            <a:off x="1428406" y="1076444"/>
            <a:ext cx="7454952" cy="4611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3067"/>
              </a:lnSpc>
            </a:pPr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运用人工智能比对人脸特征，将相似的人脸自动分组</a:t>
            </a:r>
            <a:endParaRPr lang="en-US" altLang="zh-CN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: 圓角 8">
            <a:extLst>
              <a:ext uri="{FF2B5EF4-FFF2-40B4-BE49-F238E27FC236}">
                <a16:creationId xmlns:a16="http://schemas.microsoft.com/office/drawing/2014/main" id="{4EA6A9F2-187E-6342-8CAD-100EEE6DE8D2}"/>
              </a:ext>
            </a:extLst>
          </p:cNvPr>
          <p:cNvSpPr/>
          <p:nvPr/>
        </p:nvSpPr>
        <p:spPr>
          <a:xfrm rot="5400000">
            <a:off x="2035229" y="-61633"/>
            <a:ext cx="1220075" cy="5290537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0AE18A20-9360-BC46-BC4C-AEA859D84A33}"/>
              </a:ext>
            </a:extLst>
          </p:cNvPr>
          <p:cNvSpPr/>
          <p:nvPr/>
        </p:nvSpPr>
        <p:spPr>
          <a:xfrm>
            <a:off x="601442" y="2000915"/>
            <a:ext cx="4253269" cy="11346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运用人工智能辨识照片内容，自动依照内容分类，目前已有将近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400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类不同主题：依照人物、标签、日期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快速搜寻</a:t>
            </a:r>
            <a:endParaRPr lang="en-US" altLang="zh-CN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A747DF22-6CAF-F048-B8CB-B405876DA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21" y="295094"/>
            <a:ext cx="948759" cy="948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螢幕擷取畫面, 相片, 監視器, 螢幕 的圖片&#10;&#10;自動產生的描述">
            <a:extLst>
              <a:ext uri="{FF2B5EF4-FFF2-40B4-BE49-F238E27FC236}">
                <a16:creationId xmlns:a16="http://schemas.microsoft.com/office/drawing/2014/main" id="{0AFCAD37-6167-4A4B-A73E-C008B83B3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45" y="4032579"/>
            <a:ext cx="3688923" cy="2180515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D50A2A-2DDB-4229-970D-76EB1F0605FD}"/>
              </a:ext>
            </a:extLst>
          </p:cNvPr>
          <p:cNvGrpSpPr/>
          <p:nvPr/>
        </p:nvGrpSpPr>
        <p:grpSpPr>
          <a:xfrm>
            <a:off x="5052015" y="2082842"/>
            <a:ext cx="1027052" cy="1027052"/>
            <a:chOff x="228678" y="3612186"/>
            <a:chExt cx="655970" cy="655970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B205F529-41BC-4C7C-9A17-A7CD2F22C28C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0C737B18-2C5C-4FD3-879C-B771A2FF52E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2869F9"/>
                  </a:gs>
                  <a:gs pos="100000">
                    <a:srgbClr val="1FACF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40" name="圖形 39">
            <a:extLst>
              <a:ext uri="{FF2B5EF4-FFF2-40B4-BE49-F238E27FC236}">
                <a16:creationId xmlns:a16="http://schemas.microsoft.com/office/drawing/2014/main" id="{3A5D4869-BF0C-4E40-B61E-8998F87C59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04969" y="2381619"/>
            <a:ext cx="520844" cy="415357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83A8919-08F9-46FF-B243-18BBFE3104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90536" y="6089517"/>
            <a:ext cx="2368408" cy="244643"/>
          </a:xfrm>
          <a:prstGeom prst="rect">
            <a:avLst/>
          </a:prstGeom>
        </p:spPr>
      </p:pic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286C7DA-DB54-4D72-91E9-C914F529C9A2}"/>
              </a:ext>
            </a:extLst>
          </p:cNvPr>
          <p:cNvSpPr/>
          <p:nvPr/>
        </p:nvSpPr>
        <p:spPr>
          <a:xfrm>
            <a:off x="2825372" y="3794370"/>
            <a:ext cx="1892432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6628FD1D-E666-4815-A803-A41221B4A4EB}"/>
              </a:ext>
            </a:extLst>
          </p:cNvPr>
          <p:cNvSpPr/>
          <p:nvPr/>
        </p:nvSpPr>
        <p:spPr>
          <a:xfrm>
            <a:off x="2877726" y="3731958"/>
            <a:ext cx="2060756" cy="422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33"/>
              </a:lnSpc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文件夹浏览模式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D8A4F65E-0D75-4D9C-9A8E-D2D7897EE1FB}"/>
              </a:ext>
            </a:extLst>
          </p:cNvPr>
          <p:cNvSpPr/>
          <p:nvPr/>
        </p:nvSpPr>
        <p:spPr>
          <a:xfrm>
            <a:off x="601442" y="3460639"/>
            <a:ext cx="1730585" cy="421340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6">
            <a:extLst>
              <a:ext uri="{FF2B5EF4-FFF2-40B4-BE49-F238E27FC236}">
                <a16:creationId xmlns:a16="http://schemas.microsoft.com/office/drawing/2014/main" id="{9F432D76-C9FF-1240-A567-CE912C13DCCC}"/>
              </a:ext>
            </a:extLst>
          </p:cNvPr>
          <p:cNvSpPr/>
          <p:nvPr/>
        </p:nvSpPr>
        <p:spPr>
          <a:xfrm>
            <a:off x="695089" y="3404727"/>
            <a:ext cx="2060756" cy="4222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933"/>
              </a:lnSpc>
            </a:pPr>
            <a:r>
              <a:rPr lang="zh-CN" altLang="en-US" sz="17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相册浏览模式</a:t>
            </a:r>
            <a:endParaRPr lang="en-US" altLang="zh-CN" sz="1733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Google Shape;158;p22">
            <a:extLst>
              <a:ext uri="{FF2B5EF4-FFF2-40B4-BE49-F238E27FC236}">
                <a16:creationId xmlns:a16="http://schemas.microsoft.com/office/drawing/2014/main" id="{13506F77-A818-3141-9F93-517F7F4EB899}"/>
              </a:ext>
            </a:extLst>
          </p:cNvPr>
          <p:cNvSpPr txBox="1"/>
          <p:nvPr/>
        </p:nvSpPr>
        <p:spPr>
          <a:xfrm>
            <a:off x="5486789" y="3871108"/>
            <a:ext cx="1218422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TS-453Dmini</a:t>
            </a:r>
          </a:p>
        </p:txBody>
      </p:sp>
      <p:pic>
        <p:nvPicPr>
          <p:cNvPr id="24" name="圖片 23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D05B0020-116C-F148-A302-F6C4435B3A8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4821" y="4178125"/>
            <a:ext cx="1438577" cy="209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56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A333B1AE-47A1-422E-BC0C-F785E69E761E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500419-1EFB-0046-963E-BD58806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将文件串流至智能电视与电视盒子</a:t>
            </a:r>
            <a:endParaRPr lang="en-US">
              <a:latin typeface="Arial"/>
              <a:ea typeface="微軟正黑體"/>
              <a:cs typeface="Arial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B73D4AB-6061-4FBB-B4C7-691DDCB88DD2}"/>
              </a:ext>
            </a:extLst>
          </p:cNvPr>
          <p:cNvGrpSpPr/>
          <p:nvPr/>
        </p:nvGrpSpPr>
        <p:grpSpPr>
          <a:xfrm>
            <a:off x="971106" y="2641602"/>
            <a:ext cx="2223484" cy="1883844"/>
            <a:chOff x="1245351" y="1476007"/>
            <a:chExt cx="2597088" cy="2406940"/>
          </a:xfrm>
        </p:grpSpPr>
        <p:sp>
          <p:nvSpPr>
            <p:cNvPr id="7" name="流程圖: 人工作業 6">
              <a:extLst>
                <a:ext uri="{FF2B5EF4-FFF2-40B4-BE49-F238E27FC236}">
                  <a16:creationId xmlns:a16="http://schemas.microsoft.com/office/drawing/2014/main" id="{20977FED-DF8A-4541-8B27-172A7147F80A}"/>
                </a:ext>
              </a:extLst>
            </p:cNvPr>
            <p:cNvSpPr/>
            <p:nvPr/>
          </p:nvSpPr>
          <p:spPr>
            <a:xfrm>
              <a:off x="1245351" y="1476007"/>
              <a:ext cx="2597088" cy="2406940"/>
            </a:xfrm>
            <a:prstGeom prst="flowChartManualOperation">
              <a:avLst/>
            </a:prstGeom>
            <a:gradFill flip="none" rotWithShape="1">
              <a:gsLst>
                <a:gs pos="0">
                  <a:srgbClr val="AC8CF4">
                    <a:alpha val="70000"/>
                  </a:srgbClr>
                </a:gs>
                <a:gs pos="38000">
                  <a:srgbClr val="AC8CF4">
                    <a:alpha val="50000"/>
                  </a:srgbClr>
                </a:gs>
                <a:gs pos="78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A22689-46C4-3241-86BB-7B3B42E2E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9248" y="1881448"/>
              <a:ext cx="1826525" cy="1826526"/>
            </a:xfrm>
            <a:prstGeom prst="rect">
              <a:avLst/>
            </a:prstGeom>
          </p:spPr>
        </p:pic>
      </p:grpSp>
      <p:sp>
        <p:nvSpPr>
          <p:cNvPr id="38" name="TextBox 30">
            <a:extLst>
              <a:ext uri="{FF2B5EF4-FFF2-40B4-BE49-F238E27FC236}">
                <a16:creationId xmlns:a16="http://schemas.microsoft.com/office/drawing/2014/main" id="{EB0B1E39-D950-4FA6-B4FD-42D024AC2290}"/>
              </a:ext>
            </a:extLst>
          </p:cNvPr>
          <p:cNvSpPr txBox="1"/>
          <p:nvPr/>
        </p:nvSpPr>
        <p:spPr>
          <a:xfrm>
            <a:off x="3762607" y="4875558"/>
            <a:ext cx="2048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DLNA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网络串流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E33450F1-82B4-4526-BE05-0C87E9A3BD80}"/>
              </a:ext>
            </a:extLst>
          </p:cNvPr>
          <p:cNvCxnSpPr>
            <a:cxnSpLocks/>
          </p:cNvCxnSpPr>
          <p:nvPr/>
        </p:nvCxnSpPr>
        <p:spPr>
          <a:xfrm flipV="1">
            <a:off x="2850620" y="5307302"/>
            <a:ext cx="4061865" cy="1"/>
          </a:xfrm>
          <a:prstGeom prst="straightConnector1">
            <a:avLst/>
          </a:prstGeom>
          <a:ln w="38100" cap="rnd">
            <a:gradFill>
              <a:gsLst>
                <a:gs pos="0">
                  <a:srgbClr val="AC8CF4"/>
                </a:gs>
                <a:gs pos="36000">
                  <a:srgbClr val="AC8CF4"/>
                </a:gs>
                <a:gs pos="68000">
                  <a:srgbClr val="7030A0"/>
                </a:gs>
                <a:gs pos="100000">
                  <a:srgbClr val="4D038E"/>
                </a:gs>
              </a:gsLst>
              <a:lin ang="2700000" scaled="0"/>
            </a:gradFill>
            <a:prstDash val="sysDot"/>
            <a:headEnd type="none" w="lg" len="lg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B38C86-A837-6A41-8D3E-9716D7A4DC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9529" y="1472400"/>
            <a:ext cx="3801793" cy="2138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B39E367-9BF9-CC4A-AF19-9DBAE6858DA6}"/>
              </a:ext>
            </a:extLst>
          </p:cNvPr>
          <p:cNvSpPr txBox="1"/>
          <p:nvPr/>
        </p:nvSpPr>
        <p:spPr>
          <a:xfrm>
            <a:off x="661111" y="1148143"/>
            <a:ext cx="6000348" cy="15091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133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使用遥控器的直观操作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133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多种分类与排序方式例如标题、日期、评分等</a:t>
            </a:r>
          </a:p>
          <a:p>
            <a:pPr marL="380990" indent="-3809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133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筛选与关键词快速搜寻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E915514-8A5F-9348-BBB2-93233403DF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283" y="2609633"/>
            <a:ext cx="3780324" cy="21264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Shape 524">
            <a:extLst>
              <a:ext uri="{FF2B5EF4-FFF2-40B4-BE49-F238E27FC236}">
                <a16:creationId xmlns:a16="http://schemas.microsoft.com/office/drawing/2014/main" id="{81895EC7-6BCF-4DEE-9E98-13CC2BB527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73566" y="3875992"/>
            <a:ext cx="4656687" cy="30427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45DA96-5812-404A-AEB4-8516B75820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0944" y="4038615"/>
            <a:ext cx="3808919" cy="2142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EEFF0C9-A203-4BD8-BCF8-16A05C0699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71106" y="6540244"/>
            <a:ext cx="2169596" cy="244643"/>
          </a:xfrm>
          <a:prstGeom prst="rect">
            <a:avLst/>
          </a:prstGeom>
        </p:spPr>
      </p:pic>
      <p:sp>
        <p:nvSpPr>
          <p:cNvPr id="24" name="Google Shape;158;p22">
            <a:extLst>
              <a:ext uri="{FF2B5EF4-FFF2-40B4-BE49-F238E27FC236}">
                <a16:creationId xmlns:a16="http://schemas.microsoft.com/office/drawing/2014/main" id="{D9E4DDFC-E791-1144-8879-F850431CF56B}"/>
              </a:ext>
            </a:extLst>
          </p:cNvPr>
          <p:cNvSpPr txBox="1"/>
          <p:nvPr/>
        </p:nvSpPr>
        <p:spPr>
          <a:xfrm>
            <a:off x="2699453" y="6329885"/>
            <a:ext cx="132971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TS-453Dmini</a:t>
            </a:r>
          </a:p>
        </p:txBody>
      </p:sp>
      <p:pic>
        <p:nvPicPr>
          <p:cNvPr id="19" name="圖片 18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0B7954E7-0C16-CC44-BE59-2B413461157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542" y="4407567"/>
            <a:ext cx="1616381" cy="2354500"/>
          </a:xfrm>
          <a:prstGeom prst="rect">
            <a:avLst/>
          </a:prstGeom>
        </p:spPr>
      </p:pic>
      <p:sp>
        <p:nvSpPr>
          <p:cNvPr id="25" name="TextBox 9">
            <a:extLst>
              <a:ext uri="{FF2B5EF4-FFF2-40B4-BE49-F238E27FC236}">
                <a16:creationId xmlns:a16="http://schemas.microsoft.com/office/drawing/2014/main" id="{D90A3FB6-3277-ED4D-9D1C-DB4DE4511E96}"/>
              </a:ext>
            </a:extLst>
          </p:cNvPr>
          <p:cNvSpPr txBox="1"/>
          <p:nvPr/>
        </p:nvSpPr>
        <p:spPr>
          <a:xfrm>
            <a:off x="5811566" y="6442828"/>
            <a:ext cx="2395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Qmedia</a:t>
            </a:r>
            <a:r>
              <a:rPr lang="en-US" sz="14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APK </a:t>
            </a:r>
            <a:r>
              <a:rPr lang="zh-TW" altLang="en-US" sz="14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可至官网下载</a:t>
            </a:r>
            <a:endParaRPr lang="en-US" sz="1400" b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880B575B-31A7-438E-9A87-4224CBD6B81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758" y="2398396"/>
            <a:ext cx="1778795" cy="17710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E940C4-EC77-9546-BEA8-945094800F9D}"/>
              </a:ext>
            </a:extLst>
          </p:cNvPr>
          <p:cNvSpPr txBox="1"/>
          <p:nvPr/>
        </p:nvSpPr>
        <p:spPr>
          <a:xfrm>
            <a:off x="5650828" y="3965821"/>
            <a:ext cx="1234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400" b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Qmedia</a:t>
            </a:r>
            <a:endParaRPr lang="en-US" sz="1400" b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8823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C599D5B5-53C9-4DEB-A939-CBB4A414DA8B}"/>
              </a:ext>
            </a:extLst>
          </p:cNvPr>
          <p:cNvSpPr/>
          <p:nvPr/>
        </p:nvSpPr>
        <p:spPr>
          <a:xfrm>
            <a:off x="2159000" y="4974192"/>
            <a:ext cx="3831325" cy="82547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86CF9"/>
              </a:gs>
              <a:gs pos="0">
                <a:srgbClr val="20ACF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CACBD7E-975A-4B7F-8D63-2DD2BF3069B7}"/>
              </a:ext>
            </a:extLst>
          </p:cNvPr>
          <p:cNvSpPr/>
          <p:nvPr/>
        </p:nvSpPr>
        <p:spPr>
          <a:xfrm>
            <a:off x="1042503" y="3808037"/>
            <a:ext cx="4947823" cy="8763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3286EACE-FEB2-4D0B-B872-7B0DDC0237A1}"/>
              </a:ext>
            </a:extLst>
          </p:cNvPr>
          <p:cNvSpPr/>
          <p:nvPr/>
        </p:nvSpPr>
        <p:spPr>
          <a:xfrm>
            <a:off x="893137" y="2771602"/>
            <a:ext cx="5122395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全方位 </a:t>
            </a:r>
            <a:r>
              <a:rPr lang="en-US" altLang="zh-CN"/>
              <a:t>4K </a:t>
            </a:r>
            <a:r>
              <a:rPr lang="zh-CN" altLang="en-US"/>
              <a:t>影音专家，本地播放与串流样样行</a:t>
            </a:r>
            <a:endParaRPr lang="en-US"/>
          </a:p>
        </p:txBody>
      </p:sp>
      <p:pic>
        <p:nvPicPr>
          <p:cNvPr id="26" name="圖片 25" descr="H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9460" y="2884155"/>
            <a:ext cx="1154859" cy="1172317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AA48E7D3-6D8D-40CD-BE05-3649BB8AEE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58868" y="6373871"/>
            <a:ext cx="2564169" cy="264864"/>
          </a:xfrm>
          <a:prstGeom prst="rect">
            <a:avLst/>
          </a:prstGeom>
        </p:spPr>
      </p:pic>
      <p:pic>
        <p:nvPicPr>
          <p:cNvPr id="34" name="圖片 33" descr="Cinema28_51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73" y="3784141"/>
            <a:ext cx="915155" cy="915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98EFDD-F6B1-5145-9D5B-BD6FF00E52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37" y="2640834"/>
            <a:ext cx="939431" cy="9394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1724645" y="2869370"/>
            <a:ext cx="388908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最高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</a:t>
            </a:r>
            <a:r>
              <a:rPr lang="en-US" altLang="zh-CN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4K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影片实时转档</a:t>
            </a:r>
            <a:endParaRPr lang="en-US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1689570" y="3826417"/>
            <a:ext cx="402674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使用</a:t>
            </a:r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Cinema28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串流多媒体至各房间的影音播放装置</a:t>
            </a:r>
            <a:endParaRPr lang="en-US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AD2B32EC-D25E-43B7-AECD-E7F2235F5AD3}"/>
              </a:ext>
            </a:extLst>
          </p:cNvPr>
          <p:cNvSpPr/>
          <p:nvPr/>
        </p:nvSpPr>
        <p:spPr>
          <a:xfrm>
            <a:off x="880535" y="1694189"/>
            <a:ext cx="5122395" cy="65808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1735785" y="1786768"/>
            <a:ext cx="375615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4K HDMI v2.0 60Hz 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输出</a:t>
            </a:r>
            <a:endParaRPr 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568237" y="1578233"/>
            <a:ext cx="864096" cy="86409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4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48617B5-EAC7-4C0B-89BE-F6FA458529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18" y="1761678"/>
            <a:ext cx="687381" cy="497207"/>
          </a:xfrm>
          <a:prstGeom prst="rect">
            <a:avLst/>
          </a:prstGeom>
        </p:spPr>
      </p:pic>
      <p:pic>
        <p:nvPicPr>
          <p:cNvPr id="5" name="圖片 4" descr="一張含有 電子用品, 電腦, 鍵盤, 室內 的圖片&#10;&#10;自動產生的描述">
            <a:extLst>
              <a:ext uri="{FF2B5EF4-FFF2-40B4-BE49-F238E27FC236}">
                <a16:creationId xmlns:a16="http://schemas.microsoft.com/office/drawing/2014/main" id="{C3CDE44A-2C39-461B-B4DD-17014A8956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3243" y="5177259"/>
            <a:ext cx="1602328" cy="1376232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F0CC3EE-3A12-D140-80C3-DC70163FB86A}"/>
              </a:ext>
            </a:extLst>
          </p:cNvPr>
          <p:cNvSpPr txBox="1"/>
          <p:nvPr/>
        </p:nvSpPr>
        <p:spPr>
          <a:xfrm>
            <a:off x="2461591" y="4982413"/>
            <a:ext cx="3332965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搭配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USB</a:t>
            </a:r>
            <a:r>
              <a:rPr lang="en-US" altLang="zh-CN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无线键盘与鼠标操控</a:t>
            </a:r>
            <a:endParaRPr lang="en-US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1" name="圖片 20" descr="一張含有 桌, 坐, 電腦, 白色 的圖片&#10;&#10;自動產生的描述">
            <a:extLst>
              <a:ext uri="{FF2B5EF4-FFF2-40B4-BE49-F238E27FC236}">
                <a16:creationId xmlns:a16="http://schemas.microsoft.com/office/drawing/2014/main" id="{F2D80035-3DA4-C144-8070-37A6DD7EB3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446" y="4361700"/>
            <a:ext cx="2080694" cy="225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82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3ED445DF-42F9-47A6-B030-973848F2CC5D}"/>
              </a:ext>
            </a:extLst>
          </p:cNvPr>
          <p:cNvGrpSpPr/>
          <p:nvPr/>
        </p:nvGrpSpPr>
        <p:grpSpPr>
          <a:xfrm>
            <a:off x="6200499" y="4795331"/>
            <a:ext cx="5076266" cy="2129904"/>
            <a:chOff x="6322357" y="4244002"/>
            <a:chExt cx="5076266" cy="243391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4293C1E-226A-472B-8D88-76EFB078F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F9FCE9B-0D31-4967-8542-98C1431C8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</p:grpSp>
      <p:pic>
        <p:nvPicPr>
          <p:cNvPr id="3" name="圖片 2" descr="一張含有 桌, 坐, 電腦, 白色 的圖片&#10;&#10;自動產生的描述">
            <a:extLst>
              <a:ext uri="{FF2B5EF4-FFF2-40B4-BE49-F238E27FC236}">
                <a16:creationId xmlns:a16="http://schemas.microsoft.com/office/drawing/2014/main" id="{46DD999C-741C-4921-80CF-F536B9D383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396" y="1187412"/>
            <a:ext cx="4850472" cy="5249657"/>
          </a:xfrm>
          <a:prstGeom prst="rect">
            <a:avLst/>
          </a:prstGeom>
        </p:spPr>
      </p:pic>
      <p:sp>
        <p:nvSpPr>
          <p:cNvPr id="8" name="標題 4">
            <a:extLst>
              <a:ext uri="{FF2B5EF4-FFF2-40B4-BE49-F238E27FC236}">
                <a16:creationId xmlns:a16="http://schemas.microsoft.com/office/drawing/2014/main" id="{CF0DF6F9-9064-874A-A909-974FB225693E}"/>
              </a:ext>
            </a:extLst>
          </p:cNvPr>
          <p:cNvSpPr txBox="1">
            <a:spLocks/>
          </p:cNvSpPr>
          <p:nvPr/>
        </p:nvSpPr>
        <p:spPr>
          <a:xfrm>
            <a:off x="1828406" y="4888003"/>
            <a:ext cx="2010729" cy="54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2000">
                <a:latin typeface="微軟正黑體"/>
                <a:ea typeface="微軟正黑體"/>
              </a:rPr>
              <a:t>NAS </a:t>
            </a:r>
            <a:r>
              <a:rPr lang="zh-TW" altLang="en-US" sz="2000">
                <a:latin typeface="微軟正黑體"/>
                <a:ea typeface="微軟正黑體"/>
              </a:rPr>
              <a:t>加值应用</a:t>
            </a:r>
            <a:endParaRPr lang="en-US" altLang="zh-TW" sz="2000" b="0">
              <a:latin typeface="微軟正黑體"/>
              <a:ea typeface="微軟正黑體"/>
            </a:endParaRPr>
          </a:p>
        </p:txBody>
      </p:sp>
      <p:sp>
        <p:nvSpPr>
          <p:cNvPr id="9" name="標題 4">
            <a:extLst>
              <a:ext uri="{FF2B5EF4-FFF2-40B4-BE49-F238E27FC236}">
                <a16:creationId xmlns:a16="http://schemas.microsoft.com/office/drawing/2014/main" id="{8DAED147-C6C3-47A7-B932-EF44C8B2D16B}"/>
              </a:ext>
            </a:extLst>
          </p:cNvPr>
          <p:cNvSpPr txBox="1">
            <a:spLocks/>
          </p:cNvSpPr>
          <p:nvPr/>
        </p:nvSpPr>
        <p:spPr>
          <a:xfrm>
            <a:off x="517712" y="2306598"/>
            <a:ext cx="5811371" cy="13033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400"/>
              </a:lnSpc>
            </a:pP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备份、分享与虚拟机等各项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免费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功能让专业用户尽享一机多用途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423952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3722145" y="4721366"/>
            <a:ext cx="1963692" cy="1963692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5893310" y="4728317"/>
            <a:ext cx="1963692" cy="1963692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8096637" y="4723266"/>
            <a:ext cx="1963692" cy="1963692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/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632543" y="4795192"/>
            <a:ext cx="1768288" cy="1768288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538702" y="4710155"/>
            <a:ext cx="1963692" cy="1963692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1171289" y="1399871"/>
            <a:ext cx="5368320" cy="3140496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Qsirch 4.0 </a:t>
            </a:r>
            <a:r>
              <a:rPr lang="zh-CN" altLang="en-US"/>
              <a:t>在茫茫文件海一指「寻」来</a:t>
            </a:r>
            <a:endParaRPr lang="en-US"/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5779175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6426743" y="4806515"/>
            <a:ext cx="937301" cy="4580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lnSpc>
                <a:spcPts val="2133"/>
              </a:lnSpc>
            </a:pPr>
            <a:r>
              <a:rPr lang="en" sz="1733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1733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6414382" y="5436254"/>
            <a:ext cx="1147273" cy="843140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60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838" y="5869460"/>
            <a:ext cx="626973" cy="636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441349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1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865509" y="5387678"/>
            <a:ext cx="1329577" cy="89804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SzPts val="1400"/>
                <a:defRPr/>
              </a:pPr>
              <a:endParaRPr sz="1600" kern="0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2205663" y="4925502"/>
            <a:ext cx="761248" cy="29578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733" kern="0">
                <a:solidFill>
                  <a:schemeClr val="bg1"/>
                </a:solidFill>
                <a:latin typeface="Oswald Medium" pitchFamily="2" charset="0"/>
                <a:ea typeface="Microsoft JhengHei" charset="0"/>
                <a:cs typeface="Microsoft JhengHei" charset="0"/>
                <a:sym typeface="Arial"/>
              </a:rPr>
              <a:t>Web</a:t>
            </a:r>
            <a:endParaRPr sz="1733" kern="0">
              <a:solidFill>
                <a:schemeClr val="bg1"/>
              </a:solidFill>
              <a:latin typeface="Oswald Medium" pitchFamily="2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7881126" y="4784334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4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8310300" y="5425081"/>
            <a:ext cx="1511925" cy="844516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600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8428123" y="4984293"/>
            <a:ext cx="1393549" cy="41095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/>
            <a:r>
              <a:rPr lang="zh-TW" altLang="en-US" sz="1733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浏览器套件</a:t>
            </a:r>
            <a:endParaRPr sz="1733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3658826" y="4784335"/>
            <a:ext cx="464804" cy="465908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altLang="zh-TW" sz="3200" b="1" ker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2</a:t>
            </a:r>
            <a:endParaRPr sz="3200" b="1" kern="0">
              <a:solidFill>
                <a:srgbClr val="FFFFFF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4026087" y="5306693"/>
            <a:ext cx="1355016" cy="1030688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4150574" y="4939226"/>
            <a:ext cx="1179737" cy="2589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 algn="ctr"/>
            <a:r>
              <a:rPr lang="zh-TW" altLang="en-US" sz="1733" b="1">
                <a:solidFill>
                  <a:schemeClr val="bg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行动装置</a:t>
            </a:r>
            <a:endParaRPr sz="1733" b="1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6298591" y="1877424"/>
            <a:ext cx="5733509" cy="20865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80990" indent="-38099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指定路径、排除关键词等进阶搜寻</a:t>
            </a:r>
          </a:p>
          <a:p>
            <a:pPr marL="380990" indent="-38099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chemeClr val="bg1"/>
                </a:solidFill>
                <a:latin typeface="Microsoft JhengHei"/>
                <a:ea typeface="Microsoft JhengHei"/>
              </a:rPr>
              <a:t>强大筛选器，缺关键词也能搜</a:t>
            </a:r>
          </a:p>
          <a:p>
            <a:pPr marL="380990" indent="-38099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搜寻、预览、与分享一气呵成</a:t>
            </a:r>
          </a:p>
          <a:p>
            <a:pPr marL="380990" indent="-38099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四大搜寻入口在哪都能搜</a:t>
            </a:r>
            <a:endParaRPr lang="en-US" sz="2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1049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>
            <a:extLst>
              <a:ext uri="{FF2B5EF4-FFF2-40B4-BE49-F238E27FC236}">
                <a16:creationId xmlns:a16="http://schemas.microsoft.com/office/drawing/2014/main" id="{2B1DB051-7FBE-4359-834C-D3324F670420}"/>
              </a:ext>
            </a:extLst>
          </p:cNvPr>
          <p:cNvSpPr/>
          <p:nvPr/>
        </p:nvSpPr>
        <p:spPr>
          <a:xfrm>
            <a:off x="827032" y="2587340"/>
            <a:ext cx="10295424" cy="775595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905290" y="5073061"/>
            <a:ext cx="4573313" cy="1407296"/>
          </a:xfrm>
          <a:prstGeom prst="rect">
            <a:avLst/>
          </a:prstGeom>
          <a:solidFill>
            <a:srgbClr val="3185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6000" tIns="60933" rIns="96000" bIns="60933" rtlCol="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zh-TW" altLang="en-US">
                <a:sym typeface="Microsoft JhengHei"/>
              </a:rPr>
              <a:t>QNAP </a:t>
            </a:r>
            <a:r>
              <a:rPr lang="zh-CN" altLang="en-US">
                <a:sym typeface="Microsoft JhengHei"/>
              </a:rPr>
              <a:t>快照技术特色</a:t>
            </a:r>
            <a:endParaRPr lang="zh-TW" altLang="en-US">
              <a:sym typeface="Microsoft JhengHe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736161" y="1232435"/>
            <a:ext cx="7821873" cy="9699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1.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完整支持存储池上的磁盘区 </a:t>
            </a: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(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及其档案层级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LUN</a:t>
            </a: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)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，及区块层级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LUN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。 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2.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轻而易举的快照撷取、管理与还原方式。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3.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以市场上稳定的 </a:t>
            </a:r>
            <a:r>
              <a:rPr lang="en-US" altLang="zh-CN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EXT4</a:t>
            </a:r>
            <a:r>
              <a:rPr lang="en-US" altLang="zh-CN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</a:t>
            </a:r>
            <a:r>
              <a:rPr lang="zh-CN" altLang="en-US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文件系统开发「磁盘区外」快照。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034390"/>
              </p:ext>
            </p:extLst>
          </p:nvPr>
        </p:nvGraphicFramePr>
        <p:xfrm>
          <a:off x="827032" y="2381048"/>
          <a:ext cx="10287000" cy="975388"/>
        </p:xfrm>
        <a:graphic>
          <a:graphicData uri="http://schemas.openxmlformats.org/drawingml/2006/table">
            <a:tbl>
              <a:tblPr firstRow="1" bandRow="1"/>
              <a:tblGrid>
                <a:gridCol w="1431472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1909235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793393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365773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RAM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大小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代表型号</a:t>
                      </a:r>
                      <a:endParaRPr lang="en-US" alt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整台 </a:t>
                      </a: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NAS</a:t>
                      </a:r>
                      <a:r>
                        <a:rPr lang="en-US" altLang="zh-TW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 </a:t>
                      </a:r>
                      <a:r>
                        <a:rPr lang="zh-CN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可具有快照数量</a:t>
                      </a:r>
                      <a:endParaRPr lang="zh-TW" alt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每个 </a:t>
                      </a: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Volume/LUN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快照数量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00A1DA"/>
                        </a:gs>
                        <a:gs pos="100000">
                          <a:srgbClr val="002A7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39168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4GB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及以上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TS-453Dmini-4G</a:t>
                      </a: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TS-453Dmini-8G</a:t>
                      </a:r>
                      <a:endParaRPr lang="zh-TW" altLang="en-US" sz="1600" b="0" kern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1024</a:t>
                      </a:r>
                      <a:endParaRPr lang="zh-TW" altLang="en-US" sz="1600" b="0" kern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 b="0" kern="12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256</a:t>
                      </a:r>
                    </a:p>
                  </a:txBody>
                  <a:tcPr marL="121933" marR="121933" marT="60967" marB="60967" anchor="ctr">
                    <a:lnL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61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902178" y="4337227"/>
            <a:ext cx="4578479" cy="59138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lang="zh-TW" alt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902177" y="4337227"/>
            <a:ext cx="1723536" cy="4104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档案层级</a:t>
            </a: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914886" y="5082341"/>
            <a:ext cx="1290560" cy="4104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lvl="0">
              <a:buClr>
                <a:srgbClr val="000000"/>
              </a:buClr>
              <a:buSzPts val="1400"/>
            </a:pPr>
            <a:r>
              <a:rPr lang="zh-TW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区块层级</a:t>
            </a: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101544" y="5719538"/>
            <a:ext cx="3317020" cy="632837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endParaRPr lang="zh-TW" altLang="en-US" sz="18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168446" y="581443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808692" y="581443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477832" y="580661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814353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B’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477832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C’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150874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A’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4141310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804786" y="5188036"/>
            <a:ext cx="538800" cy="4104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E’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4142656" y="5806841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D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810321" y="5817856"/>
            <a:ext cx="538800" cy="4104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US" altLang="zh-TW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Arial"/>
              </a:rPr>
              <a:t>E</a:t>
            </a:r>
            <a:endParaRPr 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166514" y="4196521"/>
            <a:ext cx="625151" cy="625151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874872" y="4192775"/>
            <a:ext cx="2464552" cy="625151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778" y="5399034"/>
            <a:ext cx="1562719" cy="10727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2381" y="4445261"/>
            <a:ext cx="868973" cy="10824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7635209" y="3847437"/>
            <a:ext cx="1449576" cy="89535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471112" y="3595102"/>
            <a:ext cx="6939491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380990" indent="-143996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经由用户计算机或外接装置入侵的勒索软件，无法覆盖快照</a:t>
            </a: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9365895" y="4341037"/>
            <a:ext cx="1636892" cy="1067131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7462796" y="4720719"/>
            <a:ext cx="1796991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外接储存装置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5967529" y="5482989"/>
            <a:ext cx="139174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计算机或服务器上的硬盘空间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9421281" y="5409672"/>
            <a:ext cx="159895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云端空间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NAS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6768926" y="4001369"/>
            <a:ext cx="1219200" cy="1219200"/>
          </a:xfrm>
          <a:prstGeom prst="arc">
            <a:avLst>
              <a:gd name="adj1" fmla="val 16323179"/>
              <a:gd name="adj2" fmla="val 736492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8559936" y="4065027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6689945" y="5134703"/>
            <a:ext cx="1219200" cy="1219200"/>
          </a:xfrm>
          <a:prstGeom prst="arc">
            <a:avLst>
              <a:gd name="adj1" fmla="val 16200000"/>
              <a:gd name="adj2" fmla="val 21582801"/>
            </a:avLst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5886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A6107338-3992-4808-966E-20B33577E2AD}"/>
              </a:ext>
            </a:extLst>
          </p:cNvPr>
          <p:cNvSpPr/>
          <p:nvPr/>
        </p:nvSpPr>
        <p:spPr>
          <a:xfrm>
            <a:off x="0" y="1710947"/>
            <a:ext cx="12192000" cy="5147053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坐, 黑色, 直式, 白色 的圖片&#10;&#10;自動產生的描述">
            <a:extLst>
              <a:ext uri="{FF2B5EF4-FFF2-40B4-BE49-F238E27FC236}">
                <a16:creationId xmlns:a16="http://schemas.microsoft.com/office/drawing/2014/main" id="{C688DE43-56F7-45F6-A85C-BAA6380E7F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5234" y="4345995"/>
            <a:ext cx="1674592" cy="1867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TW"/>
              <a:t>大容量 Mac Time Machine 备份</a:t>
            </a:r>
            <a:endParaRPr lang="ja-JP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576197" y="1049951"/>
            <a:ext cx="9178790" cy="846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透过 </a:t>
            </a:r>
            <a:r>
              <a:rPr lang="en-US" altLang="ja-JP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HBS 3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将 </a:t>
            </a:r>
            <a:r>
              <a:rPr lang="en-US" altLang="ja-JP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Time Machine 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备份文件复制到 </a:t>
            </a:r>
            <a:r>
              <a:rPr lang="en-US" altLang="ja-JP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NAS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，再将 </a:t>
            </a:r>
            <a:r>
              <a:rPr lang="en-US" altLang="ja-JP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NAS Time Machine</a:t>
            </a:r>
            <a:r>
              <a:rPr lang="en-US" altLang="ja-JP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数据备份到外接装置例如 </a:t>
            </a:r>
            <a:r>
              <a:rPr lang="en-US" altLang="ja-JP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TR-004 USB RAID </a:t>
            </a:r>
            <a:r>
              <a:rPr lang="ja-JP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外接盒</a:t>
            </a:r>
            <a:endParaRPr lang="zh-TW" alt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3EC5DFB7-6EEF-4625-BB5F-3C356C1ED3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028615" y="6036493"/>
            <a:ext cx="1612895" cy="166603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97BC672-D5B2-4FF1-AD97-B99951934C5F}"/>
              </a:ext>
            </a:extLst>
          </p:cNvPr>
          <p:cNvGrpSpPr/>
          <p:nvPr/>
        </p:nvGrpSpPr>
        <p:grpSpPr>
          <a:xfrm>
            <a:off x="8649685" y="4530520"/>
            <a:ext cx="1545110" cy="1757290"/>
            <a:chOff x="8655482" y="2391131"/>
            <a:chExt cx="1443491" cy="1641713"/>
          </a:xfrm>
        </p:grpSpPr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CFA33BD1-7803-48EF-8371-D26618CBA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8655482" y="3883740"/>
              <a:ext cx="1443491" cy="149104"/>
            </a:xfrm>
            <a:prstGeom prst="rect">
              <a:avLst/>
            </a:prstGeom>
          </p:spPr>
        </p:pic>
        <p:pic>
          <p:nvPicPr>
            <p:cNvPr id="61" name="圖片 11" descr="一張含有 電子用品, 室內 的圖片&#10;&#10;描述是以高可信度產生">
              <a:extLst>
                <a:ext uri="{FF2B5EF4-FFF2-40B4-BE49-F238E27FC236}">
                  <a16:creationId xmlns:a16="http://schemas.microsoft.com/office/drawing/2014/main" id="{D0310C26-4682-45BE-BC9A-37382771BE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24318" y="2391131"/>
              <a:ext cx="1361504" cy="1641713"/>
            </a:xfrm>
            <a:prstGeom prst="rect">
              <a:avLst/>
            </a:prstGeom>
          </p:spPr>
        </p:pic>
      </p:grpSp>
      <p:pic>
        <p:nvPicPr>
          <p:cNvPr id="66" name="圖片 6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53FF1B-40CB-431B-8FE7-85E4DB54B6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46" y="4606154"/>
            <a:ext cx="2546983" cy="1432909"/>
          </a:xfrm>
          <a:prstGeom prst="rect">
            <a:avLst/>
          </a:prstGeom>
        </p:spPr>
      </p:pic>
      <p:pic>
        <p:nvPicPr>
          <p:cNvPr id="67" name="圖片 26">
            <a:extLst>
              <a:ext uri="{FF2B5EF4-FFF2-40B4-BE49-F238E27FC236}">
                <a16:creationId xmlns:a16="http://schemas.microsoft.com/office/drawing/2014/main" id="{B8FEF67B-D769-4CF9-9191-2127B6C83A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231" y="5534212"/>
            <a:ext cx="652780" cy="621665"/>
          </a:xfrm>
          <a:prstGeom prst="rect">
            <a:avLst/>
          </a:prstGeom>
        </p:spPr>
      </p:pic>
      <p:sp>
        <p:nvSpPr>
          <p:cNvPr id="68" name="Google Shape;157;p22">
            <a:extLst>
              <a:ext uri="{FF2B5EF4-FFF2-40B4-BE49-F238E27FC236}">
                <a16:creationId xmlns:a16="http://schemas.microsoft.com/office/drawing/2014/main" id="{AF2F8C74-EFDF-43DF-BF5A-5191DB2FE414}"/>
              </a:ext>
            </a:extLst>
          </p:cNvPr>
          <p:cNvSpPr txBox="1"/>
          <p:nvPr/>
        </p:nvSpPr>
        <p:spPr>
          <a:xfrm>
            <a:off x="1022984" y="6143283"/>
            <a:ext cx="2288800" cy="4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9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BFF33F3E-593D-4455-BEB7-64A3306C3B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7615" y="5256099"/>
            <a:ext cx="159385" cy="974725"/>
          </a:xfrm>
          <a:prstGeom prst="rect">
            <a:avLst/>
          </a:prstGeom>
        </p:spPr>
      </p:pic>
      <p:pic>
        <p:nvPicPr>
          <p:cNvPr id="70" name="圖片 80">
            <a:extLst>
              <a:ext uri="{FF2B5EF4-FFF2-40B4-BE49-F238E27FC236}">
                <a16:creationId xmlns:a16="http://schemas.microsoft.com/office/drawing/2014/main" id="{7EABCEB7-4251-46B4-831A-03B99DC8CD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801" y="4653885"/>
            <a:ext cx="442633" cy="663951"/>
          </a:xfrm>
          <a:prstGeom prst="rect">
            <a:avLst/>
          </a:prstGeom>
        </p:spPr>
      </p:pic>
      <p:sp>
        <p:nvSpPr>
          <p:cNvPr id="72" name="Google Shape;158;p22">
            <a:extLst>
              <a:ext uri="{FF2B5EF4-FFF2-40B4-BE49-F238E27FC236}">
                <a16:creationId xmlns:a16="http://schemas.microsoft.com/office/drawing/2014/main" id="{7381F5B6-B182-4293-868C-F86EA88D58AD}"/>
              </a:ext>
            </a:extLst>
          </p:cNvPr>
          <p:cNvSpPr txBox="1"/>
          <p:nvPr/>
        </p:nvSpPr>
        <p:spPr>
          <a:xfrm>
            <a:off x="8842416" y="6158523"/>
            <a:ext cx="1043101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79" name="箭號: 向右 78">
            <a:extLst>
              <a:ext uri="{FF2B5EF4-FFF2-40B4-BE49-F238E27FC236}">
                <a16:creationId xmlns:a16="http://schemas.microsoft.com/office/drawing/2014/main" id="{01225166-20FD-48EA-A57C-3A316E225855}"/>
              </a:ext>
            </a:extLst>
          </p:cNvPr>
          <p:cNvSpPr/>
          <p:nvPr/>
        </p:nvSpPr>
        <p:spPr>
          <a:xfrm>
            <a:off x="7458994" y="5276183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45D1DEB-0111-4B2F-8088-497CCE0E38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452" y="4274870"/>
            <a:ext cx="648000" cy="648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81" name="Google Shape;127;p18">
            <a:extLst>
              <a:ext uri="{FF2B5EF4-FFF2-40B4-BE49-F238E27FC236}">
                <a16:creationId xmlns:a16="http://schemas.microsoft.com/office/drawing/2014/main" id="{2BDCF09B-EABB-4778-8C79-82B5E98F77AB}"/>
              </a:ext>
            </a:extLst>
          </p:cNvPr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885436" y="4251735"/>
            <a:ext cx="720000" cy="72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箭號: 向右 81">
            <a:extLst>
              <a:ext uri="{FF2B5EF4-FFF2-40B4-BE49-F238E27FC236}">
                <a16:creationId xmlns:a16="http://schemas.microsoft.com/office/drawing/2014/main" id="{599517FD-5444-4030-AD6F-D0B7BD59DBAF}"/>
              </a:ext>
            </a:extLst>
          </p:cNvPr>
          <p:cNvSpPr/>
          <p:nvPr/>
        </p:nvSpPr>
        <p:spPr>
          <a:xfrm>
            <a:off x="3840765" y="5276183"/>
            <a:ext cx="1138628" cy="456231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chemeClr val="tx2">
                  <a:lumMod val="60000"/>
                  <a:lumOff val="40000"/>
                  <a:alpha val="0"/>
                </a:schemeClr>
              </a:gs>
              <a:gs pos="70000">
                <a:srgbClr val="1FACF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9E401245-379E-420A-8F78-158A56D580D9}"/>
              </a:ext>
            </a:extLst>
          </p:cNvPr>
          <p:cNvGrpSpPr/>
          <p:nvPr/>
        </p:nvGrpSpPr>
        <p:grpSpPr>
          <a:xfrm>
            <a:off x="576197" y="2160367"/>
            <a:ext cx="9933593" cy="1961744"/>
            <a:chOff x="528220" y="4612623"/>
            <a:chExt cx="10354688" cy="2044906"/>
          </a:xfrm>
        </p:grpSpPr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80641017-647E-49CB-9FB7-9DD251E31BC6}"/>
                </a:ext>
              </a:extLst>
            </p:cNvPr>
            <p:cNvSpPr txBox="1"/>
            <p:nvPr/>
          </p:nvSpPr>
          <p:spPr>
            <a:xfrm>
              <a:off x="562572" y="4612623"/>
              <a:ext cx="4160388" cy="48123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建立</a:t>
              </a:r>
              <a:r>
                <a:rPr lang="zh-TW" altLang="en-US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  <a:r>
                <a:rPr lang="en-US" altLang="zh-TW" sz="24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NAS </a:t>
              </a:r>
              <a:r>
                <a:rPr lang="zh-TW" altLang="en-US" sz="24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备份任务：</a:t>
              </a:r>
            </a:p>
          </p:txBody>
        </p:sp>
        <p:sp>
          <p:nvSpPr>
            <p:cNvPr id="74" name="箭號: 向右 73">
              <a:extLst>
                <a:ext uri="{FF2B5EF4-FFF2-40B4-BE49-F238E27FC236}">
                  <a16:creationId xmlns:a16="http://schemas.microsoft.com/office/drawing/2014/main" id="{D095F73D-76C3-4CF2-8985-6E10338DFE5B}"/>
                </a:ext>
              </a:extLst>
            </p:cNvPr>
            <p:cNvSpPr/>
            <p:nvPr/>
          </p:nvSpPr>
          <p:spPr>
            <a:xfrm>
              <a:off x="3462827" y="6076036"/>
              <a:ext cx="1064080" cy="456231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0">
                  <a:srgbClr val="17F1BD">
                    <a:alpha val="0"/>
                  </a:srgbClr>
                </a:gs>
                <a:gs pos="85000">
                  <a:srgbClr val="17F1B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箭號: 向右 74">
              <a:extLst>
                <a:ext uri="{FF2B5EF4-FFF2-40B4-BE49-F238E27FC236}">
                  <a16:creationId xmlns:a16="http://schemas.microsoft.com/office/drawing/2014/main" id="{3E7C5FB8-29F0-4514-97A8-4C59BC199C91}"/>
                </a:ext>
              </a:extLst>
            </p:cNvPr>
            <p:cNvSpPr/>
            <p:nvPr/>
          </p:nvSpPr>
          <p:spPr>
            <a:xfrm>
              <a:off x="6944371" y="6074093"/>
              <a:ext cx="1064080" cy="456231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0">
                  <a:srgbClr val="17F1BD">
                    <a:alpha val="0"/>
                  </a:srgbClr>
                </a:gs>
                <a:gs pos="85000">
                  <a:srgbClr val="17F1B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46B7D00C-8E1E-4235-8DF5-59CD0A790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0155" y="5295735"/>
              <a:ext cx="2724771" cy="1228805"/>
            </a:xfrm>
            <a:prstGeom prst="rect">
              <a:avLst/>
            </a:prstGeom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A25B8B97-C344-44ED-A11C-B5039151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8136" y="5295734"/>
              <a:ext cx="2724772" cy="1228805"/>
            </a:xfrm>
            <a:prstGeom prst="rect">
              <a:avLst/>
            </a:prstGeom>
          </p:spPr>
        </p:pic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4C3D4F94-5E58-4AD2-854E-B88FE8F27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182" y="5287269"/>
              <a:ext cx="2724771" cy="1228805"/>
            </a:xfrm>
            <a:prstGeom prst="rect">
              <a:avLst/>
            </a:prstGeom>
          </p:spPr>
        </p:pic>
        <p:sp>
          <p:nvSpPr>
            <p:cNvPr id="83" name="矩形: 圓角 82">
              <a:extLst>
                <a:ext uri="{FF2B5EF4-FFF2-40B4-BE49-F238E27FC236}">
                  <a16:creationId xmlns:a16="http://schemas.microsoft.com/office/drawing/2014/main" id="{602981E1-6DCC-4D8E-82E1-C7733D5060BD}"/>
                </a:ext>
              </a:extLst>
            </p:cNvPr>
            <p:cNvSpPr/>
            <p:nvPr/>
          </p:nvSpPr>
          <p:spPr>
            <a:xfrm>
              <a:off x="1316554" y="5408033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EAA129AC-5245-4212-AB2C-6BE371A9F672}"/>
                </a:ext>
              </a:extLst>
            </p:cNvPr>
            <p:cNvSpPr/>
            <p:nvPr/>
          </p:nvSpPr>
          <p:spPr>
            <a:xfrm>
              <a:off x="1222158" y="5563839"/>
              <a:ext cx="2684793" cy="7128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ts val="2400"/>
                </a:lnSpc>
              </a:pPr>
              <a:r>
                <a:rPr lang="zh-TW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来源端选取 </a:t>
              </a:r>
              <a:r>
                <a:rPr lang="en-US" altLang="zh-TW"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Time </a:t>
              </a:r>
            </a:p>
            <a:p>
              <a:pPr algn="ctr">
                <a:lnSpc>
                  <a:spcPts val="2400"/>
                </a:lnSpc>
              </a:pPr>
              <a:r>
                <a:rPr lang="en-US" altLang="zh-TW"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Machine</a:t>
              </a:r>
              <a:r>
                <a:rPr lang="en-US" altLang="zh-TW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 </a:t>
              </a:r>
              <a:r>
                <a:rPr lang="zh-TW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  <a:sym typeface="Calibri"/>
                </a:rPr>
                <a:t>备份文件夹</a:t>
              </a:r>
            </a:p>
          </p:txBody>
        </p:sp>
        <p:pic>
          <p:nvPicPr>
            <p:cNvPr id="85" name="圖片 84">
              <a:extLst>
                <a:ext uri="{FF2B5EF4-FFF2-40B4-BE49-F238E27FC236}">
                  <a16:creationId xmlns:a16="http://schemas.microsoft.com/office/drawing/2014/main" id="{FEC76115-D691-416B-8400-EA98468E0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220" y="5114357"/>
              <a:ext cx="1013980" cy="10139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8886AFDA-AFC7-4A04-A616-1045B143F2D2}"/>
                </a:ext>
              </a:extLst>
            </p:cNvPr>
            <p:cNvSpPr/>
            <p:nvPr/>
          </p:nvSpPr>
          <p:spPr>
            <a:xfrm>
              <a:off x="4792198" y="5416498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7" name="矩形: 圓角 86">
              <a:extLst>
                <a:ext uri="{FF2B5EF4-FFF2-40B4-BE49-F238E27FC236}">
                  <a16:creationId xmlns:a16="http://schemas.microsoft.com/office/drawing/2014/main" id="{D5587BD8-056A-41AE-A802-85D3F50BB0A6}"/>
                </a:ext>
              </a:extLst>
            </p:cNvPr>
            <p:cNvSpPr/>
            <p:nvPr/>
          </p:nvSpPr>
          <p:spPr>
            <a:xfrm>
              <a:off x="8284418" y="5416230"/>
              <a:ext cx="2472205" cy="987277"/>
            </a:xfrm>
            <a:prstGeom prst="roundRect">
              <a:avLst>
                <a:gd name="adj" fmla="val 20811"/>
              </a:avLst>
            </a:prstGeom>
            <a:gradFill>
              <a:gsLst>
                <a:gs pos="0">
                  <a:srgbClr val="3A3A3A"/>
                </a:gs>
                <a:gs pos="100000">
                  <a:srgbClr val="000000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id="{EE881FD0-DD27-4BE6-89A7-CD821A96C8DE}"/>
                </a:ext>
              </a:extLst>
            </p:cNvPr>
            <p:cNvGrpSpPr/>
            <p:nvPr/>
          </p:nvGrpSpPr>
          <p:grpSpPr>
            <a:xfrm>
              <a:off x="4009764" y="5107264"/>
              <a:ext cx="1013980" cy="1021075"/>
              <a:chOff x="7930692" y="3963350"/>
              <a:chExt cx="1260000" cy="12688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89" name="圖片 88">
                <a:extLst>
                  <a:ext uri="{FF2B5EF4-FFF2-40B4-BE49-F238E27FC236}">
                    <a16:creationId xmlns:a16="http://schemas.microsoft.com/office/drawing/2014/main" id="{1EBD46A4-8FBD-492F-878B-52641FB3B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30692" y="3972165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F8655B12-40C6-4713-AAC7-DB9F1CFFE8EC}"/>
                  </a:ext>
                </a:extLst>
              </p:cNvPr>
              <p:cNvSpPr/>
              <p:nvPr/>
            </p:nvSpPr>
            <p:spPr>
              <a:xfrm>
                <a:off x="8179498" y="3963350"/>
                <a:ext cx="831661" cy="121592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2</a:t>
                </a:r>
                <a:endParaRPr lang="zh-TW" altLang="en-US" sz="55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2F1056B7-D6C8-4E68-BC0A-0F0C6C6BD9F7}"/>
                </a:ext>
              </a:extLst>
            </p:cNvPr>
            <p:cNvSpPr/>
            <p:nvPr/>
          </p:nvSpPr>
          <p:spPr>
            <a:xfrm>
              <a:off x="4994268" y="5573906"/>
              <a:ext cx="2099901" cy="71289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ts val="2400"/>
                </a:lnSpc>
              </a:pPr>
              <a:r>
                <a:rPr lang="zh-CN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目的端选取本地端 </a:t>
              </a:r>
              <a:r>
                <a:rPr lang="en-US" altLang="zh-CN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&gt; </a:t>
              </a:r>
              <a:r>
                <a:rPr lang="zh-CN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选择 </a:t>
              </a:r>
              <a:r>
                <a:rPr lang="en-US" altLang="zh-CN"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TR-004</a:t>
              </a:r>
              <a:endParaRPr lang="zh-TW" altLang="en-US"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92" name="群組 91">
              <a:extLst>
                <a:ext uri="{FF2B5EF4-FFF2-40B4-BE49-F238E27FC236}">
                  <a16:creationId xmlns:a16="http://schemas.microsoft.com/office/drawing/2014/main" id="{BB9D9208-6024-47BA-B51F-40EEE0D75BBE}"/>
                </a:ext>
              </a:extLst>
            </p:cNvPr>
            <p:cNvGrpSpPr/>
            <p:nvPr/>
          </p:nvGrpSpPr>
          <p:grpSpPr>
            <a:xfrm>
              <a:off x="7497745" y="5107266"/>
              <a:ext cx="1013980" cy="1021072"/>
              <a:chOff x="7930695" y="3963354"/>
              <a:chExt cx="1260000" cy="126881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93" name="圖片 92">
                <a:extLst>
                  <a:ext uri="{FF2B5EF4-FFF2-40B4-BE49-F238E27FC236}">
                    <a16:creationId xmlns:a16="http://schemas.microsoft.com/office/drawing/2014/main" id="{BFDFD4B3-79C4-45D9-8D9C-FC604F4E5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30695" y="3972167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94" name="矩形 93">
                <a:extLst>
                  <a:ext uri="{FF2B5EF4-FFF2-40B4-BE49-F238E27FC236}">
                    <a16:creationId xmlns:a16="http://schemas.microsoft.com/office/drawing/2014/main" id="{66C27405-8A0C-4FE5-B3A4-EA2A1C4E8A32}"/>
                  </a:ext>
                </a:extLst>
              </p:cNvPr>
              <p:cNvSpPr/>
              <p:nvPr/>
            </p:nvSpPr>
            <p:spPr>
              <a:xfrm>
                <a:off x="8170560" y="3963354"/>
                <a:ext cx="831661" cy="12159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05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altLang="zh-TW" sz="5500" b="1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3</a:t>
                </a:r>
                <a:endParaRPr lang="zh-TW" altLang="en-US" sz="55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40164FE0-2EE1-4F9C-9BCE-889154E32F36}"/>
                </a:ext>
              </a:extLst>
            </p:cNvPr>
            <p:cNvSpPr/>
            <p:nvPr/>
          </p:nvSpPr>
          <p:spPr>
            <a:xfrm>
              <a:off x="8732730" y="5491869"/>
              <a:ext cx="1942755" cy="1165660"/>
            </a:xfrm>
            <a:prstGeom prst="rect">
              <a:avLst/>
            </a:prstGeom>
          </p:spPr>
          <p:txBody>
            <a:bodyPr wrap="square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en-US" altLang="zh-CN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- </a:t>
              </a:r>
              <a:r>
                <a:rPr lang="zh-CN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选择排程</a:t>
              </a:r>
            </a:p>
            <a:p>
              <a:pPr>
                <a:lnSpc>
                  <a:spcPts val="2000"/>
                </a:lnSpc>
              </a:pPr>
              <a:r>
                <a:rPr lang="en-US" altLang="zh-CN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- </a:t>
              </a:r>
              <a:r>
                <a:rPr lang="zh-CN" altLang="en-US" sz="18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选择使用</a:t>
              </a:r>
              <a:r>
                <a:rPr lang="en-US" altLang="zh-TW" sz="180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QuDedup</a:t>
              </a:r>
              <a:r>
                <a:rPr lang="en-US" altLang="zh-TW" sz="1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  </a:t>
              </a:r>
            </a:p>
            <a:p>
              <a:pPr>
                <a:lnSpc>
                  <a:spcPts val="2000"/>
                </a:lnSpc>
              </a:pPr>
              <a:endPara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endParaRP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CED84BDB-6063-4CEF-8252-52262A4AFBBD}"/>
                </a:ext>
              </a:extLst>
            </p:cNvPr>
            <p:cNvSpPr/>
            <p:nvPr/>
          </p:nvSpPr>
          <p:spPr>
            <a:xfrm>
              <a:off x="723129" y="5107264"/>
              <a:ext cx="526477" cy="97851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altLang="zh-TW" sz="55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 sz="5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0" name="Google Shape;158;p22">
            <a:extLst>
              <a:ext uri="{FF2B5EF4-FFF2-40B4-BE49-F238E27FC236}">
                <a16:creationId xmlns:a16="http://schemas.microsoft.com/office/drawing/2014/main" id="{7BA8A95F-BAF9-5348-A0CE-3A4A77BD2D37}"/>
              </a:ext>
            </a:extLst>
          </p:cNvPr>
          <p:cNvSpPr txBox="1"/>
          <p:nvPr/>
        </p:nvSpPr>
        <p:spPr>
          <a:xfrm>
            <a:off x="5135972" y="6158523"/>
            <a:ext cx="1392407" cy="42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TS-453Dmini</a:t>
            </a:r>
          </a:p>
        </p:txBody>
      </p:sp>
      <p:pic>
        <p:nvPicPr>
          <p:cNvPr id="44" name="圖片 26">
            <a:extLst>
              <a:ext uri="{FF2B5EF4-FFF2-40B4-BE49-F238E27FC236}">
                <a16:creationId xmlns:a16="http://schemas.microsoft.com/office/drawing/2014/main" id="{1DD943C6-9EA6-4429-BA7E-99BBBC6739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222" y="5534212"/>
            <a:ext cx="652780" cy="62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46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矩形: 圓角 166">
            <a:extLst>
              <a:ext uri="{FF2B5EF4-FFF2-40B4-BE49-F238E27FC236}">
                <a16:creationId xmlns:a16="http://schemas.microsoft.com/office/drawing/2014/main" id="{07094414-DE19-4177-94AD-5191EFA9EA8F}"/>
              </a:ext>
            </a:extLst>
          </p:cNvPr>
          <p:cNvSpPr/>
          <p:nvPr/>
        </p:nvSpPr>
        <p:spPr>
          <a:xfrm>
            <a:off x="1010186" y="2298945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0" name="圖片 169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E7A40A8F-16E6-4169-9EA4-2966578A9E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8881" y="4588719"/>
            <a:ext cx="784387" cy="11425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/>
              <a:t>备份数据异地备份与还原，随处取用</a:t>
            </a:r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26331DD1-18DD-4546-A651-D303F95E84C0}"/>
              </a:ext>
            </a:extLst>
          </p:cNvPr>
          <p:cNvSpPr/>
          <p:nvPr/>
        </p:nvSpPr>
        <p:spPr>
          <a:xfrm>
            <a:off x="7605775" y="2289813"/>
            <a:ext cx="3370395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3ABB146-378A-4E0D-A053-F59E77AE43D4}"/>
              </a:ext>
            </a:extLst>
          </p:cNvPr>
          <p:cNvSpPr/>
          <p:nvPr/>
        </p:nvSpPr>
        <p:spPr>
          <a:xfrm>
            <a:off x="4307980" y="2289814"/>
            <a:ext cx="3122427" cy="4124172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Google Shape;1476;p83">
            <a:extLst>
              <a:ext uri="{FF2B5EF4-FFF2-40B4-BE49-F238E27FC236}">
                <a16:creationId xmlns:a16="http://schemas.microsoft.com/office/drawing/2014/main" id="{2B2F6E34-101B-464C-93D9-1B4303404AD5}"/>
              </a:ext>
            </a:extLst>
          </p:cNvPr>
          <p:cNvSpPr/>
          <p:nvPr/>
        </p:nvSpPr>
        <p:spPr>
          <a:xfrm>
            <a:off x="999998" y="1792930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Google Shape;1476;p83">
            <a:extLst>
              <a:ext uri="{FF2B5EF4-FFF2-40B4-BE49-F238E27FC236}">
                <a16:creationId xmlns:a16="http://schemas.microsoft.com/office/drawing/2014/main" id="{ACF01A1B-2FF5-4B1A-BA14-DBA8C70E4AFE}"/>
              </a:ext>
            </a:extLst>
          </p:cNvPr>
          <p:cNvSpPr/>
          <p:nvPr/>
        </p:nvSpPr>
        <p:spPr>
          <a:xfrm>
            <a:off x="7610800" y="1781426"/>
            <a:ext cx="3370395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Google Shape;1476;p83">
            <a:extLst>
              <a:ext uri="{FF2B5EF4-FFF2-40B4-BE49-F238E27FC236}">
                <a16:creationId xmlns:a16="http://schemas.microsoft.com/office/drawing/2014/main" id="{51A3BED6-8A67-41A5-9BA1-8BF0EF1E2D40}"/>
              </a:ext>
            </a:extLst>
          </p:cNvPr>
          <p:cNvSpPr/>
          <p:nvPr/>
        </p:nvSpPr>
        <p:spPr>
          <a:xfrm>
            <a:off x="4300775" y="1781426"/>
            <a:ext cx="3141861" cy="656528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F6205F42-E70E-4B0F-BAA1-1994A5757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629" y="2423361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ç¸éåç">
            <a:extLst>
              <a:ext uri="{FF2B5EF4-FFF2-40B4-BE49-F238E27FC236}">
                <a16:creationId xmlns:a16="http://schemas.microsoft.com/office/drawing/2014/main" id="{8AD7EB05-2D38-4FC7-BA06-E15E736E9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13806" y="3895592"/>
            <a:ext cx="804135" cy="60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CADAA71E-72FA-4AE7-B704-0B27351D9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6259" y="5044863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C32694A7-8170-4EAB-9ED3-F9FE76B893F7}"/>
              </a:ext>
            </a:extLst>
          </p:cNvPr>
          <p:cNvSpPr txBox="1"/>
          <p:nvPr/>
        </p:nvSpPr>
        <p:spPr>
          <a:xfrm>
            <a:off x="4604416" y="1766945"/>
            <a:ext cx="2438504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远程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 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4D37D65-8ABD-474E-B3A1-958482530881}"/>
              </a:ext>
            </a:extLst>
          </p:cNvPr>
          <p:cNvSpPr txBox="1"/>
          <p:nvPr/>
        </p:nvSpPr>
        <p:spPr>
          <a:xfrm>
            <a:off x="7531372" y="1758543"/>
            <a:ext cx="346731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携带使用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(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Extract</a:t>
            </a:r>
            <a:r>
              <a:rPr lang="zh-TW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Tool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还原工具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BEC99C7-C344-4460-A14A-01D6C80CEF7E}"/>
              </a:ext>
            </a:extLst>
          </p:cNvPr>
          <p:cNvSpPr txBox="1"/>
          <p:nvPr/>
        </p:nvSpPr>
        <p:spPr>
          <a:xfrm>
            <a:off x="5722666" y="5925059"/>
            <a:ext cx="184923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云端存取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84C922F8-F264-42AB-9FCB-034EE1D477BF}"/>
              </a:ext>
            </a:extLst>
          </p:cNvPr>
          <p:cNvSpPr txBox="1"/>
          <p:nvPr/>
        </p:nvSpPr>
        <p:spPr>
          <a:xfrm>
            <a:off x="4417980" y="3835737"/>
            <a:ext cx="2466329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支持 </a:t>
            </a:r>
            <a:r>
              <a:rPr lang="en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还原功能，即将推出预览功能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D0583521-1935-425D-AF73-52FD2B25C5F5}"/>
              </a:ext>
            </a:extLst>
          </p:cNvPr>
          <p:cNvSpPr txBox="1"/>
          <p:nvPr/>
        </p:nvSpPr>
        <p:spPr>
          <a:xfrm>
            <a:off x="1382425" y="5888605"/>
            <a:ext cx="2398596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支持 </a:t>
            </a:r>
            <a:r>
              <a:rPr lang="en" altLang="zh-TW" sz="12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QuDedup</a:t>
            </a:r>
            <a:r>
              <a:rPr lang="en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还原功能，即将推出预览功能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9" name="圖片 8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8C593C05-A39E-489A-A241-EAAB6ACDA9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63" y="1416009"/>
            <a:ext cx="793506" cy="788577"/>
          </a:xfrm>
          <a:prstGeom prst="rect">
            <a:avLst/>
          </a:prstGeom>
        </p:spPr>
      </p:pic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1366948" y="1349523"/>
            <a:ext cx="551736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 (Hybrid Backup Sync 3) </a:t>
            </a:r>
            <a:r>
              <a:rPr lang="zh-CN" altLang="en-US" sz="16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混合型备份与同步中心 </a:t>
            </a:r>
            <a:endParaRPr lang="zh-TW" altLang="en-US" sz="16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58766382-DA36-4A47-A838-D3FFEA6579E5}"/>
              </a:ext>
            </a:extLst>
          </p:cNvPr>
          <p:cNvSpPr txBox="1"/>
          <p:nvPr/>
        </p:nvSpPr>
        <p:spPr>
          <a:xfrm>
            <a:off x="1301911" y="1790807"/>
            <a:ext cx="2478859" cy="6309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en-US" altLang="zh-TW" sz="20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经 </a:t>
            </a:r>
            <a:r>
              <a:rPr lang="en-US" altLang="zh-TW" sz="15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HBS 3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2" name="圖形 51">
            <a:extLst>
              <a:ext uri="{FF2B5EF4-FFF2-40B4-BE49-F238E27FC236}">
                <a16:creationId xmlns:a16="http://schemas.microsoft.com/office/drawing/2014/main" id="{C67FFA8C-8329-4295-B211-6C6CB21E38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71890" y="2612078"/>
            <a:ext cx="1376805" cy="10103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6BE999A-D544-4BBB-B211-2E4FB74F47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2022" y="2699821"/>
            <a:ext cx="1049951" cy="832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8AE9E2D1-80BA-4EEC-A967-D151C89476FF}"/>
              </a:ext>
            </a:extLst>
          </p:cNvPr>
          <p:cNvCxnSpPr>
            <a:cxnSpLocks/>
          </p:cNvCxnSpPr>
          <p:nvPr/>
        </p:nvCxnSpPr>
        <p:spPr>
          <a:xfrm>
            <a:off x="3293193" y="3003975"/>
            <a:ext cx="1301077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圖形 56">
            <a:extLst>
              <a:ext uri="{FF2B5EF4-FFF2-40B4-BE49-F238E27FC236}">
                <a16:creationId xmlns:a16="http://schemas.microsoft.com/office/drawing/2014/main" id="{2AE83B03-8F00-423F-9322-6F5BDD71E0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53445" y="2696903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FDE02164-B0ED-422D-9317-82FD8FCE5FA5}"/>
              </a:ext>
            </a:extLst>
          </p:cNvPr>
          <p:cNvCxnSpPr>
            <a:cxnSpLocks/>
          </p:cNvCxnSpPr>
          <p:nvPr/>
        </p:nvCxnSpPr>
        <p:spPr>
          <a:xfrm>
            <a:off x="2620202" y="3818232"/>
            <a:ext cx="0" cy="69240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5553B719-44B2-4680-86A3-7234D376B2B6}"/>
              </a:ext>
            </a:extLst>
          </p:cNvPr>
          <p:cNvSpPr/>
          <p:nvPr/>
        </p:nvSpPr>
        <p:spPr>
          <a:xfrm>
            <a:off x="3453924" y="2616619"/>
            <a:ext cx="1073327" cy="242027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6279F4BD-4A61-4343-B303-585F626FC3AE}"/>
              </a:ext>
            </a:extLst>
          </p:cNvPr>
          <p:cNvSpPr txBox="1"/>
          <p:nvPr/>
        </p:nvSpPr>
        <p:spPr>
          <a:xfrm>
            <a:off x="3142707" y="2588233"/>
            <a:ext cx="1684771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Backup/Restore</a:t>
            </a:r>
            <a:endParaRPr lang="zh-TW" altLang="en-US" sz="10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1847BE53-998C-42BA-94D1-B444A76D9E18}"/>
              </a:ext>
            </a:extLst>
          </p:cNvPr>
          <p:cNvCxnSpPr>
            <a:cxnSpLocks/>
          </p:cNvCxnSpPr>
          <p:nvPr/>
        </p:nvCxnSpPr>
        <p:spPr>
          <a:xfrm>
            <a:off x="5887209" y="3003975"/>
            <a:ext cx="748383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形 69">
            <a:extLst>
              <a:ext uri="{FF2B5EF4-FFF2-40B4-BE49-F238E27FC236}">
                <a16:creationId xmlns:a16="http://schemas.microsoft.com/office/drawing/2014/main" id="{45D5ED61-E706-4F47-A35C-9884BDD56D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49528" y="2685563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AC5C5CE0-94B0-4C4F-854E-1AACF5D935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52306" y="4275178"/>
            <a:ext cx="2033588" cy="880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697732A-6E4A-4CFB-B02A-F53FEF46BD4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049" y="4410644"/>
            <a:ext cx="498391" cy="498391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50C8DEBA-D96E-489B-990B-23D36A93692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76926" y="4321329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5B8828E-3661-45A3-B97A-52FBCED72525}"/>
              </a:ext>
            </a:extLst>
          </p:cNvPr>
          <p:cNvSpPr/>
          <p:nvPr/>
        </p:nvSpPr>
        <p:spPr>
          <a:xfrm>
            <a:off x="6016893" y="4663207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7A541569-9CC4-4AB3-A351-112B985F17B0}"/>
              </a:ext>
            </a:extLst>
          </p:cNvPr>
          <p:cNvSpPr txBox="1"/>
          <p:nvPr/>
        </p:nvSpPr>
        <p:spPr>
          <a:xfrm>
            <a:off x="6004368" y="4636094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6" name="圖形 75">
            <a:extLst>
              <a:ext uri="{FF2B5EF4-FFF2-40B4-BE49-F238E27FC236}">
                <a16:creationId xmlns:a16="http://schemas.microsoft.com/office/drawing/2014/main" id="{43673905-4F31-4762-BB99-3BE2EED47E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83444" y="5745955"/>
            <a:ext cx="586784" cy="5867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8" name="直線單箭頭接點 77">
            <a:extLst>
              <a:ext uri="{FF2B5EF4-FFF2-40B4-BE49-F238E27FC236}">
                <a16:creationId xmlns:a16="http://schemas.microsoft.com/office/drawing/2014/main" id="{D2613E25-6D74-452D-870C-799E12213B08}"/>
              </a:ext>
            </a:extLst>
          </p:cNvPr>
          <p:cNvCxnSpPr>
            <a:cxnSpLocks/>
          </p:cNvCxnSpPr>
          <p:nvPr/>
        </p:nvCxnSpPr>
        <p:spPr>
          <a:xfrm>
            <a:off x="5376836" y="5169004"/>
            <a:ext cx="0" cy="550448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圖形 78">
            <a:extLst>
              <a:ext uri="{FF2B5EF4-FFF2-40B4-BE49-F238E27FC236}">
                <a16:creationId xmlns:a16="http://schemas.microsoft.com/office/drawing/2014/main" id="{DD9DCB33-F77D-4F6C-B04D-6AF91600275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78994" y="5282378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CAD81311-83ED-47AA-A487-3F9C95EDB157}"/>
              </a:ext>
            </a:extLst>
          </p:cNvPr>
          <p:cNvSpPr/>
          <p:nvPr/>
        </p:nvSpPr>
        <p:spPr>
          <a:xfrm>
            <a:off x="9443241" y="5121147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04F31CEA-C992-42B8-A611-F24141FA1D1C}"/>
              </a:ext>
            </a:extLst>
          </p:cNvPr>
          <p:cNvSpPr txBox="1"/>
          <p:nvPr/>
        </p:nvSpPr>
        <p:spPr>
          <a:xfrm>
            <a:off x="9430716" y="5094034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矩形: 圓角 98">
            <a:extLst>
              <a:ext uri="{FF2B5EF4-FFF2-40B4-BE49-F238E27FC236}">
                <a16:creationId xmlns:a16="http://schemas.microsoft.com/office/drawing/2014/main" id="{0B501B59-CE2B-49EA-A285-910F45082213}"/>
              </a:ext>
            </a:extLst>
          </p:cNvPr>
          <p:cNvSpPr/>
          <p:nvPr/>
        </p:nvSpPr>
        <p:spPr>
          <a:xfrm>
            <a:off x="9719402" y="3203870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22E8BF5B-3166-47C8-AF13-5F25BFB6AA52}"/>
              </a:ext>
            </a:extLst>
          </p:cNvPr>
          <p:cNvSpPr txBox="1"/>
          <p:nvPr/>
        </p:nvSpPr>
        <p:spPr>
          <a:xfrm>
            <a:off x="10214736" y="3183198"/>
            <a:ext cx="6866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东京</a:t>
            </a:r>
          </a:p>
        </p:txBody>
      </p:sp>
      <p:pic>
        <p:nvPicPr>
          <p:cNvPr id="101" name="圖形 100">
            <a:extLst>
              <a:ext uri="{FF2B5EF4-FFF2-40B4-BE49-F238E27FC236}">
                <a16:creationId xmlns:a16="http://schemas.microsoft.com/office/drawing/2014/main" id="{A4596CB6-D13C-4FDE-95F7-B5575209561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48379" y="2736653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BF95859-D162-4F9D-A075-EFBD297633A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501" y="3067120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902582E7-677C-4064-A743-33A65D9BC0B8}"/>
              </a:ext>
            </a:extLst>
          </p:cNvPr>
          <p:cNvSpPr/>
          <p:nvPr/>
        </p:nvSpPr>
        <p:spPr>
          <a:xfrm>
            <a:off x="9412626" y="2575422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A2975AB3-671D-4D74-8390-5A6B01D1E217}"/>
              </a:ext>
            </a:extLst>
          </p:cNvPr>
          <p:cNvSpPr txBox="1"/>
          <p:nvPr/>
        </p:nvSpPr>
        <p:spPr>
          <a:xfrm>
            <a:off x="9400102" y="2548309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6" name="圖形 105">
            <a:extLst>
              <a:ext uri="{FF2B5EF4-FFF2-40B4-BE49-F238E27FC236}">
                <a16:creationId xmlns:a16="http://schemas.microsoft.com/office/drawing/2014/main" id="{57CC8DB6-718C-4EE9-B138-A9F70AC4EF4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19319" y="4028482"/>
            <a:ext cx="1745869" cy="982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FB8E6C0-803C-4B97-9A63-980AFE7E153C}"/>
              </a:ext>
            </a:extLst>
          </p:cNvPr>
          <p:cNvSpPr/>
          <p:nvPr/>
        </p:nvSpPr>
        <p:spPr>
          <a:xfrm>
            <a:off x="9383566" y="3867251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46DAF8C1-B2C7-4BDB-A60B-DFFADD79A17E}"/>
              </a:ext>
            </a:extLst>
          </p:cNvPr>
          <p:cNvSpPr txBox="1"/>
          <p:nvPr/>
        </p:nvSpPr>
        <p:spPr>
          <a:xfrm>
            <a:off x="9371042" y="3840138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4" name="接點: 肘形 113">
            <a:extLst>
              <a:ext uri="{FF2B5EF4-FFF2-40B4-BE49-F238E27FC236}">
                <a16:creationId xmlns:a16="http://schemas.microsoft.com/office/drawing/2014/main" id="{11B1E204-2DDF-489A-88FD-F5B2238834E3}"/>
              </a:ext>
            </a:extLst>
          </p:cNvPr>
          <p:cNvCxnSpPr>
            <a:cxnSpLocks/>
          </p:cNvCxnSpPr>
          <p:nvPr/>
        </p:nvCxnSpPr>
        <p:spPr>
          <a:xfrm>
            <a:off x="3346078" y="3308111"/>
            <a:ext cx="1258981" cy="1236101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9C49BB45-F74D-4E59-B6BC-8A5893E2D477}"/>
              </a:ext>
            </a:extLst>
          </p:cNvPr>
          <p:cNvSpPr/>
          <p:nvPr/>
        </p:nvSpPr>
        <p:spPr>
          <a:xfrm>
            <a:off x="3621298" y="3673466"/>
            <a:ext cx="686683" cy="235675"/>
          </a:xfrm>
          <a:prstGeom prst="roundRect">
            <a:avLst>
              <a:gd name="adj" fmla="val 3345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D6220CC-4430-4ADC-85DB-9973D2DA1281}"/>
              </a:ext>
            </a:extLst>
          </p:cNvPr>
          <p:cNvSpPr txBox="1"/>
          <p:nvPr/>
        </p:nvSpPr>
        <p:spPr>
          <a:xfrm>
            <a:off x="3595864" y="3628764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TCP BBR</a:t>
            </a:r>
            <a:endParaRPr lang="zh-TW" altLang="en-US" sz="1200" b="1" spc="-15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88B34C5-885B-4D52-84DE-E0AD7EE9F71A}"/>
              </a:ext>
            </a:extLst>
          </p:cNvPr>
          <p:cNvSpPr/>
          <p:nvPr/>
        </p:nvSpPr>
        <p:spPr>
          <a:xfrm>
            <a:off x="7191908" y="3173391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8" name="圖形 107">
            <a:extLst>
              <a:ext uri="{FF2B5EF4-FFF2-40B4-BE49-F238E27FC236}">
                <a16:creationId xmlns:a16="http://schemas.microsoft.com/office/drawing/2014/main" id="{84E88FD0-DA04-4797-9747-CFE2F70C4357}"/>
              </a:ext>
            </a:extLst>
          </p:cNvPr>
          <p:cNvGrpSpPr/>
          <p:nvPr/>
        </p:nvGrpSpPr>
        <p:grpSpPr>
          <a:xfrm>
            <a:off x="7398246" y="3285153"/>
            <a:ext cx="423405" cy="609177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119" name="手繪多邊形: 圖案 118">
              <a:extLst>
                <a:ext uri="{FF2B5EF4-FFF2-40B4-BE49-F238E27FC236}">
                  <a16:creationId xmlns:a16="http://schemas.microsoft.com/office/drawing/2014/main" id="{D63AD719-8ADE-48AC-8A89-753562A54EB5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手繪多邊形: 圖案 119">
              <a:extLst>
                <a:ext uri="{FF2B5EF4-FFF2-40B4-BE49-F238E27FC236}">
                  <a16:creationId xmlns:a16="http://schemas.microsoft.com/office/drawing/2014/main" id="{98724CBA-B085-4EBA-9517-67848B7B1E75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手繪多邊形: 圖案 120">
              <a:extLst>
                <a:ext uri="{FF2B5EF4-FFF2-40B4-BE49-F238E27FC236}">
                  <a16:creationId xmlns:a16="http://schemas.microsoft.com/office/drawing/2014/main" id="{C2F1F38D-1A35-4303-BD2F-BBA8364BD366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手繪多邊形: 圖案 121">
              <a:extLst>
                <a:ext uri="{FF2B5EF4-FFF2-40B4-BE49-F238E27FC236}">
                  <a16:creationId xmlns:a16="http://schemas.microsoft.com/office/drawing/2014/main" id="{74ED14CB-A1C6-49BD-92BB-FD780AED0B52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手繪多邊形: 圖案 122">
              <a:extLst>
                <a:ext uri="{FF2B5EF4-FFF2-40B4-BE49-F238E27FC236}">
                  <a16:creationId xmlns:a16="http://schemas.microsoft.com/office/drawing/2014/main" id="{66C036A8-25FB-4AA5-B046-35C298809FC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手繪多邊形: 圖案 123">
              <a:extLst>
                <a:ext uri="{FF2B5EF4-FFF2-40B4-BE49-F238E27FC236}">
                  <a16:creationId xmlns:a16="http://schemas.microsoft.com/office/drawing/2014/main" id="{1BDE4CE2-97AD-4C47-BC14-F22F9FBDCEA8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5" name="橢圓 124">
            <a:extLst>
              <a:ext uri="{FF2B5EF4-FFF2-40B4-BE49-F238E27FC236}">
                <a16:creationId xmlns:a16="http://schemas.microsoft.com/office/drawing/2014/main" id="{89AA1B4E-F865-47AF-AEC1-349FD65A36C9}"/>
              </a:ext>
            </a:extLst>
          </p:cNvPr>
          <p:cNvSpPr/>
          <p:nvPr/>
        </p:nvSpPr>
        <p:spPr>
          <a:xfrm>
            <a:off x="7209058" y="5323340"/>
            <a:ext cx="823227" cy="823227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6" name="圖形 107">
            <a:extLst>
              <a:ext uri="{FF2B5EF4-FFF2-40B4-BE49-F238E27FC236}">
                <a16:creationId xmlns:a16="http://schemas.microsoft.com/office/drawing/2014/main" id="{5D5790E6-8F63-4B35-AD5E-A48F888313DF}"/>
              </a:ext>
            </a:extLst>
          </p:cNvPr>
          <p:cNvGrpSpPr/>
          <p:nvPr/>
        </p:nvGrpSpPr>
        <p:grpSpPr>
          <a:xfrm>
            <a:off x="7380173" y="5547409"/>
            <a:ext cx="495447" cy="417305"/>
            <a:chOff x="5683805" y="5518573"/>
            <a:chExt cx="371585" cy="312979"/>
          </a:xfrm>
          <a:solidFill>
            <a:schemeClr val="bg1"/>
          </a:solidFill>
        </p:grpSpPr>
        <p:sp>
          <p:nvSpPr>
            <p:cNvPr id="127" name="手繪多邊形: 圖案 126">
              <a:extLst>
                <a:ext uri="{FF2B5EF4-FFF2-40B4-BE49-F238E27FC236}">
                  <a16:creationId xmlns:a16="http://schemas.microsoft.com/office/drawing/2014/main" id="{7EC99E53-E092-4E08-BBA2-DC5FDB67C893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手繪多邊形: 圖案 127">
              <a:extLst>
                <a:ext uri="{FF2B5EF4-FFF2-40B4-BE49-F238E27FC236}">
                  <a16:creationId xmlns:a16="http://schemas.microsoft.com/office/drawing/2014/main" id="{83FE204B-EB18-4F27-A7F4-69D94CE00A4F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手繪多邊形: 圖案 128">
              <a:extLst>
                <a:ext uri="{FF2B5EF4-FFF2-40B4-BE49-F238E27FC236}">
                  <a16:creationId xmlns:a16="http://schemas.microsoft.com/office/drawing/2014/main" id="{A02E207A-518D-4441-A0C4-F96B73D4939B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手繪多邊形: 圖案 129">
              <a:extLst>
                <a:ext uri="{FF2B5EF4-FFF2-40B4-BE49-F238E27FC236}">
                  <a16:creationId xmlns:a16="http://schemas.microsoft.com/office/drawing/2014/main" id="{577AC6E7-E9C1-492E-B7C4-9CE79EB05484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手繪多邊形: 圖案 130">
              <a:extLst>
                <a:ext uri="{FF2B5EF4-FFF2-40B4-BE49-F238E27FC236}">
                  <a16:creationId xmlns:a16="http://schemas.microsoft.com/office/drawing/2014/main" id="{A928931C-E0FF-481A-8A8E-110745E44679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手繪多邊形: 圖案 131">
              <a:extLst>
                <a:ext uri="{FF2B5EF4-FFF2-40B4-BE49-F238E27FC236}">
                  <a16:creationId xmlns:a16="http://schemas.microsoft.com/office/drawing/2014/main" id="{442B8C23-1096-4D54-93D5-5DBAE9ECFD45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8829E31A-DB1A-455A-AAB8-150A50F1AC30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902DD71-A616-4207-8B32-E854C48EDE45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99CD2D8E-3CF2-4FE9-8FC5-F85A17ABAF9A}"/>
              </a:ext>
            </a:extLst>
          </p:cNvPr>
          <p:cNvGrpSpPr/>
          <p:nvPr/>
        </p:nvGrpSpPr>
        <p:grpSpPr>
          <a:xfrm>
            <a:off x="6957293" y="4243494"/>
            <a:ext cx="1243981" cy="685287"/>
            <a:chOff x="5382236" y="3152426"/>
            <a:chExt cx="932986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36" name="圖形 106">
              <a:extLst>
                <a:ext uri="{FF2B5EF4-FFF2-40B4-BE49-F238E27FC236}">
                  <a16:creationId xmlns:a16="http://schemas.microsoft.com/office/drawing/2014/main" id="{76544BAA-0990-4237-BD66-BD8C1CFE36AB}"/>
                </a:ext>
              </a:extLst>
            </p:cNvPr>
            <p:cNvGrpSpPr/>
            <p:nvPr/>
          </p:nvGrpSpPr>
          <p:grpSpPr>
            <a:xfrm>
              <a:off x="5382236" y="3398651"/>
              <a:ext cx="366237" cy="267740"/>
              <a:chOff x="9637509" y="2915693"/>
              <a:chExt cx="366237" cy="267740"/>
            </a:xfrm>
            <a:solidFill>
              <a:schemeClr val="accent1"/>
            </a:solidFill>
          </p:grpSpPr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FE9E76D6-78F3-49FB-82C0-06BCA46B400B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52" name="圖形 106">
                <a:extLst>
                  <a:ext uri="{FF2B5EF4-FFF2-40B4-BE49-F238E27FC236}">
                    <a16:creationId xmlns:a16="http://schemas.microsoft.com/office/drawing/2014/main" id="{52795A39-2F1B-4DD3-A1F9-F628FE235C31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4" cy="221748"/>
                <a:chOff x="9647019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54" name="手繪多邊形: 圖案 153">
                  <a:extLst>
                    <a:ext uri="{FF2B5EF4-FFF2-40B4-BE49-F238E27FC236}">
                      <a16:creationId xmlns:a16="http://schemas.microsoft.com/office/drawing/2014/main" id="{F1C41560-0DD6-4EF0-852D-257B61F39A89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5" name="手繪多邊形: 圖案 154">
                  <a:extLst>
                    <a:ext uri="{FF2B5EF4-FFF2-40B4-BE49-F238E27FC236}">
                      <a16:creationId xmlns:a16="http://schemas.microsoft.com/office/drawing/2014/main" id="{E98117C0-8451-488E-B8CA-EBEBBFB64A06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656FCF60-52C5-4CAD-BFEF-B1ECD87B1820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圖形 106">
              <a:extLst>
                <a:ext uri="{FF2B5EF4-FFF2-40B4-BE49-F238E27FC236}">
                  <a16:creationId xmlns:a16="http://schemas.microsoft.com/office/drawing/2014/main" id="{92761C02-CF44-434C-A230-CB1A5394266A}"/>
                </a:ext>
              </a:extLst>
            </p:cNvPr>
            <p:cNvGrpSpPr/>
            <p:nvPr/>
          </p:nvGrpSpPr>
          <p:grpSpPr>
            <a:xfrm>
              <a:off x="5948985" y="3398651"/>
              <a:ext cx="366237" cy="267740"/>
              <a:chOff x="10204258" y="2915693"/>
              <a:chExt cx="366237" cy="267740"/>
            </a:xfrm>
            <a:solidFill>
              <a:schemeClr val="accent1"/>
            </a:solidFill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7AB52530-8F01-4451-9382-C433C5ADFD68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7" name="圖形 106">
                <a:extLst>
                  <a:ext uri="{FF2B5EF4-FFF2-40B4-BE49-F238E27FC236}">
                    <a16:creationId xmlns:a16="http://schemas.microsoft.com/office/drawing/2014/main" id="{27BD9274-0D49-48EA-9B1B-168228E25CD4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4" cy="221748"/>
                <a:chOff x="10213768" y="2961685"/>
                <a:chExt cx="306044" cy="221748"/>
              </a:xfrm>
              <a:solidFill>
                <a:schemeClr val="accent1"/>
              </a:solidFill>
            </p:grpSpPr>
            <p:sp>
              <p:nvSpPr>
                <p:cNvPr id="149" name="手繪多邊形: 圖案 148">
                  <a:extLst>
                    <a:ext uri="{FF2B5EF4-FFF2-40B4-BE49-F238E27FC236}">
                      <a16:creationId xmlns:a16="http://schemas.microsoft.com/office/drawing/2014/main" id="{B48BDB31-4C04-4EE7-8A1C-BE1B57E7D2C9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50" name="手繪多邊形: 圖案 149">
                  <a:extLst>
                    <a:ext uri="{FF2B5EF4-FFF2-40B4-BE49-F238E27FC236}">
                      <a16:creationId xmlns:a16="http://schemas.microsoft.com/office/drawing/2014/main" id="{D83BBC39-C73B-46B4-89D6-D12F104BAFFF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AAC11411-3B75-4D07-8BE3-1250C2C26A2F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8" name="圖形 106">
              <a:extLst>
                <a:ext uri="{FF2B5EF4-FFF2-40B4-BE49-F238E27FC236}">
                  <a16:creationId xmlns:a16="http://schemas.microsoft.com/office/drawing/2014/main" id="{9C621A73-D219-4EB2-897B-8BAA0DB689C6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A5AD4B8E-8390-4611-B7AD-BFE536244BE4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41" name="圖形 106">
                <a:extLst>
                  <a:ext uri="{FF2B5EF4-FFF2-40B4-BE49-F238E27FC236}">
                    <a16:creationId xmlns:a16="http://schemas.microsoft.com/office/drawing/2014/main" id="{33CC4CA4-AE73-471F-A096-B6370FF426F7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09" cy="56381"/>
                <a:chOff x="9696177" y="2803301"/>
                <a:chExt cx="277609" cy="56381"/>
              </a:xfrm>
              <a:solidFill>
                <a:schemeClr val="accent1"/>
              </a:solidFill>
            </p:grpSpPr>
            <p:sp>
              <p:nvSpPr>
                <p:cNvPr id="142" name="手繪多邊形: 圖案 141">
                  <a:extLst>
                    <a:ext uri="{FF2B5EF4-FFF2-40B4-BE49-F238E27FC236}">
                      <a16:creationId xmlns:a16="http://schemas.microsoft.com/office/drawing/2014/main" id="{DC953ADF-6F64-49F5-BF59-A77D0DB0065F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3" name="手繪多邊形: 圖案 142">
                  <a:extLst>
                    <a:ext uri="{FF2B5EF4-FFF2-40B4-BE49-F238E27FC236}">
                      <a16:creationId xmlns:a16="http://schemas.microsoft.com/office/drawing/2014/main" id="{CF38A666-379A-4300-89DA-A47DE44DF06A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4" name="手繪多邊形: 圖案 143">
                  <a:extLst>
                    <a:ext uri="{FF2B5EF4-FFF2-40B4-BE49-F238E27FC236}">
                      <a16:creationId xmlns:a16="http://schemas.microsoft.com/office/drawing/2014/main" id="{49EAE718-998D-4D46-9C8E-C66BE5C6EBD2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手繪多邊形: 圖案 144">
                  <a:extLst>
                    <a:ext uri="{FF2B5EF4-FFF2-40B4-BE49-F238E27FC236}">
                      <a16:creationId xmlns:a16="http://schemas.microsoft.com/office/drawing/2014/main" id="{3B8BC2A9-FC8A-4599-B4DE-D49777EDA0BD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240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</p:grp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D44DBDA9-4A6E-44A4-AA9C-486337791C1C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B0D194DC-6238-42C1-8F96-032C4AD589FF}"/>
              </a:ext>
            </a:extLst>
          </p:cNvPr>
          <p:cNvSpPr/>
          <p:nvPr/>
        </p:nvSpPr>
        <p:spPr>
          <a:xfrm>
            <a:off x="6937362" y="4985770"/>
            <a:ext cx="1290123" cy="280565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" name="文字方塊 156">
            <a:extLst>
              <a:ext uri="{FF2B5EF4-FFF2-40B4-BE49-F238E27FC236}">
                <a16:creationId xmlns:a16="http://schemas.microsoft.com/office/drawing/2014/main" id="{73916558-DA67-4F6F-8A8E-AF3B7F879897}"/>
              </a:ext>
            </a:extLst>
          </p:cNvPr>
          <p:cNvSpPr txBox="1"/>
          <p:nvPr/>
        </p:nvSpPr>
        <p:spPr>
          <a:xfrm>
            <a:off x="6745328" y="4979994"/>
            <a:ext cx="1650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CIFS / NFS / FTP</a:t>
            </a:r>
          </a:p>
        </p:txBody>
      </p:sp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6832462" y="1183366"/>
            <a:ext cx="1738725" cy="850888"/>
            <a:chOff x="251519" y="2499741"/>
            <a:chExt cx="1944025" cy="9513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9" name="圖形 168">
            <a:extLst>
              <a:ext uri="{FF2B5EF4-FFF2-40B4-BE49-F238E27FC236}">
                <a16:creationId xmlns:a16="http://schemas.microsoft.com/office/drawing/2014/main" id="{879E94D5-EEF2-48AA-A9B0-E2595339CD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59040" y="4738360"/>
            <a:ext cx="263407" cy="819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8AF8D4AD-6B45-4088-B525-01D0537B3FA6}"/>
              </a:ext>
            </a:extLst>
          </p:cNvPr>
          <p:cNvSpPr/>
          <p:nvPr/>
        </p:nvSpPr>
        <p:spPr>
          <a:xfrm>
            <a:off x="9729744" y="4497070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7" name="圖片 106">
            <a:extLst>
              <a:ext uri="{FF2B5EF4-FFF2-40B4-BE49-F238E27FC236}">
                <a16:creationId xmlns:a16="http://schemas.microsoft.com/office/drawing/2014/main" id="{8782B0F8-14F6-4B1F-8C05-15A40312BE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7441" y="4384726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0483D82A-9977-4327-9585-90A2B0E6497E}"/>
              </a:ext>
            </a:extLst>
          </p:cNvPr>
          <p:cNvSpPr txBox="1"/>
          <p:nvPr/>
        </p:nvSpPr>
        <p:spPr>
          <a:xfrm>
            <a:off x="10039420" y="4474166"/>
            <a:ext cx="993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纽约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3" name="矩形: 圓角 172">
            <a:extLst>
              <a:ext uri="{FF2B5EF4-FFF2-40B4-BE49-F238E27FC236}">
                <a16:creationId xmlns:a16="http://schemas.microsoft.com/office/drawing/2014/main" id="{F7640708-0A46-4B1D-B3B7-189AFFC8C3B5}"/>
              </a:ext>
            </a:extLst>
          </p:cNvPr>
          <p:cNvSpPr/>
          <p:nvPr/>
        </p:nvSpPr>
        <p:spPr>
          <a:xfrm>
            <a:off x="9729744" y="5839685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64658C66-A75B-42E5-90E7-025B2EF6EC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16" y="5660614"/>
            <a:ext cx="498391" cy="498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06CD4A67-BD52-494F-AD01-073DA4597ABA}"/>
              </a:ext>
            </a:extLst>
          </p:cNvPr>
          <p:cNvSpPr txBox="1"/>
          <p:nvPr/>
        </p:nvSpPr>
        <p:spPr>
          <a:xfrm>
            <a:off x="10147992" y="5831277"/>
            <a:ext cx="779483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北京</a:t>
            </a:r>
          </a:p>
        </p:txBody>
      </p:sp>
      <p:sp>
        <p:nvSpPr>
          <p:cNvPr id="174" name="矩形: 圓角 173">
            <a:extLst>
              <a:ext uri="{FF2B5EF4-FFF2-40B4-BE49-F238E27FC236}">
                <a16:creationId xmlns:a16="http://schemas.microsoft.com/office/drawing/2014/main" id="{BA6442C9-8728-4F38-BBE9-4647D79E9300}"/>
              </a:ext>
            </a:extLst>
          </p:cNvPr>
          <p:cNvSpPr/>
          <p:nvPr/>
        </p:nvSpPr>
        <p:spPr>
          <a:xfrm>
            <a:off x="2335202" y="3465555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BF5107-C096-48A0-968B-0B58B907FD6F}"/>
              </a:ext>
            </a:extLst>
          </p:cNvPr>
          <p:cNvSpPr txBox="1"/>
          <p:nvPr/>
        </p:nvSpPr>
        <p:spPr>
          <a:xfrm>
            <a:off x="2503389" y="3419389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5" name="矩形: 圓角 174">
            <a:extLst>
              <a:ext uri="{FF2B5EF4-FFF2-40B4-BE49-F238E27FC236}">
                <a16:creationId xmlns:a16="http://schemas.microsoft.com/office/drawing/2014/main" id="{83F7420D-4EB7-4999-B3BE-F1170E71E050}"/>
              </a:ext>
            </a:extLst>
          </p:cNvPr>
          <p:cNvSpPr/>
          <p:nvPr/>
        </p:nvSpPr>
        <p:spPr>
          <a:xfrm>
            <a:off x="2086224" y="5533586"/>
            <a:ext cx="1171675" cy="276997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EF348650-EA93-4540-93FA-A7A3AA5F69C5}"/>
              </a:ext>
            </a:extLst>
          </p:cNvPr>
          <p:cNvSpPr txBox="1"/>
          <p:nvPr/>
        </p:nvSpPr>
        <p:spPr>
          <a:xfrm>
            <a:off x="2254411" y="5487420"/>
            <a:ext cx="865301" cy="328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Taipei</a:t>
            </a:r>
            <a:endParaRPr lang="zh-TW" altLang="en-US" sz="15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8" name="圖片 67" descr="一張含有 畫畫 的圖片&#10;&#10;自動產生的描述">
            <a:extLst>
              <a:ext uri="{FF2B5EF4-FFF2-40B4-BE49-F238E27FC236}">
                <a16:creationId xmlns:a16="http://schemas.microsoft.com/office/drawing/2014/main" id="{CF9DE27D-31B4-4B41-8F5A-437C5EB926D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381" y="5169005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圖片 165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C030BC60-DDAD-44B7-834B-491D0454AB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9281" y="2579919"/>
            <a:ext cx="784387" cy="1142576"/>
          </a:xfrm>
          <a:prstGeom prst="rect">
            <a:avLst/>
          </a:prstGeom>
        </p:spPr>
      </p:pic>
      <p:pic>
        <p:nvPicPr>
          <p:cNvPr id="65" name="圖片 64" descr="一張含有 畫畫 的圖片&#10;&#10;自動產生的描述">
            <a:extLst>
              <a:ext uri="{FF2B5EF4-FFF2-40B4-BE49-F238E27FC236}">
                <a16:creationId xmlns:a16="http://schemas.microsoft.com/office/drawing/2014/main" id="{9A435CC0-BE76-4F11-9B77-EB0C460FFBF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818" y="3134118"/>
            <a:ext cx="365783" cy="365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702585BE-951E-4A64-A5EA-9C149C5490E0}"/>
              </a:ext>
            </a:extLst>
          </p:cNvPr>
          <p:cNvSpPr/>
          <p:nvPr/>
        </p:nvSpPr>
        <p:spPr>
          <a:xfrm>
            <a:off x="5392622" y="3550516"/>
            <a:ext cx="710596" cy="313587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A7BB382-7579-4F50-A8F2-9AEA6116A655}"/>
              </a:ext>
            </a:extLst>
          </p:cNvPr>
          <p:cNvSpPr txBox="1"/>
          <p:nvPr/>
        </p:nvSpPr>
        <p:spPr>
          <a:xfrm>
            <a:off x="5380098" y="3523403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5555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2684F1-E37C-FF4E-88FE-60F1943F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355" y="383807"/>
            <a:ext cx="11896645" cy="749691"/>
          </a:xfrm>
        </p:spPr>
        <p:txBody>
          <a:bodyPr>
            <a:noAutofit/>
          </a:bodyPr>
          <a:lstStyle/>
          <a:p>
            <a:r>
              <a:rPr lang="en-US" altLang="zh-TW"/>
              <a:t>Virtualization Station</a:t>
            </a:r>
            <a:r>
              <a:rPr lang="zh-TW" altLang="en-US"/>
              <a:t> 虚拟机工作站让一机多用途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4C9598-C693-1741-AEA1-082C48790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322" y="1761192"/>
            <a:ext cx="7929539" cy="4643955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291DE47-6C2C-294D-8CD4-A57C077C545A}"/>
              </a:ext>
            </a:extLst>
          </p:cNvPr>
          <p:cNvSpPr/>
          <p:nvPr/>
        </p:nvSpPr>
        <p:spPr>
          <a:xfrm>
            <a:off x="375676" y="2413275"/>
            <a:ext cx="4944437" cy="9916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350"/>
              </a:lnSpc>
            </a:pP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Virtualization Station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允许您在 </a:t>
            </a: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Turbo NAS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上建立虚拟机器来安装 </a:t>
            </a: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</a:t>
            </a:r>
            <a:r>
              <a:rPr lang="zh-TW" altLang="e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r>
              <a:rPr lang="zh-TW" altLang="e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UNIX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 </a:t>
            </a:r>
            <a:r>
              <a:rPr lang="en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等操作系统：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B6CDE0A-49E8-4166-A721-802D4C4DBF46}"/>
              </a:ext>
            </a:extLst>
          </p:cNvPr>
          <p:cNvSpPr/>
          <p:nvPr/>
        </p:nvSpPr>
        <p:spPr>
          <a:xfrm>
            <a:off x="376408" y="3528583"/>
            <a:ext cx="4830137" cy="194688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使用远程桌面或 </a:t>
            </a:r>
            <a:r>
              <a:rPr lang="en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HDMI </a:t>
            </a: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输出 </a:t>
            </a:r>
            <a:r>
              <a:rPr lang="en-US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en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键盘和鼠标的方式来操作虚拟机</a:t>
            </a:r>
            <a:endParaRPr 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虚拟机导入导出</a:t>
            </a:r>
            <a:endParaRPr 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/>
            </a:endParaRPr>
          </a:p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轻松创建 </a:t>
            </a:r>
            <a:r>
              <a:rPr lang="en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VM </a:t>
            </a: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备份和还原任务或系统缓照</a:t>
            </a:r>
            <a:endParaRPr 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虚拟交换器：支持多种网络模式</a:t>
            </a:r>
            <a:endParaRPr 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marL="180975" indent="-180975">
              <a:lnSpc>
                <a:spcPts val="23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支持 </a:t>
            </a:r>
            <a:r>
              <a:rPr lang="en" altLang="zh-TW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TW" altLang="en-US" sz="1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设备连入</a:t>
            </a:r>
            <a:endParaRPr 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3797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圓角矩形 53"/>
          <p:cNvSpPr/>
          <p:nvPr/>
        </p:nvSpPr>
        <p:spPr>
          <a:xfrm>
            <a:off x="5314202" y="4892701"/>
            <a:ext cx="4613570" cy="1646725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7030A0"/>
              </a:gs>
              <a:gs pos="100000">
                <a:srgbClr val="002A7E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0495728-5284-2243-8533-B93F68E25479}"/>
              </a:ext>
            </a:extLst>
          </p:cNvPr>
          <p:cNvSpPr txBox="1"/>
          <p:nvPr/>
        </p:nvSpPr>
        <p:spPr>
          <a:xfrm>
            <a:off x="5862984" y="5225471"/>
            <a:ext cx="3799396" cy="1255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294" indent="-241294" fontAlgn="base">
              <a:lnSpc>
                <a:spcPts val="3067"/>
              </a:lnSpc>
              <a:buFont typeface="Arial" pitchFamily="34" charset="0"/>
              <a:buChar char="•"/>
            </a:pPr>
            <a:r>
              <a:rPr lang="en-US" altLang="zh-Hant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Surveillance Station 5.1</a:t>
            </a:r>
          </a:p>
          <a:p>
            <a:pPr marL="241294" indent="-241294" fontAlgn="base">
              <a:lnSpc>
                <a:spcPts val="3067"/>
              </a:lnSpc>
              <a:buFont typeface="Arial" pitchFamily="34" charset="0"/>
              <a:buChar char="•"/>
            </a:pPr>
            <a:r>
              <a:rPr lang="en-US" altLang="zh-Hant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路免费频道</a:t>
            </a:r>
          </a:p>
          <a:p>
            <a:pPr marL="241294" indent="-241294" fontAlgn="base">
              <a:lnSpc>
                <a:spcPts val="3067"/>
              </a:lnSpc>
              <a:buFont typeface="Arial" pitchFamily="34" charset="0"/>
              <a:buChar char="•"/>
            </a:pP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40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路最高总频道数扩充</a:t>
            </a:r>
          </a:p>
        </p:txBody>
      </p:sp>
      <p:pic>
        <p:nvPicPr>
          <p:cNvPr id="24" name="圖片 23" descr="00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765" y="5009260"/>
            <a:ext cx="1055244" cy="10552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B9B2E9-437B-E74B-95F3-68CBBB15D7F4}"/>
              </a:ext>
            </a:extLst>
          </p:cNvPr>
          <p:cNvSpPr txBox="1"/>
          <p:nvPr/>
        </p:nvSpPr>
        <p:spPr>
          <a:xfrm>
            <a:off x="5645544" y="1380366"/>
            <a:ext cx="3900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内存需求为 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4GB RAM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或以上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E57F13-44DB-F644-8A3C-E4B12FAE2D95}"/>
              </a:ext>
            </a:extLst>
          </p:cNvPr>
          <p:cNvSpPr txBox="1"/>
          <p:nvPr/>
        </p:nvSpPr>
        <p:spPr>
          <a:xfrm>
            <a:off x="5849389" y="4939855"/>
            <a:ext cx="3690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内存需求适合 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2GB RAM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机型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QVR Pro </a:t>
            </a:r>
            <a:r>
              <a:rPr lang="zh-CN" altLang="en-US"/>
              <a:t>监控应用，守护环境安全</a:t>
            </a:r>
            <a:endParaRPr lang="zh-TW" altLang="en-US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4CAD6709-139F-4268-90DD-073748DEA2E8}"/>
              </a:ext>
            </a:extLst>
          </p:cNvPr>
          <p:cNvSpPr/>
          <p:nvPr/>
        </p:nvSpPr>
        <p:spPr>
          <a:xfrm>
            <a:off x="3813917" y="1878432"/>
            <a:ext cx="6190953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BAEE1FF-DAE5-47DC-B341-27FEAC3B73BA}"/>
              </a:ext>
            </a:extLst>
          </p:cNvPr>
          <p:cNvSpPr/>
          <p:nvPr/>
        </p:nvSpPr>
        <p:spPr>
          <a:xfrm>
            <a:off x="3813917" y="2604336"/>
            <a:ext cx="6190953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BD8EF6D1-45D0-4BC4-9348-718E4B815DF2}"/>
              </a:ext>
            </a:extLst>
          </p:cNvPr>
          <p:cNvSpPr/>
          <p:nvPr/>
        </p:nvSpPr>
        <p:spPr>
          <a:xfrm>
            <a:off x="3813917" y="3330240"/>
            <a:ext cx="6190953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A18A6A8F-DB7C-4B70-B4CA-23A6BFD6BAFB}"/>
              </a:ext>
            </a:extLst>
          </p:cNvPr>
          <p:cNvSpPr/>
          <p:nvPr/>
        </p:nvSpPr>
        <p:spPr>
          <a:xfrm>
            <a:off x="3813917" y="4056144"/>
            <a:ext cx="6190953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0C3E9-C1DD-A44A-ACA2-B606F0B7A1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526" y="1254580"/>
            <a:ext cx="4676804" cy="4219292"/>
          </a:xfrm>
          <a:prstGeom prst="rect">
            <a:avLst/>
          </a:prstGeom>
        </p:spPr>
      </p:pic>
      <p:pic>
        <p:nvPicPr>
          <p:cNvPr id="25" name="圖片 24" descr="003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765" y="1428475"/>
            <a:ext cx="1071197" cy="1069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5658797" y="1996643"/>
            <a:ext cx="4470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5,000+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支兼容网络摄影机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5658797" y="2730631"/>
            <a:ext cx="4470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路免费摄影机频道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5658796" y="3441050"/>
            <a:ext cx="38815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CN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路建议最高摄影机频道使用数</a:t>
            </a:r>
            <a:endParaRPr lang="en-US" altLang="zh-TW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041CDBB1-8D82-8F41-B72E-F86A635A9676}"/>
              </a:ext>
            </a:extLst>
          </p:cNvPr>
          <p:cNvSpPr/>
          <p:nvPr/>
        </p:nvSpPr>
        <p:spPr>
          <a:xfrm>
            <a:off x="5658797" y="4166797"/>
            <a:ext cx="4470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QUSBCam2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观看 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USB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摄影机影像</a:t>
            </a:r>
            <a:endParaRPr lang="en-US" sz="2000"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3801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9D77C375-4089-46B6-A3B5-6A5C5F44D8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6323" y="2306598"/>
            <a:ext cx="5262282" cy="1303338"/>
          </a:xfrm>
        </p:spPr>
        <p:txBody>
          <a:bodyPr>
            <a:noAutofit/>
          </a:bodyPr>
          <a:lstStyle/>
          <a:p>
            <a:pPr>
              <a:lnSpc>
                <a:spcPts val="8500"/>
              </a:lnSpc>
            </a:pPr>
            <a: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超值硬件配置</a:t>
            </a:r>
            <a:b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十八般武艺样样行</a:t>
            </a:r>
            <a:endParaRPr lang="zh-TW" altLang="en-US" sz="4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ED445DF-42F9-47A6-B030-973848F2CC5D}"/>
              </a:ext>
            </a:extLst>
          </p:cNvPr>
          <p:cNvGrpSpPr/>
          <p:nvPr/>
        </p:nvGrpSpPr>
        <p:grpSpPr>
          <a:xfrm>
            <a:off x="6200499" y="4795331"/>
            <a:ext cx="5076266" cy="2129904"/>
            <a:chOff x="6322357" y="4244002"/>
            <a:chExt cx="5076266" cy="243391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4293C1E-226A-472B-8D88-76EFB078F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1F9FCE9B-0D31-4967-8542-98C1431C8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6322357" y="4244002"/>
              <a:ext cx="5076266" cy="2433918"/>
            </a:xfrm>
            <a:prstGeom prst="rect">
              <a:avLst/>
            </a:prstGeom>
          </p:spPr>
        </p:pic>
      </p:grpSp>
      <p:pic>
        <p:nvPicPr>
          <p:cNvPr id="3" name="圖片 2" descr="一張含有 桌, 坐, 電腦, 白色 的圖片&#10;&#10;自動產生的描述">
            <a:extLst>
              <a:ext uri="{FF2B5EF4-FFF2-40B4-BE49-F238E27FC236}">
                <a16:creationId xmlns:a16="http://schemas.microsoft.com/office/drawing/2014/main" id="{46DD999C-741C-4921-80CF-F536B9D383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396" y="1187412"/>
            <a:ext cx="4850472" cy="5249657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5D79BE9-83DB-4993-B32E-9E15E2405D61}"/>
              </a:ext>
            </a:extLst>
          </p:cNvPr>
          <p:cNvSpPr txBox="1"/>
          <p:nvPr/>
        </p:nvSpPr>
        <p:spPr>
          <a:xfrm>
            <a:off x="1834546" y="4883475"/>
            <a:ext cx="1801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b="1">
                <a:solidFill>
                  <a:schemeClr val="bg1"/>
                </a:solidFill>
              </a:rPr>
              <a:t>TS-453Dmini</a:t>
            </a:r>
            <a:endParaRPr kumimoji="1" lang="zh-TW" altLang="en-US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19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36CE7D01-59CB-4844-8BF7-C9801AEF1136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FD433A-24A6-4932-8BDD-D0E6E90D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利用 </a:t>
            </a:r>
            <a:r>
              <a:rPr lang="en-US" altLang="zh-TW"/>
              <a:t>Virtual JBOD </a:t>
            </a:r>
            <a:r>
              <a:rPr lang="zh-TW" altLang="en-US"/>
              <a:t>扩充 </a:t>
            </a:r>
            <a:r>
              <a:rPr lang="en-US" altLang="zh-TW"/>
              <a:t>NAS </a:t>
            </a:r>
            <a:r>
              <a:rPr lang="zh-TW" altLang="en-US"/>
              <a:t>容量</a:t>
            </a:r>
          </a:p>
        </p:txBody>
      </p:sp>
      <p:cxnSp>
        <p:nvCxnSpPr>
          <p:cNvPr id="23" name="肘形接點 22"/>
          <p:cNvCxnSpPr>
            <a:cxnSpLocks/>
          </p:cNvCxnSpPr>
          <p:nvPr/>
        </p:nvCxnSpPr>
        <p:spPr>
          <a:xfrm>
            <a:off x="3509075" y="4531929"/>
            <a:ext cx="5130660" cy="746923"/>
          </a:xfrm>
          <a:prstGeom prst="bentConnector3">
            <a:avLst>
              <a:gd name="adj1" fmla="val 50000"/>
            </a:avLst>
          </a:prstGeom>
          <a:ln w="19050" cap="flat" cmpd="sng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cxnSpLocks/>
          </p:cNvCxnSpPr>
          <p:nvPr/>
        </p:nvCxnSpPr>
        <p:spPr>
          <a:xfrm flipV="1">
            <a:off x="5114280" y="3209486"/>
            <a:ext cx="3025575" cy="1162523"/>
          </a:xfrm>
          <a:prstGeom prst="bentConnector3">
            <a:avLst>
              <a:gd name="adj1" fmla="val 26222"/>
            </a:avLst>
          </a:prstGeom>
          <a:ln w="19050" cmpd="sng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57927" y="3556678"/>
            <a:ext cx="2784309" cy="663890"/>
          </a:xfrm>
          <a:prstGeom prst="rect">
            <a:avLst/>
          </a:prstGeom>
          <a:noFill/>
        </p:spPr>
        <p:txBody>
          <a:bodyPr wrap="square" lIns="121908" tIns="60955" rIns="121908" bIns="60955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2.5GbE / 1GbE</a:t>
            </a:r>
          </a:p>
          <a:p>
            <a:pPr>
              <a:lnSpc>
                <a:spcPts val="2200"/>
              </a:lnSpc>
            </a:pPr>
            <a:r>
              <a:rPr 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iSCSI VJBOD 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联机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94277" y="1996283"/>
            <a:ext cx="3235527" cy="20225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088" y="4078820"/>
            <a:ext cx="2662839" cy="7396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CC35B-65BC-5B4D-8F25-29BFD1CA7E15}"/>
              </a:ext>
            </a:extLst>
          </p:cNvPr>
          <p:cNvSpPr txBox="1"/>
          <p:nvPr/>
        </p:nvSpPr>
        <p:spPr>
          <a:xfrm>
            <a:off x="8969523" y="5732616"/>
            <a:ext cx="1003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TS-963N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15037C-D429-4040-9216-570E94FD4B65}"/>
              </a:ext>
            </a:extLst>
          </p:cNvPr>
          <p:cNvSpPr txBox="1"/>
          <p:nvPr/>
        </p:nvSpPr>
        <p:spPr>
          <a:xfrm>
            <a:off x="9059457" y="2336066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TS-832XU</a:t>
            </a:r>
          </a:p>
        </p:txBody>
      </p:sp>
      <p:sp>
        <p:nvSpPr>
          <p:cNvPr id="9" name="橢圓 8"/>
          <p:cNvSpPr/>
          <p:nvPr/>
        </p:nvSpPr>
        <p:spPr>
          <a:xfrm>
            <a:off x="4318116" y="2978881"/>
            <a:ext cx="1172423" cy="1172575"/>
          </a:xfrm>
          <a:prstGeom prst="ellipse">
            <a:avLst/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 descr="VJBO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31406" y="3181175"/>
            <a:ext cx="796388" cy="699997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FEB6E58-E78A-4984-86E1-B810E6D80AB5}"/>
              </a:ext>
            </a:extLst>
          </p:cNvPr>
          <p:cNvSpPr/>
          <p:nvPr/>
        </p:nvSpPr>
        <p:spPr>
          <a:xfrm>
            <a:off x="4205383" y="1684093"/>
            <a:ext cx="3817165" cy="5786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02A7E"/>
              </a:gs>
              <a:gs pos="0">
                <a:srgbClr val="00A1DA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A79A2AF-CEAB-4EE7-AF90-00CEECC41AB6}"/>
              </a:ext>
            </a:extLst>
          </p:cNvPr>
          <p:cNvSpPr/>
          <p:nvPr/>
        </p:nvSpPr>
        <p:spPr>
          <a:xfrm>
            <a:off x="4500147" y="1736057"/>
            <a:ext cx="3191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最高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</a:t>
            </a:r>
            <a:r>
              <a:rPr lang="en-US" altLang="zh-CN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个</a:t>
            </a:r>
            <a:r>
              <a:rPr lang="zh-CN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CN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VJBOD </a:t>
            </a:r>
            <a:r>
              <a:rPr lang="zh-CN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联机</a:t>
            </a:r>
            <a:endParaRPr lang="zh-TW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18" name="圖片 17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48012EC0-F92E-4FC7-BA94-DE516E72FC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992" y="1495289"/>
            <a:ext cx="3464884" cy="5047118"/>
          </a:xfrm>
          <a:prstGeom prst="rect">
            <a:avLst/>
          </a:prstGeom>
        </p:spPr>
      </p:pic>
      <p:sp>
        <p:nvSpPr>
          <p:cNvPr id="17" name="TextBox 30">
            <a:extLst>
              <a:ext uri="{FF2B5EF4-FFF2-40B4-BE49-F238E27FC236}">
                <a16:creationId xmlns:a16="http://schemas.microsoft.com/office/drawing/2014/main" id="{136E278B-DCA6-CB4E-A84D-D803E2E7DF7B}"/>
              </a:ext>
            </a:extLst>
          </p:cNvPr>
          <p:cNvSpPr txBox="1"/>
          <p:nvPr/>
        </p:nvSpPr>
        <p:spPr>
          <a:xfrm>
            <a:off x="1761889" y="6203853"/>
            <a:ext cx="1378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TS-453Dmini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7916E45-E2B0-D44A-84A9-44B980FD33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436" y="4286131"/>
            <a:ext cx="2458072" cy="153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89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A58137FD-B405-43F6-B2BA-6874536677D6}"/>
              </a:ext>
            </a:extLst>
          </p:cNvPr>
          <p:cNvSpPr/>
          <p:nvPr/>
        </p:nvSpPr>
        <p:spPr>
          <a:xfrm>
            <a:off x="0" y="866274"/>
            <a:ext cx="12192000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5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320845" y="2887544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0592D6"/>
                </a:gs>
                <a:gs pos="67000">
                  <a:srgbClr val="0DB3FE"/>
                </a:gs>
                <a:gs pos="100000">
                  <a:srgbClr val="0DB3FE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/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6051084" y="2907080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65BC5"/>
                </a:gs>
                <a:gs pos="67000">
                  <a:srgbClr val="265BC5"/>
                </a:gs>
                <a:gs pos="100000">
                  <a:srgbClr val="265BC5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867"/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6793097" y="2889347"/>
            <a:ext cx="4361279" cy="456903"/>
          </a:xfrm>
          <a:prstGeom prst="rect">
            <a:avLst/>
          </a:prstGeom>
          <a:gradFill>
            <a:gsLst>
              <a:gs pos="100000">
                <a:srgbClr val="00A1DA"/>
              </a:gs>
              <a:gs pos="0">
                <a:srgbClr val="002A7E"/>
              </a:gs>
            </a:gsLst>
            <a:lin ang="5400000" scaled="0"/>
          </a:gra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CN" altLang="en-US" sz="1867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</a:rPr>
              <a:t>模式二：作为快照保险库备份本机快照</a:t>
            </a:r>
            <a:endParaRPr lang="zh-TW" altLang="en-US" sz="1467" b="1">
              <a:solidFill>
                <a:schemeClr val="bg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203" y="3503095"/>
            <a:ext cx="3610916" cy="2256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33" y="3512807"/>
            <a:ext cx="3610916" cy="22568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12" y="365125"/>
            <a:ext cx="11615803" cy="749691"/>
          </a:xfrm>
        </p:spPr>
        <p:txBody>
          <a:bodyPr>
            <a:normAutofit/>
          </a:bodyPr>
          <a:lstStyle/>
          <a:p>
            <a:r>
              <a:rPr lang="en-US" altLang="zh-CN"/>
              <a:t>QNAP TR &amp; TL </a:t>
            </a:r>
            <a:r>
              <a:rPr lang="zh-TW" altLang="en-US"/>
              <a:t>外接盒支持两种模式扩充 </a:t>
            </a:r>
            <a:r>
              <a:rPr lang="en-US" altLang="zh-CN"/>
              <a:t>NAS</a:t>
            </a:r>
            <a:endParaRPr lang="en-US"/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8437" y="5099315"/>
            <a:ext cx="1418793" cy="105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363" y="3457104"/>
            <a:ext cx="1326440" cy="1347765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8806" y="4157329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8806" y="4665328"/>
            <a:ext cx="765031" cy="685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98806" y="5173328"/>
            <a:ext cx="765031" cy="685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761927" y="3650489"/>
            <a:ext cx="1273477" cy="617875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2191039" y="5699821"/>
            <a:ext cx="1315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8-bay TL-D800C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2-bay TR-002</a:t>
            </a:r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5482918" y="5797228"/>
            <a:ext cx="118173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33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TS-453Dmini</a:t>
            </a:r>
            <a:endParaRPr lang="en-US" sz="1333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2C605E-C7E1-3A43-9E11-05F12A4603FD}"/>
              </a:ext>
            </a:extLst>
          </p:cNvPr>
          <p:cNvSpPr/>
          <p:nvPr/>
        </p:nvSpPr>
        <p:spPr>
          <a:xfrm>
            <a:off x="8964602" y="5676841"/>
            <a:ext cx="1315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8-bay TL-D800C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4-bay TR-004</a:t>
            </a:r>
          </a:p>
          <a:p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2-bay TR-002</a:t>
            </a:r>
            <a:endParaRPr lang="en-US" sz="12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736826" y="2890814"/>
            <a:ext cx="4746092" cy="459421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模式一：作为 </a:t>
            </a:r>
            <a:r>
              <a:rPr lang="en-US" altLang="zh-CN" sz="18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en-US" altLang="zh-CN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扩充储存空间存放档案</a:t>
            </a:r>
            <a:endParaRPr lang="zh-TW" altLang="en-US"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58271" y="1121875"/>
            <a:ext cx="10996903" cy="1684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2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TR &amp; TL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系列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USB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外接盒可有效作为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扩充空间。每台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支持最多两台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装置或一台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TL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装置。</a:t>
            </a:r>
            <a:endParaRPr lang="en-US" altLang="zh-CN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2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支持所有一般存储池可做的操作，例如建立磁盘区并且使用 </a:t>
            </a:r>
            <a:r>
              <a:rPr lang="en-US" altLang="zh-CN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Qfiling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进行档案分类，或是建立快照备份任务将快照备份到 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TR/TL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外接盒。</a:t>
            </a:r>
          </a:p>
        </p:txBody>
      </p:sp>
      <p:pic>
        <p:nvPicPr>
          <p:cNvPr id="29" name="圖片 28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CEFB1853-581E-4E52-B7CC-CFA8B02D32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6579" y="3525870"/>
            <a:ext cx="1640198" cy="2389192"/>
          </a:xfrm>
          <a:prstGeom prst="rect">
            <a:avLst/>
          </a:prstGeom>
        </p:spPr>
      </p:pic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4875" y="5120005"/>
            <a:ext cx="914100" cy="821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615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手提箱, 坐, 行李, 袋 的圖片&#10;&#10;自動產生的描述">
            <a:extLst>
              <a:ext uri="{FF2B5EF4-FFF2-40B4-BE49-F238E27FC236}">
                <a16:creationId xmlns:a16="http://schemas.microsoft.com/office/drawing/2014/main" id="{B833053C-4210-4504-8B43-8B9033A124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372667" y="2740058"/>
            <a:ext cx="1006323" cy="13131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301988"/>
            <a:ext cx="11615803" cy="1019261"/>
          </a:xfrm>
        </p:spPr>
        <p:txBody>
          <a:bodyPr>
            <a:noAutofit/>
          </a:bodyPr>
          <a:lstStyle/>
          <a:p>
            <a:r>
              <a:rPr lang="en-US" altLang="zh-CN"/>
              <a:t>QNAP QNA-UC5G1T </a:t>
            </a:r>
            <a:r>
              <a:rPr lang="zh-TW" altLang="en-US"/>
              <a:t>配件让</a:t>
            </a:r>
            <a:r>
              <a:rPr lang="en-US" altLang="zh-TW"/>
              <a:t> NAS / PC</a:t>
            </a:r>
            <a:r>
              <a:rPr lang="zh-TW" altLang="en-US"/>
              <a:t> </a:t>
            </a:r>
            <a:r>
              <a:rPr lang="en-US" altLang="zh-CN"/>
              <a:t>USB </a:t>
            </a:r>
            <a:r>
              <a:rPr lang="zh-TW" altLang="en-US"/>
              <a:t>转 </a:t>
            </a:r>
            <a:r>
              <a:rPr lang="en-US" altLang="zh-CN"/>
              <a:t>5GbE/2.5GbE</a:t>
            </a:r>
            <a:r>
              <a:rPr lang="zh-TW" altLang="en-US"/>
              <a:t> 也行</a:t>
            </a:r>
            <a:endParaRPr lang="en-US"/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25" t="2914" r="5093" b="6372"/>
          <a:stretch/>
        </p:blipFill>
        <p:spPr>
          <a:xfrm>
            <a:off x="9137704" y="1421583"/>
            <a:ext cx="2715127" cy="3123523"/>
          </a:xfrm>
          <a:prstGeom prst="roundRect">
            <a:avLst>
              <a:gd name="adj" fmla="val 6435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1AE715-FD4B-1D4E-93CD-6FD21887E2A5}"/>
              </a:ext>
            </a:extLst>
          </p:cNvPr>
          <p:cNvSpPr/>
          <p:nvPr/>
        </p:nvSpPr>
        <p:spPr>
          <a:xfrm>
            <a:off x="6996216" y="5333015"/>
            <a:ext cx="3434413" cy="128887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933"/>
              </a:lnSpc>
            </a:pPr>
            <a:r>
              <a:rPr lang="en-US" altLang="zh-CN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QNA </a:t>
            </a:r>
            <a:r>
              <a:rPr lang="zh-CN" alt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系列在 </a:t>
            </a:r>
            <a:r>
              <a:rPr lang="en-US" altLang="zh-CN" sz="13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QTS</a:t>
            </a:r>
            <a:r>
              <a:rPr lang="en-US" altLang="zh-CN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zh-CN" alt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系统不支持以下功能</a:t>
            </a:r>
            <a:r>
              <a:rPr lang="en-US" altLang="zh-CN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:</a:t>
            </a:r>
          </a:p>
          <a:p>
            <a:pPr marL="228594" indent="-228594">
              <a:lnSpc>
                <a:spcPts val="1933"/>
              </a:lnSpc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Port </a:t>
            </a:r>
            <a:r>
              <a:rPr lang="en-US" sz="1333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trunking</a:t>
            </a:r>
            <a:endParaRPr lang="en-US" sz="13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28594" indent="-228594">
              <a:lnSpc>
                <a:spcPts val="1933"/>
              </a:lnSpc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DHCP </a:t>
            </a:r>
            <a:r>
              <a:rPr lang="zh-TW" alt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服务器</a:t>
            </a:r>
          </a:p>
          <a:p>
            <a:pPr marL="228594" indent="-228594">
              <a:lnSpc>
                <a:spcPts val="1933"/>
              </a:lnSpc>
              <a:buFont typeface="Arial" panose="020B0604020202020204" pitchFamily="34" charset="0"/>
              <a:buChar char="•"/>
            </a:pPr>
            <a:r>
              <a:rPr 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RADVD </a:t>
            </a:r>
            <a:r>
              <a:rPr lang="zh-TW" alt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服务器</a:t>
            </a:r>
          </a:p>
          <a:p>
            <a:pPr marL="228594" indent="-228594">
              <a:lnSpc>
                <a:spcPts val="1933"/>
              </a:lnSpc>
              <a:buFont typeface="Arial" panose="020B0604020202020204" pitchFamily="34" charset="0"/>
              <a:buChar char="•"/>
            </a:pPr>
            <a:r>
              <a:rPr lang="zh-TW" altLang="en-US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静态路由</a:t>
            </a:r>
            <a:endParaRPr lang="en-US" sz="13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1334C4-DCBE-354A-8011-AA8100543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7734" y="5373495"/>
            <a:ext cx="267609" cy="24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721">
            <a:extLst>
              <a:ext uri="{FF2B5EF4-FFF2-40B4-BE49-F238E27FC236}">
                <a16:creationId xmlns:a16="http://schemas.microsoft.com/office/drawing/2014/main" id="{200CD91F-176A-5A45-BA2C-F2287062231F}"/>
              </a:ext>
            </a:extLst>
          </p:cNvPr>
          <p:cNvSpPr/>
          <p:nvPr/>
        </p:nvSpPr>
        <p:spPr>
          <a:xfrm>
            <a:off x="9593378" y="3373789"/>
            <a:ext cx="282669" cy="367612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endParaRPr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E6BCFDC0-AC14-6047-82D6-C49FE1029B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6097" y="1226373"/>
            <a:ext cx="2715128" cy="34155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842334" y="3418781"/>
            <a:ext cx="4105525" cy="1951188"/>
          </a:xfrm>
          <a:prstGeom prst="rect">
            <a:avLst/>
          </a:prstGeom>
          <a:noFill/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9733077" y="4863381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原有配线直接升速</a:t>
            </a:r>
            <a:endParaRPr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2156195" y="2165626"/>
            <a:ext cx="1944947" cy="408045"/>
          </a:xfrm>
          <a:prstGeom prst="bentConnector3">
            <a:avLst>
              <a:gd name="adj1" fmla="val 3244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983804" y="3271134"/>
            <a:ext cx="1792689" cy="686059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2678421" y="2012413"/>
            <a:ext cx="4105525" cy="194483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4101145" y="154436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3301387" y="1777404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765940" y="1777404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3321086" y="2878676"/>
            <a:ext cx="1008375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Cat 5e</a:t>
            </a:r>
            <a:endParaRPr lang="en-US"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785639" y="2878676"/>
            <a:ext cx="7541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467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endParaRPr lang="en-US" sz="1467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2157715" y="3431709"/>
            <a:ext cx="254537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7" rIns="91437" bIns="45707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CN" altLang="en-US"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原有配线直接升速</a:t>
            </a:r>
            <a:endParaRPr sz="1867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2060186" y="2765693"/>
            <a:ext cx="2054609" cy="478268"/>
          </a:xfrm>
          <a:prstGeom prst="bentConnector3">
            <a:avLst>
              <a:gd name="adj1" fmla="val 34753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4101145" y="2624488"/>
            <a:ext cx="1313161" cy="9361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519654" y="2847736"/>
            <a:ext cx="1792689" cy="38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QNAP 10G </a:t>
            </a:r>
            <a:r>
              <a:rPr lang="zh-C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交换器</a:t>
            </a:r>
            <a:endParaRPr 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451" y="1840514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280" y="2859427"/>
            <a:ext cx="939120" cy="741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179" y="2316626"/>
            <a:ext cx="2397224" cy="6191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5528502" y="1789133"/>
            <a:ext cx="1719433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91437" rIns="91437" bIns="91437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3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33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3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</a:t>
            </a:r>
            <a:endParaRPr lang="en-US" altLang="zh-TW" sz="1333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28039" y="2160369"/>
            <a:ext cx="864096" cy="9316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42FC717-7BD3-DD41-AF64-59FFB3AE89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021" y="4093153"/>
            <a:ext cx="6290668" cy="2465203"/>
          </a:xfrm>
          <a:prstGeom prst="rect">
            <a:avLst/>
          </a:prstGeom>
          <a:ln w="57150" cap="sq" cmpd="thickThin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6996170" y="1551807"/>
            <a:ext cx="2032929" cy="13131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USB 3.0 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对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r>
              <a:rPr lang="en-US" altLang="zh-CN" sz="1533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网络转换器</a:t>
            </a:r>
            <a:endParaRPr lang="en-US" altLang="zh-CN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13CDF31F-9930-408F-A310-9B29F863EF3F}"/>
              </a:ext>
            </a:extLst>
          </p:cNvPr>
          <p:cNvGrpSpPr/>
          <p:nvPr/>
        </p:nvGrpSpPr>
        <p:grpSpPr>
          <a:xfrm>
            <a:off x="8282546" y="3155213"/>
            <a:ext cx="2867020" cy="544371"/>
            <a:chOff x="6315423" y="2366410"/>
            <a:chExt cx="2150265" cy="408278"/>
          </a:xfrm>
        </p:grpSpPr>
        <p:pic>
          <p:nvPicPr>
            <p:cNvPr id="40" name="圖片 40">
              <a:extLst>
                <a:ext uri="{FF2B5EF4-FFF2-40B4-BE49-F238E27FC236}">
                  <a16:creationId xmlns:a16="http://schemas.microsoft.com/office/drawing/2014/main" id="{5AB0D984-37F3-4295-9B70-85D46F43E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1695"/>
            <a:stretch/>
          </p:blipFill>
          <p:spPr>
            <a:xfrm rot="10800000">
              <a:off x="7817887" y="2366410"/>
              <a:ext cx="647801" cy="2624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F558A8-8405-46B6-8F84-9F2964251D5E}"/>
                </a:ext>
              </a:extLst>
            </p:cNvPr>
            <p:cNvSpPr/>
            <p:nvPr/>
          </p:nvSpPr>
          <p:spPr>
            <a:xfrm>
              <a:off x="6759013" y="2540624"/>
              <a:ext cx="1389625" cy="45719"/>
            </a:xfrm>
            <a:prstGeom prst="rect">
              <a:avLst/>
            </a:prstGeom>
            <a:gradFill flip="none" rotWithShape="1">
              <a:gsLst>
                <a:gs pos="53800">
                  <a:srgbClr val="2A2A2B"/>
                </a:gs>
                <a:gs pos="100000">
                  <a:srgbClr val="030303"/>
                </a:gs>
                <a:gs pos="0">
                  <a:srgbClr val="080500"/>
                </a:gs>
                <a:gs pos="0">
                  <a:srgbClr val="05050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圖片 40">
              <a:extLst>
                <a:ext uri="{FF2B5EF4-FFF2-40B4-BE49-F238E27FC236}">
                  <a16:creationId xmlns:a16="http://schemas.microsoft.com/office/drawing/2014/main" id="{F46E4917-0FC5-47D1-9710-614B73DB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92140" b="-1"/>
            <a:stretch/>
          </p:blipFill>
          <p:spPr>
            <a:xfrm rot="10800000">
              <a:off x="6315423" y="2486108"/>
              <a:ext cx="566080" cy="2885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44260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580F322-DF42-4024-9913-C8E86ED5EB83}"/>
              </a:ext>
            </a:extLst>
          </p:cNvPr>
          <p:cNvSpPr/>
          <p:nvPr/>
        </p:nvSpPr>
        <p:spPr>
          <a:xfrm>
            <a:off x="2339788" y="1544162"/>
            <a:ext cx="3361766" cy="3434375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FFB904D-3FC5-4BE2-9982-FB299AA183D3}"/>
              </a:ext>
            </a:extLst>
          </p:cNvPr>
          <p:cNvSpPr/>
          <p:nvPr/>
        </p:nvSpPr>
        <p:spPr>
          <a:xfrm>
            <a:off x="358879" y="1596480"/>
            <a:ext cx="8726579" cy="4624950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100000">
                <a:srgbClr val="73E3F9">
                  <a:alpha val="1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NAS </a:t>
            </a:r>
            <a:r>
              <a:rPr lang="zh-TW" altLang="en-US"/>
              <a:t>火力进化，让您为未来的战斗做好准备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DFE6E-404E-0342-B8BE-F26A99C86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080319"/>
              </p:ext>
            </p:extLst>
          </p:nvPr>
        </p:nvGraphicFramePr>
        <p:xfrm>
          <a:off x="363223" y="1544163"/>
          <a:ext cx="8726579" cy="4677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1224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3381526">
                  <a:extLst>
                    <a:ext uri="{9D8B030D-6E8A-4147-A177-3AD203B41FA5}">
                      <a16:colId xmlns:a16="http://schemas.microsoft.com/office/drawing/2014/main" val="2737457840"/>
                    </a:ext>
                  </a:extLst>
                </a:gridCol>
              </a:tblGrid>
              <a:tr h="441334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Hant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NAS </a:t>
                      </a: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型号</a:t>
                      </a:r>
                      <a:endParaRPr lang="en-US" sz="16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       </a:t>
                      </a: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QNAP TS-453Dmini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QNAP TS-453Bmini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6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处理器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Intel x86 Celeron J3455 </a:t>
                      </a:r>
                      <a:r>
                        <a:rPr lang="zh-CN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四核</a:t>
                      </a:r>
                      <a:r>
                        <a:rPr lang="en-US" altLang="zh-CN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1.5 GHz</a:t>
                      </a:r>
                      <a:r>
                        <a:rPr lang="zh-CN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altLang="en-US" sz="1600" b="0" i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脉冲频率</a:t>
                      </a:r>
                      <a:r>
                        <a:rPr lang="zh-CN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至</a:t>
                      </a:r>
                      <a:r>
                        <a:rPr lang="en-US" altLang="zh-CN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2.3 GHz</a:t>
                      </a:r>
                      <a:endParaRPr lang="en-US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4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内存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</a:t>
                      </a:r>
                      <a:r>
                        <a:rPr lang="en-US" sz="1600" b="1" kern="1200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DDR4-2400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SODIMM </a:t>
                      </a:r>
                      <a:r>
                        <a:rPr lang="zh-TW" alt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插槽可扩展至 </a:t>
                      </a:r>
                      <a:r>
                        <a:rPr lang="en-US" altLang="zh-TW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DD3L-1866 SODIMM</a:t>
                      </a:r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
可扩展至 </a:t>
                      </a:r>
                      <a:r>
                        <a:rPr lang="en-US" altLang="zh-TW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8GB</a:t>
                      </a:r>
                      <a:endParaRPr lang="en-US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LAN </a:t>
                      </a:r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网络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2.5GbE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1GbE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HDMI </a:t>
                      </a:r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输出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HDMI </a:t>
                      </a:r>
                      <a:r>
                        <a:rPr lang="en-US" sz="1600" b="1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v2.0 60Hz</a:t>
                      </a:r>
                      <a:endParaRPr lang="en-US" altLang="zh-CN" sz="1600" b="1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4K HDMI v1.4b 30Hz</a:t>
                      </a:r>
                      <a:endParaRPr lang="en-US" altLang="zh-CN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处理器显卡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英特尔</a:t>
                      </a:r>
                      <a:r>
                        <a:rPr lang="en-US" altLang="zh-TW" sz="1600" b="1" baseline="300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en-US" altLang="zh-TW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高清显卡 </a:t>
                      </a:r>
                      <a:r>
                        <a:rPr lang="en-US" altLang="zh-TW" sz="1600" b="1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600</a:t>
                      </a:r>
                      <a:endParaRPr lang="zh-TW" altLang="en-US" sz="1600" b="1">
                        <a:solidFill>
                          <a:srgbClr val="FFFF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英特尔</a:t>
                      </a:r>
                      <a:r>
                        <a:rPr lang="en-US" altLang="zh-TW" sz="1600" b="0" baseline="300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en-US" altLang="zh-TW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核芯显卡 </a:t>
                      </a:r>
                      <a:r>
                        <a:rPr lang="en-US" altLang="zh-TW" sz="16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500</a:t>
                      </a:r>
                      <a:endParaRPr lang="zh-TW" altLang="en-US" sz="16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241454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3.1 Gen1</a:t>
                      </a:r>
                      <a:r>
                        <a:rPr lang="zh-TW" altLang="en-US" sz="1600" b="1" i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端口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1400">
                        <a:solidFill>
                          <a:schemeClr val="bg1"/>
                        </a:solidFill>
                        <a:latin typeface="Heiti SC Medium" pitchFamily="2" charset="-128"/>
                        <a:ea typeface="Heiti SC Medium" pitchFamily="2" charset="-128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2.0 </a:t>
                      </a:r>
                      <a:r>
                        <a:rPr lang="zh-TW" altLang="en-US" sz="1600" b="1" i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端口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en-US" sz="16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>
                        <a:solidFill>
                          <a:schemeClr val="bg1"/>
                        </a:solidFill>
                        <a:latin typeface="Heiti SC Medium" pitchFamily="2" charset="-128"/>
                        <a:ea typeface="Heiti SC Medium" pitchFamily="2" charset="-128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06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i="0" kern="12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硬盘插槽数</a:t>
                      </a:r>
                      <a:endParaRPr kumimoji="0" lang="en-US" sz="16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4 x SATA 6Gbps 3.5</a:t>
                      </a:r>
                      <a:r>
                        <a:rPr kumimoji="0" lang="zh-TW" alt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寸</a:t>
                      </a:r>
                      <a:r>
                        <a:rPr kumimoji="0" lang="en-US" altLang="zh-TW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/2.5</a:t>
                      </a:r>
                      <a:r>
                        <a:rPr kumimoji="0" lang="zh-CN" altLang="en-US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寸</a:t>
                      </a:r>
                      <a:r>
                        <a:rPr kumimoji="0" lang="en-US" altLang="zh-C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 HDD/SSD</a:t>
                      </a:r>
                      <a:endParaRPr kumimoji="0" lang="en-US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Heiti SC Medium" pitchFamily="2" charset="-128"/>
                        <a:ea typeface="Heiti SC Medium" pitchFamily="2" charset="-128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</a:tbl>
          </a:graphicData>
        </a:graphic>
      </p:graphicFrame>
      <p:sp>
        <p:nvSpPr>
          <p:cNvPr id="5" name="Google Shape;97;p18">
            <a:extLst>
              <a:ext uri="{FF2B5EF4-FFF2-40B4-BE49-F238E27FC236}">
                <a16:creationId xmlns:a16="http://schemas.microsoft.com/office/drawing/2014/main" id="{AC550B1E-3A75-4149-80F9-92D3DE7A63B9}"/>
              </a:ext>
            </a:extLst>
          </p:cNvPr>
          <p:cNvSpPr txBox="1"/>
          <p:nvPr/>
        </p:nvSpPr>
        <p:spPr>
          <a:xfrm>
            <a:off x="9388895" y="1659199"/>
            <a:ext cx="2444226" cy="9898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CN" altLang="en-US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即将推出延长保固方案</a:t>
            </a:r>
            <a:r>
              <a:rPr lang="en-US" altLang="zh-CN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
</a:t>
            </a:r>
            <a:r>
              <a:rPr lang="zh-CN" altLang="en-US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购买后</a:t>
            </a:r>
            <a:r>
              <a:rPr lang="en-US" altLang="zh-CN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90</a:t>
            </a:r>
            <a:r>
              <a:rPr lang="zh-CN" altLang="en-US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天内可加购三年延长保固、共</a:t>
            </a:r>
            <a:r>
              <a:rPr lang="en-US" altLang="zh-CN" sz="2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</a:t>
            </a:r>
            <a:r>
              <a:rPr lang="zh-CN" altLang="en-US" sz="2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</a:t>
            </a:r>
            <a:r>
              <a:rPr lang="zh-CN" altLang="en-US" sz="1400" b="1">
                <a:solidFill>
                  <a:schemeClr val="dk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保没烦恼</a:t>
            </a:r>
            <a:endParaRPr lang="en-US" sz="1400" b="1">
              <a:solidFill>
                <a:schemeClr val="dk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6" name="Google Shape;101;p18">
            <a:extLst>
              <a:ext uri="{FF2B5EF4-FFF2-40B4-BE49-F238E27FC236}">
                <a16:creationId xmlns:a16="http://schemas.microsoft.com/office/drawing/2014/main" id="{726C3CBD-67AC-7246-B746-43289B2CCAE4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9698" y="2677074"/>
            <a:ext cx="2383423" cy="25900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97;p18">
            <a:extLst>
              <a:ext uri="{FF2B5EF4-FFF2-40B4-BE49-F238E27FC236}">
                <a16:creationId xmlns:a16="http://schemas.microsoft.com/office/drawing/2014/main" id="{8FFC0209-433B-1647-8C84-C008C57C519C}"/>
              </a:ext>
            </a:extLst>
          </p:cNvPr>
          <p:cNvSpPr txBox="1"/>
          <p:nvPr/>
        </p:nvSpPr>
        <p:spPr>
          <a:xfrm>
            <a:off x="9449698" y="5182770"/>
            <a:ext cx="2520017" cy="563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333" b="1">
                <a:solidFill>
                  <a:srgbClr val="3AA1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订购料号
</a:t>
            </a:r>
            <a:r>
              <a:rPr lang="en" sz="1333" b="1">
                <a:solidFill>
                  <a:srgbClr val="3AA1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LIC-NAS-EXTW-GREEN-3Y</a:t>
            </a:r>
          </a:p>
        </p:txBody>
      </p:sp>
      <p:sp>
        <p:nvSpPr>
          <p:cNvPr id="17" name="Google Shape;126;p20">
            <a:extLst>
              <a:ext uri="{FF2B5EF4-FFF2-40B4-BE49-F238E27FC236}">
                <a16:creationId xmlns:a16="http://schemas.microsoft.com/office/drawing/2014/main" id="{CB86421F-79DD-8246-9ED0-9451A9E9E6D1}"/>
              </a:ext>
            </a:extLst>
          </p:cNvPr>
          <p:cNvSpPr txBox="1"/>
          <p:nvPr/>
        </p:nvSpPr>
        <p:spPr>
          <a:xfrm>
            <a:off x="8996777" y="5746014"/>
            <a:ext cx="3228462" cy="12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https://www.qnap.com/service/product-warranty/</a:t>
            </a: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9655677-3D65-4EC0-8C26-193FA2217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0496" y="1454242"/>
            <a:ext cx="756890" cy="89226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0C4F26C9-1EAE-4CDA-9289-F2E81DD5D599}"/>
              </a:ext>
            </a:extLst>
          </p:cNvPr>
          <p:cNvSpPr/>
          <p:nvPr/>
        </p:nvSpPr>
        <p:spPr>
          <a:xfrm>
            <a:off x="2979292" y="2020449"/>
            <a:ext cx="2715538" cy="915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200"/>
              </a:lnSpc>
              <a:defRPr/>
            </a:pPr>
            <a:r>
              <a:rPr lang="zh-CN" altLang="en-US" sz="16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最新 </a:t>
            </a:r>
            <a:r>
              <a:rPr lang="en-US" altLang="zh-CN" sz="16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Intel x86 Celeron J4125 </a:t>
            </a:r>
            <a:r>
              <a:rPr lang="zh-CN" altLang="en-US" sz="16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四核 </a:t>
            </a:r>
            <a:r>
              <a:rPr lang="en-US" altLang="zh-CN" sz="16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2.0 GHz</a:t>
            </a:r>
            <a:r>
              <a:rPr lang="zh-CN" altLang="en-US" sz="16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，脉冲频率至 </a:t>
            </a:r>
            <a:r>
              <a:rPr lang="en-US" altLang="zh-CN" sz="16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2.7 GHz</a:t>
            </a:r>
            <a:endParaRPr lang="en-US" altLang="zh-TW" sz="1600" b="1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2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6">
            <a:extLst>
              <a:ext uri="{FF2B5EF4-FFF2-40B4-BE49-F238E27FC236}">
                <a16:creationId xmlns:a16="http://schemas.microsoft.com/office/drawing/2014/main" id="{2B1F8DE4-1AEB-404E-B643-4C7BAE9ED850}"/>
              </a:ext>
            </a:extLst>
          </p:cNvPr>
          <p:cNvSpPr txBox="1">
            <a:spLocks/>
          </p:cNvSpPr>
          <p:nvPr/>
        </p:nvSpPr>
        <p:spPr>
          <a:xfrm>
            <a:off x="297718" y="5148186"/>
            <a:ext cx="3953082" cy="46762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sz="600">
                <a:solidFill>
                  <a:srgbClr val="D6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CN" altLang="en-US" sz="600">
                <a:solidFill>
                  <a:srgbClr val="D6C9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著作权为威联通科技股份有限公司所有。 威联通科技并保留所有权利。 威联通科技股份有限公司所使用或注册之商标或标章。 档案中所提及之产品及公司名称可能为其他公司所有之商标。</a:t>
            </a:r>
          </a:p>
        </p:txBody>
      </p:sp>
    </p:spTree>
    <p:extLst>
      <p:ext uri="{BB962C8B-B14F-4D97-AF65-F5344CB8AC3E}">
        <p14:creationId xmlns:p14="http://schemas.microsoft.com/office/powerpoint/2010/main" val="1940644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桌, 鍵盤, 電腦, 鼠 的圖片&#10;&#10;自動產生的描述">
            <a:extLst>
              <a:ext uri="{FF2B5EF4-FFF2-40B4-BE49-F238E27FC236}">
                <a16:creationId xmlns:a16="http://schemas.microsoft.com/office/drawing/2014/main" id="{31C1665E-82C8-4E1E-AC9E-E451433327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400" y="2330307"/>
            <a:ext cx="5594126" cy="3497127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8" y="365125"/>
            <a:ext cx="10416058" cy="749691"/>
          </a:xfrm>
        </p:spPr>
        <p:txBody>
          <a:bodyPr>
            <a:normAutofit/>
          </a:bodyPr>
          <a:lstStyle/>
          <a:p>
            <a:r>
              <a:rPr lang="zh-CN" altLang="en-US"/>
              <a:t>中国已成全球第二大的电竞市场</a:t>
            </a:r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638639" y="1173171"/>
            <a:ext cx="109147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在市值超过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2500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亿人民币的中国电竞市场，</a:t>
            </a:r>
            <a:r>
              <a:rPr lang="en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CN Gamers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除了电竞电脑外，究竟还需要哪些高速网通与存储设备可以让您打怪杀敌、打团体战、游戏直播、跟存储数据时都更加如虎添翼？</a:t>
            </a:r>
            <a:endParaRPr lang="en-US" altLang="zh-CN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5673617-0723-2E4B-82EB-ADA337259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" y="2330307"/>
            <a:ext cx="7050462" cy="349712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8660FFD7-0665-9546-8146-9087CB545852}"/>
              </a:ext>
            </a:extLst>
          </p:cNvPr>
          <p:cNvSpPr txBox="1"/>
          <p:nvPr/>
        </p:nvSpPr>
        <p:spPr>
          <a:xfrm>
            <a:off x="153860" y="5999685"/>
            <a:ext cx="11884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数据来源 </a:t>
            </a:r>
            <a:r>
              <a:rPr kumimoji="1" lang="en" altLang="zh-TW" sz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https://newzoo.com/insights/articles/the-global-games-market-will-generate-152-1-billion-in-2019-as-the-u-s-overtakes-china-as-the-biggest-market/</a:t>
            </a:r>
            <a:endParaRPr kumimoji="1" lang="zh-TW" altLang="en-US" sz="12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id="{CDBA44FA-37C8-934E-8810-245168A4A8E8}"/>
              </a:ext>
            </a:extLst>
          </p:cNvPr>
          <p:cNvSpPr/>
          <p:nvPr/>
        </p:nvSpPr>
        <p:spPr>
          <a:xfrm>
            <a:off x="5631389" y="4086953"/>
            <a:ext cx="1204080" cy="4836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30496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: 圓角 8">
            <a:extLst>
              <a:ext uri="{FF2B5EF4-FFF2-40B4-BE49-F238E27FC236}">
                <a16:creationId xmlns:a16="http://schemas.microsoft.com/office/drawing/2014/main" id="{14046D9D-4F3C-461E-A11D-A88F37252F42}"/>
              </a:ext>
            </a:extLst>
          </p:cNvPr>
          <p:cNvSpPr/>
          <p:nvPr/>
        </p:nvSpPr>
        <p:spPr>
          <a:xfrm>
            <a:off x="4338311" y="2749895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7030A0"/>
              </a:gs>
              <a:gs pos="0">
                <a:srgbClr val="002A7E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C9CEBEB-ED22-4548-9A9E-175DC44CBE4B}"/>
              </a:ext>
            </a:extLst>
          </p:cNvPr>
          <p:cNvCxnSpPr/>
          <p:nvPr/>
        </p:nvCxnSpPr>
        <p:spPr>
          <a:xfrm>
            <a:off x="4496269" y="3825688"/>
            <a:ext cx="2612693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圓角 8">
            <a:extLst>
              <a:ext uri="{FF2B5EF4-FFF2-40B4-BE49-F238E27FC236}">
                <a16:creationId xmlns:a16="http://schemas.microsoft.com/office/drawing/2014/main" id="{92F37904-961C-4112-80D8-2E2D6AA13F3B}"/>
              </a:ext>
            </a:extLst>
          </p:cNvPr>
          <p:cNvSpPr/>
          <p:nvPr/>
        </p:nvSpPr>
        <p:spPr>
          <a:xfrm>
            <a:off x="7977932" y="2749895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7030A0"/>
              </a:gs>
              <a:gs pos="0">
                <a:srgbClr val="002A7E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F0BD26FF-497A-472F-8C07-4AD388AB4855}"/>
              </a:ext>
            </a:extLst>
          </p:cNvPr>
          <p:cNvCxnSpPr/>
          <p:nvPr/>
        </p:nvCxnSpPr>
        <p:spPr>
          <a:xfrm>
            <a:off x="8135890" y="3825688"/>
            <a:ext cx="2612693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: 圓角 8">
            <a:extLst>
              <a:ext uri="{FF2B5EF4-FFF2-40B4-BE49-F238E27FC236}">
                <a16:creationId xmlns:a16="http://schemas.microsoft.com/office/drawing/2014/main" id="{F6ADD4E3-71CA-4AB6-999A-88E0BDEE99FE}"/>
              </a:ext>
            </a:extLst>
          </p:cNvPr>
          <p:cNvSpPr/>
          <p:nvPr/>
        </p:nvSpPr>
        <p:spPr>
          <a:xfrm>
            <a:off x="698690" y="2749895"/>
            <a:ext cx="2925292" cy="3301281"/>
          </a:xfrm>
          <a:prstGeom prst="roundRect">
            <a:avLst>
              <a:gd name="adj" fmla="val 3442"/>
            </a:avLst>
          </a:prstGeom>
          <a:gradFill>
            <a:gsLst>
              <a:gs pos="100000">
                <a:srgbClr val="7030A0"/>
              </a:gs>
              <a:gs pos="0">
                <a:srgbClr val="002A7E"/>
              </a:gs>
            </a:gsLst>
            <a:lin ang="5400000" scaled="1"/>
          </a:gradFill>
          <a:ln w="9525">
            <a:noFill/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3800"/>
              <a:t>升级 </a:t>
            </a:r>
            <a:r>
              <a:rPr lang="en-US" altLang="zh-CN" sz="3800"/>
              <a:t>Wi-Fi 6 </a:t>
            </a:r>
            <a:r>
              <a:rPr lang="zh-CN" altLang="en-US" sz="3800"/>
              <a:t>路由器，让有线与无线速度一起飙起来</a:t>
            </a:r>
            <a:endParaRPr lang="zh-TW" altLang="en-US" sz="38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604192" y="1232762"/>
            <a:ext cx="10375808" cy="12091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3000"/>
              </a:lnSpc>
            </a:pP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当您升级了具备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2.5GbE WAN/LAN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埠的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Wi-Fi 6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路由器，更加要一起买一台 
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TS-453Dmini 2.5GbE NAS.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。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当此路由器的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2.5GbE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端口设为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LAN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端口时，搭配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Wi-Fi 6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无线与 </a:t>
            </a:r>
            <a:r>
              <a:rPr lang="en-US" altLang="zh-CN" sz="2000" err="1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GbE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有线多重客户端可有效发挥出区网 </a:t>
            </a:r>
            <a:r>
              <a:rPr lang="en-US" altLang="zh-CN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2.5GbE NAS </a:t>
            </a:r>
            <a:r>
              <a:rPr lang="zh-CN" altLang="en-US" sz="2000">
                <a:solidFill>
                  <a:schemeClr val="bg1"/>
                </a:solidFill>
                <a:latin typeface="微軟正黑體"/>
                <a:ea typeface="微軟正黑體"/>
                <a:cs typeface="Arial"/>
                <a:sym typeface="Microsoft JhengHei"/>
              </a:rPr>
              <a:t>与客户端间传输最高效益！</a:t>
            </a:r>
            <a:endParaRPr lang="en-US" altLang="zh-CN" sz="2000">
              <a:solidFill>
                <a:schemeClr val="bg1"/>
              </a:solidFill>
              <a:latin typeface="微軟正黑體"/>
              <a:ea typeface="微軟正黑體"/>
              <a:cs typeface="Arial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65C542E-9393-1149-A4AD-30D77A0BA8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995" y="4268265"/>
            <a:ext cx="2045903" cy="1534427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3F489656-EE5C-D54D-9AC9-57CEE4E1EDF3}"/>
              </a:ext>
            </a:extLst>
          </p:cNvPr>
          <p:cNvSpPr/>
          <p:nvPr/>
        </p:nvSpPr>
        <p:spPr>
          <a:xfrm>
            <a:off x="745755" y="2985663"/>
            <a:ext cx="28782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TP-Link 
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TL-XDR6060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易展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Turbo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版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AC09225-64BE-D74D-A3B5-8A94F756A83B}"/>
              </a:ext>
            </a:extLst>
          </p:cNvPr>
          <p:cNvSpPr/>
          <p:nvPr/>
        </p:nvSpPr>
        <p:spPr>
          <a:xfrm>
            <a:off x="4477671" y="2985663"/>
            <a:ext cx="2412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Asus 
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AX6600M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灵耀路由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807A041D-83E9-0D43-B632-2B14027C7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371" y="4121033"/>
            <a:ext cx="2335206" cy="19098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567720DB-670A-AD4A-85BC-07E592DAA853}"/>
              </a:ext>
            </a:extLst>
          </p:cNvPr>
          <p:cNvSpPr/>
          <p:nvPr/>
        </p:nvSpPr>
        <p:spPr>
          <a:xfrm>
            <a:off x="8234562" y="2985663"/>
            <a:ext cx="2412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Netgear</a:t>
            </a:r>
            <a:r>
              <a:rPr lang="en-US" altLang="zh-CN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（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美国网件）
</a:t>
            </a:r>
            <a:r>
              <a:rPr lang="en-US" altLang="zh-CN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RAX120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夜鹰路由</a:t>
            </a:r>
            <a:endParaRPr lang="en-US" altLang="zh-CN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EA17718-E9E0-D441-8A89-3CE1FAD6FA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2881" y="3812684"/>
            <a:ext cx="2335207" cy="2335207"/>
          </a:xfrm>
          <a:prstGeom prst="rect">
            <a:avLst/>
          </a:prstGeom>
        </p:spPr>
      </p:pic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7013FC2C-5F91-43AD-963C-ED9966703287}"/>
              </a:ext>
            </a:extLst>
          </p:cNvPr>
          <p:cNvCxnSpPr/>
          <p:nvPr/>
        </p:nvCxnSpPr>
        <p:spPr>
          <a:xfrm>
            <a:off x="856648" y="3825688"/>
            <a:ext cx="2612693" cy="0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499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8" y="365125"/>
            <a:ext cx="10738100" cy="749691"/>
          </a:xfrm>
        </p:spPr>
        <p:txBody>
          <a:bodyPr>
            <a:normAutofit/>
          </a:bodyPr>
          <a:lstStyle/>
          <a:p>
            <a:r>
              <a:rPr lang="zh-CN" altLang="en-US"/>
              <a:t>从此告别卡顿，打团战不延迟的高速交换器</a:t>
            </a:r>
            <a:endParaRPr lang="zh-TW" altLang="en-US"/>
          </a:p>
        </p:txBody>
      </p:sp>
      <p:sp>
        <p:nvSpPr>
          <p:cNvPr id="11" name="矩形: 圓角 8">
            <a:extLst>
              <a:ext uri="{FF2B5EF4-FFF2-40B4-BE49-F238E27FC236}">
                <a16:creationId xmlns:a16="http://schemas.microsoft.com/office/drawing/2014/main" id="{BA85C10B-EE4A-AD48-82B0-E8B4ABC43E38}"/>
              </a:ext>
            </a:extLst>
          </p:cNvPr>
          <p:cNvSpPr/>
          <p:nvPr/>
        </p:nvSpPr>
        <p:spPr>
          <a:xfrm>
            <a:off x="341066" y="1673452"/>
            <a:ext cx="6355784" cy="4891546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Picture 2" descr="https://www.qnap.com/i/_images/product/items/407_s.png?t=1570086655">
            <a:extLst>
              <a:ext uri="{FF2B5EF4-FFF2-40B4-BE49-F238E27FC236}">
                <a16:creationId xmlns:a16="http://schemas.microsoft.com/office/drawing/2014/main" id="{5C0B30D1-D06C-5446-88EE-966F3E211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336" b="33135"/>
          <a:stretch/>
        </p:blipFill>
        <p:spPr bwMode="auto">
          <a:xfrm>
            <a:off x="4139530" y="4900366"/>
            <a:ext cx="2215847" cy="64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www.qnap.com/i/_images/product/items/327_s.png?t=1560145787">
            <a:extLst>
              <a:ext uri="{FF2B5EF4-FFF2-40B4-BE49-F238E27FC236}">
                <a16:creationId xmlns:a16="http://schemas.microsoft.com/office/drawing/2014/main" id="{A2C003F9-2A88-D14D-841F-1F0DACCDAA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064" b="33063"/>
          <a:stretch/>
        </p:blipFill>
        <p:spPr bwMode="auto">
          <a:xfrm>
            <a:off x="689884" y="4839162"/>
            <a:ext cx="2609249" cy="7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AD6E516-4983-5246-A020-18E317A41D5A}"/>
              </a:ext>
            </a:extLst>
          </p:cNvPr>
          <p:cNvSpPr txBox="1"/>
          <p:nvPr/>
        </p:nvSpPr>
        <p:spPr>
          <a:xfrm>
            <a:off x="6951746" y="1737575"/>
            <a:ext cx="5000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无须更换既有布线即可升速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en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endParaRPr lang="zh-TW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7944B94-A10C-4444-9991-AAAFD2324A5A}"/>
              </a:ext>
            </a:extLst>
          </p:cNvPr>
          <p:cNvSpPr txBox="1"/>
          <p:nvPr/>
        </p:nvSpPr>
        <p:spPr>
          <a:xfrm>
            <a:off x="455766" y="1897177"/>
            <a:ext cx="6196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多款支持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en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 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10G 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网络交换器</a:t>
            </a:r>
          </a:p>
        </p:txBody>
      </p:sp>
      <p:graphicFrame>
        <p:nvGraphicFramePr>
          <p:cNvPr id="20" name="Shape 253">
            <a:extLst>
              <a:ext uri="{FF2B5EF4-FFF2-40B4-BE49-F238E27FC236}">
                <a16:creationId xmlns:a16="http://schemas.microsoft.com/office/drawing/2014/main" id="{71BEF758-E246-DE44-AF83-B30DF04391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1248691"/>
              </p:ext>
            </p:extLst>
          </p:nvPr>
        </p:nvGraphicFramePr>
        <p:xfrm>
          <a:off x="7044687" y="2230325"/>
          <a:ext cx="4619151" cy="2863884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{85BE263C-DBD7-4A20-BB59-AAB30ACAA65A}</a:tableStyleId>
              </a:tblPr>
              <a:tblGrid>
                <a:gridCol w="91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25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 b="1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6A3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6A3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6A3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90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>
                    <a:solidFill>
                      <a:srgbClr val="6A3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✔(55m)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sz="19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✔</a:t>
                      </a:r>
                      <a:endParaRPr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文字方塊 20">
            <a:extLst>
              <a:ext uri="{FF2B5EF4-FFF2-40B4-BE49-F238E27FC236}">
                <a16:creationId xmlns:a16="http://schemas.microsoft.com/office/drawing/2014/main" id="{CEEA517A-1E4E-9C41-8F61-8CB504D84F05}"/>
              </a:ext>
            </a:extLst>
          </p:cNvPr>
          <p:cNvSpPr txBox="1"/>
          <p:nvPr/>
        </p:nvSpPr>
        <p:spPr>
          <a:xfrm>
            <a:off x="4025564" y="5569314"/>
            <a:ext cx="2505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QSW-308-1C (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无网管型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C48320-2BBE-6A40-A528-BFA5DB42E81F}"/>
              </a:ext>
            </a:extLst>
          </p:cNvPr>
          <p:cNvSpPr txBox="1"/>
          <p:nvPr/>
        </p:nvSpPr>
        <p:spPr>
          <a:xfrm>
            <a:off x="750916" y="5574149"/>
            <a:ext cx="2627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QSW-1208-8C (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无网管型</a:t>
            </a: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8B1F4AF-2C66-6D44-A156-2117EB274B72}"/>
              </a:ext>
            </a:extLst>
          </p:cNvPr>
          <p:cNvSpPr txBox="1"/>
          <p:nvPr/>
        </p:nvSpPr>
        <p:spPr>
          <a:xfrm>
            <a:off x="4457815" y="5875061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9529FD7-3EF9-E04E-B881-86C1E9C39586}"/>
              </a:ext>
            </a:extLst>
          </p:cNvPr>
          <p:cNvSpPr txBox="1"/>
          <p:nvPr/>
        </p:nvSpPr>
        <p:spPr>
          <a:xfrm>
            <a:off x="1089314" y="5875061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ACEDA30A-03F9-E543-8797-EAB00FF36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63183" y="4700866"/>
            <a:ext cx="2328817" cy="21571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F80F600-4B82-3942-A92E-D222511D21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644" y="2805799"/>
            <a:ext cx="2247728" cy="6959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D9F98B7-25FE-5B48-91EC-E61E78CE7B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5564" y="2886900"/>
            <a:ext cx="2215847" cy="533797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185CCC8A-B8FC-5D44-B5A9-4C2D6858474F}"/>
              </a:ext>
            </a:extLst>
          </p:cNvPr>
          <p:cNvSpPr txBox="1"/>
          <p:nvPr/>
        </p:nvSpPr>
        <p:spPr>
          <a:xfrm>
            <a:off x="750916" y="3431194"/>
            <a:ext cx="2494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QSW-M408-4C (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网管型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B8794A2-4E1F-A54F-AC22-55E762EB3B15}"/>
              </a:ext>
            </a:extLst>
          </p:cNvPr>
          <p:cNvSpPr txBox="1"/>
          <p:nvPr/>
        </p:nvSpPr>
        <p:spPr>
          <a:xfrm>
            <a:off x="1107595" y="3699145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60F44EA-8074-BA43-ADDF-4091AB63153F}"/>
              </a:ext>
            </a:extLst>
          </p:cNvPr>
          <p:cNvSpPr txBox="1"/>
          <p:nvPr/>
        </p:nvSpPr>
        <p:spPr>
          <a:xfrm>
            <a:off x="3925463" y="3410708"/>
            <a:ext cx="2494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QSW-M408-2C (</a:t>
            </a:r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网管型</a:t>
            </a:r>
            <a:r>
              <a:rPr lang="en-US" altLang="zh-TW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23B0629-8A06-4D42-BA60-6B8F35511750}"/>
              </a:ext>
            </a:extLst>
          </p:cNvPr>
          <p:cNvSpPr txBox="1"/>
          <p:nvPr/>
        </p:nvSpPr>
        <p:spPr>
          <a:xfrm>
            <a:off x="4304294" y="3666078"/>
            <a:ext cx="1579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10G/5G/2.5G</a:t>
            </a:r>
          </a:p>
          <a:p>
            <a:r>
              <a:rPr lang="en-US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RJ45 Multi-Gig</a:t>
            </a:r>
            <a:endParaRPr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6951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D8ADDBF-0154-42DC-988F-B0EA0A07CD36}"/>
              </a:ext>
            </a:extLst>
          </p:cNvPr>
          <p:cNvSpPr/>
          <p:nvPr/>
        </p:nvSpPr>
        <p:spPr>
          <a:xfrm rot="16200000">
            <a:off x="7754394" y="314024"/>
            <a:ext cx="1561382" cy="7313835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B12217F-8580-45F5-8686-0C86D7A2BF16}"/>
              </a:ext>
            </a:extLst>
          </p:cNvPr>
          <p:cNvGrpSpPr/>
          <p:nvPr/>
        </p:nvGrpSpPr>
        <p:grpSpPr>
          <a:xfrm>
            <a:off x="0" y="2699113"/>
            <a:ext cx="5705533" cy="4141918"/>
            <a:chOff x="-211209" y="2716081"/>
            <a:chExt cx="5705533" cy="4141918"/>
          </a:xfrm>
        </p:grpSpPr>
        <p:pic>
          <p:nvPicPr>
            <p:cNvPr id="7" name="圖片 6" descr="一張含有 電子用品, 電路 的圖片&#10;&#10;描述是以非常高的可信度產生">
              <a:extLst>
                <a:ext uri="{FF2B5EF4-FFF2-40B4-BE49-F238E27FC236}">
                  <a16:creationId xmlns:a16="http://schemas.microsoft.com/office/drawing/2014/main" id="{01DF78C4-4D59-4402-9141-498245F0B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-211209" y="2716081"/>
              <a:ext cx="5705533" cy="4141918"/>
            </a:xfrm>
            <a:prstGeom prst="rect">
              <a:avLst/>
            </a:prstGeom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F953689-8197-4E82-96C1-E46724CFD94A}"/>
                </a:ext>
              </a:extLst>
            </p:cNvPr>
            <p:cNvGrpSpPr/>
            <p:nvPr/>
          </p:nvGrpSpPr>
          <p:grpSpPr>
            <a:xfrm>
              <a:off x="864154" y="4576449"/>
              <a:ext cx="2290243" cy="1535856"/>
              <a:chOff x="864154" y="4576449"/>
              <a:chExt cx="2290243" cy="1535856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EC89EA0-8BA8-4EE6-83A0-CCF39CDF9EAF}"/>
                  </a:ext>
                </a:extLst>
              </p:cNvPr>
              <p:cNvSpPr/>
              <p:nvPr/>
            </p:nvSpPr>
            <p:spPr>
              <a:xfrm>
                <a:off x="864154" y="5742973"/>
                <a:ext cx="12597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4B70ACD-44C8-4DF6-B054-04168191BA17}"/>
                  </a:ext>
                </a:extLst>
              </p:cNvPr>
              <p:cNvSpPr/>
              <p:nvPr/>
            </p:nvSpPr>
            <p:spPr>
              <a:xfrm>
                <a:off x="2116871" y="4576449"/>
                <a:ext cx="103752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b="1">
                    <a:solidFill>
                      <a:schemeClr val="bg1"/>
                    </a:solidFill>
                    <a:effectLst>
                      <a:outerShdw blurRad="63500" dist="63500" dir="4200000" sx="112000" sy="112000" algn="ctr" rotWithShape="0">
                        <a:srgbClr val="000000">
                          <a:alpha val="91000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2.5GbE </a:t>
                </a:r>
                <a:endParaRPr lang="zh-TW" altLang="en-US">
                  <a:solidFill>
                    <a:schemeClr val="bg1"/>
                  </a:solidFill>
                  <a:effectLst>
                    <a:outerShdw blurRad="63500" dist="63500" dir="4200000" sx="112000" sy="112000" algn="ctr" rotWithShape="0">
                      <a:srgbClr val="000000">
                        <a:alpha val="91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7" y="415924"/>
            <a:ext cx="10975723" cy="1002251"/>
          </a:xfrm>
        </p:spPr>
        <p:txBody>
          <a:bodyPr>
            <a:noAutofit/>
          </a:bodyPr>
          <a:lstStyle/>
          <a:p>
            <a:pPr>
              <a:lnSpc>
                <a:spcPts val="4700"/>
              </a:lnSpc>
            </a:pPr>
            <a:r>
              <a:rPr lang="en-US" altLang="zh-CN"/>
              <a:t>TS-453Dmini </a:t>
            </a:r>
            <a:r>
              <a:rPr lang="zh-CN" altLang="en-US"/>
              <a:t>双独立 </a:t>
            </a:r>
            <a:r>
              <a:rPr lang="en-US" altLang="zh-CN"/>
              <a:t>2.5GbE </a:t>
            </a:r>
            <a:r>
              <a:rPr lang="zh-CN" altLang="en-US"/>
              <a:t>网卡，干掉延迟，</a:t>
            </a:r>
            <a:br>
              <a:rPr lang="en-US" altLang="zh-CN"/>
            </a:br>
            <a:r>
              <a:rPr lang="zh-CN" altLang="en-US"/>
              <a:t>提供上佳连接质量</a:t>
            </a:r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75347CC-1DB1-B749-8BE8-79707FEBB2F4}"/>
              </a:ext>
            </a:extLst>
          </p:cNvPr>
          <p:cNvSpPr/>
          <p:nvPr/>
        </p:nvSpPr>
        <p:spPr>
          <a:xfrm>
            <a:off x="606250" y="1685464"/>
            <a:ext cx="10749791" cy="120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00"/>
              </a:lnSpc>
            </a:pP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TS-453Dmini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搭载双独立 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2.5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千兆网卡，提供更快、更顺畅的网络传输体验。 独立的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可降低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NAS CPU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负载并提供上佳的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TCP / UDP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传输量，拥有双重优势。 大幅降低 </a:t>
            </a:r>
            <a:r>
              <a:rPr lang="en-US" altLang="zh-CN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 </a:t>
            </a:r>
            <a:r>
              <a:rPr lang="zh-CN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的工作量，让多人连线执行得更加流畅。</a:t>
            </a:r>
            <a:endParaRPr lang="en-US" altLang="zh-CN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Microsoft JhengHei"/>
            </a:endParaRPr>
          </a:p>
        </p:txBody>
      </p:sp>
      <p:sp>
        <p:nvSpPr>
          <p:cNvPr id="20" name="圓角矩形 53">
            <a:extLst>
              <a:ext uri="{FF2B5EF4-FFF2-40B4-BE49-F238E27FC236}">
                <a16:creationId xmlns:a16="http://schemas.microsoft.com/office/drawing/2014/main" id="{102FB2C8-5724-4BD3-93B8-361361198AF5}"/>
              </a:ext>
            </a:extLst>
          </p:cNvPr>
          <p:cNvSpPr/>
          <p:nvPr/>
        </p:nvSpPr>
        <p:spPr>
          <a:xfrm>
            <a:off x="5920676" y="5123163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7030A0"/>
              </a:gs>
              <a:gs pos="100000">
                <a:srgbClr val="002A7E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53">
            <a:extLst>
              <a:ext uri="{FF2B5EF4-FFF2-40B4-BE49-F238E27FC236}">
                <a16:creationId xmlns:a16="http://schemas.microsoft.com/office/drawing/2014/main" id="{103D2508-A4DE-45B4-B2D0-0F9ABB8D2191}"/>
              </a:ext>
            </a:extLst>
          </p:cNvPr>
          <p:cNvSpPr/>
          <p:nvPr/>
        </p:nvSpPr>
        <p:spPr>
          <a:xfrm>
            <a:off x="5920676" y="5824452"/>
            <a:ext cx="3943243" cy="597923"/>
          </a:xfrm>
          <a:prstGeom prst="roundRect">
            <a:avLst>
              <a:gd name="adj" fmla="val 10545"/>
            </a:avLst>
          </a:prstGeom>
          <a:gradFill flip="none" rotWithShape="1">
            <a:gsLst>
              <a:gs pos="0">
                <a:srgbClr val="7030A0"/>
              </a:gs>
              <a:gs pos="100000">
                <a:srgbClr val="002A7E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FC6B218-B263-F245-A482-C5B7217F489A}"/>
              </a:ext>
            </a:extLst>
          </p:cNvPr>
          <p:cNvSpPr/>
          <p:nvPr/>
        </p:nvSpPr>
        <p:spPr>
          <a:xfrm>
            <a:off x="6081020" y="5923358"/>
            <a:ext cx="37069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TCP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UDP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，适合多人连接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5AD0BF-CFBD-D949-AD59-23DC5E716E37}"/>
              </a:ext>
            </a:extLst>
          </p:cNvPr>
          <p:cNvSpPr/>
          <p:nvPr/>
        </p:nvSpPr>
        <p:spPr>
          <a:xfrm>
            <a:off x="6271520" y="5224857"/>
            <a:ext cx="3244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更低的 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CPU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资源占用</a:t>
            </a:r>
          </a:p>
        </p:txBody>
      </p:sp>
      <p:pic>
        <p:nvPicPr>
          <p:cNvPr id="31" name="圖片 30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DBAF3270-5681-014F-A662-41008A7FBB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3919" y="2843142"/>
            <a:ext cx="1324033" cy="1926930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6F077135-A7B7-9C4F-830E-9EB7E45878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20" y="2783535"/>
            <a:ext cx="2250722" cy="2250722"/>
          </a:xfrm>
          <a:prstGeom prst="rect">
            <a:avLst/>
          </a:prstGeom>
        </p:spPr>
      </p:pic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C1AB678F-0BEF-0143-B6B2-AABBB5200E7C}"/>
              </a:ext>
            </a:extLst>
          </p:cNvPr>
          <p:cNvCxnSpPr>
            <a:cxnSpLocks/>
          </p:cNvCxnSpPr>
          <p:nvPr/>
        </p:nvCxnSpPr>
        <p:spPr>
          <a:xfrm>
            <a:off x="6843698" y="3756479"/>
            <a:ext cx="2840552" cy="2932"/>
          </a:xfrm>
          <a:prstGeom prst="line">
            <a:avLst/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B7235571-2BBE-5948-9E30-1C456C5446A2}"/>
              </a:ext>
            </a:extLst>
          </p:cNvPr>
          <p:cNvSpPr/>
          <p:nvPr/>
        </p:nvSpPr>
        <p:spPr>
          <a:xfrm>
            <a:off x="7149543" y="3273399"/>
            <a:ext cx="2319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iSCSI 2.5GbE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连接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4DE7739-2943-8E48-9A37-8BC02A41AED1}"/>
              </a:ext>
            </a:extLst>
          </p:cNvPr>
          <p:cNvSpPr/>
          <p:nvPr/>
        </p:nvSpPr>
        <p:spPr>
          <a:xfrm>
            <a:off x="6843698" y="3897693"/>
            <a:ext cx="3012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大容量空间，安装再多游戏也不怕笔记本空间爆掉</a:t>
            </a:r>
          </a:p>
        </p:txBody>
      </p:sp>
    </p:spTree>
    <p:extLst>
      <p:ext uri="{BB962C8B-B14F-4D97-AF65-F5344CB8AC3E}">
        <p14:creationId xmlns:p14="http://schemas.microsoft.com/office/powerpoint/2010/main" val="2277848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微軟正黑體"/>
                <a:ea typeface="微軟正黑體"/>
              </a:rPr>
              <a:t>TS-453Dmini </a:t>
            </a:r>
            <a:r>
              <a:rPr lang="zh-CN" altLang="zh-TW">
                <a:latin typeface="微軟正黑體"/>
                <a:ea typeface="微軟正黑體"/>
              </a:rPr>
              <a:t>前方配置</a:t>
            </a:r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0D22606-D4A4-48F1-A82E-9E8123AB76C2}"/>
              </a:ext>
            </a:extLst>
          </p:cNvPr>
          <p:cNvSpPr/>
          <p:nvPr/>
        </p:nvSpPr>
        <p:spPr>
          <a:xfrm>
            <a:off x="3543300" y="866274"/>
            <a:ext cx="4074459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 descr="一張含有 電子用品, 監視器, 坐, 黑色 的圖片&#10;&#10;自動產生的描述">
            <a:extLst>
              <a:ext uri="{FF2B5EF4-FFF2-40B4-BE49-F238E27FC236}">
                <a16:creationId xmlns:a16="http://schemas.microsoft.com/office/drawing/2014/main" id="{F1624DC3-FC1C-4ED4-B31F-173817F10C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8086" y="1462849"/>
            <a:ext cx="3464884" cy="5047118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4F2FD9E4-972B-4502-A94A-66D97FC053EC}"/>
              </a:ext>
            </a:extLst>
          </p:cNvPr>
          <p:cNvGrpSpPr/>
          <p:nvPr/>
        </p:nvGrpSpPr>
        <p:grpSpPr>
          <a:xfrm>
            <a:off x="2981471" y="2283063"/>
            <a:ext cx="5328811" cy="3370942"/>
            <a:chOff x="2981471" y="2631096"/>
            <a:chExt cx="5328811" cy="3370942"/>
          </a:xfrm>
        </p:grpSpPr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7C54FD50-51DD-4DF4-AFE7-6BCBBA092212}"/>
                </a:ext>
              </a:extLst>
            </p:cNvPr>
            <p:cNvCxnSpPr>
              <a:cxnSpLocks/>
            </p:cNvCxnSpPr>
            <p:nvPr/>
          </p:nvCxnSpPr>
          <p:spPr>
            <a:xfrm>
              <a:off x="2981471" y="6002038"/>
              <a:ext cx="1415717" cy="0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5D4AB93C-883F-4D93-A854-113552903E4A}"/>
                </a:ext>
              </a:extLst>
            </p:cNvPr>
            <p:cNvGrpSpPr/>
            <p:nvPr/>
          </p:nvGrpSpPr>
          <p:grpSpPr>
            <a:xfrm flipH="1">
              <a:off x="2981471" y="2846250"/>
              <a:ext cx="3371202" cy="582752"/>
              <a:chOff x="4717856" y="2826076"/>
              <a:chExt cx="3887132" cy="711496"/>
            </a:xfrm>
          </p:grpSpPr>
          <p:cxnSp>
            <p:nvCxnSpPr>
              <p:cNvPr id="32" name="接點: 肘形 31">
                <a:extLst>
                  <a:ext uri="{FF2B5EF4-FFF2-40B4-BE49-F238E27FC236}">
                    <a16:creationId xmlns:a16="http://schemas.microsoft.com/office/drawing/2014/main" id="{EFE0653B-24B1-43B0-9D00-D0A14ADB56CB}"/>
                  </a:ext>
                </a:extLst>
              </p:cNvPr>
              <p:cNvCxnSpPr>
                <a:cxnSpLocks/>
                <a:endCxn id="33" idx="2"/>
              </p:cNvCxnSpPr>
              <p:nvPr/>
            </p:nvCxnSpPr>
            <p:spPr>
              <a:xfrm flipH="1" flipV="1">
                <a:off x="5494739" y="3181228"/>
                <a:ext cx="3110249" cy="356344"/>
              </a:xfrm>
              <a:prstGeom prst="bentConnector2">
                <a:avLst/>
              </a:prstGeom>
              <a:ln w="19050">
                <a:solidFill>
                  <a:srgbClr val="85D8DE"/>
                </a:solidFill>
                <a:prstDash val="sys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EB960F31-6801-4049-8DE7-19A0D3258568}"/>
                  </a:ext>
                </a:extLst>
              </p:cNvPr>
              <p:cNvSpPr/>
              <p:nvPr/>
            </p:nvSpPr>
            <p:spPr>
              <a:xfrm>
                <a:off x="4717856" y="2826076"/>
                <a:ext cx="1553765" cy="355152"/>
              </a:xfrm>
              <a:prstGeom prst="rect">
                <a:avLst/>
              </a:prstGeom>
              <a:ln w="19050">
                <a:solidFill>
                  <a:srgbClr val="85D8DE"/>
                </a:solidFill>
                <a:prstDash val="solid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760D88B6-6E77-4674-9ADF-FF542A30DD97}"/>
                </a:ext>
              </a:extLst>
            </p:cNvPr>
            <p:cNvCxnSpPr>
              <a:cxnSpLocks/>
            </p:cNvCxnSpPr>
            <p:nvPr/>
          </p:nvCxnSpPr>
          <p:spPr>
            <a:xfrm>
              <a:off x="6497053" y="2631096"/>
              <a:ext cx="1813229" cy="0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圖片 36">
            <a:extLst>
              <a:ext uri="{FF2B5EF4-FFF2-40B4-BE49-F238E27FC236}">
                <a16:creationId xmlns:a16="http://schemas.microsoft.com/office/drawing/2014/main" id="{687B6AA3-D507-4C4A-B4A3-6116C50160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689329" y="6080147"/>
            <a:ext cx="3691219" cy="430307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2026258" y="5469339"/>
            <a:ext cx="95521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电源键</a:t>
            </a:r>
            <a:endParaRPr lang="zh-TW" altLang="en-US" sz="1900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9AECEF8-8139-438D-BBC4-EDFDC457974A}"/>
              </a:ext>
            </a:extLst>
          </p:cNvPr>
          <p:cNvSpPr/>
          <p:nvPr/>
        </p:nvSpPr>
        <p:spPr>
          <a:xfrm>
            <a:off x="8372831" y="4304852"/>
            <a:ext cx="358193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USB 3.2 Gen1 </a:t>
            </a:r>
            <a:r>
              <a:rPr lang="zh-TW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端口和 </a:t>
            </a:r>
            <a:r>
              <a:rPr lang="en-US" altLang="zh-TW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Copy </a:t>
            </a:r>
            <a:r>
              <a:rPr lang="zh-TW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键</a:t>
            </a:r>
            <a:endParaRPr lang="zh-TW" altLang="en-US" sz="190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264214" y="2560843"/>
            <a:ext cx="2717258" cy="1029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LED </a:t>
            </a:r>
            <a:r>
              <a:rPr lang="zh-CN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灯号指示：状态、硬盘 </a:t>
            </a:r>
            <a:r>
              <a:rPr lang="en-US" altLang="zh-CN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1~4</a:t>
            </a:r>
            <a:r>
              <a:rPr lang="zh-CN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、网路、</a:t>
            </a:r>
            <a:r>
              <a:rPr lang="en-US" altLang="zh-CN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USB Copy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5C6ADE2-3CB2-FF48-9EED-67D06FDA2D62}"/>
              </a:ext>
            </a:extLst>
          </p:cNvPr>
          <p:cNvSpPr/>
          <p:nvPr/>
        </p:nvSpPr>
        <p:spPr>
          <a:xfrm>
            <a:off x="8318999" y="2128885"/>
            <a:ext cx="235816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Microsoft JhengHei"/>
              </a:rPr>
              <a:t>可调整亮度的状态灯</a:t>
            </a:r>
            <a:endParaRPr lang="zh-TW" altLang="en-US" sz="1900"/>
          </a:p>
        </p:txBody>
      </p: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D8A33B95-6C59-4881-965C-33FB88A7BBC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66230" y="4489518"/>
            <a:ext cx="2852771" cy="1084588"/>
          </a:xfrm>
          <a:prstGeom prst="bentConnector3">
            <a:avLst>
              <a:gd name="adj1" fmla="val 99965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8">
            <a:extLst>
              <a:ext uri="{FF2B5EF4-FFF2-40B4-BE49-F238E27FC236}">
                <a16:creationId xmlns:a16="http://schemas.microsoft.com/office/drawing/2014/main" id="{FA8ACAF4-068A-4DBA-9A3D-54C1CDC2BD1B}"/>
              </a:ext>
            </a:extLst>
          </p:cNvPr>
          <p:cNvSpPr/>
          <p:nvPr/>
        </p:nvSpPr>
        <p:spPr>
          <a:xfrm>
            <a:off x="8807622" y="1701657"/>
            <a:ext cx="2696946" cy="2064104"/>
          </a:xfrm>
          <a:prstGeom prst="roundRect">
            <a:avLst>
              <a:gd name="adj" fmla="val 3442"/>
            </a:avLst>
          </a:prstGeom>
          <a:solidFill>
            <a:schemeClr val="bg1">
              <a:alpha val="15000"/>
            </a:schemeClr>
          </a:solidFill>
          <a:ln w="9525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4FF521B-E64A-47AC-920F-348C68E26B98}"/>
              </a:ext>
            </a:extLst>
          </p:cNvPr>
          <p:cNvSpPr/>
          <p:nvPr/>
        </p:nvSpPr>
        <p:spPr>
          <a:xfrm>
            <a:off x="4222376" y="866274"/>
            <a:ext cx="4074459" cy="5991726"/>
          </a:xfrm>
          <a:prstGeom prst="rect">
            <a:avLst/>
          </a:prstGeom>
          <a:gradFill flip="none" rotWithShape="1">
            <a:gsLst>
              <a:gs pos="0">
                <a:srgbClr val="73E3F9">
                  <a:alpha val="0"/>
                </a:srgbClr>
              </a:gs>
              <a:gs pos="100000">
                <a:srgbClr val="73E3F9">
                  <a:alpha val="7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 descr="一張含有 黑色, 相片, 電腦, 膝上型電腦 的圖片&#10;&#10;自動產生的描述">
            <a:extLst>
              <a:ext uri="{FF2B5EF4-FFF2-40B4-BE49-F238E27FC236}">
                <a16:creationId xmlns:a16="http://schemas.microsoft.com/office/drawing/2014/main" id="{AD75C228-6313-F042-A3A3-8566571235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571" y="1054477"/>
            <a:ext cx="7583524" cy="554891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F4AD9B2-538F-004B-847E-20A132433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673709">
            <a:off x="2789331" y="2334222"/>
            <a:ext cx="1276765" cy="6530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4A145B9-9261-3C4F-9F71-FBA2A6198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673709">
            <a:off x="2947701" y="2040900"/>
            <a:ext cx="1276765" cy="6530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DCBD90C3-EF27-9946-A6B6-B8EF49AB2078}"/>
              </a:ext>
            </a:extLst>
          </p:cNvPr>
          <p:cNvSpPr txBox="1"/>
          <p:nvPr/>
        </p:nvSpPr>
        <p:spPr>
          <a:xfrm>
            <a:off x="527330" y="2874837"/>
            <a:ext cx="2880624" cy="954099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双通道内存支持
</a:t>
            </a:r>
            <a:endParaRPr lang="en-US" altLang="zh-TW" sz="28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825B4E-46AB-5343-B647-D08DCB4FE3EA}"/>
              </a:ext>
            </a:extLst>
          </p:cNvPr>
          <p:cNvSpPr txBox="1"/>
          <p:nvPr/>
        </p:nvSpPr>
        <p:spPr>
          <a:xfrm>
            <a:off x="479902" y="3447661"/>
            <a:ext cx="3193298" cy="2668415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285750" indent="-285750">
              <a:lnSpc>
                <a:spcPts val="25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DDR4 2400 MHz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SO-DIMM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插槽，总和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8 GB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 x 4 GB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）
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TS-453Dmini-4G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用户可日后订购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4GB 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内存模块，轻松升级至最高总和 </a:t>
            </a:r>
            <a:r>
              <a:rPr lang="en-US" altLang="zh-TW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8 GB</a:t>
            </a:r>
            <a:r>
              <a:rPr lang="zh-TW" altLang="en-US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，保障多人连线传输的稳定性与效能</a:t>
            </a:r>
            <a:endParaRPr lang="en-US" altLang="zh-TW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6DF80DB1-A303-446C-9010-A3079AC68BC7}"/>
              </a:ext>
            </a:extLst>
          </p:cNvPr>
          <p:cNvCxnSpPr>
            <a:cxnSpLocks/>
          </p:cNvCxnSpPr>
          <p:nvPr/>
        </p:nvCxnSpPr>
        <p:spPr>
          <a:xfrm>
            <a:off x="3241056" y="3190237"/>
            <a:ext cx="3030801" cy="1342522"/>
          </a:xfrm>
          <a:prstGeom prst="bentConnector3">
            <a:avLst>
              <a:gd name="adj1" fmla="val 50000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標題 3">
            <a:extLst>
              <a:ext uri="{FF2B5EF4-FFF2-40B4-BE49-F238E27FC236}">
                <a16:creationId xmlns:a16="http://schemas.microsoft.com/office/drawing/2014/main" id="{2EC2F8B2-33A2-45E2-8BFF-1A699FDD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4400"/>
              </a:lnSpc>
            </a:pPr>
            <a:r>
              <a:rPr lang="en-US" altLang="zh-CN"/>
              <a:t>8GB </a:t>
            </a:r>
            <a:r>
              <a:rPr lang="zh-TW" altLang="en-US"/>
              <a:t>大内存，支持多应用与多台设备同时连接</a:t>
            </a:r>
            <a:endParaRPr lang="zh-CN" altLang="zh-TW"/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6490B6A6-1D6A-FA45-8227-66C691B58545}"/>
              </a:ext>
            </a:extLst>
          </p:cNvPr>
          <p:cNvSpPr txBox="1"/>
          <p:nvPr/>
        </p:nvSpPr>
        <p:spPr>
          <a:xfrm>
            <a:off x="8665574" y="4090172"/>
            <a:ext cx="3432989" cy="350985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删除螺丝即可开盖访问内存插槽</a:t>
            </a:r>
            <a:endParaRPr 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B5CA2735-FFC2-404D-A031-221F5A1A0D88}"/>
              </a:ext>
            </a:extLst>
          </p:cNvPr>
          <p:cNvSpPr/>
          <p:nvPr/>
        </p:nvSpPr>
        <p:spPr>
          <a:xfrm>
            <a:off x="6598900" y="6094169"/>
            <a:ext cx="539746" cy="525401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18D94048-4224-4032-8165-49E3A49080AE}"/>
              </a:ext>
            </a:extLst>
          </p:cNvPr>
          <p:cNvGrpSpPr/>
          <p:nvPr/>
        </p:nvGrpSpPr>
        <p:grpSpPr>
          <a:xfrm>
            <a:off x="7589603" y="5390863"/>
            <a:ext cx="1035675" cy="1008150"/>
            <a:chOff x="7510829" y="4753980"/>
            <a:chExt cx="1035675" cy="100815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F7058B8E-7F4A-4800-B8A4-053FF7118D54}"/>
                </a:ext>
              </a:extLst>
            </p:cNvPr>
            <p:cNvSpPr/>
            <p:nvPr/>
          </p:nvSpPr>
          <p:spPr>
            <a:xfrm>
              <a:off x="7510829" y="4753980"/>
              <a:ext cx="1035675" cy="1008150"/>
            </a:xfrm>
            <a:prstGeom prst="ellipse">
              <a:avLst/>
            </a:prstGeom>
            <a:solidFill>
              <a:srgbClr val="080139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1" name="圖片 30" descr="一張含有 黑色, 相片, 電腦, 膝上型電腦 的圖片&#10;&#10;自動產生的描述">
              <a:extLst>
                <a:ext uri="{FF2B5EF4-FFF2-40B4-BE49-F238E27FC236}">
                  <a16:creationId xmlns:a16="http://schemas.microsoft.com/office/drawing/2014/main" id="{45AF3455-9421-4A39-9A8C-8B80FB64C5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40809" y="4893069"/>
              <a:ext cx="556026" cy="684834"/>
            </a:xfrm>
            <a:prstGeom prst="rect">
              <a:avLst/>
            </a:prstGeom>
          </p:spPr>
        </p:pic>
      </p:grp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9F80BB87-69FB-4EC6-B158-A950EEB064AA}"/>
              </a:ext>
            </a:extLst>
          </p:cNvPr>
          <p:cNvCxnSpPr>
            <a:cxnSpLocks/>
            <a:stCxn id="30" idx="0"/>
            <a:endCxn id="32" idx="1"/>
          </p:cNvCxnSpPr>
          <p:nvPr/>
        </p:nvCxnSpPr>
        <p:spPr>
          <a:xfrm flipV="1">
            <a:off x="6868773" y="5538503"/>
            <a:ext cx="872501" cy="55566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D03830E3-D7DB-4601-89B4-76D001C48AFA}"/>
              </a:ext>
            </a:extLst>
          </p:cNvPr>
          <p:cNvCxnSpPr>
            <a:cxnSpLocks/>
            <a:endCxn id="32" idx="4"/>
          </p:cNvCxnSpPr>
          <p:nvPr/>
        </p:nvCxnSpPr>
        <p:spPr>
          <a:xfrm flipV="1">
            <a:off x="7075034" y="6399013"/>
            <a:ext cx="1032407" cy="14191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0">
            <a:extLst>
              <a:ext uri="{FF2B5EF4-FFF2-40B4-BE49-F238E27FC236}">
                <a16:creationId xmlns:a16="http://schemas.microsoft.com/office/drawing/2014/main" id="{C41E8356-BF08-D049-850E-F7FF525CD84A}"/>
              </a:ext>
            </a:extLst>
          </p:cNvPr>
          <p:cNvSpPr txBox="1"/>
          <p:nvPr/>
        </p:nvSpPr>
        <p:spPr>
          <a:xfrm>
            <a:off x="8993628" y="2315751"/>
            <a:ext cx="2447129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TS-453Dmini-</a:t>
            </a:r>
            <a:r>
              <a:rPr lang="en-US" sz="20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4G</a:t>
            </a:r>
          </a:p>
          <a:p>
            <a:r>
              <a:rPr 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4 GB RAM (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1 x 4 GB</a:t>
            </a:r>
            <a:r>
              <a:rPr 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)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08AAFBD9-4A74-3640-B2B2-7B54E61AD5FC}"/>
              </a:ext>
            </a:extLst>
          </p:cNvPr>
          <p:cNvSpPr txBox="1"/>
          <p:nvPr/>
        </p:nvSpPr>
        <p:spPr>
          <a:xfrm>
            <a:off x="9016185" y="3041924"/>
            <a:ext cx="2430116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TS-453Dmini-</a:t>
            </a:r>
            <a:r>
              <a:rPr lang="en-US" sz="20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8G</a:t>
            </a:r>
            <a:r>
              <a:rPr 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r>
              <a:rPr 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8 GB RAM (2 x 4 GB)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DDA3F9D2-8E23-1648-8EB1-BF9855FB8BD9}"/>
              </a:ext>
            </a:extLst>
          </p:cNvPr>
          <p:cNvSpPr txBox="1"/>
          <p:nvPr/>
        </p:nvSpPr>
        <p:spPr>
          <a:xfrm>
            <a:off x="8958460" y="1780167"/>
            <a:ext cx="2696946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CN" sz="2400" b="1" u="sng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NAS </a:t>
            </a:r>
            <a:r>
              <a:rPr lang="zh-CN" altLang="en-US" sz="2400" b="1" u="sng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订购料号</a:t>
            </a:r>
            <a:endParaRPr lang="en-US" altLang="zh-CN" sz="2400" b="1" u="sng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cxnSp>
        <p:nvCxnSpPr>
          <p:cNvPr id="27" name="接點: 肘形 26">
            <a:extLst>
              <a:ext uri="{FF2B5EF4-FFF2-40B4-BE49-F238E27FC236}">
                <a16:creationId xmlns:a16="http://schemas.microsoft.com/office/drawing/2014/main" id="{AAE9527D-0F08-4AEE-B280-A74D8FB77BF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279869" y="4650164"/>
            <a:ext cx="953952" cy="708825"/>
          </a:xfrm>
          <a:prstGeom prst="bentConnector3">
            <a:avLst>
              <a:gd name="adj1" fmla="val -42"/>
            </a:avLst>
          </a:prstGeom>
          <a:ln w="19050">
            <a:solidFill>
              <a:srgbClr val="85D8DE"/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378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2596</Words>
  <Application>Microsoft Office PowerPoint</Application>
  <PresentationFormat>寬螢幕</PresentationFormat>
  <Paragraphs>367</Paragraphs>
  <Slides>34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2" baseType="lpstr">
      <vt:lpstr>微軟正黑體</vt:lpstr>
      <vt:lpstr>微軟正黑體</vt:lpstr>
      <vt:lpstr>Arial</vt:lpstr>
      <vt:lpstr>Calibri</vt:lpstr>
      <vt:lpstr>Calibri Light</vt:lpstr>
      <vt:lpstr>Corbel</vt:lpstr>
      <vt:lpstr>Oswald Medium</vt:lpstr>
      <vt:lpstr>Office 佈景主題</vt:lpstr>
      <vt:lpstr>PowerPoint 簡報</vt:lpstr>
      <vt:lpstr>PowerPoint 簡報</vt:lpstr>
      <vt:lpstr>超值硬件配置 十八般武艺样样行</vt:lpstr>
      <vt:lpstr>中国已成全球第二大的电竞市场</vt:lpstr>
      <vt:lpstr>升级 Wi-Fi 6 路由器，让有线与无线速度一起飙起来</vt:lpstr>
      <vt:lpstr>从此告别卡顿，打团战不延迟的高速交换器</vt:lpstr>
      <vt:lpstr>TS-453Dmini 双独立 2.5GbE 网卡，干掉延迟， 提供上佳连接质量</vt:lpstr>
      <vt:lpstr>TS-453Dmini 前方配置</vt:lpstr>
      <vt:lpstr>8GB 大内存，支持多应用与多台设备同时连接</vt:lpstr>
      <vt:lpstr>四盘位 48TB+ 海量存储能力</vt:lpstr>
      <vt:lpstr>快速上手的 HDD 与 SSD 安装</vt:lpstr>
      <vt:lpstr>TS-453Dmini 后方配置</vt:lpstr>
      <vt:lpstr>直立式设计，为桌面腾出更多的空间</vt:lpstr>
      <vt:lpstr>英特尔强劲火力加持赢出锋范，随时保持备战状态</vt:lpstr>
      <vt:lpstr>英特尔® 赛扬® 嵌入式低功耗 10W TDP J4125 四核处理器</vt:lpstr>
      <vt:lpstr>双 2.5GbE 磅礡吞吐，双网聚合与 IPv6 让万物高速互联</vt:lpstr>
      <vt:lpstr>2 x 2.5GbE 网速超越光纤级效能，让您立即打场胜仗</vt:lpstr>
      <vt:lpstr>PowerPoint 簡報</vt:lpstr>
      <vt:lpstr>PowerPoint 簡報</vt:lpstr>
      <vt:lpstr>      QuMagie 智能相册与 AI 自动分类</vt:lpstr>
      <vt:lpstr>将文件串流至智能电视与电视盒子</vt:lpstr>
      <vt:lpstr>全方位 4K 影音专家，本地播放与串流样样行</vt:lpstr>
      <vt:lpstr>PowerPoint 簡報</vt:lpstr>
      <vt:lpstr>Qsirch 4.0 在茫茫文件海一指「寻」来</vt:lpstr>
      <vt:lpstr>QNAP 快照技术特色</vt:lpstr>
      <vt:lpstr>大容量 Mac Time Machine 备份</vt:lpstr>
      <vt:lpstr>备份数据异地备份与还原，随处取用</vt:lpstr>
      <vt:lpstr>Virtualization Station 虚拟机工作站让一机多用途</vt:lpstr>
      <vt:lpstr>QVR Pro 监控应用，守护环境安全</vt:lpstr>
      <vt:lpstr>利用 Virtual JBOD 扩充 NAS 容量</vt:lpstr>
      <vt:lpstr>QNAP TR &amp; TL 外接盒支持两种模式扩充 NAS</vt:lpstr>
      <vt:lpstr>QNAP QNA-UC5G1T 配件让 NAS / PC USB 转 5GbE/2.5GbE 也行</vt:lpstr>
      <vt:lpstr>NAS 火力进化，让您为未来的战斗做好准备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QNAP_Yvonne Tsai</dc:creator>
  <cp:lastModifiedBy>QNAP_Yvonne Tsai</cp:lastModifiedBy>
  <cp:revision>2</cp:revision>
  <dcterms:created xsi:type="dcterms:W3CDTF">2020-04-09T05:52:17Z</dcterms:created>
  <dcterms:modified xsi:type="dcterms:W3CDTF">2020-04-16T08:42:41Z</dcterms:modified>
</cp:coreProperties>
</file>