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61" r:id="rId3"/>
    <p:sldId id="552" r:id="rId4"/>
    <p:sldId id="542" r:id="rId5"/>
    <p:sldId id="260" r:id="rId6"/>
    <p:sldId id="543" r:id="rId7"/>
    <p:sldId id="554" r:id="rId8"/>
    <p:sldId id="541" r:id="rId9"/>
    <p:sldId id="265" r:id="rId10"/>
    <p:sldId id="539" r:id="rId11"/>
    <p:sldId id="258" r:id="rId12"/>
    <p:sldId id="264" r:id="rId13"/>
    <p:sldId id="540" r:id="rId14"/>
    <p:sldId id="282" r:id="rId15"/>
    <p:sldId id="546" r:id="rId16"/>
    <p:sldId id="550" r:id="rId17"/>
    <p:sldId id="366" r:id="rId18"/>
    <p:sldId id="259" r:id="rId19"/>
    <p:sldId id="547" r:id="rId20"/>
    <p:sldId id="535" r:id="rId21"/>
    <p:sldId id="536" r:id="rId22"/>
    <p:sldId id="367" r:id="rId23"/>
    <p:sldId id="548" r:id="rId24"/>
    <p:sldId id="531" r:id="rId25"/>
    <p:sldId id="371" r:id="rId26"/>
    <p:sldId id="295" r:id="rId27"/>
    <p:sldId id="279" r:id="rId28"/>
    <p:sldId id="553" r:id="rId29"/>
    <p:sldId id="273" r:id="rId30"/>
    <p:sldId id="368" r:id="rId31"/>
    <p:sldId id="538" r:id="rId32"/>
    <p:sldId id="549" r:id="rId33"/>
    <p:sldId id="545" r:id="rId34"/>
    <p:sldId id="262" r:id="rId3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04E"/>
    <a:srgbClr val="6A3BFF"/>
    <a:srgbClr val="D6C9FF"/>
    <a:srgbClr val="3A00F2"/>
    <a:srgbClr val="CC99FF"/>
    <a:srgbClr val="002A7E"/>
    <a:srgbClr val="00A1DA"/>
    <a:srgbClr val="45A8C3"/>
    <a:srgbClr val="080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696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89A4E-2A6C-DD4D-9FE9-71C0D5AB25F7}" type="datetimeFigureOut">
              <a:rPr kumimoji="1" lang="zh-TW" altLang="en-US" smtClean="0"/>
              <a:t>2020/4/16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2CA0A-BF03-524A-AC11-910D3A5D10B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48467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614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9878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19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04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184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節慶：聖誕節、新年、萬聖節等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活動：派對、演奏會、畢業典禮、婚禮等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場景：湖邊、碼頭、森林、草原等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動物：鼠、牛、虎、兔、蛇、馬、羊、猴、雞、狗、豬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食物：冰淇淋、麵包、各種水果等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植物：仙人掌、玫瑰、松樹等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交通工具：汽車、飛機、船等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物品：車牌、雕像、迷你裙、空拍照片、螢幕擷圖</a:t>
            </a:r>
          </a:p>
          <a:p>
            <a:pPr lvl="1">
              <a:lnSpc>
                <a:spcPct val="120000"/>
              </a:lnSpc>
            </a:pPr>
            <a:r>
              <a:rPr lang="zh-TW" altLang="en-US" sz="1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運動：潛水、籃球、棒球等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91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42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39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DA55-AC97-664A-80F2-B8CEF9EB4553}" type="slidenum">
              <a:rPr kumimoji="1" lang="zh-TW" altLang="en-US" smtClean="0"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72987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3297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Carry and use 在不同地點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0132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1EE321-6FD1-4A2E-924B-126FF442D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8D40D13-30D0-4AFA-8C1F-F33A5FAAF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2879C7C-CF58-4159-8F8D-4819C0569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BFD0C-1A06-4465-9054-D2F2A0E640EC}" type="datetimeFigureOut">
              <a:rPr lang="zh-TW" altLang="en-US" smtClean="0"/>
              <a:t>2020/4/16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D41E176-6941-4B4D-A041-E8225F5B7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0C61FDE-D97C-4F73-8031-E8F195EAA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0000-AC7B-40AC-9151-C82C0D2E2E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0878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71204202-4CEF-4953-84FD-E8882733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97" y="365125"/>
            <a:ext cx="11615803" cy="749691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01896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45E3B97-C3AC-4C2E-B318-892530AF6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90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F27814C-E17A-423D-87BA-740AC52AA1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88B93D08-C88B-4799-B67A-38D270473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97" y="365125"/>
            <a:ext cx="11615803" cy="749691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4214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F27814C-E17A-423D-87BA-740AC52AA1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88B93D08-C88B-4799-B67A-38D270473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97" y="365125"/>
            <a:ext cx="11615803" cy="749691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副標題 2">
            <a:extLst>
              <a:ext uri="{FF2B5EF4-FFF2-40B4-BE49-F238E27FC236}">
                <a16:creationId xmlns:a16="http://schemas.microsoft.com/office/drawing/2014/main" id="{879FF8D1-CA9C-40CD-BE0D-B3F9CAA2D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197" y="1372405"/>
            <a:ext cx="8511436" cy="123927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3699725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F27814C-E17A-423D-87BA-740AC52AA1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6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45E3B97-C3AC-4C2E-B318-892530AF6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8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45E3B97-C3AC-4C2E-B318-892530AF6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1677CC27-597F-4D7D-848D-29F0381F7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97" y="365125"/>
            <a:ext cx="7052153" cy="749691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5525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45E3B97-C3AC-4C2E-B318-892530AF6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6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B2A1871-46BE-457C-A2EE-2189ADAAAE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1388"/>
            <a:ext cx="12187064" cy="6855223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BD3C3635-96C0-43AE-BADC-45F27F7F5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97" y="365125"/>
            <a:ext cx="11615803" cy="749691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88544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0DE17E2-2F12-445B-891A-0C24AE8F9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94FD0F4-79D8-4763-8757-9F4AEB073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64BC6EF-7F0D-492A-A976-7BFBFB03A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BFD0C-1A06-4465-9054-D2F2A0E640EC}" type="datetimeFigureOut">
              <a:rPr lang="zh-TW" altLang="en-US" smtClean="0"/>
              <a:t>2020/4/16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9BC5CF-DA94-4FA9-AF6B-56CC17806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5A5C6D2-0103-4271-8A12-ADFC2D9D7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C0000-AC7B-40AC-9151-C82C0D2E2E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214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0" r:id="rId3"/>
    <p:sldLayoutId id="2147483659" r:id="rId4"/>
    <p:sldLayoutId id="2147483654" r:id="rId5"/>
    <p:sldLayoutId id="2147483656" r:id="rId6"/>
    <p:sldLayoutId id="2147483657" r:id="rId7"/>
    <p:sldLayoutId id="2147483658" r:id="rId8"/>
    <p:sldLayoutId id="2147483665" r:id="rId9"/>
    <p:sldLayoutId id="214748366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6.tif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tiff"/><Relationship Id="rId5" Type="http://schemas.openxmlformats.org/officeDocument/2006/relationships/image" Target="../media/image64.png"/><Relationship Id="rId4" Type="http://schemas.openxmlformats.org/officeDocument/2006/relationships/image" Target="../media/image54.png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jpeg"/><Relationship Id="rId7" Type="http://schemas.openxmlformats.org/officeDocument/2006/relationships/image" Target="../media/image85.emf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emf"/><Relationship Id="rId11" Type="http://schemas.openxmlformats.org/officeDocument/2006/relationships/image" Target="../media/image89.png"/><Relationship Id="rId5" Type="http://schemas.openxmlformats.org/officeDocument/2006/relationships/image" Target="../media/image83.emf"/><Relationship Id="rId10" Type="http://schemas.openxmlformats.org/officeDocument/2006/relationships/image" Target="../media/image88.png"/><Relationship Id="rId4" Type="http://schemas.openxmlformats.org/officeDocument/2006/relationships/image" Target="../media/image82.emf"/><Relationship Id="rId9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1.png"/><Relationship Id="rId3" Type="http://schemas.openxmlformats.org/officeDocument/2006/relationships/image" Target="../media/image10.png"/><Relationship Id="rId7" Type="http://schemas.openxmlformats.org/officeDocument/2006/relationships/image" Target="../media/image96.png"/><Relationship Id="rId12" Type="http://schemas.microsoft.com/office/2007/relationships/hdphoto" Target="../media/hdphoto1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svg"/><Relationship Id="rId18" Type="http://schemas.openxmlformats.org/officeDocument/2006/relationships/image" Target="../media/image117.png"/><Relationship Id="rId26" Type="http://schemas.openxmlformats.org/officeDocument/2006/relationships/image" Target="../media/image125.png"/><Relationship Id="rId3" Type="http://schemas.openxmlformats.org/officeDocument/2006/relationships/image" Target="../media/image102.png"/><Relationship Id="rId21" Type="http://schemas.openxmlformats.org/officeDocument/2006/relationships/image" Target="../media/image120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svg"/><Relationship Id="rId25" Type="http://schemas.openxmlformats.org/officeDocument/2006/relationships/image" Target="../media/image12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5.png"/><Relationship Id="rId20" Type="http://schemas.openxmlformats.org/officeDocument/2006/relationships/image" Target="../media/image119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24" Type="http://schemas.openxmlformats.org/officeDocument/2006/relationships/image" Target="../media/image123.png"/><Relationship Id="rId5" Type="http://schemas.openxmlformats.org/officeDocument/2006/relationships/image" Target="../media/image104.png"/><Relationship Id="rId15" Type="http://schemas.openxmlformats.org/officeDocument/2006/relationships/image" Target="../media/image114.svg"/><Relationship Id="rId23" Type="http://schemas.openxmlformats.org/officeDocument/2006/relationships/image" Target="../media/image122.png"/><Relationship Id="rId28" Type="http://schemas.openxmlformats.org/officeDocument/2006/relationships/image" Target="../media/image127.png"/><Relationship Id="rId10" Type="http://schemas.openxmlformats.org/officeDocument/2006/relationships/image" Target="../media/image109.png"/><Relationship Id="rId19" Type="http://schemas.openxmlformats.org/officeDocument/2006/relationships/image" Target="../media/image118.png"/><Relationship Id="rId4" Type="http://schemas.openxmlformats.org/officeDocument/2006/relationships/image" Target="../media/image103.png"/><Relationship Id="rId9" Type="http://schemas.openxmlformats.org/officeDocument/2006/relationships/image" Target="../media/image108.svg"/><Relationship Id="rId14" Type="http://schemas.openxmlformats.org/officeDocument/2006/relationships/image" Target="../media/image113.png"/><Relationship Id="rId22" Type="http://schemas.openxmlformats.org/officeDocument/2006/relationships/image" Target="../media/image121.png"/><Relationship Id="rId27" Type="http://schemas.openxmlformats.org/officeDocument/2006/relationships/image" Target="../media/image1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tiff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3" Type="http://schemas.openxmlformats.org/officeDocument/2006/relationships/image" Target="../media/image145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5" Type="http://schemas.openxmlformats.org/officeDocument/2006/relationships/image" Target="../media/image156.png"/><Relationship Id="rId10" Type="http://schemas.openxmlformats.org/officeDocument/2006/relationships/image" Target="../media/image151.png"/><Relationship Id="rId4" Type="http://schemas.microsoft.com/office/2007/relationships/hdphoto" Target="../media/hdphoto3.wdp"/><Relationship Id="rId9" Type="http://schemas.openxmlformats.org/officeDocument/2006/relationships/image" Target="../media/image150.png"/><Relationship Id="rId14" Type="http://schemas.openxmlformats.org/officeDocument/2006/relationships/image" Target="../media/image1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9.sv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939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70D22606-D4A4-48F1-A82E-9E8123AB76C2}"/>
              </a:ext>
            </a:extLst>
          </p:cNvPr>
          <p:cNvSpPr/>
          <p:nvPr/>
        </p:nvSpPr>
        <p:spPr>
          <a:xfrm>
            <a:off x="3543300" y="866274"/>
            <a:ext cx="4074459" cy="5991726"/>
          </a:xfrm>
          <a:prstGeom prst="rect">
            <a:avLst/>
          </a:prstGeom>
          <a:gradFill flip="none" rotWithShape="1">
            <a:gsLst>
              <a:gs pos="0">
                <a:srgbClr val="73E3F9">
                  <a:alpha val="0"/>
                </a:srgbClr>
              </a:gs>
              <a:gs pos="100000">
                <a:srgbClr val="73E3F9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 descr="一張含有 黑色, 坐, 桌 的圖片&#10;&#10;自動產生的描述">
            <a:extLst>
              <a:ext uri="{FF2B5EF4-FFF2-40B4-BE49-F238E27FC236}">
                <a16:creationId xmlns:a16="http://schemas.microsoft.com/office/drawing/2014/main" id="{6A801233-B65B-444B-A49A-E77BF5E9DB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5347" y="1857454"/>
            <a:ext cx="3623982" cy="5000545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四盘位</a:t>
            </a:r>
            <a:r>
              <a:rPr lang="en-US" altLang="zh-TW"/>
              <a:t> 48TB+ </a:t>
            </a:r>
            <a:r>
              <a:rPr lang="zh-TW" altLang="en-US"/>
              <a:t>海量存储能力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7C54FD50-51DD-4DF4-AFE7-6BCBBA092212}"/>
              </a:ext>
            </a:extLst>
          </p:cNvPr>
          <p:cNvCxnSpPr>
            <a:cxnSpLocks/>
          </p:cNvCxnSpPr>
          <p:nvPr/>
        </p:nvCxnSpPr>
        <p:spPr>
          <a:xfrm>
            <a:off x="2554075" y="2155744"/>
            <a:ext cx="1415717" cy="0"/>
          </a:xfrm>
          <a:prstGeom prst="line">
            <a:avLst/>
          </a:prstGeom>
          <a:ln w="19050">
            <a:solidFill>
              <a:srgbClr val="85D8DE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2FC5D79E-11AC-4DEB-B7F6-11E1F095A1F9}"/>
              </a:ext>
            </a:extLst>
          </p:cNvPr>
          <p:cNvCxnSpPr>
            <a:cxnSpLocks/>
          </p:cNvCxnSpPr>
          <p:nvPr/>
        </p:nvCxnSpPr>
        <p:spPr>
          <a:xfrm>
            <a:off x="5946548" y="4172395"/>
            <a:ext cx="2605782" cy="0"/>
          </a:xfrm>
          <a:prstGeom prst="line">
            <a:avLst/>
          </a:prstGeom>
          <a:ln w="19050">
            <a:solidFill>
              <a:srgbClr val="85D8DE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C6F5EA70-F819-914F-8F04-1D4165EE8D0E}"/>
              </a:ext>
            </a:extLst>
          </p:cNvPr>
          <p:cNvSpPr/>
          <p:nvPr/>
        </p:nvSpPr>
        <p:spPr>
          <a:xfrm>
            <a:off x="508931" y="1740245"/>
            <a:ext cx="2032532" cy="88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防尘又好安装的磁吸式上盖</a:t>
            </a:r>
            <a:endParaRPr lang="zh-TW" altLang="en-US" sz="240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299AD38-072D-8748-9EDC-07E1A4ED73A3}"/>
              </a:ext>
            </a:extLst>
          </p:cNvPr>
          <p:cNvSpPr/>
          <p:nvPr/>
        </p:nvSpPr>
        <p:spPr>
          <a:xfrm>
            <a:off x="8619596" y="3727658"/>
            <a:ext cx="3330750" cy="88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4 x SATA 6Gb/s 
3.5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寸</a:t>
            </a: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/2.5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寸 硬盘</a:t>
            </a: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/SSD</a:t>
            </a:r>
            <a:endParaRPr lang="zh-TW" altLang="en-US" sz="2400"/>
          </a:p>
        </p:txBody>
      </p:sp>
    </p:spTree>
    <p:extLst>
      <p:ext uri="{BB962C8B-B14F-4D97-AF65-F5344CB8AC3E}">
        <p14:creationId xmlns:p14="http://schemas.microsoft.com/office/powerpoint/2010/main" val="1941407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AAB85E0F-35DE-4AD2-ABC3-0974131E4417}"/>
              </a:ext>
            </a:extLst>
          </p:cNvPr>
          <p:cNvGrpSpPr/>
          <p:nvPr/>
        </p:nvGrpSpPr>
        <p:grpSpPr>
          <a:xfrm>
            <a:off x="9077121" y="2287715"/>
            <a:ext cx="3041766" cy="2953600"/>
            <a:chOff x="106546" y="1275500"/>
            <a:chExt cx="3041766" cy="295360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4E4CB391-F9E9-427A-BCCE-6747C005B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546" y="1275500"/>
              <a:ext cx="3041766" cy="2953600"/>
            </a:xfrm>
            <a:prstGeom prst="rect">
              <a:avLst/>
            </a:prstGeom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CBA0BE39-3D39-441B-9EDF-73E2A5A01141}"/>
                </a:ext>
              </a:extLst>
            </p:cNvPr>
            <p:cNvSpPr txBox="1"/>
            <p:nvPr/>
          </p:nvSpPr>
          <p:spPr>
            <a:xfrm>
              <a:off x="291874" y="1537778"/>
              <a:ext cx="642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zh-TW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圖片 24">
            <a:extLst>
              <a:ext uri="{FF2B5EF4-FFF2-40B4-BE49-F238E27FC236}">
                <a16:creationId xmlns:a16="http://schemas.microsoft.com/office/drawing/2014/main" id="{0A5A716E-F12D-4C0B-8E4D-002B316B1A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0421" y="2287715"/>
            <a:ext cx="6155956" cy="29536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C16F9475-B267-4B4E-B472-D1460790C77C}"/>
              </a:ext>
            </a:extLst>
          </p:cNvPr>
          <p:cNvSpPr/>
          <p:nvPr/>
        </p:nvSpPr>
        <p:spPr>
          <a:xfrm>
            <a:off x="7337036" y="2513387"/>
            <a:ext cx="1230429" cy="129911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/>
              <a:t>2.5-inch HDD / SSD</a:t>
            </a:r>
            <a:endParaRPr lang="zh-TW" altLang="en-US" sz="800" b="1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F9BF2AB-3F62-4F91-A29C-A42F1B63E3CA}"/>
              </a:ext>
            </a:extLst>
          </p:cNvPr>
          <p:cNvSpPr/>
          <p:nvPr/>
        </p:nvSpPr>
        <p:spPr>
          <a:xfrm>
            <a:off x="5187605" y="2513387"/>
            <a:ext cx="1230429" cy="129911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/>
              <a:t>3.5-inch HDD</a:t>
            </a:r>
            <a:endParaRPr lang="zh-TW" altLang="en-US" sz="800" b="1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5AD8980-E83D-4AE1-B6F2-3FBA9415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快速上手的 </a:t>
            </a:r>
            <a:r>
              <a:rPr lang="en-US" altLang="zh-TW"/>
              <a:t>HDD </a:t>
            </a:r>
            <a:r>
              <a:rPr lang="zh-TW" altLang="en-US"/>
              <a:t>与 </a:t>
            </a:r>
            <a:r>
              <a:rPr lang="en-US" altLang="zh-CN"/>
              <a:t>SSD </a:t>
            </a:r>
            <a:r>
              <a:rPr lang="zh-TW" altLang="en-US"/>
              <a:t>安装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CDE4966-485A-4DED-B09B-D96CF80C0193}"/>
              </a:ext>
            </a:extLst>
          </p:cNvPr>
          <p:cNvSpPr txBox="1"/>
          <p:nvPr/>
        </p:nvSpPr>
        <p:spPr>
          <a:xfrm>
            <a:off x="3452820" y="2570267"/>
            <a:ext cx="59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7AE0BFDA-3D4B-495E-9B84-2B69F27C1B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59" y="2287715"/>
            <a:ext cx="3397584" cy="2953600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581FC915-FDFF-4B5F-845F-37D3E9AFCCDA}"/>
              </a:ext>
            </a:extLst>
          </p:cNvPr>
          <p:cNvSpPr txBox="1"/>
          <p:nvPr/>
        </p:nvSpPr>
        <p:spPr>
          <a:xfrm>
            <a:off x="363699" y="2543700"/>
            <a:ext cx="635408" cy="52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927CFADD-5072-4CE2-BA39-407AF4589C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12088" y="2787082"/>
            <a:ext cx="1370288" cy="2127552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CD0F68E2-EE22-4A94-BF0E-AA2D6C922F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09996" y="2831877"/>
            <a:ext cx="3419372" cy="2187818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6A22A703-81B1-408B-86D0-C341E4537E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21071" y="2980178"/>
            <a:ext cx="1371168" cy="1776286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71155523-56D6-42AB-836F-0373E7A9D8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98315" y="2822010"/>
            <a:ext cx="1363194" cy="209262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13053AC-6C46-6C4D-9A0A-905589ACE693}"/>
              </a:ext>
            </a:extLst>
          </p:cNvPr>
          <p:cNvSpPr/>
          <p:nvPr/>
        </p:nvSpPr>
        <p:spPr>
          <a:xfrm>
            <a:off x="3102749" y="1746965"/>
            <a:ext cx="5672130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免工具安装 </a:t>
            </a:r>
            <a:r>
              <a:rPr lang="en-US" altLang="zh-CN" sz="2400" b="1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3.5 </a:t>
            </a:r>
            <a:r>
              <a:rPr lang="zh-CN" altLang="en-US" sz="2400" b="1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寸硬盘</a:t>
            </a:r>
            <a:endParaRPr lang="zh-TW" altLang="en-US" sz="2400">
              <a:solidFill>
                <a:schemeClr val="bg1"/>
              </a:solidFill>
              <a:latin typeface="微軟正黑體"/>
              <a:ea typeface="微軟正黑體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7091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3C65389A-A7C6-45D0-840D-EA31B155BC3D}"/>
              </a:ext>
            </a:extLst>
          </p:cNvPr>
          <p:cNvSpPr/>
          <p:nvPr/>
        </p:nvSpPr>
        <p:spPr>
          <a:xfrm>
            <a:off x="3543300" y="866274"/>
            <a:ext cx="4074459" cy="5991726"/>
          </a:xfrm>
          <a:prstGeom prst="rect">
            <a:avLst/>
          </a:prstGeom>
          <a:gradFill flip="none" rotWithShape="1">
            <a:gsLst>
              <a:gs pos="0">
                <a:srgbClr val="73E3F9">
                  <a:alpha val="0"/>
                </a:srgbClr>
              </a:gs>
              <a:gs pos="100000">
                <a:srgbClr val="73E3F9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5AD8980-E83D-4AE1-B6F2-3FBA9415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TS-453Dmini </a:t>
            </a:r>
            <a:r>
              <a:rPr lang="zh-TW" altLang="en-US"/>
              <a:t>后方配置</a:t>
            </a:r>
          </a:p>
        </p:txBody>
      </p:sp>
      <p:pic>
        <p:nvPicPr>
          <p:cNvPr id="5" name="圖片 4" descr="一張含有 室內, 坐, 直立的, 黑色 的圖片&#10;&#10;自動產生的描述">
            <a:extLst>
              <a:ext uri="{FF2B5EF4-FFF2-40B4-BE49-F238E27FC236}">
                <a16:creationId xmlns:a16="http://schemas.microsoft.com/office/drawing/2014/main" id="{8016E9D4-450D-419C-8B0E-1756F69B41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4919" y="1366641"/>
            <a:ext cx="3691219" cy="4880951"/>
          </a:xfrm>
          <a:prstGeom prst="rect">
            <a:avLst/>
          </a:prstGeom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id="{5EE0D487-68C7-4536-8AA6-AF1ECD550E6E}"/>
              </a:ext>
            </a:extLst>
          </p:cNvPr>
          <p:cNvGrpSpPr/>
          <p:nvPr/>
        </p:nvGrpSpPr>
        <p:grpSpPr>
          <a:xfrm>
            <a:off x="2658743" y="4346858"/>
            <a:ext cx="5689171" cy="1708491"/>
            <a:chOff x="2658743" y="4346858"/>
            <a:chExt cx="5689171" cy="1708491"/>
          </a:xfrm>
        </p:grpSpPr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4A7BF955-E8D8-45B9-AB5E-A00589A19C52}"/>
                </a:ext>
              </a:extLst>
            </p:cNvPr>
            <p:cNvCxnSpPr>
              <a:cxnSpLocks/>
            </p:cNvCxnSpPr>
            <p:nvPr/>
          </p:nvCxnSpPr>
          <p:spPr>
            <a:xfrm>
              <a:off x="2658743" y="5234703"/>
              <a:ext cx="1866194" cy="0"/>
            </a:xfrm>
            <a:prstGeom prst="line">
              <a:avLst/>
            </a:prstGeom>
            <a:ln w="19050">
              <a:solidFill>
                <a:srgbClr val="85D8DE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接點: 肘形 8">
              <a:extLst>
                <a:ext uri="{FF2B5EF4-FFF2-40B4-BE49-F238E27FC236}">
                  <a16:creationId xmlns:a16="http://schemas.microsoft.com/office/drawing/2014/main" id="{ABCAB114-46D2-4F22-809B-DF674D1BB27C}"/>
                </a:ext>
              </a:extLst>
            </p:cNvPr>
            <p:cNvCxnSpPr>
              <a:cxnSpLocks/>
            </p:cNvCxnSpPr>
            <p:nvPr/>
          </p:nvCxnSpPr>
          <p:spPr>
            <a:xfrm>
              <a:off x="2658745" y="4346858"/>
              <a:ext cx="2400709" cy="665628"/>
            </a:xfrm>
            <a:prstGeom prst="bentConnector3">
              <a:avLst>
                <a:gd name="adj1" fmla="val 100132"/>
              </a:avLst>
            </a:prstGeom>
            <a:ln w="19050">
              <a:solidFill>
                <a:srgbClr val="85D8DE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接點: 肘形 14">
              <a:extLst>
                <a:ext uri="{FF2B5EF4-FFF2-40B4-BE49-F238E27FC236}">
                  <a16:creationId xmlns:a16="http://schemas.microsoft.com/office/drawing/2014/main" id="{DEBB440E-8402-403B-AAFB-03A61006610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609027" y="4376364"/>
              <a:ext cx="1738887" cy="592435"/>
            </a:xfrm>
            <a:prstGeom prst="bentConnector3">
              <a:avLst>
                <a:gd name="adj1" fmla="val 99879"/>
              </a:avLst>
            </a:prstGeom>
            <a:ln w="19050">
              <a:solidFill>
                <a:srgbClr val="85D8DE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A18A3681-A8DD-4962-8707-320C15061D8F}"/>
                </a:ext>
              </a:extLst>
            </p:cNvPr>
            <p:cNvSpPr/>
            <p:nvPr/>
          </p:nvSpPr>
          <p:spPr>
            <a:xfrm>
              <a:off x="5284694" y="5049371"/>
              <a:ext cx="811306" cy="355152"/>
            </a:xfrm>
            <a:prstGeom prst="rect">
              <a:avLst/>
            </a:prstGeom>
            <a:ln w="19050">
              <a:solidFill>
                <a:srgbClr val="85D8DE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B6A263FB-85E3-4EEA-AA9D-1DD2B61A368C}"/>
                </a:ext>
              </a:extLst>
            </p:cNvPr>
            <p:cNvSpPr/>
            <p:nvPr/>
          </p:nvSpPr>
          <p:spPr>
            <a:xfrm>
              <a:off x="6109448" y="5015751"/>
              <a:ext cx="372035" cy="355152"/>
            </a:xfrm>
            <a:prstGeom prst="rect">
              <a:avLst/>
            </a:prstGeom>
            <a:ln w="19050">
              <a:solidFill>
                <a:srgbClr val="85D8DE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2" name="接點: 肘形 41">
              <a:extLst>
                <a:ext uri="{FF2B5EF4-FFF2-40B4-BE49-F238E27FC236}">
                  <a16:creationId xmlns:a16="http://schemas.microsoft.com/office/drawing/2014/main" id="{789C0E7D-4A44-49C2-9694-CDFB6C3C6F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8745" y="5389721"/>
              <a:ext cx="2400709" cy="665628"/>
            </a:xfrm>
            <a:prstGeom prst="bentConnector3">
              <a:avLst>
                <a:gd name="adj1" fmla="val 100132"/>
              </a:avLst>
            </a:prstGeom>
            <a:ln w="19050">
              <a:solidFill>
                <a:srgbClr val="85D8DE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圖片 24">
            <a:extLst>
              <a:ext uri="{FF2B5EF4-FFF2-40B4-BE49-F238E27FC236}">
                <a16:creationId xmlns:a16="http://schemas.microsoft.com/office/drawing/2014/main" id="{37D03BA3-4122-4241-AB00-B29B647BF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734918" y="5905672"/>
            <a:ext cx="3691219" cy="430307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C91F53AF-A072-4115-831E-1E5190322FA2}"/>
              </a:ext>
            </a:extLst>
          </p:cNvPr>
          <p:cNvSpPr/>
          <p:nvPr/>
        </p:nvSpPr>
        <p:spPr>
          <a:xfrm>
            <a:off x="8446275" y="3429000"/>
            <a:ext cx="240070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2 x USB 3.1 Gen2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8F26ED9-BFBB-45F4-9266-FEFA12B53208}"/>
              </a:ext>
            </a:extLst>
          </p:cNvPr>
          <p:cNvSpPr/>
          <p:nvPr/>
        </p:nvSpPr>
        <p:spPr>
          <a:xfrm>
            <a:off x="8447592" y="4162192"/>
            <a:ext cx="254331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HDMI 2.0  4K 60Hz</a:t>
            </a:r>
            <a:endParaRPr lang="zh-TW" altLang="en-US" sz="190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B432C9C-2E82-9744-A9E2-DD473622F294}"/>
              </a:ext>
            </a:extLst>
          </p:cNvPr>
          <p:cNvSpPr/>
          <p:nvPr/>
        </p:nvSpPr>
        <p:spPr>
          <a:xfrm>
            <a:off x="8408690" y="2581684"/>
            <a:ext cx="2992377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2 x 2.5G/1G/100M RJ45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CE04FE4-1662-5842-81F2-CD9F1956FF73}"/>
              </a:ext>
            </a:extLst>
          </p:cNvPr>
          <p:cNvSpPr/>
          <p:nvPr/>
        </p:nvSpPr>
        <p:spPr>
          <a:xfrm>
            <a:off x="232517" y="5858123"/>
            <a:ext cx="240070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1 x USB 3.1 Gen2</a:t>
            </a:r>
            <a:endParaRPr lang="zh-TW" altLang="en-US" sz="190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76F364C-FFA8-DB4E-AC67-060598D67A42}"/>
              </a:ext>
            </a:extLst>
          </p:cNvPr>
          <p:cNvSpPr/>
          <p:nvPr/>
        </p:nvSpPr>
        <p:spPr>
          <a:xfrm>
            <a:off x="232518" y="4200459"/>
            <a:ext cx="240070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1 x USB 2.0</a:t>
            </a:r>
            <a:endParaRPr lang="zh-TW" altLang="en-US" sz="190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4C5D3E0-61E8-CA43-81B5-06B9F1D81390}"/>
              </a:ext>
            </a:extLst>
          </p:cNvPr>
          <p:cNvSpPr/>
          <p:nvPr/>
        </p:nvSpPr>
        <p:spPr>
          <a:xfrm>
            <a:off x="232518" y="5029291"/>
            <a:ext cx="240070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DC 12V </a:t>
            </a:r>
            <a:r>
              <a:rPr lang="zh-TW" altLang="en-US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电源输入</a:t>
            </a:r>
            <a:endParaRPr lang="zh-TW" altLang="en-US" sz="1900"/>
          </a:p>
        </p:txBody>
      </p:sp>
      <p:cxnSp>
        <p:nvCxnSpPr>
          <p:cNvPr id="33" name="接點: 肘形 32">
            <a:extLst>
              <a:ext uri="{FF2B5EF4-FFF2-40B4-BE49-F238E27FC236}">
                <a16:creationId xmlns:a16="http://schemas.microsoft.com/office/drawing/2014/main" id="{F86162B0-66A4-4CBF-B2CE-BB6FCE126F64}"/>
              </a:ext>
            </a:extLst>
          </p:cNvPr>
          <p:cNvCxnSpPr>
            <a:cxnSpLocks/>
          </p:cNvCxnSpPr>
          <p:nvPr/>
        </p:nvCxnSpPr>
        <p:spPr>
          <a:xfrm rot="10800000" flipV="1">
            <a:off x="6295465" y="3599004"/>
            <a:ext cx="2052448" cy="1413482"/>
          </a:xfrm>
          <a:prstGeom prst="bentConnector3">
            <a:avLst>
              <a:gd name="adj1" fmla="val 99466"/>
            </a:avLst>
          </a:prstGeom>
          <a:ln w="19050">
            <a:solidFill>
              <a:srgbClr val="85D8DE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接點: 肘形 38">
            <a:extLst>
              <a:ext uri="{FF2B5EF4-FFF2-40B4-BE49-F238E27FC236}">
                <a16:creationId xmlns:a16="http://schemas.microsoft.com/office/drawing/2014/main" id="{B55001B0-FB69-48D9-9FD0-ED9548D8CEFC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90347" y="2766350"/>
            <a:ext cx="2657566" cy="2246136"/>
          </a:xfrm>
          <a:prstGeom prst="bentConnector3">
            <a:avLst>
              <a:gd name="adj1" fmla="val 99840"/>
            </a:avLst>
          </a:prstGeom>
          <a:ln w="19050">
            <a:solidFill>
              <a:srgbClr val="85D8DE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116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1B42A3D7-8FE1-4C26-8A55-8F545CFA2E91}"/>
              </a:ext>
            </a:extLst>
          </p:cNvPr>
          <p:cNvSpPr/>
          <p:nvPr/>
        </p:nvSpPr>
        <p:spPr>
          <a:xfrm>
            <a:off x="0" y="866274"/>
            <a:ext cx="12192000" cy="5991726"/>
          </a:xfrm>
          <a:prstGeom prst="rect">
            <a:avLst/>
          </a:prstGeom>
          <a:gradFill flip="none" rotWithShape="1">
            <a:gsLst>
              <a:gs pos="0">
                <a:srgbClr val="73E3F9">
                  <a:alpha val="0"/>
                </a:srgbClr>
              </a:gs>
              <a:gs pos="100000">
                <a:srgbClr val="73E3F9"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5AD8980-E83D-4AE1-B6F2-3FBA94159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98" y="365125"/>
            <a:ext cx="11291752" cy="749691"/>
          </a:xfrm>
        </p:spPr>
        <p:txBody>
          <a:bodyPr>
            <a:normAutofit/>
          </a:bodyPr>
          <a:lstStyle/>
          <a:p>
            <a:r>
              <a:rPr lang="zh-CN" altLang="en-US"/>
              <a:t>直立式设计，</a:t>
            </a:r>
            <a:r>
              <a:rPr lang="zh-TW" altLang="en-US"/>
              <a:t>为桌面腾出更多的空间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6909917-3302-264F-84E0-C2A9E509E621}"/>
              </a:ext>
            </a:extLst>
          </p:cNvPr>
          <p:cNvSpPr/>
          <p:nvPr/>
        </p:nvSpPr>
        <p:spPr>
          <a:xfrm>
            <a:off x="1436142" y="3429000"/>
            <a:ext cx="33821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相较传统 </a:t>
            </a:r>
            <a:r>
              <a:rPr lang="en" altLang="zh-CN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CN" altLang="en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 </a:t>
            </a:r>
            <a:r>
              <a:rPr lang="zh-CN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仅需占用约 </a:t>
            </a:r>
            <a:r>
              <a:rPr lang="en-US" altLang="zh-CN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68% </a:t>
            </a:r>
            <a:r>
              <a:rPr lang="zh-CN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桌面空间</a:t>
            </a:r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7B39FF1-D395-411A-B24F-553EF4CCD2C4}"/>
              </a:ext>
            </a:extLst>
          </p:cNvPr>
          <p:cNvGrpSpPr/>
          <p:nvPr/>
        </p:nvGrpSpPr>
        <p:grpSpPr>
          <a:xfrm>
            <a:off x="4760263" y="1429932"/>
            <a:ext cx="4821190" cy="5367788"/>
            <a:chOff x="3650875" y="2367802"/>
            <a:chExt cx="3772788" cy="4200527"/>
          </a:xfrm>
        </p:grpSpPr>
        <p:grpSp>
          <p:nvGrpSpPr>
            <p:cNvPr id="44" name="群組 43">
              <a:extLst>
                <a:ext uri="{FF2B5EF4-FFF2-40B4-BE49-F238E27FC236}">
                  <a16:creationId xmlns:a16="http://schemas.microsoft.com/office/drawing/2014/main" id="{3A1E3D47-AAA5-4925-B94D-846EFFB74E22}"/>
                </a:ext>
              </a:extLst>
            </p:cNvPr>
            <p:cNvGrpSpPr/>
            <p:nvPr/>
          </p:nvGrpSpPr>
          <p:grpSpPr>
            <a:xfrm>
              <a:off x="4840132" y="5314520"/>
              <a:ext cx="2461318" cy="644145"/>
              <a:chOff x="5040712" y="5314520"/>
              <a:chExt cx="2260738" cy="644145"/>
            </a:xfrm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219D6B2E-1A0C-4257-9A0C-F8B7A297677E}"/>
                  </a:ext>
                </a:extLst>
              </p:cNvPr>
              <p:cNvSpPr/>
              <p:nvPr/>
            </p:nvSpPr>
            <p:spPr>
              <a:xfrm>
                <a:off x="5046388" y="5314520"/>
                <a:ext cx="2255062" cy="64414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27" name="直線接點 26">
                <a:extLst>
                  <a:ext uri="{FF2B5EF4-FFF2-40B4-BE49-F238E27FC236}">
                    <a16:creationId xmlns:a16="http://schemas.microsoft.com/office/drawing/2014/main" id="{ABD21580-6A3A-4721-AD30-7739B9DC7244}"/>
                  </a:ext>
                </a:extLst>
              </p:cNvPr>
              <p:cNvCxnSpPr/>
              <p:nvPr/>
            </p:nvCxnSpPr>
            <p:spPr>
              <a:xfrm flipV="1">
                <a:off x="5040712" y="5314520"/>
                <a:ext cx="223812" cy="172061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27">
                <a:extLst>
                  <a:ext uri="{FF2B5EF4-FFF2-40B4-BE49-F238E27FC236}">
                    <a16:creationId xmlns:a16="http://schemas.microsoft.com/office/drawing/2014/main" id="{B80F01F0-08D5-46A1-84C1-6BBB9E26EF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52573" y="5321261"/>
                <a:ext cx="415857" cy="31744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29">
                <a:extLst>
                  <a:ext uri="{FF2B5EF4-FFF2-40B4-BE49-F238E27FC236}">
                    <a16:creationId xmlns:a16="http://schemas.microsoft.com/office/drawing/2014/main" id="{B9F8D185-FD70-4C96-B1F4-A2690E3FE6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52573" y="5321261"/>
                <a:ext cx="615940" cy="48276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>
                <a:extLst>
                  <a:ext uri="{FF2B5EF4-FFF2-40B4-BE49-F238E27FC236}">
                    <a16:creationId xmlns:a16="http://schemas.microsoft.com/office/drawing/2014/main" id="{5E2CC0A9-96BB-4BC7-B0E7-6D5AB55E53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95748" y="5321261"/>
                <a:ext cx="802081" cy="62348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群組 37">
                <a:extLst>
                  <a:ext uri="{FF2B5EF4-FFF2-40B4-BE49-F238E27FC236}">
                    <a16:creationId xmlns:a16="http://schemas.microsoft.com/office/drawing/2014/main" id="{16724AFE-0544-4754-9BC6-5F8CC48DD506}"/>
                  </a:ext>
                </a:extLst>
              </p:cNvPr>
              <p:cNvGrpSpPr/>
              <p:nvPr/>
            </p:nvGrpSpPr>
            <p:grpSpPr>
              <a:xfrm rot="10800000">
                <a:off x="6444333" y="5314520"/>
                <a:ext cx="857117" cy="630230"/>
                <a:chOff x="6387855" y="5314520"/>
                <a:chExt cx="857117" cy="630230"/>
              </a:xfrm>
            </p:grpSpPr>
            <p:cxnSp>
              <p:nvCxnSpPr>
                <p:cNvPr id="34" name="直線接點 33">
                  <a:extLst>
                    <a:ext uri="{FF2B5EF4-FFF2-40B4-BE49-F238E27FC236}">
                      <a16:creationId xmlns:a16="http://schemas.microsoft.com/office/drawing/2014/main" id="{C359C933-13BE-49DA-8AF0-64639DF69B08}"/>
                    </a:ext>
                  </a:extLst>
                </p:cNvPr>
                <p:cNvCxnSpPr/>
                <p:nvPr/>
              </p:nvCxnSpPr>
              <p:spPr>
                <a:xfrm flipV="1">
                  <a:off x="6387855" y="5314520"/>
                  <a:ext cx="223812" cy="172061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線接點 34">
                  <a:extLst>
                    <a:ext uri="{FF2B5EF4-FFF2-40B4-BE49-F238E27FC236}">
                      <a16:creationId xmlns:a16="http://schemas.microsoft.com/office/drawing/2014/main" id="{A4B91C6B-7939-47D2-B608-D8D1D679AC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99716" y="5321261"/>
                  <a:ext cx="415857" cy="317448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線接點 35">
                  <a:extLst>
                    <a:ext uri="{FF2B5EF4-FFF2-40B4-BE49-F238E27FC236}">
                      <a16:creationId xmlns:a16="http://schemas.microsoft.com/office/drawing/2014/main" id="{6F76239F-B22D-4C7D-8DFE-E8B1B45B8E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99716" y="5321261"/>
                  <a:ext cx="615940" cy="482768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接點 36">
                  <a:extLst>
                    <a:ext uri="{FF2B5EF4-FFF2-40B4-BE49-F238E27FC236}">
                      <a16:creationId xmlns:a16="http://schemas.microsoft.com/office/drawing/2014/main" id="{05250F19-7F79-4303-942B-163F9FB6A1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42891" y="5321261"/>
                  <a:ext cx="802081" cy="623489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id="{02C5E26D-FA9A-4ECE-B84E-75DC4EC575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24757" y="5321261"/>
                <a:ext cx="802081" cy="62348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74F33B38-C562-4A58-95FE-B3FEC97C13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49758" y="5321261"/>
                <a:ext cx="802081" cy="62348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接點 40">
                <a:extLst>
                  <a:ext uri="{FF2B5EF4-FFF2-40B4-BE49-F238E27FC236}">
                    <a16:creationId xmlns:a16="http://schemas.microsoft.com/office/drawing/2014/main" id="{FC4901AA-BD1F-48F3-B0C4-18453E6A8E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70600" y="5321261"/>
                <a:ext cx="802081" cy="62348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接點 41">
                <a:extLst>
                  <a:ext uri="{FF2B5EF4-FFF2-40B4-BE49-F238E27FC236}">
                    <a16:creationId xmlns:a16="http://schemas.microsoft.com/office/drawing/2014/main" id="{332D3C52-A16B-4132-A1DA-E1D7B7B91E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0553" y="5321261"/>
                <a:ext cx="802081" cy="62348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接點 42">
                <a:extLst>
                  <a:ext uri="{FF2B5EF4-FFF2-40B4-BE49-F238E27FC236}">
                    <a16:creationId xmlns:a16="http://schemas.microsoft.com/office/drawing/2014/main" id="{34ADDEEA-C4D9-4520-A6D7-8D4852C326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22469" y="5321261"/>
                <a:ext cx="802081" cy="623489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37D03BA3-4122-4241-AB00-B29B647BF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5136482" y="5713817"/>
              <a:ext cx="2193803" cy="430307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0B4CE52-87C2-6745-A761-D670F98FD9C4}"/>
                </a:ext>
              </a:extLst>
            </p:cNvPr>
            <p:cNvSpPr/>
            <p:nvPr/>
          </p:nvSpPr>
          <p:spPr>
            <a:xfrm>
              <a:off x="3736486" y="6076417"/>
              <a:ext cx="1694184" cy="4919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友商 </a:t>
              </a:r>
              <a:r>
                <a:rPr lang="en-US" altLang="zh-CN" sz="16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 </a:t>
              </a:r>
              <a:r>
                <a:rPr lang="zh-CN" altLang="en-US" sz="16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盘位 </a:t>
              </a:r>
              <a:r>
                <a:rPr lang="en" altLang="zh-CN" sz="16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NAS </a:t>
              </a:r>
            </a:p>
            <a:p>
              <a:r>
                <a:rPr lang="en" altLang="zh-CN" sz="16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199 mm x 223 </a:t>
              </a:r>
              <a:r>
                <a:rPr lang="en-US" altLang="zh-CN" sz="16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mm</a:t>
              </a:r>
              <a:endPara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3CB29B6-4958-6944-B38F-DBCFD975A690}"/>
                </a:ext>
              </a:extLst>
            </p:cNvPr>
            <p:cNvSpPr/>
            <p:nvPr/>
          </p:nvSpPr>
          <p:spPr>
            <a:xfrm>
              <a:off x="3715757" y="2429253"/>
              <a:ext cx="3025043" cy="64633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US" altLang="zh-CN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TS-453Dmini
151 mm x 200 </a:t>
              </a:r>
              <a:r>
                <a:rPr lang="en-US" altLang="zh-TW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mm</a:t>
              </a:r>
              <a:endPara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C8FEF0E4-6B35-40DE-8AC2-67AF1C72FDF6}"/>
                </a:ext>
              </a:extLst>
            </p:cNvPr>
            <p:cNvGrpSpPr/>
            <p:nvPr/>
          </p:nvGrpSpPr>
          <p:grpSpPr>
            <a:xfrm>
              <a:off x="3650875" y="2367802"/>
              <a:ext cx="3772788" cy="3658643"/>
              <a:chOff x="3650875" y="2616817"/>
              <a:chExt cx="3791838" cy="3410846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7E853AD4-8A19-495E-9CC5-20FE0F2FB27A}"/>
                  </a:ext>
                </a:extLst>
              </p:cNvPr>
              <p:cNvSpPr/>
              <p:nvPr/>
            </p:nvSpPr>
            <p:spPr>
              <a:xfrm>
                <a:off x="3650876" y="2616817"/>
                <a:ext cx="3791837" cy="340882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" name="梯形 6">
                <a:extLst>
                  <a:ext uri="{FF2B5EF4-FFF2-40B4-BE49-F238E27FC236}">
                    <a16:creationId xmlns:a16="http://schemas.microsoft.com/office/drawing/2014/main" id="{7FE43F33-14F8-4DD7-AA18-D6FD271FFA38}"/>
                  </a:ext>
                </a:extLst>
              </p:cNvPr>
              <p:cNvSpPr/>
              <p:nvPr/>
            </p:nvSpPr>
            <p:spPr>
              <a:xfrm>
                <a:off x="3650875" y="5224494"/>
                <a:ext cx="3775261" cy="803169"/>
              </a:xfrm>
              <a:prstGeom prst="trapezoid">
                <a:avLst>
                  <a:gd name="adj" fmla="val 30726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45" name="群組 44">
              <a:extLst>
                <a:ext uri="{FF2B5EF4-FFF2-40B4-BE49-F238E27FC236}">
                  <a16:creationId xmlns:a16="http://schemas.microsoft.com/office/drawing/2014/main" id="{8FB51960-05E7-4EBC-91EC-A3D3FAA626F5}"/>
                </a:ext>
              </a:extLst>
            </p:cNvPr>
            <p:cNvGrpSpPr/>
            <p:nvPr/>
          </p:nvGrpSpPr>
          <p:grpSpPr>
            <a:xfrm>
              <a:off x="3991280" y="3911111"/>
              <a:ext cx="1240431" cy="1625380"/>
              <a:chOff x="4196659" y="3992368"/>
              <a:chExt cx="1240431" cy="1625380"/>
            </a:xfrm>
          </p:grpSpPr>
          <p:sp>
            <p:nvSpPr>
              <p:cNvPr id="23" name="等腰三角形 22">
                <a:extLst>
                  <a:ext uri="{FF2B5EF4-FFF2-40B4-BE49-F238E27FC236}">
                    <a16:creationId xmlns:a16="http://schemas.microsoft.com/office/drawing/2014/main" id="{5FDE4452-0F96-4162-B8B2-5CA5CD77E6A3}"/>
                  </a:ext>
                </a:extLst>
              </p:cNvPr>
              <p:cNvSpPr/>
              <p:nvPr/>
            </p:nvSpPr>
            <p:spPr>
              <a:xfrm rot="9579791">
                <a:off x="4456853" y="4617595"/>
                <a:ext cx="980237" cy="1000153"/>
              </a:xfrm>
              <a:prstGeom prst="triangle">
                <a:avLst>
                  <a:gd name="adj" fmla="val 42558"/>
                </a:avLst>
              </a:prstGeom>
              <a:gradFill>
                <a:gsLst>
                  <a:gs pos="100000">
                    <a:srgbClr val="7030A0"/>
                  </a:gs>
                  <a:gs pos="0">
                    <a:srgbClr val="002A7E"/>
                  </a:gs>
                </a:gsLst>
                <a:lin ang="5400000" scaled="1"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" name="橢圓 13">
                <a:extLst>
                  <a:ext uri="{FF2B5EF4-FFF2-40B4-BE49-F238E27FC236}">
                    <a16:creationId xmlns:a16="http://schemas.microsoft.com/office/drawing/2014/main" id="{B767EBD4-406F-4CC5-969B-C62BFF0C2469}"/>
                  </a:ext>
                </a:extLst>
              </p:cNvPr>
              <p:cNvSpPr/>
              <p:nvPr/>
            </p:nvSpPr>
            <p:spPr>
              <a:xfrm>
                <a:off x="4196659" y="3992368"/>
                <a:ext cx="1035675" cy="1008150"/>
              </a:xfrm>
              <a:prstGeom prst="ellipse">
                <a:avLst/>
              </a:prstGeom>
              <a:solidFill>
                <a:srgbClr val="080139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cxnSp>
          <p:nvCxnSpPr>
            <p:cNvPr id="47" name="直線單箭頭接點 46">
              <a:extLst>
                <a:ext uri="{FF2B5EF4-FFF2-40B4-BE49-F238E27FC236}">
                  <a16:creationId xmlns:a16="http://schemas.microsoft.com/office/drawing/2014/main" id="{356C8917-15B6-4AE3-995E-06701C2048F2}"/>
                </a:ext>
              </a:extLst>
            </p:cNvPr>
            <p:cNvCxnSpPr/>
            <p:nvPr/>
          </p:nvCxnSpPr>
          <p:spPr>
            <a:xfrm flipV="1">
              <a:off x="4853045" y="5321261"/>
              <a:ext cx="483628" cy="607709"/>
            </a:xfrm>
            <a:prstGeom prst="straightConnector1">
              <a:avLst/>
            </a:prstGeom>
            <a:ln w="19050">
              <a:solidFill>
                <a:srgbClr val="002A7E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E15CAD3D-EAA3-C444-80A0-6124ABDBFB1F}"/>
                </a:ext>
              </a:extLst>
            </p:cNvPr>
            <p:cNvSpPr/>
            <p:nvPr/>
          </p:nvSpPr>
          <p:spPr>
            <a:xfrm>
              <a:off x="4052060" y="4058614"/>
              <a:ext cx="90387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>
                  <a:solidFill>
                    <a:srgbClr val="FFC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32%</a:t>
              </a:r>
              <a:r>
                <a:rPr lang="en-US" altLang="zh-CN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</a:p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縮減</a:t>
              </a:r>
              <a:r>
                <a:rPr lang="en-US" altLang="zh-CN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!</a:t>
              </a:r>
              <a:endPara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51" name="圖片 50" descr="一張含有 電子用品, 監視器, 坐, 黑色 的圖片&#10;&#10;自動產生的描述">
              <a:extLst>
                <a:ext uri="{FF2B5EF4-FFF2-40B4-BE49-F238E27FC236}">
                  <a16:creationId xmlns:a16="http://schemas.microsoft.com/office/drawing/2014/main" id="{EE86CF78-9C95-C340-B6A2-84854E36C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15757" y="2932483"/>
              <a:ext cx="2168649" cy="3158960"/>
            </a:xfrm>
            <a:prstGeom prst="rect">
              <a:avLst/>
            </a:prstGeom>
          </p:spPr>
        </p:pic>
      </p:grpSp>
      <p:pic>
        <p:nvPicPr>
          <p:cNvPr id="10" name="圖形 9">
            <a:extLst>
              <a:ext uri="{FF2B5EF4-FFF2-40B4-BE49-F238E27FC236}">
                <a16:creationId xmlns:a16="http://schemas.microsoft.com/office/drawing/2014/main" id="{0CF92167-87A0-4DE1-B13B-41F86ADEF3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974" y="3508898"/>
            <a:ext cx="768914" cy="74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20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E7E651BE-5B47-4BBA-921D-18684EEC0668}"/>
              </a:ext>
            </a:extLst>
          </p:cNvPr>
          <p:cNvSpPr/>
          <p:nvPr/>
        </p:nvSpPr>
        <p:spPr>
          <a:xfrm>
            <a:off x="0" y="866274"/>
            <a:ext cx="12192000" cy="5991726"/>
          </a:xfrm>
          <a:prstGeom prst="rect">
            <a:avLst/>
          </a:prstGeom>
          <a:gradFill flip="none" rotWithShape="1">
            <a:gsLst>
              <a:gs pos="0">
                <a:srgbClr val="73E3F9">
                  <a:alpha val="0"/>
                </a:srgbClr>
              </a:gs>
              <a:gs pos="100000">
                <a:srgbClr val="73E3F9"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0910" y="430149"/>
            <a:ext cx="11615803" cy="749691"/>
          </a:xfrm>
        </p:spPr>
        <p:txBody>
          <a:bodyPr anchor="ctr">
            <a:noAutofit/>
          </a:bodyPr>
          <a:lstStyle/>
          <a:p>
            <a:r>
              <a:rPr lang="zh-CN" altLang="en-US"/>
              <a:t>英特尔</a:t>
            </a:r>
            <a:r>
              <a:rPr lang="zh-TW" altLang="en-US"/>
              <a:t>强劲火力加持赢出锋范，随时保持备战状态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8FBEEC85-0421-4CE8-843D-A19DC67C0F29}"/>
              </a:ext>
            </a:extLst>
          </p:cNvPr>
          <p:cNvCxnSpPr>
            <a:cxnSpLocks/>
          </p:cNvCxnSpPr>
          <p:nvPr/>
        </p:nvCxnSpPr>
        <p:spPr>
          <a:xfrm>
            <a:off x="5955691" y="1546412"/>
            <a:ext cx="0" cy="2988051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7" descr="cp_k_ww_4c_075.png">
            <a:extLst>
              <a:ext uri="{FF2B5EF4-FFF2-40B4-BE49-F238E27FC236}">
                <a16:creationId xmlns:a16="http://schemas.microsoft.com/office/drawing/2014/main" id="{F598B714-19C4-41FF-ACFA-E485DA4B60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45" y="2545742"/>
            <a:ext cx="1387852" cy="1388030"/>
          </a:xfrm>
          <a:prstGeom prst="rect">
            <a:avLst/>
          </a:prstGeom>
          <a:effectLst>
            <a:outerShdw blurRad="114300" dist="25400" dir="5400000" sx="90000" sy="-19000" rotWithShape="0">
              <a:prstClr val="black">
                <a:alpha val="29000"/>
              </a:prstClr>
            </a:outerShdw>
          </a:effectLst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7A432827-2E9F-43F2-AF14-161D741AAE83}"/>
              </a:ext>
            </a:extLst>
          </p:cNvPr>
          <p:cNvGrpSpPr/>
          <p:nvPr/>
        </p:nvGrpSpPr>
        <p:grpSpPr>
          <a:xfrm>
            <a:off x="1956389" y="1767683"/>
            <a:ext cx="3657595" cy="2490808"/>
            <a:chOff x="837399" y="1324891"/>
            <a:chExt cx="2743196" cy="1868106"/>
          </a:xfrm>
        </p:grpSpPr>
        <p:sp>
          <p:nvSpPr>
            <p:cNvPr id="16" name="Shape 65">
              <a:extLst>
                <a:ext uri="{FF2B5EF4-FFF2-40B4-BE49-F238E27FC236}">
                  <a16:creationId xmlns:a16="http://schemas.microsoft.com/office/drawing/2014/main" id="{18D3B68F-1529-4976-AEC8-E3D849FE8C54}"/>
                </a:ext>
              </a:extLst>
            </p:cNvPr>
            <p:cNvSpPr/>
            <p:nvPr/>
          </p:nvSpPr>
          <p:spPr>
            <a:xfrm>
              <a:off x="837399" y="1745267"/>
              <a:ext cx="2705380" cy="14477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595959"/>
                </a:buClr>
              </a:pPr>
              <a:r>
                <a:rPr lang="en-US" altLang="zh-TW" sz="5867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2.0</a:t>
              </a:r>
              <a:r>
                <a:rPr lang="zh-TW" altLang="en-US" sz="5867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 </a:t>
              </a:r>
              <a:r>
                <a:rPr lang="en-US" altLang="zh-TW" sz="2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GHz </a:t>
              </a:r>
              <a:r>
                <a:rPr lang="zh-TW" altLang="en-US" sz="2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基本频率</a:t>
              </a:r>
              <a:endPara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endParaRPr>
            </a:p>
            <a:p>
              <a:pPr>
                <a:buClr>
                  <a:srgbClr val="595959"/>
                </a:buClr>
              </a:pPr>
              <a:r>
                <a:rPr lang="en-US" altLang="zh-TW" sz="5867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2.7</a:t>
              </a:r>
              <a:r>
                <a:rPr lang="zh-TW" altLang="zh-TW" sz="5867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2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GHz </a:t>
              </a:r>
              <a:r>
                <a:rPr lang="zh-TW" altLang="en-US" sz="2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脉冲频率</a:t>
              </a:r>
              <a:endPara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14BB1CEF-E041-4E92-9265-D8821F55A210}"/>
                </a:ext>
              </a:extLst>
            </p:cNvPr>
            <p:cNvSpPr/>
            <p:nvPr/>
          </p:nvSpPr>
          <p:spPr>
            <a:xfrm>
              <a:off x="837399" y="1324891"/>
              <a:ext cx="2743196" cy="377075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18000"/>
              </a:schemeClr>
            </a:solidFill>
            <a:ln w="63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 lvl="0" algn="ctr">
                <a:buClr>
                  <a:srgbClr val="595959"/>
                </a:buClr>
                <a:buSzPct val="25000"/>
              </a:pPr>
              <a:r>
                <a:rPr lang="zh-TW" altLang="en-US" sz="2667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低功耗四核心 </a:t>
              </a:r>
              <a:r>
                <a:rPr lang="en" altLang="zh-TW" sz="2667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J4125</a:t>
              </a:r>
              <a:endParaRPr lang="zh-TW" altLang="zh-TW" sz="26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692597F6-6725-43F7-AECE-53782F8EA09F}"/>
              </a:ext>
            </a:extLst>
          </p:cNvPr>
          <p:cNvSpPr/>
          <p:nvPr/>
        </p:nvSpPr>
        <p:spPr>
          <a:xfrm>
            <a:off x="6437583" y="1673157"/>
            <a:ext cx="4663841" cy="2675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2650">
                <a:solidFill>
                  <a:schemeClr val="accent5">
                    <a:lumMod val="20000"/>
                    <a:lumOff val="80000"/>
                  </a:schemeClr>
                </a:solidFill>
                <a:latin typeface="微軟正黑體"/>
                <a:ea typeface="微軟正黑體"/>
              </a:rPr>
              <a:t>Intel UHD Graphics 600 集显</a:t>
            </a:r>
            <a:endParaRPr lang="en-US" altLang="zh-TW" sz="2667">
              <a:solidFill>
                <a:schemeClr val="accent5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>
              <a:solidFill>
                <a:schemeClr val="accent5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buClr>
                <a:srgbClr val="595959"/>
              </a:buClr>
            </a:pPr>
            <a:r>
              <a:rPr lang="en-US" altLang="zh-TW" sz="5850">
                <a:solidFill>
                  <a:schemeClr val="bg1"/>
                </a:solidFill>
                <a:latin typeface="微軟正黑體"/>
                <a:ea typeface="微軟正黑體"/>
              </a:rPr>
              <a:t>250</a:t>
            </a:r>
            <a:r>
              <a:rPr lang="zh-TW" altLang="zh-TW" sz="585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微軟正黑體"/>
                <a:ea typeface="微軟正黑體"/>
              </a:rPr>
              <a:t>MHz 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基本频率</a:t>
            </a:r>
            <a:endParaRPr lang="en-US" altLang="zh-TW" sz="24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>
              <a:buClr>
                <a:srgbClr val="595959"/>
              </a:buClr>
            </a:pPr>
            <a:r>
              <a:rPr lang="en-US" altLang="zh-TW" sz="5850">
                <a:solidFill>
                  <a:schemeClr val="bg1"/>
                </a:solidFill>
                <a:latin typeface="微軟正黑體"/>
                <a:ea typeface="微軟正黑體"/>
              </a:rPr>
              <a:t>750</a:t>
            </a:r>
            <a:r>
              <a:rPr lang="zh-TW" altLang="zh-TW" sz="585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微軟正黑體"/>
                <a:ea typeface="微軟正黑體"/>
              </a:rPr>
              <a:t>MHz 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脉冲频率</a:t>
            </a:r>
          </a:p>
        </p:txBody>
      </p:sp>
      <p:pic>
        <p:nvPicPr>
          <p:cNvPr id="18" name="圖片 17" descr="一張含有 電子用品, 監視器, 坐, 黑色 的圖片&#10;&#10;自動產生的描述">
            <a:extLst>
              <a:ext uri="{FF2B5EF4-FFF2-40B4-BE49-F238E27FC236}">
                <a16:creationId xmlns:a16="http://schemas.microsoft.com/office/drawing/2014/main" id="{10801B9A-CADD-AA4E-947C-6EF863BFBD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8792" y="4241827"/>
            <a:ext cx="1753797" cy="255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77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>
            <a:extLst>
              <a:ext uri="{FF2B5EF4-FFF2-40B4-BE49-F238E27FC236}">
                <a16:creationId xmlns:a16="http://schemas.microsoft.com/office/drawing/2014/main" id="{FFD60F70-CA62-4161-A448-3ED5949B4141}"/>
              </a:ext>
            </a:extLst>
          </p:cNvPr>
          <p:cNvSpPr/>
          <p:nvPr/>
        </p:nvSpPr>
        <p:spPr>
          <a:xfrm>
            <a:off x="422399" y="2002007"/>
            <a:ext cx="10909779" cy="4293314"/>
          </a:xfrm>
          <a:prstGeom prst="rect">
            <a:avLst/>
          </a:prstGeom>
          <a:gradFill>
            <a:gsLst>
              <a:gs pos="0">
                <a:srgbClr val="73E3F9">
                  <a:alpha val="27000"/>
                </a:srgbClr>
              </a:gs>
              <a:gs pos="100000">
                <a:srgbClr val="73E3F9">
                  <a:alpha val="11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83" y="485433"/>
            <a:ext cx="10922895" cy="749691"/>
          </a:xfrm>
        </p:spPr>
        <p:txBody>
          <a:bodyPr>
            <a:noAutofit/>
          </a:bodyPr>
          <a:lstStyle/>
          <a:p>
            <a:r>
              <a:rPr lang="zh-TW" altLang="en-US"/>
              <a:t>英特尔</a:t>
            </a:r>
            <a:r>
              <a:rPr lang="en-US" altLang="zh-TW" baseline="30000"/>
              <a:t>®</a:t>
            </a:r>
            <a:r>
              <a:rPr lang="en-US" altLang="zh-TW"/>
              <a:t> </a:t>
            </a:r>
            <a:r>
              <a:rPr lang="zh-TW" altLang="en-US"/>
              <a:t>赛扬</a:t>
            </a:r>
            <a:r>
              <a:rPr lang="en-US" altLang="zh-TW" baseline="30000"/>
              <a:t>®</a:t>
            </a:r>
            <a:r>
              <a:rPr lang="zh-TW" altLang="en-US"/>
              <a:t> 嵌入式</a:t>
            </a:r>
            <a:r>
              <a:rPr lang="zh-CN" altLang="en-US"/>
              <a:t>低功耗</a:t>
            </a:r>
            <a:r>
              <a:rPr lang="en-US" altLang="zh-CN"/>
              <a:t> 10W TDP J4125 </a:t>
            </a:r>
            <a:r>
              <a:rPr lang="zh-TW" altLang="en-US"/>
              <a:t>四核处理器</a:t>
            </a:r>
            <a:endParaRPr lang="en-US" altLang="zh-TW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A38C362-CC2B-FC4A-B741-804E024F5B14}"/>
              </a:ext>
            </a:extLst>
          </p:cNvPr>
          <p:cNvSpPr/>
          <p:nvPr/>
        </p:nvSpPr>
        <p:spPr>
          <a:xfrm>
            <a:off x="560373" y="6545909"/>
            <a:ext cx="83062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数据来源 </a:t>
            </a:r>
            <a:r>
              <a:rPr lang="en" altLang="zh-CN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</a:t>
            </a:r>
            <a:r>
              <a:rPr lang="en" altLang="zh-CN" sz="9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ark.intel.com</a:t>
            </a:r>
            <a:r>
              <a:rPr lang="en" altLang="zh-CN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/content/www/</a:t>
            </a:r>
            <a:r>
              <a:rPr lang="en" altLang="zh-CN" sz="9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cn</a:t>
            </a:r>
            <a:r>
              <a:rPr lang="en" altLang="zh-CN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en" altLang="zh-CN" sz="9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zh</a:t>
            </a:r>
            <a:r>
              <a:rPr lang="en" altLang="zh-CN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/ark/</a:t>
            </a:r>
            <a:r>
              <a:rPr lang="en" altLang="zh-CN" sz="9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compare.html?productIds</a:t>
            </a:r>
            <a:r>
              <a:rPr lang="en" altLang="zh-CN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=95594,197305</a:t>
            </a:r>
            <a:endParaRPr lang="zh-TW" altLang="en-US" sz="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A37E871C-2F96-6641-9D3F-6831366F0866}"/>
              </a:ext>
            </a:extLst>
          </p:cNvPr>
          <p:cNvSpPr txBox="1"/>
          <p:nvPr/>
        </p:nvSpPr>
        <p:spPr>
          <a:xfrm>
            <a:off x="8392720" y="2006791"/>
            <a:ext cx="1914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J3455 (</a:t>
            </a:r>
            <a:r>
              <a:rPr lang="zh-CN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前一代</a:t>
            </a:r>
            <a:r>
              <a:rPr kumimoji="1" lang="en-US" altLang="zh-CN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1" lang="zh-TW" alt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28C255A5-6BD7-492C-9196-B19C7C347577}"/>
              </a:ext>
            </a:extLst>
          </p:cNvPr>
          <p:cNvGrpSpPr/>
          <p:nvPr/>
        </p:nvGrpSpPr>
        <p:grpSpPr>
          <a:xfrm>
            <a:off x="409283" y="5872678"/>
            <a:ext cx="10909779" cy="438409"/>
            <a:chOff x="1091093" y="1376347"/>
            <a:chExt cx="7443307" cy="387617"/>
          </a:xfrm>
        </p:grpSpPr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00D24365-92A1-47EB-8350-2E5E4F638352}"/>
                </a:ext>
              </a:extLst>
            </p:cNvPr>
            <p:cNvSpPr/>
            <p:nvPr/>
          </p:nvSpPr>
          <p:spPr>
            <a:xfrm>
              <a:off x="1091093" y="1376347"/>
              <a:ext cx="7443307" cy="387617"/>
            </a:xfrm>
            <a:prstGeom prst="rect">
              <a:avLst/>
            </a:prstGeom>
            <a:solidFill>
              <a:srgbClr val="00B0F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85" name="直線接點 84">
              <a:extLst>
                <a:ext uri="{FF2B5EF4-FFF2-40B4-BE49-F238E27FC236}">
                  <a16:creationId xmlns:a16="http://schemas.microsoft.com/office/drawing/2014/main" id="{6F3B24F2-5CF6-4E1D-A3DB-4370F620FD35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76" y="1376347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接點 85">
              <a:extLst>
                <a:ext uri="{FF2B5EF4-FFF2-40B4-BE49-F238E27FC236}">
                  <a16:creationId xmlns:a16="http://schemas.microsoft.com/office/drawing/2014/main" id="{6DC01347-0E22-4E6B-AEB1-3AD9921B3FE1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93" y="1750025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CBE0BFF5-C842-4F0E-9642-8190EAB8CA68}"/>
              </a:ext>
            </a:extLst>
          </p:cNvPr>
          <p:cNvGrpSpPr/>
          <p:nvPr/>
        </p:nvGrpSpPr>
        <p:grpSpPr>
          <a:xfrm>
            <a:off x="413655" y="5032475"/>
            <a:ext cx="10909779" cy="438409"/>
            <a:chOff x="1091093" y="1376347"/>
            <a:chExt cx="7443307" cy="387617"/>
          </a:xfrm>
        </p:grpSpPr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17EF3AFC-AB49-42AB-BCBE-95E6ABFB686F}"/>
                </a:ext>
              </a:extLst>
            </p:cNvPr>
            <p:cNvSpPr/>
            <p:nvPr/>
          </p:nvSpPr>
          <p:spPr>
            <a:xfrm>
              <a:off x="1091093" y="1376347"/>
              <a:ext cx="7443307" cy="387617"/>
            </a:xfrm>
            <a:prstGeom prst="rect">
              <a:avLst/>
            </a:prstGeom>
            <a:solidFill>
              <a:srgbClr val="00B0F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73" name="直線接點 72">
              <a:extLst>
                <a:ext uri="{FF2B5EF4-FFF2-40B4-BE49-F238E27FC236}">
                  <a16:creationId xmlns:a16="http://schemas.microsoft.com/office/drawing/2014/main" id="{6DB0E2E2-8DBF-414B-99C4-689D2166C36D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76" y="1376347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id="{8AEEFAB8-1FEE-4CCF-8B57-3A2FCFE466E9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93" y="1750025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BFD90AE9-D2C5-4995-9A0E-6162B36DF25C}"/>
              </a:ext>
            </a:extLst>
          </p:cNvPr>
          <p:cNvGrpSpPr/>
          <p:nvPr/>
        </p:nvGrpSpPr>
        <p:grpSpPr>
          <a:xfrm>
            <a:off x="418027" y="4175342"/>
            <a:ext cx="10909779" cy="438409"/>
            <a:chOff x="1091093" y="1376347"/>
            <a:chExt cx="7443307" cy="387617"/>
          </a:xfrm>
        </p:grpSpPr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D4C71613-289E-423B-9D47-3D6B06175D7A}"/>
                </a:ext>
              </a:extLst>
            </p:cNvPr>
            <p:cNvSpPr/>
            <p:nvPr/>
          </p:nvSpPr>
          <p:spPr>
            <a:xfrm>
              <a:off x="1091093" y="1376347"/>
              <a:ext cx="7443307" cy="387617"/>
            </a:xfrm>
            <a:prstGeom prst="rect">
              <a:avLst/>
            </a:prstGeom>
            <a:solidFill>
              <a:srgbClr val="00B0F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35D6F477-F902-4A40-BD78-D9112723D0EF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76" y="1376347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接點 65">
              <a:extLst>
                <a:ext uri="{FF2B5EF4-FFF2-40B4-BE49-F238E27FC236}">
                  <a16:creationId xmlns:a16="http://schemas.microsoft.com/office/drawing/2014/main" id="{259EDC03-997E-4075-BDA5-904EC3A8D45A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93" y="1750025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8D704E1B-9614-46EA-B423-7AC6E7C2EEFC}"/>
              </a:ext>
            </a:extLst>
          </p:cNvPr>
          <p:cNvGrpSpPr/>
          <p:nvPr/>
        </p:nvGrpSpPr>
        <p:grpSpPr>
          <a:xfrm>
            <a:off x="418027" y="3328696"/>
            <a:ext cx="10909779" cy="438409"/>
            <a:chOff x="1091093" y="1376347"/>
            <a:chExt cx="7443307" cy="387617"/>
          </a:xfrm>
        </p:grpSpPr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A1DCA4E6-2AD7-4A7B-8D24-B012B9492807}"/>
                </a:ext>
              </a:extLst>
            </p:cNvPr>
            <p:cNvSpPr/>
            <p:nvPr/>
          </p:nvSpPr>
          <p:spPr>
            <a:xfrm>
              <a:off x="1091093" y="1376347"/>
              <a:ext cx="7443307" cy="387617"/>
            </a:xfrm>
            <a:prstGeom prst="rect">
              <a:avLst/>
            </a:prstGeom>
            <a:solidFill>
              <a:srgbClr val="00B0F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49" name="直線接點 48">
              <a:extLst>
                <a:ext uri="{FF2B5EF4-FFF2-40B4-BE49-F238E27FC236}">
                  <a16:creationId xmlns:a16="http://schemas.microsoft.com/office/drawing/2014/main" id="{DDC8BF6A-E7F5-4A53-B203-AA170B216BAB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76" y="1376347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>
              <a:extLst>
                <a:ext uri="{FF2B5EF4-FFF2-40B4-BE49-F238E27FC236}">
                  <a16:creationId xmlns:a16="http://schemas.microsoft.com/office/drawing/2014/main" id="{E3E6E8F9-6F8A-49AC-B215-59A8BD4854F8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93" y="1750025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1363E4EF-6C4F-4B5C-9FE7-780868F6B179}"/>
              </a:ext>
            </a:extLst>
          </p:cNvPr>
          <p:cNvGrpSpPr/>
          <p:nvPr/>
        </p:nvGrpSpPr>
        <p:grpSpPr>
          <a:xfrm>
            <a:off x="418027" y="2483368"/>
            <a:ext cx="10909779" cy="438409"/>
            <a:chOff x="1091093" y="1376347"/>
            <a:chExt cx="7443307" cy="387617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2AE2BBA-5393-42E6-92AB-5DB018FB91D7}"/>
                </a:ext>
              </a:extLst>
            </p:cNvPr>
            <p:cNvSpPr/>
            <p:nvPr/>
          </p:nvSpPr>
          <p:spPr>
            <a:xfrm>
              <a:off x="1091093" y="1376347"/>
              <a:ext cx="7443307" cy="387617"/>
            </a:xfrm>
            <a:prstGeom prst="rect">
              <a:avLst/>
            </a:prstGeom>
            <a:solidFill>
              <a:srgbClr val="00B0F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39E6CAF7-9531-4D4F-9E07-B750A5847452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76" y="1376347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ABCAC73A-5ED3-40CD-85E9-96BEE40BC241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93" y="1750025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49D8DE3E-A0FB-934A-8EF3-92FEEC8DA8F6}"/>
              </a:ext>
            </a:extLst>
          </p:cNvPr>
          <p:cNvSpPr txBox="1"/>
          <p:nvPr/>
        </p:nvSpPr>
        <p:spPr>
          <a:xfrm>
            <a:off x="608736" y="2536657"/>
            <a:ext cx="1037463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发行日期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6A26D7E-C9B9-7743-B6FB-48B1D4D948DC}"/>
              </a:ext>
            </a:extLst>
          </p:cNvPr>
          <p:cNvSpPr txBox="1"/>
          <p:nvPr/>
        </p:nvSpPr>
        <p:spPr>
          <a:xfrm>
            <a:off x="8435013" y="2522955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Q3’16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A9A8CE24-1D68-A145-896E-DBC1ADA2CD86}"/>
              </a:ext>
            </a:extLst>
          </p:cNvPr>
          <p:cNvSpPr txBox="1"/>
          <p:nvPr/>
        </p:nvSpPr>
        <p:spPr>
          <a:xfrm>
            <a:off x="4130417" y="2523110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Q4’19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1FC529A7-B697-8140-B8AD-4CB8ACA30907}"/>
              </a:ext>
            </a:extLst>
          </p:cNvPr>
          <p:cNvSpPr txBox="1"/>
          <p:nvPr/>
        </p:nvSpPr>
        <p:spPr>
          <a:xfrm>
            <a:off x="599428" y="2962299"/>
            <a:ext cx="824265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内核数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7BC88058-EA46-804F-B907-3E6668FD8EBA}"/>
              </a:ext>
            </a:extLst>
          </p:cNvPr>
          <p:cNvSpPr txBox="1"/>
          <p:nvPr/>
        </p:nvSpPr>
        <p:spPr>
          <a:xfrm>
            <a:off x="584368" y="3371326"/>
            <a:ext cx="824265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线程数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0703962-BA9F-7B47-81AE-A342C6B0A0BB}"/>
              </a:ext>
            </a:extLst>
          </p:cNvPr>
          <p:cNvSpPr/>
          <p:nvPr/>
        </p:nvSpPr>
        <p:spPr>
          <a:xfrm>
            <a:off x="587047" y="3808506"/>
            <a:ext cx="1677062" cy="348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处理器基本频率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5C35403-2881-AF48-B988-B3135E1C151F}"/>
              </a:ext>
            </a:extLst>
          </p:cNvPr>
          <p:cNvSpPr/>
          <p:nvPr/>
        </p:nvSpPr>
        <p:spPr>
          <a:xfrm>
            <a:off x="602982" y="4220001"/>
            <a:ext cx="1037463" cy="348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脉冲频率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8FBD3C5-AA47-9342-B928-A21E1CCF3DF9}"/>
              </a:ext>
            </a:extLst>
          </p:cNvPr>
          <p:cNvSpPr/>
          <p:nvPr/>
        </p:nvSpPr>
        <p:spPr>
          <a:xfrm>
            <a:off x="599428" y="4638753"/>
            <a:ext cx="611065" cy="348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缓存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649BF44-D644-E944-BD32-225D3954F92B}"/>
              </a:ext>
            </a:extLst>
          </p:cNvPr>
          <p:cNvSpPr/>
          <p:nvPr/>
        </p:nvSpPr>
        <p:spPr>
          <a:xfrm>
            <a:off x="608735" y="5495789"/>
            <a:ext cx="1303562" cy="348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处理器显卡 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BCA671F-8A95-5C4B-ACF6-06BAC668F77C}"/>
              </a:ext>
            </a:extLst>
          </p:cNvPr>
          <p:cNvSpPr/>
          <p:nvPr/>
        </p:nvSpPr>
        <p:spPr>
          <a:xfrm>
            <a:off x="7797881" y="5473330"/>
            <a:ext cx="2210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英特尔</a:t>
            </a:r>
            <a:r>
              <a:rPr lang="en-US" altLang="zh-TW" sz="1600" b="1" baseline="30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核芯显卡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500</a:t>
            </a:r>
            <a:endParaRPr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B213AF2-03A0-A74C-AE19-6E667909C6D1}"/>
              </a:ext>
            </a:extLst>
          </p:cNvPr>
          <p:cNvSpPr/>
          <p:nvPr/>
        </p:nvSpPr>
        <p:spPr>
          <a:xfrm>
            <a:off x="3478701" y="5468183"/>
            <a:ext cx="2218877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英特尔</a:t>
            </a:r>
            <a:r>
              <a:rPr lang="en-US" altLang="zh-TW" sz="1600" b="1" baseline="30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高清显卡 </a:t>
            </a:r>
            <a:r>
              <a:rPr lang="en-US" altLang="zh-TW" sz="1600" b="1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600</a:t>
            </a:r>
            <a:endParaRPr lang="zh-TW" altLang="en-US" sz="1600" b="1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67069D5-2ECC-B44F-B68E-F5C4F710CCF8}"/>
              </a:ext>
            </a:extLst>
          </p:cNvPr>
          <p:cNvSpPr/>
          <p:nvPr/>
        </p:nvSpPr>
        <p:spPr>
          <a:xfrm>
            <a:off x="607549" y="5878613"/>
            <a:ext cx="902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4K</a:t>
            </a:r>
            <a:r>
              <a:rPr lang="en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支持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2B5BF57-343C-604F-AC89-C8ABCE0F0B78}"/>
              </a:ext>
            </a:extLst>
          </p:cNvPr>
          <p:cNvSpPr/>
          <p:nvPr/>
        </p:nvSpPr>
        <p:spPr>
          <a:xfrm>
            <a:off x="599428" y="5061283"/>
            <a:ext cx="1037463" cy="348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内存类型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C648C648-84A9-AB45-8445-191FC7F96361}"/>
              </a:ext>
            </a:extLst>
          </p:cNvPr>
          <p:cNvSpPr txBox="1"/>
          <p:nvPr/>
        </p:nvSpPr>
        <p:spPr>
          <a:xfrm>
            <a:off x="4398948" y="2968025"/>
            <a:ext cx="311304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4592274F-B367-904E-AF37-679A4B22787B}"/>
              </a:ext>
            </a:extLst>
          </p:cNvPr>
          <p:cNvSpPr txBox="1"/>
          <p:nvPr/>
        </p:nvSpPr>
        <p:spPr>
          <a:xfrm>
            <a:off x="4387055" y="3393495"/>
            <a:ext cx="311304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813E479F-9704-E34C-9788-50A48F55562E}"/>
              </a:ext>
            </a:extLst>
          </p:cNvPr>
          <p:cNvSpPr txBox="1"/>
          <p:nvPr/>
        </p:nvSpPr>
        <p:spPr>
          <a:xfrm>
            <a:off x="8719306" y="2954106"/>
            <a:ext cx="311304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B50DE56C-8A49-0F4F-AA4E-8C58B4FBB2CD}"/>
              </a:ext>
            </a:extLst>
          </p:cNvPr>
          <p:cNvSpPr txBox="1"/>
          <p:nvPr/>
        </p:nvSpPr>
        <p:spPr>
          <a:xfrm>
            <a:off x="8728612" y="3371714"/>
            <a:ext cx="311304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3F987675-FD90-F24F-BF73-6B4E4E3D68BC}"/>
              </a:ext>
            </a:extLst>
          </p:cNvPr>
          <p:cNvSpPr txBox="1"/>
          <p:nvPr/>
        </p:nvSpPr>
        <p:spPr>
          <a:xfrm>
            <a:off x="3644136" y="5062041"/>
            <a:ext cx="1962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DDR4 (2400 MHz)</a:t>
            </a:r>
            <a:endParaRPr kumimoji="1" lang="zh-TW" altLang="en-US" sz="1600" b="1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3787C94D-6C30-994E-B805-9BE6C06C7901}"/>
              </a:ext>
            </a:extLst>
          </p:cNvPr>
          <p:cNvSpPr txBox="1"/>
          <p:nvPr/>
        </p:nvSpPr>
        <p:spPr>
          <a:xfrm>
            <a:off x="8025740" y="5070054"/>
            <a:ext cx="2069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DDR3L (1866 MHz)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A2F46FD5-339A-C74E-88D6-C7514FBD5C57}"/>
              </a:ext>
            </a:extLst>
          </p:cNvPr>
          <p:cNvSpPr txBox="1"/>
          <p:nvPr/>
        </p:nvSpPr>
        <p:spPr>
          <a:xfrm>
            <a:off x="3701425" y="5887275"/>
            <a:ext cx="1822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60Hz (HDMI 2.0)</a:t>
            </a:r>
            <a:endParaRPr kumimoji="1" lang="zh-TW" altLang="en-US" sz="1600" b="1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057249E5-5250-4E4F-AFA1-5B743CEFDCAD}"/>
              </a:ext>
            </a:extLst>
          </p:cNvPr>
          <p:cNvSpPr txBox="1"/>
          <p:nvPr/>
        </p:nvSpPr>
        <p:spPr>
          <a:xfrm>
            <a:off x="8645622" y="5892041"/>
            <a:ext cx="692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30Hz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5DC9E59B-5617-E141-A591-FC76FB60C9C9}"/>
              </a:ext>
            </a:extLst>
          </p:cNvPr>
          <p:cNvSpPr txBox="1"/>
          <p:nvPr/>
        </p:nvSpPr>
        <p:spPr>
          <a:xfrm>
            <a:off x="4183629" y="4661503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 MB</a:t>
            </a:r>
            <a:endParaRPr kumimoji="1" lang="zh-TW" altLang="en-US" sz="1600" b="1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EB64D3BE-E169-7342-A430-3800C5CE87DB}"/>
              </a:ext>
            </a:extLst>
          </p:cNvPr>
          <p:cNvSpPr txBox="1"/>
          <p:nvPr/>
        </p:nvSpPr>
        <p:spPr>
          <a:xfrm>
            <a:off x="8589446" y="4654378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 MB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05B2FF2F-AD99-EB46-9A1A-DC9989E3693F}"/>
              </a:ext>
            </a:extLst>
          </p:cNvPr>
          <p:cNvSpPr txBox="1"/>
          <p:nvPr/>
        </p:nvSpPr>
        <p:spPr>
          <a:xfrm>
            <a:off x="4086557" y="3791246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2.0 GHz</a:t>
            </a:r>
            <a:endParaRPr kumimoji="1" lang="zh-TW" altLang="en-US" sz="1600" b="1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E2B26E03-1289-9A4E-AD71-634A20B6E619}"/>
              </a:ext>
            </a:extLst>
          </p:cNvPr>
          <p:cNvSpPr txBox="1"/>
          <p:nvPr/>
        </p:nvSpPr>
        <p:spPr>
          <a:xfrm>
            <a:off x="4076150" y="4206645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2.7 GHz</a:t>
            </a:r>
            <a:endParaRPr kumimoji="1" lang="zh-TW" altLang="en-US" sz="1600" b="1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8F07DF86-519D-B44F-B857-5EF82D402529}"/>
              </a:ext>
            </a:extLst>
          </p:cNvPr>
          <p:cNvSpPr txBox="1"/>
          <p:nvPr/>
        </p:nvSpPr>
        <p:spPr>
          <a:xfrm>
            <a:off x="8366458" y="3794281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1.5 GHz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6CE640E5-F0E8-274F-AFBA-CD3680DE4743}"/>
              </a:ext>
            </a:extLst>
          </p:cNvPr>
          <p:cNvSpPr txBox="1"/>
          <p:nvPr/>
        </p:nvSpPr>
        <p:spPr>
          <a:xfrm>
            <a:off x="8371273" y="4207021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2.3 GHz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BADA68E-45D2-5B41-8A40-DDABA56E8C96}"/>
              </a:ext>
            </a:extLst>
          </p:cNvPr>
          <p:cNvSpPr txBox="1"/>
          <p:nvPr/>
        </p:nvSpPr>
        <p:spPr>
          <a:xfrm>
            <a:off x="4047016" y="2031726"/>
            <a:ext cx="90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J4125</a:t>
            </a:r>
            <a:endParaRPr kumimoji="1" lang="zh-TW" alt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" name="圖片 17" descr="cp_k_ww_4c_075.png">
            <a:extLst>
              <a:ext uri="{FF2B5EF4-FFF2-40B4-BE49-F238E27FC236}">
                <a16:creationId xmlns:a16="http://schemas.microsoft.com/office/drawing/2014/main" id="{A3C1374A-F3DA-814E-8FAD-42A783B032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960" y="1698639"/>
            <a:ext cx="683691" cy="683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2596AE0A-82EC-4545-8F43-1AB10795F7B6}"/>
              </a:ext>
            </a:extLst>
          </p:cNvPr>
          <p:cNvSpPr txBox="1"/>
          <p:nvPr/>
        </p:nvSpPr>
        <p:spPr>
          <a:xfrm>
            <a:off x="608734" y="2102159"/>
            <a:ext cx="1250663" cy="34887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处理器型号</a:t>
            </a:r>
            <a:endParaRPr kumimoji="1"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7" name="圖片 66" descr="一張含有 電子用品, 監視器, 坐, 黑色 的圖片&#10;&#10;自動產生的描述">
            <a:extLst>
              <a:ext uri="{FF2B5EF4-FFF2-40B4-BE49-F238E27FC236}">
                <a16:creationId xmlns:a16="http://schemas.microsoft.com/office/drawing/2014/main" id="{C7600BB4-D694-B646-8827-2BD79FDEFF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2928" y="952221"/>
            <a:ext cx="1069300" cy="155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80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D895E5B3-9B1B-492D-896C-AD52A4150793}"/>
              </a:ext>
            </a:extLst>
          </p:cNvPr>
          <p:cNvSpPr/>
          <p:nvPr/>
        </p:nvSpPr>
        <p:spPr>
          <a:xfrm>
            <a:off x="0" y="866274"/>
            <a:ext cx="12192000" cy="5991726"/>
          </a:xfrm>
          <a:prstGeom prst="rect">
            <a:avLst/>
          </a:prstGeom>
          <a:gradFill flip="none" rotWithShape="1">
            <a:gsLst>
              <a:gs pos="0">
                <a:srgbClr val="73E3F9">
                  <a:alpha val="0"/>
                </a:srgbClr>
              </a:gs>
              <a:gs pos="100000">
                <a:srgbClr val="73E3F9"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21" y="386896"/>
            <a:ext cx="10799498" cy="1002251"/>
          </a:xfrm>
        </p:spPr>
        <p:txBody>
          <a:bodyPr>
            <a:noAutofit/>
          </a:bodyPr>
          <a:lstStyle/>
          <a:p>
            <a:pPr>
              <a:lnSpc>
                <a:spcPts val="5000"/>
              </a:lnSpc>
            </a:pPr>
            <a:r>
              <a:rPr lang="zh-CN" altLang="en-US"/>
              <a:t>双 </a:t>
            </a:r>
            <a:r>
              <a:rPr lang="en-US" altLang="zh-CN"/>
              <a:t>2.5</a:t>
            </a:r>
            <a:r>
              <a:rPr lang="en" altLang="zh-CN"/>
              <a:t>GbE </a:t>
            </a:r>
            <a:r>
              <a:rPr lang="zh-CN" altLang="en-US"/>
              <a:t>磅礡吞吐，双网聚合与 </a:t>
            </a:r>
            <a:r>
              <a:rPr lang="en" altLang="zh-CN"/>
              <a:t>IPv6 </a:t>
            </a:r>
            <a:r>
              <a:rPr lang="zh-CN" altLang="en-US"/>
              <a:t>让万物高速互联</a:t>
            </a:r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75347CC-1DB1-B749-8BE8-79707FEBB2F4}"/>
              </a:ext>
            </a:extLst>
          </p:cNvPr>
          <p:cNvSpPr/>
          <p:nvPr/>
        </p:nvSpPr>
        <p:spPr>
          <a:xfrm>
            <a:off x="4624035" y="1886406"/>
            <a:ext cx="6320756" cy="107247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457200" indent="-457200">
              <a:lnSpc>
                <a:spcPts val="3900"/>
              </a:lnSpc>
              <a:buFont typeface="Arial" panose="020B0604020202020204" pitchFamily="34" charset="0"/>
              <a:buChar char="•"/>
            </a:pPr>
            <a:r>
              <a:rPr lang="zh-CN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双 </a:t>
            </a:r>
            <a:r>
              <a:rPr lang="en-US" altLang="zh-CN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</a:t>
            </a:r>
            <a:r>
              <a:rPr lang="en" altLang="zh-CN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GbE </a:t>
            </a:r>
            <a:r>
              <a:rPr lang="zh-CN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网络聚合，大幅超越</a:t>
            </a:r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2500 Gbps </a:t>
            </a:r>
            <a:r>
              <a:rPr lang="zh-CN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極限</a:t>
            </a:r>
            <a:endParaRPr lang="en-US" altLang="zh-CN" sz="3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94C15E9-99E4-5246-B09E-03452314EF80}"/>
              </a:ext>
            </a:extLst>
          </p:cNvPr>
          <p:cNvSpPr/>
          <p:nvPr/>
        </p:nvSpPr>
        <p:spPr>
          <a:xfrm>
            <a:off x="4624035" y="3979954"/>
            <a:ext cx="6323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支持 </a:t>
            </a:r>
            <a:r>
              <a:rPr lang="en" altLang="zh-CN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IPv6</a:t>
            </a:r>
            <a:r>
              <a:rPr lang="zh-CN" altLang="en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，</a:t>
            </a:r>
            <a:r>
              <a:rPr lang="zh-CN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再多装置也不怕</a:t>
            </a:r>
            <a:endParaRPr lang="en-US" altLang="zh-CN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1F1D47-2737-A94C-9647-D16C61102228}"/>
              </a:ext>
            </a:extLst>
          </p:cNvPr>
          <p:cNvSpPr/>
          <p:nvPr/>
        </p:nvSpPr>
        <p:spPr>
          <a:xfrm>
            <a:off x="5101620" y="4564297"/>
            <a:ext cx="5788142" cy="9916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400"/>
              </a:lnSpc>
            </a:pPr>
            <a:r>
              <a:rPr lang="en" altLang="zh-TW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IPv6 </a:t>
            </a:r>
            <a:r>
              <a:rPr lang="zh-CN" altLang="en-US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</a:t>
            </a:r>
            <a:r>
              <a:rPr lang="en-US" altLang="zh-CN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IPv4 </a:t>
            </a:r>
            <a:r>
              <a:rPr lang="zh-TW" altLang="en-US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具有更大的地址空间，让</a:t>
            </a:r>
            <a:r>
              <a:rPr lang="en-US" altLang="zh-TW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NAS </a:t>
            </a:r>
            <a:r>
              <a:rPr lang="zh-CN" altLang="en-US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底下子網路的</a:t>
            </a:r>
            <a:r>
              <a:rPr lang="zh-TW" altLang="en-US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万物互联成为可能，为未来 </a:t>
            </a:r>
            <a:r>
              <a:rPr lang="en" altLang="zh-TW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IPv6 </a:t>
            </a:r>
            <a:r>
              <a:rPr lang="zh-TW" altLang="en-US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的大规模部署做好准备。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65C7F88-DE50-2E41-88A0-4744ADD14C52}"/>
              </a:ext>
            </a:extLst>
          </p:cNvPr>
          <p:cNvSpPr/>
          <p:nvPr/>
        </p:nvSpPr>
        <p:spPr>
          <a:xfrm>
            <a:off x="5101620" y="2986901"/>
            <a:ext cx="5848092" cy="6839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400"/>
              </a:lnSpc>
            </a:pP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除了支持巨型帧可用于增强以太网的网络吞吐量之外，双网络更有负载平衡与故障转移容错可設定．</a:t>
            </a:r>
          </a:p>
        </p:txBody>
      </p:sp>
      <p:pic>
        <p:nvPicPr>
          <p:cNvPr id="15" name="圖片 14" descr="一張含有 室內, 坐, 直立的, 黑色 的圖片&#10;&#10;自動產生的描述">
            <a:extLst>
              <a:ext uri="{FF2B5EF4-FFF2-40B4-BE49-F238E27FC236}">
                <a16:creationId xmlns:a16="http://schemas.microsoft.com/office/drawing/2014/main" id="{987887BD-722D-B447-8306-36BAB06010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7" y="1692408"/>
            <a:ext cx="3408672" cy="4749263"/>
          </a:xfrm>
          <a:prstGeom prst="rect">
            <a:avLst/>
          </a:prstGeom>
        </p:spPr>
      </p:pic>
      <p:sp>
        <p:nvSpPr>
          <p:cNvPr id="6" name="圓角矩形 5">
            <a:extLst>
              <a:ext uri="{FF2B5EF4-FFF2-40B4-BE49-F238E27FC236}">
                <a16:creationId xmlns:a16="http://schemas.microsoft.com/office/drawing/2014/main" id="{BD2D997A-433C-FF49-9322-384BD06D253F}"/>
              </a:ext>
            </a:extLst>
          </p:cNvPr>
          <p:cNvSpPr/>
          <p:nvPr/>
        </p:nvSpPr>
        <p:spPr>
          <a:xfrm>
            <a:off x="2367580" y="5165592"/>
            <a:ext cx="777154" cy="623368"/>
          </a:xfrm>
          <a:prstGeom prst="roundRect">
            <a:avLst>
              <a:gd name="adj" fmla="val 14892"/>
            </a:avLst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09077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61597F7E-ECEC-4FA2-832B-8DF830D12D4B}"/>
              </a:ext>
            </a:extLst>
          </p:cNvPr>
          <p:cNvSpPr/>
          <p:nvPr/>
        </p:nvSpPr>
        <p:spPr>
          <a:xfrm>
            <a:off x="1496683" y="1366409"/>
            <a:ext cx="4768322" cy="4267237"/>
          </a:xfrm>
          <a:prstGeom prst="rect">
            <a:avLst/>
          </a:prstGeom>
          <a:gradFill>
            <a:gsLst>
              <a:gs pos="0">
                <a:srgbClr val="73E3F9">
                  <a:alpha val="27000"/>
                </a:srgbClr>
              </a:gs>
              <a:gs pos="100000">
                <a:srgbClr val="73E3F9">
                  <a:alpha val="11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04C29C2-C9D3-4208-85F0-0A7D111FA13A}"/>
              </a:ext>
            </a:extLst>
          </p:cNvPr>
          <p:cNvSpPr/>
          <p:nvPr/>
        </p:nvSpPr>
        <p:spPr>
          <a:xfrm>
            <a:off x="6473773" y="1366409"/>
            <a:ext cx="4768322" cy="4267237"/>
          </a:xfrm>
          <a:prstGeom prst="rect">
            <a:avLst/>
          </a:prstGeom>
          <a:gradFill>
            <a:gsLst>
              <a:gs pos="0">
                <a:srgbClr val="73E3F9">
                  <a:alpha val="27000"/>
                </a:srgbClr>
              </a:gs>
              <a:gs pos="100000">
                <a:srgbClr val="73E3F9">
                  <a:alpha val="11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5410CFAC-B045-45DF-B668-0770030735D6}"/>
              </a:ext>
            </a:extLst>
          </p:cNvPr>
          <p:cNvGrpSpPr/>
          <p:nvPr/>
        </p:nvGrpSpPr>
        <p:grpSpPr>
          <a:xfrm>
            <a:off x="1305194" y="2283639"/>
            <a:ext cx="10074093" cy="2811215"/>
            <a:chOff x="1285023" y="2167482"/>
            <a:chExt cx="10346683" cy="3157708"/>
          </a:xfrm>
        </p:grpSpPr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C4DB4276-EFCC-4B1A-BC84-8CA88A61D49C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5325190"/>
              <a:ext cx="1034668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1DBA2351-E448-4CD8-B278-0FBD38774F1F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79890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7FA5224B-7DFF-48E4-BE4B-DD966B49872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27262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8C8362C3-2D8F-411A-A7F4-E957494D1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74633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00763C05-C347-4389-8538-29FF844C313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22005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EAF2678A-45BE-4832-8034-668A6F25D3E6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69376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4CBFDA1D-31F3-4D3A-AFB4-0990D6992602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16748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23497" y="6444419"/>
            <a:ext cx="6554257" cy="28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en-US" altLang="zh-TW" sz="10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 </a:t>
            </a:r>
            <a:r>
              <a:rPr lang="zh-TW" altLang="en-US" sz="10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测试于 </a:t>
            </a:r>
            <a:r>
              <a:rPr lang="en" altLang="zh-TW" sz="10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QNAP</a:t>
            </a:r>
            <a:r>
              <a:rPr lang="en" altLang="zh-TW" sz="10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0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实验室，数据会因实际环境而有所不同。</a:t>
            </a:r>
            <a:endParaRPr lang="en" altLang="zh-TW" sz="10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223496" y="5735325"/>
            <a:ext cx="7174883" cy="76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sz="10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测试环境：</a:t>
            </a:r>
            <a:br>
              <a:rPr lang="zh-TW" sz="10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sz="10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10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en-US" sz="10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| </a:t>
            </a:r>
            <a:r>
              <a:rPr lang="zh-TW" sz="10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TS-453Dmini-4G, QTS 4.4.2, 4 x </a:t>
            </a:r>
            <a:r>
              <a:rPr lang="en-US" altLang="zh-TW" sz="10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Samsung 850 Pro 512GB SSDs</a:t>
            </a:r>
            <a:r>
              <a:rPr lang="zh-TW" sz="10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RAID 5, thick volume</a:t>
            </a:r>
            <a:endParaRPr lang="zh-TW" sz="10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r>
              <a:rPr lang="zh-TW" altLang="en-US" sz="10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客户端 </a:t>
            </a:r>
            <a:r>
              <a:rPr lang="en" altLang="zh-TW" sz="10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 | Windows 10 Pro, Intel Core i7-6700 3.4 GHz, 32GB RAM</a:t>
            </a:r>
            <a:endParaRPr lang="en" sz="10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" altLang="en-US" sz="105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IOmeter</a:t>
            </a:r>
            <a:r>
              <a:rPr lang="en" altLang="en-US" sz="10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 | RAM*4, 30-sec ramp up time, 3-min seq. run time, 2 workers, 64-outstanding</a:t>
            </a:r>
            <a:endParaRPr lang="en-US" altLang="en-US" sz="10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67" name="TextBox 6"/>
          <p:cNvSpPr txBox="1"/>
          <p:nvPr/>
        </p:nvSpPr>
        <p:spPr>
          <a:xfrm>
            <a:off x="2249569" y="5081086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读取</a:t>
            </a:r>
            <a:endParaRPr lang="en-US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68" name="TextBox 6"/>
          <p:cNvSpPr txBox="1"/>
          <p:nvPr/>
        </p:nvSpPr>
        <p:spPr>
          <a:xfrm>
            <a:off x="4050498" y="5081086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写入</a:t>
            </a:r>
            <a:endParaRPr lang="en-US" altLang="zh-TW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 rot="16200000">
            <a:off x="-2912" y="4479669"/>
            <a:ext cx="10561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(MB/s)</a:t>
            </a:r>
            <a:endParaRPr lang="zh-TW" altLang="en-US" sz="1333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63" name="標題 62"/>
          <p:cNvSpPr>
            <a:spLocks noGrp="1"/>
          </p:cNvSpPr>
          <p:nvPr>
            <p:ph type="title"/>
          </p:nvPr>
        </p:nvSpPr>
        <p:spPr>
          <a:xfrm>
            <a:off x="121025" y="365125"/>
            <a:ext cx="12070976" cy="749691"/>
          </a:xfrm>
        </p:spPr>
        <p:txBody>
          <a:bodyPr>
            <a:noAutofit/>
          </a:bodyPr>
          <a:lstStyle/>
          <a:p>
            <a:r>
              <a:rPr lang="en-US" altLang="zh-CN"/>
              <a:t>2 </a:t>
            </a:r>
            <a:r>
              <a:rPr lang="en" altLang="zh-CN"/>
              <a:t>x 2.5GbE</a:t>
            </a:r>
            <a:r>
              <a:rPr lang="zh-TW" altLang="en-US"/>
              <a:t> 网速超越光纤级</a:t>
            </a:r>
            <a:r>
              <a:rPr lang="zh-CN" altLang="en-US"/>
              <a:t>效能，让您立即打场胜仗</a:t>
            </a:r>
            <a:endParaRPr lang="en-US" altLang="zh-TW"/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E13A1EB6-8F2D-DA40-AC67-F010749E966F}"/>
              </a:ext>
            </a:extLst>
          </p:cNvPr>
          <p:cNvSpPr txBox="1"/>
          <p:nvPr/>
        </p:nvSpPr>
        <p:spPr>
          <a:xfrm>
            <a:off x="7272504" y="5081086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读取</a:t>
            </a:r>
            <a:endParaRPr lang="en-US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CBBADFE4-64BB-B54E-903D-A9A8B115330B}"/>
              </a:ext>
            </a:extLst>
          </p:cNvPr>
          <p:cNvSpPr txBox="1"/>
          <p:nvPr/>
        </p:nvSpPr>
        <p:spPr>
          <a:xfrm>
            <a:off x="9057334" y="5081086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写入</a:t>
            </a:r>
            <a:endParaRPr lang="en-US" altLang="zh-TW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8D18E22-47AF-104D-89F1-7EC23AC03D05}"/>
              </a:ext>
            </a:extLst>
          </p:cNvPr>
          <p:cNvSpPr txBox="1"/>
          <p:nvPr/>
        </p:nvSpPr>
        <p:spPr>
          <a:xfrm>
            <a:off x="1522984" y="1462784"/>
            <a:ext cx="4596964" cy="820856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 x 2.5GbE Windows </a:t>
            </a:r>
            <a:r>
              <a:rPr lang="zh-TW" altLang="en-US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顺序传输</a:t>
            </a:r>
          </a:p>
          <a:p>
            <a:pPr algn="ctr" eaLnBrk="1" hangingPunct="1">
              <a:defRPr/>
            </a:pPr>
            <a:endParaRPr lang="en-US" sz="22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B26B59E1-265B-5140-99D3-72360790556C}"/>
              </a:ext>
            </a:extLst>
          </p:cNvPr>
          <p:cNvSpPr txBox="1"/>
          <p:nvPr/>
        </p:nvSpPr>
        <p:spPr>
          <a:xfrm>
            <a:off x="6456494" y="1465168"/>
            <a:ext cx="4922793" cy="471979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 x 2.5GbE Windows </a:t>
            </a:r>
            <a:r>
              <a:rPr lang="zh-CN" altLang="en-US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加密顺序传输</a:t>
            </a:r>
          </a:p>
        </p:txBody>
      </p:sp>
      <p:sp>
        <p:nvSpPr>
          <p:cNvPr id="27" name="Shape 80">
            <a:extLst>
              <a:ext uri="{FF2B5EF4-FFF2-40B4-BE49-F238E27FC236}">
                <a16:creationId xmlns:a16="http://schemas.microsoft.com/office/drawing/2014/main" id="{EF93FE93-2092-474A-8971-EC35641D72FF}"/>
              </a:ext>
            </a:extLst>
          </p:cNvPr>
          <p:cNvSpPr/>
          <p:nvPr/>
        </p:nvSpPr>
        <p:spPr>
          <a:xfrm>
            <a:off x="4407433" y="2616927"/>
            <a:ext cx="812865" cy="2462197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4" name="Shape 79">
            <a:extLst>
              <a:ext uri="{FF2B5EF4-FFF2-40B4-BE49-F238E27FC236}">
                <a16:creationId xmlns:a16="http://schemas.microsoft.com/office/drawing/2014/main" id="{8ABACFDE-14CB-47D8-A57F-67D2E51C95CC}"/>
              </a:ext>
            </a:extLst>
          </p:cNvPr>
          <p:cNvSpPr/>
          <p:nvPr/>
        </p:nvSpPr>
        <p:spPr>
          <a:xfrm>
            <a:off x="2596945" y="2376472"/>
            <a:ext cx="841780" cy="2695670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69" name="TextBox 20">
            <a:extLst>
              <a:ext uri="{FF2B5EF4-FFF2-40B4-BE49-F238E27FC236}">
                <a16:creationId xmlns:a16="http://schemas.microsoft.com/office/drawing/2014/main" id="{55F3EA07-3AE4-4C03-8EB1-F3EC11A66553}"/>
              </a:ext>
            </a:extLst>
          </p:cNvPr>
          <p:cNvSpPr txBox="1"/>
          <p:nvPr/>
        </p:nvSpPr>
        <p:spPr>
          <a:xfrm>
            <a:off x="2727015" y="2413919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590</a:t>
            </a: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D34313E9-2182-4026-B65F-1A17B8169472}"/>
              </a:ext>
            </a:extLst>
          </p:cNvPr>
          <p:cNvSpPr txBox="1"/>
          <p:nvPr/>
        </p:nvSpPr>
        <p:spPr>
          <a:xfrm>
            <a:off x="4523099" y="2608565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514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Shape 80">
            <a:extLst>
              <a:ext uri="{FF2B5EF4-FFF2-40B4-BE49-F238E27FC236}">
                <a16:creationId xmlns:a16="http://schemas.microsoft.com/office/drawing/2014/main" id="{02FD8FA0-5CA7-4194-8BF1-99D00B5CDEF2}"/>
              </a:ext>
            </a:extLst>
          </p:cNvPr>
          <p:cNvSpPr/>
          <p:nvPr/>
        </p:nvSpPr>
        <p:spPr>
          <a:xfrm>
            <a:off x="9431864" y="3099546"/>
            <a:ext cx="812865" cy="1971215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57" name="Shape 79">
            <a:extLst>
              <a:ext uri="{FF2B5EF4-FFF2-40B4-BE49-F238E27FC236}">
                <a16:creationId xmlns:a16="http://schemas.microsoft.com/office/drawing/2014/main" id="{DA9ABF24-0CF8-40C2-B0C3-775B3CF209DC}"/>
              </a:ext>
            </a:extLst>
          </p:cNvPr>
          <p:cNvSpPr/>
          <p:nvPr/>
        </p:nvSpPr>
        <p:spPr>
          <a:xfrm>
            <a:off x="7631092" y="2447368"/>
            <a:ext cx="841780" cy="2616414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EFB064A6-357D-4EB9-A2BB-79A80FCBC652}"/>
              </a:ext>
            </a:extLst>
          </p:cNvPr>
          <p:cNvSpPr txBox="1"/>
          <p:nvPr/>
        </p:nvSpPr>
        <p:spPr>
          <a:xfrm>
            <a:off x="7740849" y="2516409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586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TextBox 20">
            <a:extLst>
              <a:ext uri="{FF2B5EF4-FFF2-40B4-BE49-F238E27FC236}">
                <a16:creationId xmlns:a16="http://schemas.microsoft.com/office/drawing/2014/main" id="{679D2CFA-EBA3-4AE9-8373-E811C41D2DF8}"/>
              </a:ext>
            </a:extLst>
          </p:cNvPr>
          <p:cNvSpPr txBox="1"/>
          <p:nvPr/>
        </p:nvSpPr>
        <p:spPr>
          <a:xfrm>
            <a:off x="9528718" y="3119898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411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6219508-7DAA-4854-9321-9058C6D2BCAB}"/>
              </a:ext>
            </a:extLst>
          </p:cNvPr>
          <p:cNvGrpSpPr/>
          <p:nvPr/>
        </p:nvGrpSpPr>
        <p:grpSpPr>
          <a:xfrm>
            <a:off x="761836" y="2203733"/>
            <a:ext cx="497252" cy="3022501"/>
            <a:chOff x="741665" y="2061534"/>
            <a:chExt cx="497252" cy="339503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CF5A0FA-9A7A-412D-9C6B-B5E753B46067}"/>
                </a:ext>
              </a:extLst>
            </p:cNvPr>
            <p:cNvSpPr/>
            <p:nvPr/>
          </p:nvSpPr>
          <p:spPr>
            <a:xfrm>
              <a:off x="950055" y="5148793"/>
              <a:ext cx="2888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0</a:t>
              </a:r>
              <a:endPara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D55530D-FEDE-4449-9D89-2668BEEF9041}"/>
                </a:ext>
              </a:extLst>
            </p:cNvPr>
            <p:cNvSpPr/>
            <p:nvPr/>
          </p:nvSpPr>
          <p:spPr>
            <a:xfrm>
              <a:off x="741665" y="4634249"/>
              <a:ext cx="4972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</a:t>
              </a:r>
              <a:endPara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5F1DA2D-DF9D-4A36-83A8-7EC401566769}"/>
                </a:ext>
              </a:extLst>
            </p:cNvPr>
            <p:cNvSpPr/>
            <p:nvPr/>
          </p:nvSpPr>
          <p:spPr>
            <a:xfrm>
              <a:off x="741665" y="4119706"/>
              <a:ext cx="4972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200</a:t>
              </a:r>
              <a:endPara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8E216D9-1C56-438E-BCDE-9EF8232311BF}"/>
                </a:ext>
              </a:extLst>
            </p:cNvPr>
            <p:cNvSpPr/>
            <p:nvPr/>
          </p:nvSpPr>
          <p:spPr>
            <a:xfrm>
              <a:off x="741665" y="3605163"/>
              <a:ext cx="4972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300</a:t>
              </a:r>
              <a:endPara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D2178D3-FB10-4B31-B1B5-985D09206327}"/>
                </a:ext>
              </a:extLst>
            </p:cNvPr>
            <p:cNvSpPr/>
            <p:nvPr/>
          </p:nvSpPr>
          <p:spPr>
            <a:xfrm>
              <a:off x="741665" y="3090620"/>
              <a:ext cx="4972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400</a:t>
              </a:r>
              <a:endPara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1652AF0-F79E-234A-A48C-34DFF925FDB0}"/>
                </a:ext>
              </a:extLst>
            </p:cNvPr>
            <p:cNvSpPr/>
            <p:nvPr/>
          </p:nvSpPr>
          <p:spPr>
            <a:xfrm>
              <a:off x="741665" y="2576077"/>
              <a:ext cx="4972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500</a:t>
              </a:r>
              <a:endPara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0E60B08C-B913-174F-BCD2-72D235BC643C}"/>
                </a:ext>
              </a:extLst>
            </p:cNvPr>
            <p:cNvSpPr/>
            <p:nvPr/>
          </p:nvSpPr>
          <p:spPr>
            <a:xfrm>
              <a:off x="741665" y="2061534"/>
              <a:ext cx="4972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600</a:t>
              </a:r>
              <a:endPara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2735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102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3ED445DF-42F9-47A6-B030-973848F2CC5D}"/>
              </a:ext>
            </a:extLst>
          </p:cNvPr>
          <p:cNvGrpSpPr/>
          <p:nvPr/>
        </p:nvGrpSpPr>
        <p:grpSpPr>
          <a:xfrm>
            <a:off x="6200499" y="4795331"/>
            <a:ext cx="5076266" cy="2129904"/>
            <a:chOff x="6322357" y="4244002"/>
            <a:chExt cx="5076266" cy="2433918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54293C1E-226A-472B-8D88-76EFB078F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 flipV="1">
              <a:off x="6322357" y="4244002"/>
              <a:ext cx="5076266" cy="2433918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1F9FCE9B-0D31-4967-8542-98C1431C8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 flipV="1">
              <a:off x="6322357" y="4244002"/>
              <a:ext cx="5076266" cy="2433918"/>
            </a:xfrm>
            <a:prstGeom prst="rect">
              <a:avLst/>
            </a:prstGeom>
          </p:spPr>
        </p:pic>
      </p:grpSp>
      <p:pic>
        <p:nvPicPr>
          <p:cNvPr id="3" name="圖片 2" descr="一張含有 桌, 坐, 電腦, 白色 的圖片&#10;&#10;自動產生的描述">
            <a:extLst>
              <a:ext uri="{FF2B5EF4-FFF2-40B4-BE49-F238E27FC236}">
                <a16:creationId xmlns:a16="http://schemas.microsoft.com/office/drawing/2014/main" id="{46DD999C-741C-4921-80CF-F536B9D383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3396" y="1187412"/>
            <a:ext cx="4850472" cy="5249657"/>
          </a:xfrm>
          <a:prstGeom prst="rect">
            <a:avLst/>
          </a:prstGeom>
        </p:spPr>
      </p:pic>
      <p:sp>
        <p:nvSpPr>
          <p:cNvPr id="8" name="標題 4">
            <a:extLst>
              <a:ext uri="{FF2B5EF4-FFF2-40B4-BE49-F238E27FC236}">
                <a16:creationId xmlns:a16="http://schemas.microsoft.com/office/drawing/2014/main" id="{854C9A64-471B-4882-AF5A-C1D579C00549}"/>
              </a:ext>
            </a:extLst>
          </p:cNvPr>
          <p:cNvSpPr txBox="1">
            <a:spLocks/>
          </p:cNvSpPr>
          <p:nvPr/>
        </p:nvSpPr>
        <p:spPr>
          <a:xfrm>
            <a:off x="1687717" y="4583151"/>
            <a:ext cx="2191760" cy="793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>
              <a:lnSpc>
                <a:spcPts val="5500"/>
              </a:lnSpc>
            </a:pPr>
            <a:r>
              <a:rPr lang="en-US" altLang="zh-TW" sz="2000"/>
              <a:t>NAS</a:t>
            </a:r>
            <a:r>
              <a:rPr lang="zh-TW" altLang="en-US" sz="2000"/>
              <a:t> 多媒体功能</a:t>
            </a:r>
          </a:p>
        </p:txBody>
      </p:sp>
      <p:sp>
        <p:nvSpPr>
          <p:cNvPr id="9" name="標題 4">
            <a:extLst>
              <a:ext uri="{FF2B5EF4-FFF2-40B4-BE49-F238E27FC236}">
                <a16:creationId xmlns:a16="http://schemas.microsoft.com/office/drawing/2014/main" id="{A6A1B78A-3188-4AA9-A700-128A35F7B043}"/>
              </a:ext>
            </a:extLst>
          </p:cNvPr>
          <p:cNvSpPr txBox="1">
            <a:spLocks/>
          </p:cNvSpPr>
          <p:nvPr/>
        </p:nvSpPr>
        <p:spPr>
          <a:xfrm>
            <a:off x="616323" y="2306598"/>
            <a:ext cx="5262282" cy="1303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500"/>
              </a:lnSpc>
            </a:pPr>
            <a:r>
              <a:rPr lang="zh-CN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既使身在办公室也能串流文件到各地</a:t>
            </a:r>
            <a:endParaRPr lang="zh-TW" altLang="en-US" sz="4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17483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ACAD232-CB96-D841-A51B-2FA521466227}"/>
              </a:ext>
            </a:extLst>
          </p:cNvPr>
          <p:cNvSpPr/>
          <p:nvPr/>
        </p:nvSpPr>
        <p:spPr>
          <a:xfrm>
            <a:off x="956984" y="1182874"/>
            <a:ext cx="4455458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在高市值的电竞市场，要添购哪些网通与存储设备才能让多人连线更顺畅</a:t>
            </a:r>
            <a:endParaRPr lang="en-US" altLang="zh-CN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pic>
        <p:nvPicPr>
          <p:cNvPr id="4" name="圖片 3" descr="一張含有 電子用品, 監視器, 坐, 黑色 的圖片&#10;&#10;自動產生的描述">
            <a:extLst>
              <a:ext uri="{FF2B5EF4-FFF2-40B4-BE49-F238E27FC236}">
                <a16:creationId xmlns:a16="http://schemas.microsoft.com/office/drawing/2014/main" id="{B74ED15F-0ED0-B441-B7B4-607F61EACD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9161" y="1723293"/>
            <a:ext cx="3057639" cy="445390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A32F395-2561-49D5-9EFE-E0C536DABC34}"/>
              </a:ext>
            </a:extLst>
          </p:cNvPr>
          <p:cNvSpPr/>
          <p:nvPr/>
        </p:nvSpPr>
        <p:spPr>
          <a:xfrm>
            <a:off x="956984" y="2996139"/>
            <a:ext cx="4271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altLang="zh-CN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TS-453Dmini 2.5GbE NAS </a:t>
            </a:r>
            <a:r>
              <a:rPr lang="zh-CN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硬件概要</a:t>
            </a:r>
            <a:endParaRPr lang="en-US" altLang="zh-CN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240B7D9-A667-4DFE-9258-E1E9FBC25BFB}"/>
              </a:ext>
            </a:extLst>
          </p:cNvPr>
          <p:cNvSpPr/>
          <p:nvPr/>
        </p:nvSpPr>
        <p:spPr>
          <a:xfrm>
            <a:off x="956984" y="4378516"/>
            <a:ext cx="44554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altLang="zh-CN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NAS </a:t>
            </a:r>
            <a:r>
              <a:rPr lang="zh-CN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一机多用途，家庭用户、电竞玩家、专业用户、与台商适用的加值应用方案</a:t>
            </a:r>
            <a:endParaRPr lang="en-US" altLang="zh-CN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515788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相片, 鵰, 街道, 標誌 的圖片&#10;&#10;自動產生的描述">
            <a:extLst>
              <a:ext uri="{FF2B5EF4-FFF2-40B4-BE49-F238E27FC236}">
                <a16:creationId xmlns:a16="http://schemas.microsoft.com/office/drawing/2014/main" id="{CE29B821-3D58-464E-83E6-10CC3644EC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21" y="3476117"/>
            <a:ext cx="2287345" cy="228988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      </a:t>
            </a:r>
            <a:r>
              <a:rPr lang="en-US" altLang="zh-TW" err="1"/>
              <a:t>QuMagie</a:t>
            </a:r>
            <a:r>
              <a:rPr lang="zh-TW" altLang="en-US"/>
              <a:t> </a:t>
            </a:r>
            <a:r>
              <a:rPr lang="zh-CN" altLang="en-US"/>
              <a:t>智能相册与</a:t>
            </a:r>
            <a:r>
              <a:rPr lang="zh-TW" altLang="en-US"/>
              <a:t> </a:t>
            </a:r>
            <a:r>
              <a:rPr lang="en-US" altLang="zh-CN"/>
              <a:t>AI</a:t>
            </a:r>
            <a:r>
              <a:rPr lang="zh-TW" altLang="en-US"/>
              <a:t> </a:t>
            </a:r>
            <a:r>
              <a:rPr lang="zh-CN" altLang="en-US"/>
              <a:t>自动分类</a:t>
            </a:r>
            <a:endParaRPr 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A1DBD32-1F25-4A9E-9667-AF97B1B37461}"/>
              </a:ext>
            </a:extLst>
          </p:cNvPr>
          <p:cNvSpPr/>
          <p:nvPr/>
        </p:nvSpPr>
        <p:spPr>
          <a:xfrm>
            <a:off x="1428406" y="1076444"/>
            <a:ext cx="7454952" cy="46115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3067"/>
              </a:lnSpc>
            </a:pPr>
            <a:r>
              <a:rPr lang="zh-CN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运用人工智能比对人脸特征，将相似的人脸自动分组</a:t>
            </a:r>
            <a:endParaRPr lang="en-US" altLang="zh-CN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: 圓角 8">
            <a:extLst>
              <a:ext uri="{FF2B5EF4-FFF2-40B4-BE49-F238E27FC236}">
                <a16:creationId xmlns:a16="http://schemas.microsoft.com/office/drawing/2014/main" id="{4EA6A9F2-187E-6342-8CAD-100EEE6DE8D2}"/>
              </a:ext>
            </a:extLst>
          </p:cNvPr>
          <p:cNvSpPr/>
          <p:nvPr/>
        </p:nvSpPr>
        <p:spPr>
          <a:xfrm rot="5400000">
            <a:off x="2035229" y="-61633"/>
            <a:ext cx="1220075" cy="529053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2869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0AE18A20-9360-BC46-BC4C-AEA859D84A33}"/>
              </a:ext>
            </a:extLst>
          </p:cNvPr>
          <p:cNvSpPr/>
          <p:nvPr/>
        </p:nvSpPr>
        <p:spPr>
          <a:xfrm>
            <a:off x="601442" y="2000915"/>
            <a:ext cx="4253269" cy="113467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运用人工智能辨识照片内容，自动依照内容分类，目前已有将近 </a:t>
            </a: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400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类不同主题：依照人物、标签、日期</a:t>
            </a: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快速搜寻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A747DF22-6CAF-F048-B8CB-B405876DA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21" y="295094"/>
            <a:ext cx="948759" cy="948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一張含有 螢幕擷取畫面, 相片, 監視器, 螢幕 的圖片&#10;&#10;自動產生的描述">
            <a:extLst>
              <a:ext uri="{FF2B5EF4-FFF2-40B4-BE49-F238E27FC236}">
                <a16:creationId xmlns:a16="http://schemas.microsoft.com/office/drawing/2014/main" id="{0AFCAD37-6167-4A4B-A73E-C008B83B3D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345" y="4032579"/>
            <a:ext cx="3688923" cy="2180515"/>
          </a:xfrm>
          <a:prstGeom prst="rect">
            <a:avLst/>
          </a:prstGeom>
        </p:spPr>
      </p:pic>
      <p:grpSp>
        <p:nvGrpSpPr>
          <p:cNvPr id="37" name="群組 36">
            <a:extLst>
              <a:ext uri="{FF2B5EF4-FFF2-40B4-BE49-F238E27FC236}">
                <a16:creationId xmlns:a16="http://schemas.microsoft.com/office/drawing/2014/main" id="{B0D50A2A-2DDB-4229-970D-76EB1F0605FD}"/>
              </a:ext>
            </a:extLst>
          </p:cNvPr>
          <p:cNvGrpSpPr/>
          <p:nvPr/>
        </p:nvGrpSpPr>
        <p:grpSpPr>
          <a:xfrm>
            <a:off x="5052015" y="2082842"/>
            <a:ext cx="1027052" cy="1027052"/>
            <a:chOff x="228678" y="3612186"/>
            <a:chExt cx="655970" cy="655970"/>
          </a:xfrm>
        </p:grpSpPr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B205F529-41BC-4C7C-9A17-A7CD2F22C28C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0C737B18-2C5C-4FD3-879C-B771A2FF52EC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0">
                    <a:srgbClr val="2869F9"/>
                  </a:gs>
                  <a:gs pos="100000">
                    <a:srgbClr val="1FACF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40" name="圖形 39">
            <a:extLst>
              <a:ext uri="{FF2B5EF4-FFF2-40B4-BE49-F238E27FC236}">
                <a16:creationId xmlns:a16="http://schemas.microsoft.com/office/drawing/2014/main" id="{3A5D4869-BF0C-4E40-B61E-8998F87C59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04969" y="2381619"/>
            <a:ext cx="520844" cy="415357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883A8919-08F9-46FF-B243-18BBFE3104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290536" y="6089517"/>
            <a:ext cx="2368408" cy="244643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4286C7DA-DB54-4D72-91E9-C914F529C9A2}"/>
              </a:ext>
            </a:extLst>
          </p:cNvPr>
          <p:cNvSpPr/>
          <p:nvPr/>
        </p:nvSpPr>
        <p:spPr>
          <a:xfrm>
            <a:off x="2825372" y="3794370"/>
            <a:ext cx="1892432" cy="421340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矩形 6">
            <a:extLst>
              <a:ext uri="{FF2B5EF4-FFF2-40B4-BE49-F238E27FC236}">
                <a16:creationId xmlns:a16="http://schemas.microsoft.com/office/drawing/2014/main" id="{6628FD1D-E666-4815-A803-A41221B4A4EB}"/>
              </a:ext>
            </a:extLst>
          </p:cNvPr>
          <p:cNvSpPr/>
          <p:nvPr/>
        </p:nvSpPr>
        <p:spPr>
          <a:xfrm>
            <a:off x="2877726" y="3731958"/>
            <a:ext cx="2060756" cy="422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33"/>
              </a:lnSpc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文件夹浏览模式</a:t>
            </a:r>
            <a:endParaRPr lang="en-US" altLang="zh-CN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D8A4F65E-0D75-4D9C-9A8E-D2D7897EE1FB}"/>
              </a:ext>
            </a:extLst>
          </p:cNvPr>
          <p:cNvSpPr/>
          <p:nvPr/>
        </p:nvSpPr>
        <p:spPr>
          <a:xfrm>
            <a:off x="601442" y="3460639"/>
            <a:ext cx="1730585" cy="421340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6">
            <a:extLst>
              <a:ext uri="{FF2B5EF4-FFF2-40B4-BE49-F238E27FC236}">
                <a16:creationId xmlns:a16="http://schemas.microsoft.com/office/drawing/2014/main" id="{9F432D76-C9FF-1240-A567-CE912C13DCCC}"/>
              </a:ext>
            </a:extLst>
          </p:cNvPr>
          <p:cNvSpPr/>
          <p:nvPr/>
        </p:nvSpPr>
        <p:spPr>
          <a:xfrm>
            <a:off x="695089" y="3404727"/>
            <a:ext cx="2060756" cy="4222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933"/>
              </a:lnSpc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相册浏览模式</a:t>
            </a:r>
            <a:endParaRPr lang="en-US" altLang="zh-CN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Google Shape;158;p22">
            <a:extLst>
              <a:ext uri="{FF2B5EF4-FFF2-40B4-BE49-F238E27FC236}">
                <a16:creationId xmlns:a16="http://schemas.microsoft.com/office/drawing/2014/main" id="{13506F77-A818-3141-9F93-517F7F4EB899}"/>
              </a:ext>
            </a:extLst>
          </p:cNvPr>
          <p:cNvSpPr txBox="1"/>
          <p:nvPr/>
        </p:nvSpPr>
        <p:spPr>
          <a:xfrm>
            <a:off x="5486789" y="3871108"/>
            <a:ext cx="1218422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TS-453Dmini</a:t>
            </a:r>
          </a:p>
        </p:txBody>
      </p:sp>
      <p:pic>
        <p:nvPicPr>
          <p:cNvPr id="24" name="圖片 23" descr="一張含有 電子用品, 監視器, 坐, 黑色 的圖片&#10;&#10;自動產生的描述">
            <a:extLst>
              <a:ext uri="{FF2B5EF4-FFF2-40B4-BE49-F238E27FC236}">
                <a16:creationId xmlns:a16="http://schemas.microsoft.com/office/drawing/2014/main" id="{D05B0020-116C-F148-A302-F6C4435B3A8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4821" y="4178125"/>
            <a:ext cx="1438577" cy="209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56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A333B1AE-47A1-422E-BC0C-F785E69E761E}"/>
              </a:ext>
            </a:extLst>
          </p:cNvPr>
          <p:cNvSpPr/>
          <p:nvPr/>
        </p:nvSpPr>
        <p:spPr>
          <a:xfrm>
            <a:off x="0" y="866274"/>
            <a:ext cx="12192000" cy="5991726"/>
          </a:xfrm>
          <a:prstGeom prst="rect">
            <a:avLst/>
          </a:prstGeom>
          <a:gradFill flip="none" rotWithShape="1">
            <a:gsLst>
              <a:gs pos="0">
                <a:srgbClr val="73E3F9">
                  <a:alpha val="0"/>
                </a:srgbClr>
              </a:gs>
              <a:gs pos="100000">
                <a:srgbClr val="73E3F9"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500419-1EFB-0046-963E-BD588063D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latin typeface="Arial"/>
                <a:ea typeface="微軟正黑體"/>
                <a:cs typeface="Arial"/>
              </a:rPr>
              <a:t>将文件串流至智能电视与电视盒子</a:t>
            </a:r>
            <a:endParaRPr lang="en-US">
              <a:latin typeface="Arial"/>
              <a:ea typeface="微軟正黑體"/>
              <a:cs typeface="Arial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1B73D4AB-6061-4FBB-B4C7-691DDCB88DD2}"/>
              </a:ext>
            </a:extLst>
          </p:cNvPr>
          <p:cNvGrpSpPr/>
          <p:nvPr/>
        </p:nvGrpSpPr>
        <p:grpSpPr>
          <a:xfrm>
            <a:off x="971106" y="2641602"/>
            <a:ext cx="2223484" cy="1883844"/>
            <a:chOff x="1245351" y="1476007"/>
            <a:chExt cx="2597088" cy="2406940"/>
          </a:xfrm>
        </p:grpSpPr>
        <p:sp>
          <p:nvSpPr>
            <p:cNvPr id="7" name="流程圖: 人工作業 6">
              <a:extLst>
                <a:ext uri="{FF2B5EF4-FFF2-40B4-BE49-F238E27FC236}">
                  <a16:creationId xmlns:a16="http://schemas.microsoft.com/office/drawing/2014/main" id="{20977FED-DF8A-4541-8B27-172A7147F80A}"/>
                </a:ext>
              </a:extLst>
            </p:cNvPr>
            <p:cNvSpPr/>
            <p:nvPr/>
          </p:nvSpPr>
          <p:spPr>
            <a:xfrm>
              <a:off x="1245351" y="1476007"/>
              <a:ext cx="2597088" cy="2406940"/>
            </a:xfrm>
            <a:prstGeom prst="flowChartManualOperation">
              <a:avLst/>
            </a:prstGeom>
            <a:gradFill flip="none" rotWithShape="1">
              <a:gsLst>
                <a:gs pos="0">
                  <a:srgbClr val="AC8CF4">
                    <a:alpha val="70000"/>
                  </a:srgbClr>
                </a:gs>
                <a:gs pos="38000">
                  <a:srgbClr val="AC8CF4">
                    <a:alpha val="50000"/>
                  </a:srgbClr>
                </a:gs>
                <a:gs pos="78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A22689-46C4-3241-86BB-7B3B42E2E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248" y="1881448"/>
              <a:ext cx="1826525" cy="1826526"/>
            </a:xfrm>
            <a:prstGeom prst="rect">
              <a:avLst/>
            </a:prstGeom>
          </p:spPr>
        </p:pic>
      </p:grpSp>
      <p:sp>
        <p:nvSpPr>
          <p:cNvPr id="38" name="TextBox 30">
            <a:extLst>
              <a:ext uri="{FF2B5EF4-FFF2-40B4-BE49-F238E27FC236}">
                <a16:creationId xmlns:a16="http://schemas.microsoft.com/office/drawing/2014/main" id="{EB0B1E39-D950-4FA6-B4FD-42D024AC2290}"/>
              </a:ext>
            </a:extLst>
          </p:cNvPr>
          <p:cNvSpPr txBox="1"/>
          <p:nvPr/>
        </p:nvSpPr>
        <p:spPr>
          <a:xfrm>
            <a:off x="3762607" y="4875558"/>
            <a:ext cx="2048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DLNA</a:t>
            </a:r>
            <a:r>
              <a:rPr lang="en-US" altLang="zh-CN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网络串流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E33450F1-82B4-4526-BE05-0C87E9A3BD80}"/>
              </a:ext>
            </a:extLst>
          </p:cNvPr>
          <p:cNvCxnSpPr>
            <a:cxnSpLocks/>
          </p:cNvCxnSpPr>
          <p:nvPr/>
        </p:nvCxnSpPr>
        <p:spPr>
          <a:xfrm flipV="1">
            <a:off x="2850620" y="5307302"/>
            <a:ext cx="4061865" cy="1"/>
          </a:xfrm>
          <a:prstGeom prst="straightConnector1">
            <a:avLst/>
          </a:prstGeom>
          <a:ln w="38100" cap="rnd">
            <a:gradFill>
              <a:gsLst>
                <a:gs pos="0">
                  <a:srgbClr val="AC8CF4"/>
                </a:gs>
                <a:gs pos="36000">
                  <a:srgbClr val="AC8CF4"/>
                </a:gs>
                <a:gs pos="68000">
                  <a:srgbClr val="7030A0"/>
                </a:gs>
                <a:gs pos="100000">
                  <a:srgbClr val="4D038E"/>
                </a:gs>
              </a:gsLst>
              <a:lin ang="2700000" scaled="0"/>
            </a:gradFill>
            <a:prstDash val="sysDot"/>
            <a:headEnd type="none" w="lg" len="lg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1B38C86-A837-6A41-8D3E-9716D7A4DC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529" y="1472400"/>
            <a:ext cx="3801793" cy="2138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B39E367-9BF9-CC4A-AF19-9DBAE6858DA6}"/>
              </a:ext>
            </a:extLst>
          </p:cNvPr>
          <p:cNvSpPr txBox="1"/>
          <p:nvPr/>
        </p:nvSpPr>
        <p:spPr>
          <a:xfrm>
            <a:off x="661111" y="1148143"/>
            <a:ext cx="6000348" cy="15091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133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使用遥控器的直观操作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133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多种分类与排序方式例如标题、日期、评分等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133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筛选与关键词快速搜寻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E915514-8A5F-9348-BBB2-93233403DF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283" y="2609633"/>
            <a:ext cx="3780324" cy="2126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Shape 524">
            <a:extLst>
              <a:ext uri="{FF2B5EF4-FFF2-40B4-BE49-F238E27FC236}">
                <a16:creationId xmlns:a16="http://schemas.microsoft.com/office/drawing/2014/main" id="{81895EC7-6BCF-4DEE-9E98-13CC2BB527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73566" y="3875992"/>
            <a:ext cx="4656687" cy="30427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845DA96-5812-404A-AEB4-8516B75820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944" y="4038615"/>
            <a:ext cx="3808919" cy="21425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1EEFF0C9-A203-4BD8-BCF8-16A05C0699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71106" y="6540244"/>
            <a:ext cx="2169596" cy="244643"/>
          </a:xfrm>
          <a:prstGeom prst="rect">
            <a:avLst/>
          </a:prstGeom>
        </p:spPr>
      </p:pic>
      <p:sp>
        <p:nvSpPr>
          <p:cNvPr id="24" name="Google Shape;158;p22">
            <a:extLst>
              <a:ext uri="{FF2B5EF4-FFF2-40B4-BE49-F238E27FC236}">
                <a16:creationId xmlns:a16="http://schemas.microsoft.com/office/drawing/2014/main" id="{D9E4DDFC-E791-1144-8879-F850431CF56B}"/>
              </a:ext>
            </a:extLst>
          </p:cNvPr>
          <p:cNvSpPr txBox="1"/>
          <p:nvPr/>
        </p:nvSpPr>
        <p:spPr>
          <a:xfrm>
            <a:off x="2699453" y="6329885"/>
            <a:ext cx="1329711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TS-453Dmini</a:t>
            </a:r>
          </a:p>
        </p:txBody>
      </p:sp>
      <p:pic>
        <p:nvPicPr>
          <p:cNvPr id="19" name="圖片 18" descr="一張含有 電子用品, 監視器, 坐, 黑色 的圖片&#10;&#10;自動產生的描述">
            <a:extLst>
              <a:ext uri="{FF2B5EF4-FFF2-40B4-BE49-F238E27FC236}">
                <a16:creationId xmlns:a16="http://schemas.microsoft.com/office/drawing/2014/main" id="{0B7954E7-0C16-CC44-BE59-2B41346115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3542" y="4407567"/>
            <a:ext cx="1616381" cy="2354500"/>
          </a:xfrm>
          <a:prstGeom prst="rect">
            <a:avLst/>
          </a:prstGeom>
        </p:spPr>
      </p:pic>
      <p:sp>
        <p:nvSpPr>
          <p:cNvPr id="25" name="TextBox 9">
            <a:extLst>
              <a:ext uri="{FF2B5EF4-FFF2-40B4-BE49-F238E27FC236}">
                <a16:creationId xmlns:a16="http://schemas.microsoft.com/office/drawing/2014/main" id="{D90A3FB6-3277-ED4D-9D1C-DB4DE4511E96}"/>
              </a:ext>
            </a:extLst>
          </p:cNvPr>
          <p:cNvSpPr txBox="1"/>
          <p:nvPr/>
        </p:nvSpPr>
        <p:spPr>
          <a:xfrm>
            <a:off x="5811566" y="6442828"/>
            <a:ext cx="2395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400" b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Qmedia</a:t>
            </a:r>
            <a:r>
              <a:rPr lang="en-US" sz="14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APK </a:t>
            </a:r>
            <a:r>
              <a:rPr lang="zh-TW" altLang="en-US" sz="14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可至官网下载</a:t>
            </a:r>
            <a:endParaRPr lang="en-US" sz="1400" b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880B575B-31A7-438E-9A87-4224CBD6B8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758" y="2398396"/>
            <a:ext cx="1778795" cy="17710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E940C4-EC77-9546-BEA8-945094800F9D}"/>
              </a:ext>
            </a:extLst>
          </p:cNvPr>
          <p:cNvSpPr txBox="1"/>
          <p:nvPr/>
        </p:nvSpPr>
        <p:spPr>
          <a:xfrm>
            <a:off x="5650828" y="3965821"/>
            <a:ext cx="1234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400" b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Qmedia</a:t>
            </a:r>
            <a:endParaRPr lang="en-US" sz="1400" b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8823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C599D5B5-53C9-4DEB-A939-CBB4A414DA8B}"/>
              </a:ext>
            </a:extLst>
          </p:cNvPr>
          <p:cNvSpPr/>
          <p:nvPr/>
        </p:nvSpPr>
        <p:spPr>
          <a:xfrm>
            <a:off x="2159000" y="4974192"/>
            <a:ext cx="3831325" cy="82547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86CF9"/>
              </a:gs>
              <a:gs pos="0">
                <a:srgbClr val="20ACF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DCACBD7E-975A-4B7F-8D63-2DD2BF3069B7}"/>
              </a:ext>
            </a:extLst>
          </p:cNvPr>
          <p:cNvSpPr/>
          <p:nvPr/>
        </p:nvSpPr>
        <p:spPr>
          <a:xfrm>
            <a:off x="1042503" y="3808037"/>
            <a:ext cx="4947823" cy="87634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3286EACE-FEB2-4D0B-B872-7B0DDC0237A1}"/>
              </a:ext>
            </a:extLst>
          </p:cNvPr>
          <p:cNvSpPr/>
          <p:nvPr/>
        </p:nvSpPr>
        <p:spPr>
          <a:xfrm>
            <a:off x="893137" y="2771602"/>
            <a:ext cx="5122395" cy="65808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全方位 </a:t>
            </a:r>
            <a:r>
              <a:rPr lang="en-US" altLang="zh-CN"/>
              <a:t>4K </a:t>
            </a:r>
            <a:r>
              <a:rPr lang="zh-CN" altLang="en-US"/>
              <a:t>影音专家，本地播放与串流样样行</a:t>
            </a:r>
            <a:endParaRPr lang="en-US"/>
          </a:p>
        </p:txBody>
      </p:sp>
      <p:pic>
        <p:nvPicPr>
          <p:cNvPr id="26" name="圖片 25" descr="H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9460" y="2884155"/>
            <a:ext cx="1154859" cy="1172317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AA48E7D3-6D8D-40CD-BE05-3649BB8AEE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458868" y="6373871"/>
            <a:ext cx="2564169" cy="264864"/>
          </a:xfrm>
          <a:prstGeom prst="rect">
            <a:avLst/>
          </a:prstGeom>
        </p:spPr>
      </p:pic>
      <p:pic>
        <p:nvPicPr>
          <p:cNvPr id="34" name="圖片 33" descr="Cinema28_51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73" y="3784141"/>
            <a:ext cx="915155" cy="915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98EFDD-F6B1-5145-9D5B-BD6FF00E52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37" y="2640834"/>
            <a:ext cx="939431" cy="939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644836-3424-8940-BE3F-3E0B6DDA96B2}"/>
              </a:ext>
            </a:extLst>
          </p:cNvPr>
          <p:cNvSpPr txBox="1"/>
          <p:nvPr/>
        </p:nvSpPr>
        <p:spPr>
          <a:xfrm>
            <a:off x="1724645" y="2869370"/>
            <a:ext cx="388908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最高 </a:t>
            </a:r>
            <a:r>
              <a:rPr lang="en-US" altLang="zh-CN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</a:t>
            </a:r>
            <a:r>
              <a:rPr lang="en-US" altLang="zh-CN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路 </a:t>
            </a:r>
            <a:r>
              <a:rPr lang="en-US" altLang="zh-CN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4K </a:t>
            </a:r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影片实时转档</a:t>
            </a:r>
            <a:endParaRPr lang="en-US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497F24-3268-9B45-BC34-7411393F3B6B}"/>
              </a:ext>
            </a:extLst>
          </p:cNvPr>
          <p:cNvSpPr txBox="1"/>
          <p:nvPr/>
        </p:nvSpPr>
        <p:spPr>
          <a:xfrm>
            <a:off x="1689570" y="3826417"/>
            <a:ext cx="402674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使用</a:t>
            </a:r>
            <a:r>
              <a:rPr lang="zh-CN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CN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Cinema28 </a:t>
            </a:r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串流多媒体至各房间的影音播放装置</a:t>
            </a:r>
            <a:endParaRPr lang="en-US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AD2B32EC-D25E-43B7-AECD-E7F2235F5AD3}"/>
              </a:ext>
            </a:extLst>
          </p:cNvPr>
          <p:cNvSpPr/>
          <p:nvPr/>
        </p:nvSpPr>
        <p:spPr>
          <a:xfrm>
            <a:off x="880535" y="1694189"/>
            <a:ext cx="5122395" cy="65808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D5473D-B7CD-FF4E-984C-8D3633D04E85}"/>
              </a:ext>
            </a:extLst>
          </p:cNvPr>
          <p:cNvSpPr txBox="1"/>
          <p:nvPr/>
        </p:nvSpPr>
        <p:spPr>
          <a:xfrm>
            <a:off x="1735785" y="1786768"/>
            <a:ext cx="3756156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4K HDMI v2.0 60Hz 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输出</a:t>
            </a:r>
            <a:endParaRPr 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568237" y="1578233"/>
            <a:ext cx="864096" cy="86409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48617B5-EAC7-4C0B-89BE-F6FA458529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418" y="1761678"/>
            <a:ext cx="687381" cy="497207"/>
          </a:xfrm>
          <a:prstGeom prst="rect">
            <a:avLst/>
          </a:prstGeom>
        </p:spPr>
      </p:pic>
      <p:pic>
        <p:nvPicPr>
          <p:cNvPr id="5" name="圖片 4" descr="一張含有 電子用品, 電腦, 鍵盤, 室內 的圖片&#10;&#10;自動產生的描述">
            <a:extLst>
              <a:ext uri="{FF2B5EF4-FFF2-40B4-BE49-F238E27FC236}">
                <a16:creationId xmlns:a16="http://schemas.microsoft.com/office/drawing/2014/main" id="{C3CDE44A-2C39-461B-B4DD-17014A8956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243" y="5177259"/>
            <a:ext cx="1602328" cy="137623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F0CC3EE-3A12-D140-80C3-DC70163FB86A}"/>
              </a:ext>
            </a:extLst>
          </p:cNvPr>
          <p:cNvSpPr txBox="1"/>
          <p:nvPr/>
        </p:nvSpPr>
        <p:spPr>
          <a:xfrm>
            <a:off x="2461591" y="4982413"/>
            <a:ext cx="333296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搭配 </a:t>
            </a:r>
            <a:r>
              <a:rPr lang="en-US" altLang="zh-CN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USB</a:t>
            </a:r>
            <a:r>
              <a:rPr lang="en-US" altLang="zh-CN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无线键盘与鼠标操控</a:t>
            </a:r>
            <a:endParaRPr lang="en-US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21" name="圖片 20" descr="一張含有 桌, 坐, 電腦, 白色 的圖片&#10;&#10;自動產生的描述">
            <a:extLst>
              <a:ext uri="{FF2B5EF4-FFF2-40B4-BE49-F238E27FC236}">
                <a16:creationId xmlns:a16="http://schemas.microsoft.com/office/drawing/2014/main" id="{F2D80035-3DA4-C144-8070-37A6DD7EB3D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7446" y="4361700"/>
            <a:ext cx="2080694" cy="225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82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3ED445DF-42F9-47A6-B030-973848F2CC5D}"/>
              </a:ext>
            </a:extLst>
          </p:cNvPr>
          <p:cNvGrpSpPr/>
          <p:nvPr/>
        </p:nvGrpSpPr>
        <p:grpSpPr>
          <a:xfrm>
            <a:off x="6200499" y="4795331"/>
            <a:ext cx="5076266" cy="2129904"/>
            <a:chOff x="6322357" y="4244002"/>
            <a:chExt cx="5076266" cy="2433918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54293C1E-226A-472B-8D88-76EFB078F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 flipV="1">
              <a:off x="6322357" y="4244002"/>
              <a:ext cx="5076266" cy="2433918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1F9FCE9B-0D31-4967-8542-98C1431C8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 flipV="1">
              <a:off x="6322357" y="4244002"/>
              <a:ext cx="5076266" cy="2433918"/>
            </a:xfrm>
            <a:prstGeom prst="rect">
              <a:avLst/>
            </a:prstGeom>
          </p:spPr>
        </p:pic>
      </p:grpSp>
      <p:pic>
        <p:nvPicPr>
          <p:cNvPr id="3" name="圖片 2" descr="一張含有 桌, 坐, 電腦, 白色 的圖片&#10;&#10;自動產生的描述">
            <a:extLst>
              <a:ext uri="{FF2B5EF4-FFF2-40B4-BE49-F238E27FC236}">
                <a16:creationId xmlns:a16="http://schemas.microsoft.com/office/drawing/2014/main" id="{46DD999C-741C-4921-80CF-F536B9D383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3396" y="1187412"/>
            <a:ext cx="4850472" cy="5249657"/>
          </a:xfrm>
          <a:prstGeom prst="rect">
            <a:avLst/>
          </a:prstGeom>
        </p:spPr>
      </p:pic>
      <p:sp>
        <p:nvSpPr>
          <p:cNvPr id="8" name="標題 4">
            <a:extLst>
              <a:ext uri="{FF2B5EF4-FFF2-40B4-BE49-F238E27FC236}">
                <a16:creationId xmlns:a16="http://schemas.microsoft.com/office/drawing/2014/main" id="{CF0DF6F9-9064-874A-A909-974FB225693E}"/>
              </a:ext>
            </a:extLst>
          </p:cNvPr>
          <p:cNvSpPr txBox="1">
            <a:spLocks/>
          </p:cNvSpPr>
          <p:nvPr/>
        </p:nvSpPr>
        <p:spPr>
          <a:xfrm>
            <a:off x="1828406" y="4888003"/>
            <a:ext cx="2010729" cy="546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2000">
                <a:latin typeface="微軟正黑體"/>
                <a:ea typeface="微軟正黑體"/>
              </a:rPr>
              <a:t>NAS </a:t>
            </a:r>
            <a:r>
              <a:rPr lang="zh-TW" altLang="en-US" sz="2000">
                <a:latin typeface="微軟正黑體"/>
                <a:ea typeface="微軟正黑體"/>
              </a:rPr>
              <a:t>加值应用</a:t>
            </a:r>
            <a:endParaRPr lang="en-US" altLang="zh-TW" sz="2000" b="0">
              <a:latin typeface="微軟正黑體"/>
              <a:ea typeface="微軟正黑體"/>
            </a:endParaRPr>
          </a:p>
        </p:txBody>
      </p:sp>
      <p:sp>
        <p:nvSpPr>
          <p:cNvPr id="9" name="標題 4">
            <a:extLst>
              <a:ext uri="{FF2B5EF4-FFF2-40B4-BE49-F238E27FC236}">
                <a16:creationId xmlns:a16="http://schemas.microsoft.com/office/drawing/2014/main" id="{8DAED147-C6C3-47A7-B932-EF44C8B2D16B}"/>
              </a:ext>
            </a:extLst>
          </p:cNvPr>
          <p:cNvSpPr txBox="1">
            <a:spLocks/>
          </p:cNvSpPr>
          <p:nvPr/>
        </p:nvSpPr>
        <p:spPr>
          <a:xfrm>
            <a:off x="517712" y="2306598"/>
            <a:ext cx="5811371" cy="1303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400"/>
              </a:lnSpc>
            </a:pP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备份、分享与虚拟机等各项</a:t>
            </a:r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免费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功能让专业用户尽享一机多用途</a:t>
            </a:r>
            <a:endParaRPr lang="en-US" altLang="zh-TW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423952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EC0DC4D6-8758-4D50-8163-B7C3AFAD0A3B}"/>
              </a:ext>
            </a:extLst>
          </p:cNvPr>
          <p:cNvGrpSpPr/>
          <p:nvPr/>
        </p:nvGrpSpPr>
        <p:grpSpPr>
          <a:xfrm>
            <a:off x="3722145" y="4721366"/>
            <a:ext cx="1963692" cy="1963692"/>
            <a:chOff x="2791608" y="3541024"/>
            <a:chExt cx="1472769" cy="1472769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C6A27254-5466-4113-9232-0680600AA0BE}"/>
                </a:ext>
              </a:extLst>
            </p:cNvPr>
            <p:cNvSpPr/>
            <p:nvPr/>
          </p:nvSpPr>
          <p:spPr>
            <a:xfrm>
              <a:off x="2861989" y="3604802"/>
              <a:ext cx="1326216" cy="1326216"/>
            </a:xfrm>
            <a:prstGeom prst="ellipse">
              <a:avLst/>
            </a:prstGeom>
            <a:gradFill>
              <a:gsLst>
                <a:gs pos="0">
                  <a:srgbClr val="2869F9"/>
                </a:gs>
                <a:gs pos="100000">
                  <a:srgbClr val="1FACF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B9D9A7C7-7E85-46F6-AD06-DEACA8628E5F}"/>
                </a:ext>
              </a:extLst>
            </p:cNvPr>
            <p:cNvSpPr/>
            <p:nvPr/>
          </p:nvSpPr>
          <p:spPr>
            <a:xfrm>
              <a:off x="2791608" y="3541024"/>
              <a:ext cx="1472769" cy="1472769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2871F9"/>
                  </a:gs>
                  <a:gs pos="100000">
                    <a:srgbClr val="20ACF4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7A2055E9-D85A-4562-BC4A-3DAC06D697D4}"/>
              </a:ext>
            </a:extLst>
          </p:cNvPr>
          <p:cNvGrpSpPr/>
          <p:nvPr/>
        </p:nvGrpSpPr>
        <p:grpSpPr>
          <a:xfrm>
            <a:off x="5893310" y="4728317"/>
            <a:ext cx="1963692" cy="1963692"/>
            <a:chOff x="2791608" y="3541024"/>
            <a:chExt cx="1472769" cy="1472769"/>
          </a:xfrm>
        </p:grpSpPr>
        <p:sp>
          <p:nvSpPr>
            <p:cNvPr id="57" name="橢圓 56">
              <a:extLst>
                <a:ext uri="{FF2B5EF4-FFF2-40B4-BE49-F238E27FC236}">
                  <a16:creationId xmlns:a16="http://schemas.microsoft.com/office/drawing/2014/main" id="{8C194A3F-8E04-4F22-8967-1D22148D34B6}"/>
                </a:ext>
              </a:extLst>
            </p:cNvPr>
            <p:cNvSpPr/>
            <p:nvPr/>
          </p:nvSpPr>
          <p:spPr>
            <a:xfrm>
              <a:off x="2861989" y="3604802"/>
              <a:ext cx="1326216" cy="1326216"/>
            </a:xfrm>
            <a:prstGeom prst="ellipse">
              <a:avLst/>
            </a:prstGeom>
            <a:gradFill>
              <a:gsLst>
                <a:gs pos="0">
                  <a:srgbClr val="2869F9"/>
                </a:gs>
                <a:gs pos="100000">
                  <a:srgbClr val="1FACF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E67E7D70-C1EA-49E8-BCEA-76AF6E06E354}"/>
                </a:ext>
              </a:extLst>
            </p:cNvPr>
            <p:cNvSpPr/>
            <p:nvPr/>
          </p:nvSpPr>
          <p:spPr>
            <a:xfrm>
              <a:off x="2791608" y="3541024"/>
              <a:ext cx="1472769" cy="1472769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2871F9"/>
                  </a:gs>
                  <a:gs pos="100000">
                    <a:srgbClr val="20ACF4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10C1F8BA-151D-44EF-8DB5-DCF374FE9338}"/>
              </a:ext>
            </a:extLst>
          </p:cNvPr>
          <p:cNvGrpSpPr/>
          <p:nvPr/>
        </p:nvGrpSpPr>
        <p:grpSpPr>
          <a:xfrm>
            <a:off x="8096637" y="4723266"/>
            <a:ext cx="1963692" cy="1963692"/>
            <a:chOff x="2791608" y="3541024"/>
            <a:chExt cx="1472769" cy="1472769"/>
          </a:xfrm>
        </p:grpSpPr>
        <p:sp>
          <p:nvSpPr>
            <p:cNvPr id="60" name="橢圓 59">
              <a:extLst>
                <a:ext uri="{FF2B5EF4-FFF2-40B4-BE49-F238E27FC236}">
                  <a16:creationId xmlns:a16="http://schemas.microsoft.com/office/drawing/2014/main" id="{95BC9577-D04D-4E3D-B08C-502EDCA8982E}"/>
                </a:ext>
              </a:extLst>
            </p:cNvPr>
            <p:cNvSpPr/>
            <p:nvPr/>
          </p:nvSpPr>
          <p:spPr>
            <a:xfrm>
              <a:off x="2861989" y="3604802"/>
              <a:ext cx="1326216" cy="1326216"/>
            </a:xfrm>
            <a:prstGeom prst="ellipse">
              <a:avLst/>
            </a:prstGeom>
            <a:gradFill>
              <a:gsLst>
                <a:gs pos="0">
                  <a:srgbClr val="2869F9"/>
                </a:gs>
                <a:gs pos="100000">
                  <a:srgbClr val="1FACF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61" name="橢圓 60">
              <a:extLst>
                <a:ext uri="{FF2B5EF4-FFF2-40B4-BE49-F238E27FC236}">
                  <a16:creationId xmlns:a16="http://schemas.microsoft.com/office/drawing/2014/main" id="{AFD3113D-C4CF-4048-B77A-75CD337D7D1A}"/>
                </a:ext>
              </a:extLst>
            </p:cNvPr>
            <p:cNvSpPr/>
            <p:nvPr/>
          </p:nvSpPr>
          <p:spPr>
            <a:xfrm>
              <a:off x="2791608" y="3541024"/>
              <a:ext cx="1472769" cy="1472769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2871F9"/>
                  </a:gs>
                  <a:gs pos="100000">
                    <a:srgbClr val="20ACF4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sp>
        <p:nvSpPr>
          <p:cNvPr id="9" name="橢圓 8">
            <a:extLst>
              <a:ext uri="{FF2B5EF4-FFF2-40B4-BE49-F238E27FC236}">
                <a16:creationId xmlns:a16="http://schemas.microsoft.com/office/drawing/2014/main" id="{7B756E22-A3B9-42F2-B76D-F75FAE715D9B}"/>
              </a:ext>
            </a:extLst>
          </p:cNvPr>
          <p:cNvSpPr/>
          <p:nvPr/>
        </p:nvSpPr>
        <p:spPr>
          <a:xfrm>
            <a:off x="1632543" y="4795192"/>
            <a:ext cx="1768288" cy="1768288"/>
          </a:xfrm>
          <a:prstGeom prst="ellipse">
            <a:avLst/>
          </a:prstGeom>
          <a:gradFill>
            <a:gsLst>
              <a:gs pos="0">
                <a:srgbClr val="2869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53" name="橢圓 52">
            <a:extLst>
              <a:ext uri="{FF2B5EF4-FFF2-40B4-BE49-F238E27FC236}">
                <a16:creationId xmlns:a16="http://schemas.microsoft.com/office/drawing/2014/main" id="{854FC07D-E02E-4D0E-808A-0610B9E6BBC5}"/>
              </a:ext>
            </a:extLst>
          </p:cNvPr>
          <p:cNvSpPr/>
          <p:nvPr/>
        </p:nvSpPr>
        <p:spPr>
          <a:xfrm>
            <a:off x="1538702" y="4710155"/>
            <a:ext cx="1963692" cy="1963692"/>
          </a:xfrm>
          <a:prstGeom prst="ellipse">
            <a:avLst/>
          </a:prstGeom>
          <a:noFill/>
          <a:ln>
            <a:gradFill>
              <a:gsLst>
                <a:gs pos="0">
                  <a:srgbClr val="2871F9"/>
                </a:gs>
                <a:gs pos="100000">
                  <a:srgbClr val="20ACF4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0853292-EE59-486B-B6C7-AEEAE7633B7F}"/>
              </a:ext>
            </a:extLst>
          </p:cNvPr>
          <p:cNvGrpSpPr/>
          <p:nvPr/>
        </p:nvGrpSpPr>
        <p:grpSpPr>
          <a:xfrm>
            <a:off x="1171289" y="1399871"/>
            <a:ext cx="5368320" cy="3140496"/>
            <a:chOff x="547776" y="958155"/>
            <a:chExt cx="4393191" cy="2570040"/>
          </a:xfrm>
        </p:grpSpPr>
        <p:pic>
          <p:nvPicPr>
            <p:cNvPr id="51" name="圖片 50" descr="一張含有 螢幕擷取畫面, 相片, 監視器, 螢幕 的圖片&#10;&#10;自動產生的描述">
              <a:extLst>
                <a:ext uri="{FF2B5EF4-FFF2-40B4-BE49-F238E27FC236}">
                  <a16:creationId xmlns:a16="http://schemas.microsoft.com/office/drawing/2014/main" id="{3B427A37-1DC6-4347-9BFA-7569A44B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776" y="958155"/>
              <a:ext cx="4393191" cy="2570040"/>
            </a:xfrm>
            <a:prstGeom prst="rect">
              <a:avLst/>
            </a:prstGeom>
          </p:spPr>
        </p:pic>
        <p:pic>
          <p:nvPicPr>
            <p:cNvPr id="4" name="圖片 3" descr="一張含有 螢幕擷取畫面 的圖片&#10;&#10;&#10;&#10;自動產生的描述">
              <a:extLst>
                <a:ext uri="{FF2B5EF4-FFF2-40B4-BE49-F238E27FC236}">
                  <a16:creationId xmlns:a16="http://schemas.microsoft.com/office/drawing/2014/main" id="{BB818390-E42A-4944-82CE-A5C3C6097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6922" y="1106276"/>
              <a:ext cx="3392556" cy="2125762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320933F-FAEA-4180-A127-0EBED3446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Qsirch 4.0 </a:t>
            </a:r>
            <a:r>
              <a:rPr lang="zh-CN" altLang="en-US"/>
              <a:t>在茫茫文件海一指「寻」来</a:t>
            </a:r>
            <a:endParaRPr lang="en-US"/>
          </a:p>
        </p:txBody>
      </p:sp>
      <p:sp>
        <p:nvSpPr>
          <p:cNvPr id="40" name="Shape 450">
            <a:extLst>
              <a:ext uri="{FF2B5EF4-FFF2-40B4-BE49-F238E27FC236}">
                <a16:creationId xmlns:a16="http://schemas.microsoft.com/office/drawing/2014/main" id="{C450D920-CA41-6045-984A-E41F1CD40966}"/>
              </a:ext>
            </a:extLst>
          </p:cNvPr>
          <p:cNvSpPr/>
          <p:nvPr/>
        </p:nvSpPr>
        <p:spPr>
          <a:xfrm>
            <a:off x="5779175" y="4784334"/>
            <a:ext cx="464804" cy="465908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3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1" name="Shape 478">
            <a:extLst>
              <a:ext uri="{FF2B5EF4-FFF2-40B4-BE49-F238E27FC236}">
                <a16:creationId xmlns:a16="http://schemas.microsoft.com/office/drawing/2014/main" id="{757E71A0-4604-7445-AF1F-6DD270E5BD67}"/>
              </a:ext>
            </a:extLst>
          </p:cNvPr>
          <p:cNvSpPr txBox="1"/>
          <p:nvPr/>
        </p:nvSpPr>
        <p:spPr>
          <a:xfrm>
            <a:off x="6426743" y="4806515"/>
            <a:ext cx="937301" cy="4580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lnSpc>
                <a:spcPts val="2133"/>
              </a:lnSpc>
            </a:pPr>
            <a:r>
              <a:rPr lang="en" sz="1733">
                <a:solidFill>
                  <a:schemeClr val="bg1"/>
                </a:solidFill>
                <a:latin typeface="Oswald Medium" pitchFamily="2" charset="0"/>
                <a:ea typeface="Microsoft JhengHei" charset="0"/>
                <a:cs typeface="Microsoft JhengHei" charset="0"/>
                <a:sym typeface="Arial"/>
              </a:rPr>
              <a:t>Mac Finder</a:t>
            </a:r>
            <a:endParaRPr sz="1733">
              <a:solidFill>
                <a:schemeClr val="bg1"/>
              </a:solidFill>
              <a:latin typeface="Oswald Medium" pitchFamily="2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42" name="群組 42">
            <a:extLst>
              <a:ext uri="{FF2B5EF4-FFF2-40B4-BE49-F238E27FC236}">
                <a16:creationId xmlns:a16="http://schemas.microsoft.com/office/drawing/2014/main" id="{73F2B29A-85EA-9B43-B4EB-EC94B3F55DB9}"/>
              </a:ext>
            </a:extLst>
          </p:cNvPr>
          <p:cNvGrpSpPr/>
          <p:nvPr/>
        </p:nvGrpSpPr>
        <p:grpSpPr>
          <a:xfrm>
            <a:off x="6414382" y="5436254"/>
            <a:ext cx="1147273" cy="843140"/>
            <a:chOff x="8300580" y="4510178"/>
            <a:chExt cx="1777171" cy="1302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Shape 472">
              <a:extLst>
                <a:ext uri="{FF2B5EF4-FFF2-40B4-BE49-F238E27FC236}">
                  <a16:creationId xmlns:a16="http://schemas.microsoft.com/office/drawing/2014/main" id="{87260BA1-0AC7-E845-95CE-625AC3955D24}"/>
                </a:ext>
              </a:extLst>
            </p:cNvPr>
            <p:cNvSpPr/>
            <p:nvPr/>
          </p:nvSpPr>
          <p:spPr>
            <a:xfrm>
              <a:off x="8300580" y="4510178"/>
              <a:ext cx="1777171" cy="130296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600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45" name="Shape 464">
              <a:extLst>
                <a:ext uri="{FF2B5EF4-FFF2-40B4-BE49-F238E27FC236}">
                  <a16:creationId xmlns:a16="http://schemas.microsoft.com/office/drawing/2014/main" id="{D627205E-0F10-2B48-B0A9-01301F994706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38568" y="4568874"/>
              <a:ext cx="1702099" cy="10080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" name="Shape 474">
            <a:extLst>
              <a:ext uri="{FF2B5EF4-FFF2-40B4-BE49-F238E27FC236}">
                <a16:creationId xmlns:a16="http://schemas.microsoft.com/office/drawing/2014/main" id="{CD7C8014-BD8B-8949-A0DC-9A659D0925B4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2838" y="5869460"/>
            <a:ext cx="626973" cy="6362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Shape 450">
            <a:extLst>
              <a:ext uri="{FF2B5EF4-FFF2-40B4-BE49-F238E27FC236}">
                <a16:creationId xmlns:a16="http://schemas.microsoft.com/office/drawing/2014/main" id="{12BE6907-2615-7F40-83F2-F458594462B4}"/>
              </a:ext>
            </a:extLst>
          </p:cNvPr>
          <p:cNvSpPr/>
          <p:nvPr/>
        </p:nvSpPr>
        <p:spPr>
          <a:xfrm>
            <a:off x="1441349" y="4784335"/>
            <a:ext cx="464804" cy="465908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1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35" name="Shape 462">
            <a:extLst>
              <a:ext uri="{FF2B5EF4-FFF2-40B4-BE49-F238E27FC236}">
                <a16:creationId xmlns:a16="http://schemas.microsoft.com/office/drawing/2014/main" id="{5943678D-622B-FE48-9097-D5513864B6D6}"/>
              </a:ext>
            </a:extLst>
          </p:cNvPr>
          <p:cNvGrpSpPr/>
          <p:nvPr/>
        </p:nvGrpSpPr>
        <p:grpSpPr>
          <a:xfrm>
            <a:off x="1865509" y="5387678"/>
            <a:ext cx="1329577" cy="898041"/>
            <a:chOff x="492692" y="2324099"/>
            <a:chExt cx="1383594" cy="8582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Shape 463">
              <a:extLst>
                <a:ext uri="{FF2B5EF4-FFF2-40B4-BE49-F238E27FC236}">
                  <a16:creationId xmlns:a16="http://schemas.microsoft.com/office/drawing/2014/main" id="{927CC88C-9804-5F44-A9F9-D6F58E806A5F}"/>
                </a:ext>
              </a:extLst>
            </p:cNvPr>
            <p:cNvSpPr/>
            <p:nvPr/>
          </p:nvSpPr>
          <p:spPr>
            <a:xfrm>
              <a:off x="492692" y="2324099"/>
              <a:ext cx="1383594" cy="85829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600" kern="0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38" name="Shape 464">
              <a:extLst>
                <a:ext uri="{FF2B5EF4-FFF2-40B4-BE49-F238E27FC236}">
                  <a16:creationId xmlns:a16="http://schemas.microsoft.com/office/drawing/2014/main" id="{4E7A3360-C098-4745-9C98-85BFC20AF148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134" y="2370525"/>
              <a:ext cx="1306994" cy="647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Shape 475">
            <a:extLst>
              <a:ext uri="{FF2B5EF4-FFF2-40B4-BE49-F238E27FC236}">
                <a16:creationId xmlns:a16="http://schemas.microsoft.com/office/drawing/2014/main" id="{6C7C96FF-614B-4841-B9CE-9421143BA39E}"/>
              </a:ext>
            </a:extLst>
          </p:cNvPr>
          <p:cNvSpPr txBox="1"/>
          <p:nvPr/>
        </p:nvSpPr>
        <p:spPr>
          <a:xfrm>
            <a:off x="2205663" y="4925502"/>
            <a:ext cx="761248" cy="2957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733" kern="0">
                <a:solidFill>
                  <a:schemeClr val="bg1"/>
                </a:solidFill>
                <a:latin typeface="Oswald Medium" pitchFamily="2" charset="0"/>
                <a:ea typeface="Microsoft JhengHei" charset="0"/>
                <a:cs typeface="Microsoft JhengHei" charset="0"/>
                <a:sym typeface="Arial"/>
              </a:rPr>
              <a:t>Web</a:t>
            </a:r>
            <a:endParaRPr sz="1733" kern="0">
              <a:solidFill>
                <a:schemeClr val="bg1"/>
              </a:solidFill>
              <a:latin typeface="Oswald Medium" pitchFamily="2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25" name="Shape 450">
            <a:extLst>
              <a:ext uri="{FF2B5EF4-FFF2-40B4-BE49-F238E27FC236}">
                <a16:creationId xmlns:a16="http://schemas.microsoft.com/office/drawing/2014/main" id="{38A40158-1B7D-4649-B85E-04B2CE21352B}"/>
              </a:ext>
            </a:extLst>
          </p:cNvPr>
          <p:cNvSpPr/>
          <p:nvPr/>
        </p:nvSpPr>
        <p:spPr>
          <a:xfrm>
            <a:off x="7881126" y="4784334"/>
            <a:ext cx="464804" cy="465908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4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26" name="Shape 465">
            <a:extLst>
              <a:ext uri="{FF2B5EF4-FFF2-40B4-BE49-F238E27FC236}">
                <a16:creationId xmlns:a16="http://schemas.microsoft.com/office/drawing/2014/main" id="{C7DA9D1C-090E-E146-928D-4EBEE25FEA9F}"/>
              </a:ext>
            </a:extLst>
          </p:cNvPr>
          <p:cNvGrpSpPr/>
          <p:nvPr/>
        </p:nvGrpSpPr>
        <p:grpSpPr>
          <a:xfrm>
            <a:off x="8310300" y="5425081"/>
            <a:ext cx="1511925" cy="844516"/>
            <a:chOff x="2825839" y="2459833"/>
            <a:chExt cx="1692636" cy="8802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8" name="Shape 466">
              <a:extLst>
                <a:ext uri="{FF2B5EF4-FFF2-40B4-BE49-F238E27FC236}">
                  <a16:creationId xmlns:a16="http://schemas.microsoft.com/office/drawing/2014/main" id="{5FA48EE6-3996-CA45-98E8-7A1221460DC5}"/>
                </a:ext>
              </a:extLst>
            </p:cNvPr>
            <p:cNvGrpSpPr/>
            <p:nvPr/>
          </p:nvGrpSpPr>
          <p:grpSpPr>
            <a:xfrm>
              <a:off x="2825839" y="2459833"/>
              <a:ext cx="1383594" cy="858295"/>
              <a:chOff x="516649" y="2548733"/>
              <a:chExt cx="1383594" cy="858295"/>
            </a:xfrm>
          </p:grpSpPr>
          <p:sp>
            <p:nvSpPr>
              <p:cNvPr id="31" name="Shape 467">
                <a:extLst>
                  <a:ext uri="{FF2B5EF4-FFF2-40B4-BE49-F238E27FC236}">
                    <a16:creationId xmlns:a16="http://schemas.microsoft.com/office/drawing/2014/main" id="{F4A3FE48-62D8-2C4B-A019-33EF68BC27DE}"/>
                  </a:ext>
                </a:extLst>
              </p:cNvPr>
              <p:cNvSpPr/>
              <p:nvPr/>
            </p:nvSpPr>
            <p:spPr>
              <a:xfrm>
                <a:off x="516649" y="2548733"/>
                <a:ext cx="1383594" cy="858295"/>
              </a:xfrm>
              <a:custGeom>
                <a:avLst/>
                <a:gdLst/>
                <a:ahLst/>
                <a:cxnLst/>
                <a:rect l="0" t="0" r="0" b="0"/>
                <a:pathLst>
                  <a:path w="143434" h="111665" extrusionOk="0">
                    <a:moveTo>
                      <a:pt x="71751" y="2308"/>
                    </a:moveTo>
                    <a:lnTo>
                      <a:pt x="71887" y="2376"/>
                    </a:lnTo>
                    <a:lnTo>
                      <a:pt x="72091" y="2444"/>
                    </a:lnTo>
                    <a:lnTo>
                      <a:pt x="72159" y="2647"/>
                    </a:lnTo>
                    <a:lnTo>
                      <a:pt x="72226" y="2783"/>
                    </a:lnTo>
                    <a:lnTo>
                      <a:pt x="72159" y="2987"/>
                    </a:lnTo>
                    <a:lnTo>
                      <a:pt x="72091" y="3190"/>
                    </a:lnTo>
                    <a:lnTo>
                      <a:pt x="71887" y="3258"/>
                    </a:lnTo>
                    <a:lnTo>
                      <a:pt x="71751" y="3326"/>
                    </a:lnTo>
                    <a:lnTo>
                      <a:pt x="71548" y="3258"/>
                    </a:lnTo>
                    <a:lnTo>
                      <a:pt x="71344" y="3190"/>
                    </a:lnTo>
                    <a:lnTo>
                      <a:pt x="71276" y="2987"/>
                    </a:lnTo>
                    <a:lnTo>
                      <a:pt x="71208" y="2783"/>
                    </a:lnTo>
                    <a:lnTo>
                      <a:pt x="71276" y="2647"/>
                    </a:lnTo>
                    <a:lnTo>
                      <a:pt x="71344" y="2444"/>
                    </a:lnTo>
                    <a:lnTo>
                      <a:pt x="71548" y="2376"/>
                    </a:lnTo>
                    <a:lnTo>
                      <a:pt x="71751" y="2308"/>
                    </a:lnTo>
                    <a:close/>
                    <a:moveTo>
                      <a:pt x="137528" y="5906"/>
                    </a:moveTo>
                    <a:lnTo>
                      <a:pt x="137596" y="5974"/>
                    </a:lnTo>
                    <a:lnTo>
                      <a:pt x="137596" y="89604"/>
                    </a:lnTo>
                    <a:lnTo>
                      <a:pt x="5906" y="89604"/>
                    </a:lnTo>
                    <a:lnTo>
                      <a:pt x="5906" y="5974"/>
                    </a:lnTo>
                    <a:lnTo>
                      <a:pt x="5906" y="5906"/>
                    </a:lnTo>
                    <a:close/>
                    <a:moveTo>
                      <a:pt x="3530" y="0"/>
                    </a:moveTo>
                    <a:lnTo>
                      <a:pt x="3191" y="68"/>
                    </a:lnTo>
                    <a:lnTo>
                      <a:pt x="2444" y="339"/>
                    </a:lnTo>
                    <a:lnTo>
                      <a:pt x="1766" y="679"/>
                    </a:lnTo>
                    <a:lnTo>
                      <a:pt x="1155" y="1154"/>
                    </a:lnTo>
                    <a:lnTo>
                      <a:pt x="679" y="1765"/>
                    </a:lnTo>
                    <a:lnTo>
                      <a:pt x="272" y="2444"/>
                    </a:lnTo>
                    <a:lnTo>
                      <a:pt x="69" y="3190"/>
                    </a:lnTo>
                    <a:lnTo>
                      <a:pt x="1" y="3598"/>
                    </a:lnTo>
                    <a:lnTo>
                      <a:pt x="1" y="4005"/>
                    </a:lnTo>
                    <a:lnTo>
                      <a:pt x="1" y="91572"/>
                    </a:lnTo>
                    <a:lnTo>
                      <a:pt x="1" y="91979"/>
                    </a:lnTo>
                    <a:lnTo>
                      <a:pt x="69" y="92319"/>
                    </a:lnTo>
                    <a:lnTo>
                      <a:pt x="272" y="93065"/>
                    </a:lnTo>
                    <a:lnTo>
                      <a:pt x="679" y="93744"/>
                    </a:lnTo>
                    <a:lnTo>
                      <a:pt x="1155" y="94355"/>
                    </a:lnTo>
                    <a:lnTo>
                      <a:pt x="1766" y="94830"/>
                    </a:lnTo>
                    <a:lnTo>
                      <a:pt x="2444" y="95238"/>
                    </a:lnTo>
                    <a:lnTo>
                      <a:pt x="3191" y="95441"/>
                    </a:lnTo>
                    <a:lnTo>
                      <a:pt x="3530" y="95509"/>
                    </a:lnTo>
                    <a:lnTo>
                      <a:pt x="139904" y="95509"/>
                    </a:lnTo>
                    <a:lnTo>
                      <a:pt x="140311" y="95441"/>
                    </a:lnTo>
                    <a:lnTo>
                      <a:pt x="141058" y="95238"/>
                    </a:lnTo>
                    <a:lnTo>
                      <a:pt x="141737" y="94830"/>
                    </a:lnTo>
                    <a:lnTo>
                      <a:pt x="142280" y="94355"/>
                    </a:lnTo>
                    <a:lnTo>
                      <a:pt x="142755" y="93744"/>
                    </a:lnTo>
                    <a:lnTo>
                      <a:pt x="143162" y="93065"/>
                    </a:lnTo>
                    <a:lnTo>
                      <a:pt x="143366" y="92319"/>
                    </a:lnTo>
                    <a:lnTo>
                      <a:pt x="143434" y="91979"/>
                    </a:lnTo>
                    <a:lnTo>
                      <a:pt x="143434" y="91572"/>
                    </a:lnTo>
                    <a:lnTo>
                      <a:pt x="143434" y="4005"/>
                    </a:lnTo>
                    <a:lnTo>
                      <a:pt x="143434" y="3598"/>
                    </a:lnTo>
                    <a:lnTo>
                      <a:pt x="143366" y="3190"/>
                    </a:lnTo>
                    <a:lnTo>
                      <a:pt x="143162" y="2444"/>
                    </a:lnTo>
                    <a:lnTo>
                      <a:pt x="142755" y="1765"/>
                    </a:lnTo>
                    <a:lnTo>
                      <a:pt x="142280" y="1154"/>
                    </a:lnTo>
                    <a:lnTo>
                      <a:pt x="141737" y="679"/>
                    </a:lnTo>
                    <a:lnTo>
                      <a:pt x="141058" y="339"/>
                    </a:lnTo>
                    <a:lnTo>
                      <a:pt x="140311" y="68"/>
                    </a:lnTo>
                    <a:lnTo>
                      <a:pt x="139904" y="0"/>
                    </a:lnTo>
                    <a:close/>
                    <a:moveTo>
                      <a:pt x="55324" y="95713"/>
                    </a:moveTo>
                    <a:lnTo>
                      <a:pt x="55052" y="98971"/>
                    </a:lnTo>
                    <a:lnTo>
                      <a:pt x="54713" y="102297"/>
                    </a:lnTo>
                    <a:lnTo>
                      <a:pt x="54374" y="105284"/>
                    </a:lnTo>
                    <a:lnTo>
                      <a:pt x="53966" y="107388"/>
                    </a:lnTo>
                    <a:lnTo>
                      <a:pt x="53763" y="108203"/>
                    </a:lnTo>
                    <a:lnTo>
                      <a:pt x="53627" y="108746"/>
                    </a:lnTo>
                    <a:lnTo>
                      <a:pt x="53423" y="109153"/>
                    </a:lnTo>
                    <a:lnTo>
                      <a:pt x="53220" y="109357"/>
                    </a:lnTo>
                    <a:lnTo>
                      <a:pt x="52677" y="109493"/>
                    </a:lnTo>
                    <a:lnTo>
                      <a:pt x="51794" y="109696"/>
                    </a:lnTo>
                    <a:lnTo>
                      <a:pt x="49690" y="110036"/>
                    </a:lnTo>
                    <a:lnTo>
                      <a:pt x="48061" y="110307"/>
                    </a:lnTo>
                    <a:lnTo>
                      <a:pt x="47450" y="110443"/>
                    </a:lnTo>
                    <a:lnTo>
                      <a:pt x="47110" y="110511"/>
                    </a:lnTo>
                    <a:lnTo>
                      <a:pt x="47042" y="110579"/>
                    </a:lnTo>
                    <a:lnTo>
                      <a:pt x="47042" y="110783"/>
                    </a:lnTo>
                    <a:lnTo>
                      <a:pt x="47110" y="110850"/>
                    </a:lnTo>
                    <a:lnTo>
                      <a:pt x="47585" y="110918"/>
                    </a:lnTo>
                    <a:lnTo>
                      <a:pt x="48400" y="110986"/>
                    </a:lnTo>
                    <a:lnTo>
                      <a:pt x="51387" y="111054"/>
                    </a:lnTo>
                    <a:lnTo>
                      <a:pt x="56071" y="111122"/>
                    </a:lnTo>
                    <a:lnTo>
                      <a:pt x="87092" y="111122"/>
                    </a:lnTo>
                    <a:lnTo>
                      <a:pt x="91708" y="111054"/>
                    </a:lnTo>
                    <a:lnTo>
                      <a:pt x="94695" y="110986"/>
                    </a:lnTo>
                    <a:lnTo>
                      <a:pt x="95578" y="110918"/>
                    </a:lnTo>
                    <a:lnTo>
                      <a:pt x="96053" y="110850"/>
                    </a:lnTo>
                    <a:lnTo>
                      <a:pt x="96121" y="110783"/>
                    </a:lnTo>
                    <a:lnTo>
                      <a:pt x="96121" y="110579"/>
                    </a:lnTo>
                    <a:lnTo>
                      <a:pt x="96053" y="110511"/>
                    </a:lnTo>
                    <a:lnTo>
                      <a:pt x="95713" y="110443"/>
                    </a:lnTo>
                    <a:lnTo>
                      <a:pt x="95102" y="110307"/>
                    </a:lnTo>
                    <a:lnTo>
                      <a:pt x="93473" y="110036"/>
                    </a:lnTo>
                    <a:lnTo>
                      <a:pt x="91369" y="109696"/>
                    </a:lnTo>
                    <a:lnTo>
                      <a:pt x="90487" y="109493"/>
                    </a:lnTo>
                    <a:lnTo>
                      <a:pt x="89943" y="109357"/>
                    </a:lnTo>
                    <a:lnTo>
                      <a:pt x="89740" y="109153"/>
                    </a:lnTo>
                    <a:lnTo>
                      <a:pt x="89536" y="108746"/>
                    </a:lnTo>
                    <a:lnTo>
                      <a:pt x="89333" y="108203"/>
                    </a:lnTo>
                    <a:lnTo>
                      <a:pt x="89197" y="107388"/>
                    </a:lnTo>
                    <a:lnTo>
                      <a:pt x="88789" y="105284"/>
                    </a:lnTo>
                    <a:lnTo>
                      <a:pt x="88382" y="102297"/>
                    </a:lnTo>
                    <a:lnTo>
                      <a:pt x="88043" y="98971"/>
                    </a:lnTo>
                    <a:lnTo>
                      <a:pt x="87839" y="95713"/>
                    </a:lnTo>
                    <a:close/>
                    <a:moveTo>
                      <a:pt x="47450" y="111054"/>
                    </a:moveTo>
                    <a:lnTo>
                      <a:pt x="47450" y="111122"/>
                    </a:lnTo>
                    <a:lnTo>
                      <a:pt x="47450" y="111393"/>
                    </a:lnTo>
                    <a:lnTo>
                      <a:pt x="47518" y="111461"/>
                    </a:lnTo>
                    <a:lnTo>
                      <a:pt x="48807" y="111529"/>
                    </a:lnTo>
                    <a:lnTo>
                      <a:pt x="52473" y="111597"/>
                    </a:lnTo>
                    <a:lnTo>
                      <a:pt x="62384" y="111665"/>
                    </a:lnTo>
                    <a:lnTo>
                      <a:pt x="80779" y="111665"/>
                    </a:lnTo>
                    <a:lnTo>
                      <a:pt x="90622" y="111597"/>
                    </a:lnTo>
                    <a:lnTo>
                      <a:pt x="94356" y="111529"/>
                    </a:lnTo>
                    <a:lnTo>
                      <a:pt x="95646" y="111461"/>
                    </a:lnTo>
                    <a:lnTo>
                      <a:pt x="95713" y="111393"/>
                    </a:lnTo>
                    <a:lnTo>
                      <a:pt x="95713" y="111122"/>
                    </a:lnTo>
                    <a:lnTo>
                      <a:pt x="95646" y="111054"/>
                    </a:lnTo>
                    <a:lnTo>
                      <a:pt x="94084" y="111122"/>
                    </a:lnTo>
                    <a:lnTo>
                      <a:pt x="91233" y="111190"/>
                    </a:lnTo>
                    <a:lnTo>
                      <a:pt x="80847" y="111258"/>
                    </a:lnTo>
                    <a:lnTo>
                      <a:pt x="62316" y="111258"/>
                    </a:lnTo>
                    <a:lnTo>
                      <a:pt x="51930" y="111190"/>
                    </a:lnTo>
                    <a:lnTo>
                      <a:pt x="49079" y="111122"/>
                    </a:lnTo>
                    <a:lnTo>
                      <a:pt x="47518" y="1110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DEE9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600">
                  <a:solidFill>
                    <a:srgbClr val="0000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pic>
            <p:nvPicPr>
              <p:cNvPr id="32" name="Shape 468">
                <a:extLst>
                  <a:ext uri="{FF2B5EF4-FFF2-40B4-BE49-F238E27FC236}">
                    <a16:creationId xmlns:a16="http://schemas.microsoft.com/office/drawing/2014/main" id="{5ECC76AE-AAEF-C248-B826-6DDBB92EBF36}"/>
                  </a:ext>
                </a:extLst>
              </p:cNvPr>
              <p:cNvPicPr preferRelativeResize="0"/>
              <p:nvPr/>
            </p:nvPicPr>
            <p:blipFill rotWithShape="1">
              <a:blip r:embed="rId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6537" y="2595160"/>
                <a:ext cx="1306995" cy="647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" name="Shape 469">
              <a:extLst>
                <a:ext uri="{FF2B5EF4-FFF2-40B4-BE49-F238E27FC236}">
                  <a16:creationId xmlns:a16="http://schemas.microsoft.com/office/drawing/2014/main" id="{5179BAB4-2C5A-1845-A668-4FB51402B68D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85838" y="2919445"/>
              <a:ext cx="407050" cy="420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Shape 470">
              <a:extLst>
                <a:ext uri="{FF2B5EF4-FFF2-40B4-BE49-F238E27FC236}">
                  <a16:creationId xmlns:a16="http://schemas.microsoft.com/office/drawing/2014/main" id="{71FC8320-D7F8-9B43-BBFF-B8A6451AD1D6}"/>
                </a:ext>
              </a:extLst>
            </p:cNvPr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1058" y="2938388"/>
              <a:ext cx="397417" cy="3974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Shape 476">
            <a:extLst>
              <a:ext uri="{FF2B5EF4-FFF2-40B4-BE49-F238E27FC236}">
                <a16:creationId xmlns:a16="http://schemas.microsoft.com/office/drawing/2014/main" id="{F2560F4E-EF0B-A147-9A3B-40325128EB4F}"/>
              </a:ext>
            </a:extLst>
          </p:cNvPr>
          <p:cNvSpPr txBox="1"/>
          <p:nvPr/>
        </p:nvSpPr>
        <p:spPr>
          <a:xfrm>
            <a:off x="8428123" y="4984293"/>
            <a:ext cx="1393549" cy="4109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/>
            <a:r>
              <a:rPr lang="zh-TW" altLang="en-US" sz="1733" b="1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浏览器套件</a:t>
            </a:r>
            <a:endParaRPr sz="1733" b="1">
              <a:solidFill>
                <a:schemeClr val="bg1"/>
              </a:solidFill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sp>
        <p:nvSpPr>
          <p:cNvPr id="15" name="Shape 450">
            <a:extLst>
              <a:ext uri="{FF2B5EF4-FFF2-40B4-BE49-F238E27FC236}">
                <a16:creationId xmlns:a16="http://schemas.microsoft.com/office/drawing/2014/main" id="{67F3197C-6FEA-2841-A9B0-6C48FCCB268F}"/>
              </a:ext>
            </a:extLst>
          </p:cNvPr>
          <p:cNvSpPr/>
          <p:nvPr/>
        </p:nvSpPr>
        <p:spPr>
          <a:xfrm>
            <a:off x="3658826" y="4784335"/>
            <a:ext cx="464804" cy="465908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2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16" name="Shape 457">
            <a:extLst>
              <a:ext uri="{FF2B5EF4-FFF2-40B4-BE49-F238E27FC236}">
                <a16:creationId xmlns:a16="http://schemas.microsoft.com/office/drawing/2014/main" id="{38931ACD-24FF-B344-BBD0-5E5E5A97F5F3}"/>
              </a:ext>
            </a:extLst>
          </p:cNvPr>
          <p:cNvGrpSpPr/>
          <p:nvPr/>
        </p:nvGrpSpPr>
        <p:grpSpPr>
          <a:xfrm>
            <a:off x="4026087" y="5306693"/>
            <a:ext cx="1355016" cy="1030688"/>
            <a:chOff x="2193920" y="4048547"/>
            <a:chExt cx="1410427" cy="1012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Shape 460" descr="IMG_0266.PNG">
              <a:extLst>
                <a:ext uri="{FF2B5EF4-FFF2-40B4-BE49-F238E27FC236}">
                  <a16:creationId xmlns:a16="http://schemas.microsoft.com/office/drawing/2014/main" id="{0E3F01CD-90E5-9347-B589-EE861E1462A3}"/>
                </a:ext>
              </a:extLst>
            </p:cNvPr>
            <p:cNvPicPr preferRelativeResize="0"/>
            <p:nvPr/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5832" y="4367388"/>
              <a:ext cx="433202" cy="579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461">
              <a:extLst>
                <a:ext uri="{FF2B5EF4-FFF2-40B4-BE49-F238E27FC236}">
                  <a16:creationId xmlns:a16="http://schemas.microsoft.com/office/drawing/2014/main" id="{21D50F0F-E742-1B41-8B1F-1EC7FDBC798E}"/>
                </a:ext>
              </a:extLst>
            </p:cNvPr>
            <p:cNvPicPr preferRelativeResize="0"/>
            <p:nvPr/>
          </p:nvPicPr>
          <p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3920" y="4140262"/>
              <a:ext cx="576078" cy="91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458" descr="IMG_0266.PNG">
              <a:extLst>
                <a:ext uri="{FF2B5EF4-FFF2-40B4-BE49-F238E27FC236}">
                  <a16:creationId xmlns:a16="http://schemas.microsoft.com/office/drawing/2014/main" id="{EB9D70FD-97D8-A345-887D-2547E9D79728}"/>
                </a:ext>
              </a:extLst>
            </p:cNvPr>
            <p:cNvPicPr preferRelativeResize="0"/>
            <p:nvPr/>
          </p:nvPicPr>
          <p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9750" y="4108250"/>
              <a:ext cx="676976" cy="9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459">
              <a:extLst>
                <a:ext uri="{FF2B5EF4-FFF2-40B4-BE49-F238E27FC236}">
                  <a16:creationId xmlns:a16="http://schemas.microsoft.com/office/drawing/2014/main" id="{CE405B91-B2D4-624D-8188-FBBA2DB9DEF6}"/>
                </a:ext>
              </a:extLst>
            </p:cNvPr>
            <p:cNvPicPr preferRelativeResize="0"/>
            <p:nvPr/>
          </p:nvPicPr>
          <p:blipFill rotWithShape="1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247" y="4048547"/>
              <a:ext cx="827100" cy="1012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Shape 477">
            <a:extLst>
              <a:ext uri="{FF2B5EF4-FFF2-40B4-BE49-F238E27FC236}">
                <a16:creationId xmlns:a16="http://schemas.microsoft.com/office/drawing/2014/main" id="{592BF163-77BF-D241-ADF7-2233B1207FA0}"/>
              </a:ext>
            </a:extLst>
          </p:cNvPr>
          <p:cNvSpPr txBox="1"/>
          <p:nvPr/>
        </p:nvSpPr>
        <p:spPr>
          <a:xfrm>
            <a:off x="4150574" y="4939226"/>
            <a:ext cx="1179737" cy="258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/>
            <a:r>
              <a:rPr lang="zh-TW" altLang="en-US" sz="1733" b="1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行动装置</a:t>
            </a:r>
            <a:endParaRPr sz="1733" b="1">
              <a:solidFill>
                <a:schemeClr val="bg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F6937-1000-B844-B5F8-6649FAEC77CF}"/>
              </a:ext>
            </a:extLst>
          </p:cNvPr>
          <p:cNvSpPr txBox="1"/>
          <p:nvPr/>
        </p:nvSpPr>
        <p:spPr>
          <a:xfrm>
            <a:off x="6298591" y="1877424"/>
            <a:ext cx="5733509" cy="20865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80990" indent="-38099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CN" altLang="en-US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指定路径、排除关键词等进阶搜寻</a:t>
            </a:r>
          </a:p>
          <a:p>
            <a:pPr marL="380990" indent="-38099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CN" altLang="en-US" sz="2400" b="1">
                <a:solidFill>
                  <a:schemeClr val="bg1"/>
                </a:solidFill>
                <a:latin typeface="Microsoft JhengHei"/>
                <a:ea typeface="Microsoft JhengHei"/>
              </a:rPr>
              <a:t>强大筛选器，缺关键词也能搜</a:t>
            </a:r>
          </a:p>
          <a:p>
            <a:pPr marL="380990" indent="-38099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CN" altLang="en-US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搜寻、预览、与分享一气呵成</a:t>
            </a:r>
          </a:p>
          <a:p>
            <a:pPr marL="380990" indent="-38099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CN" altLang="en-US" sz="2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四大搜寻入口在哪都能搜</a:t>
            </a:r>
            <a:endParaRPr lang="en-US" sz="2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1049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>
            <a:extLst>
              <a:ext uri="{FF2B5EF4-FFF2-40B4-BE49-F238E27FC236}">
                <a16:creationId xmlns:a16="http://schemas.microsoft.com/office/drawing/2014/main" id="{2B1DB051-7FBE-4359-834C-D3324F670420}"/>
              </a:ext>
            </a:extLst>
          </p:cNvPr>
          <p:cNvSpPr/>
          <p:nvPr/>
        </p:nvSpPr>
        <p:spPr>
          <a:xfrm>
            <a:off x="827032" y="2587340"/>
            <a:ext cx="10295424" cy="775595"/>
          </a:xfrm>
          <a:prstGeom prst="rect">
            <a:avLst/>
          </a:prstGeom>
          <a:gradFill>
            <a:gsLst>
              <a:gs pos="0">
                <a:srgbClr val="73E3F9">
                  <a:alpha val="27000"/>
                </a:srgbClr>
              </a:gs>
              <a:gs pos="100000">
                <a:srgbClr val="73E3F9">
                  <a:alpha val="11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225">
            <a:extLst>
              <a:ext uri="{FF2B5EF4-FFF2-40B4-BE49-F238E27FC236}">
                <a16:creationId xmlns:a16="http://schemas.microsoft.com/office/drawing/2014/main" id="{2195B3B7-0ACC-DB46-9BC1-E56147C18175}"/>
              </a:ext>
            </a:extLst>
          </p:cNvPr>
          <p:cNvSpPr/>
          <p:nvPr/>
        </p:nvSpPr>
        <p:spPr>
          <a:xfrm>
            <a:off x="905290" y="5073061"/>
            <a:ext cx="4573313" cy="1407296"/>
          </a:xfrm>
          <a:prstGeom prst="rect">
            <a:avLst/>
          </a:prstGeom>
          <a:solidFill>
            <a:srgbClr val="3185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endParaRPr lang="zh-TW" altLang="en-US"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6000" tIns="60933" rIns="96000" bIns="60933" rtlCol="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zh-TW" altLang="en-US">
                <a:sym typeface="Microsoft JhengHei"/>
              </a:rPr>
              <a:t>QNAP </a:t>
            </a:r>
            <a:r>
              <a:rPr lang="zh-CN" altLang="en-US">
                <a:sym typeface="Microsoft JhengHei"/>
              </a:rPr>
              <a:t>快照技术特色</a:t>
            </a:r>
            <a:endParaRPr lang="zh-TW" altLang="en-US">
              <a:sym typeface="Microsoft JhengHei"/>
            </a:endParaRPr>
          </a:p>
        </p:txBody>
      </p:sp>
      <p:sp>
        <p:nvSpPr>
          <p:cNvPr id="248" name="Shape 248"/>
          <p:cNvSpPr txBox="1">
            <a:spLocks noGrp="1"/>
          </p:cNvSpPr>
          <p:nvPr>
            <p:ph idx="4294967295"/>
          </p:nvPr>
        </p:nvSpPr>
        <p:spPr>
          <a:xfrm>
            <a:off x="736161" y="1232435"/>
            <a:ext cx="7821873" cy="969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buClr>
                <a:srgbClr val="3F3F3F"/>
              </a:buClr>
              <a:buSzPts val="1700"/>
              <a:buNone/>
            </a:pPr>
            <a:r>
              <a:rPr lang="en-US" altLang="zh-CN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1. </a:t>
            </a:r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完整支持存储池上的磁盘区 </a:t>
            </a:r>
            <a:r>
              <a:rPr lang="en-US" altLang="zh-CN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(</a:t>
            </a:r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及其档案层级 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LUN</a:t>
            </a:r>
            <a:r>
              <a:rPr lang="en-US" altLang="zh-CN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)</a:t>
            </a:r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，及区块层级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LUN</a:t>
            </a:r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。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Clr>
                <a:srgbClr val="3F3F3F"/>
              </a:buClr>
              <a:buSzPts val="1700"/>
              <a:buNone/>
            </a:pPr>
            <a:r>
              <a:rPr lang="en-US" altLang="zh-CN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2. </a:t>
            </a:r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轻而易举的快照撷取、管理与还原方式。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Clr>
                <a:srgbClr val="3F3F3F"/>
              </a:buClr>
              <a:buSzPts val="1700"/>
              <a:buNone/>
            </a:pPr>
            <a:r>
              <a:rPr lang="en-US" altLang="zh-CN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3. </a:t>
            </a:r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以市场上稳定的 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EXT4</a:t>
            </a:r>
            <a:r>
              <a:rPr lang="en-US" altLang="zh-CN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 </a:t>
            </a:r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文件系统开发「磁盘区外」快照。</a:t>
            </a:r>
          </a:p>
        </p:txBody>
      </p:sp>
      <p:graphicFrame>
        <p:nvGraphicFramePr>
          <p:cNvPr id="5" name="表格 3">
            <a:extLst>
              <a:ext uri="{FF2B5EF4-FFF2-40B4-BE49-F238E27FC236}">
                <a16:creationId xmlns:a16="http://schemas.microsoft.com/office/drawing/2014/main" id="{533F84D9-32DD-47A6-85C1-EFCD373FB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034390"/>
              </p:ext>
            </p:extLst>
          </p:nvPr>
        </p:nvGraphicFramePr>
        <p:xfrm>
          <a:off x="827032" y="2381048"/>
          <a:ext cx="10287000" cy="975388"/>
        </p:xfrm>
        <a:graphic>
          <a:graphicData uri="http://schemas.openxmlformats.org/drawingml/2006/table">
            <a:tbl>
              <a:tblPr firstRow="1" bandRow="1"/>
              <a:tblGrid>
                <a:gridCol w="1431472">
                  <a:extLst>
                    <a:ext uri="{9D8B030D-6E8A-4147-A177-3AD203B41FA5}">
                      <a16:colId xmlns:a16="http://schemas.microsoft.com/office/drawing/2014/main" val="2714073669"/>
                    </a:ext>
                  </a:extLst>
                </a:gridCol>
                <a:gridCol w="1909235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2793393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365773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0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RAM</a:t>
                      </a:r>
                      <a:r>
                        <a:rPr lang="en-US" altLang="zh-TW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大小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A1DA"/>
                        </a:gs>
                        <a:gs pos="100000">
                          <a:srgbClr val="002A7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0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NAS </a:t>
                      </a: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代表型号</a:t>
                      </a:r>
                      <a:endParaRPr lang="en-US" altLang="en-US" sz="16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A1DA"/>
                        </a:gs>
                        <a:gs pos="100000">
                          <a:srgbClr val="002A7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整台 </a:t>
                      </a:r>
                      <a:r>
                        <a:rPr lang="en-US" altLang="zh-TW" sz="1600" b="0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NAS</a:t>
                      </a:r>
                      <a:r>
                        <a:rPr lang="en-US" altLang="zh-TW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zh-CN" altLang="en-US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可具有快照数量</a:t>
                      </a:r>
                      <a:endParaRPr lang="zh-TW" altLang="en-US" sz="16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A1DA"/>
                        </a:gs>
                        <a:gs pos="100000">
                          <a:srgbClr val="002A7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每个 </a:t>
                      </a:r>
                      <a:r>
                        <a:rPr lang="en-US" altLang="zh-TW" sz="1600" b="0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Volume/LUN </a:t>
                      </a: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快照数量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A1DA"/>
                        </a:gs>
                        <a:gs pos="100000">
                          <a:srgbClr val="002A7E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4GB </a:t>
                      </a: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及以上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0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TS-453Dmini-4G</a:t>
                      </a:r>
                    </a:p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0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TS-453Dmini-8G</a:t>
                      </a:r>
                      <a:endParaRPr lang="zh-TW" altLang="en-US" sz="1600" b="0" kern="12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0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1024</a:t>
                      </a:r>
                      <a:endParaRPr lang="zh-TW" altLang="en-US" sz="1600" b="0" kern="12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256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61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</a:tbl>
          </a:graphicData>
        </a:graphic>
      </p:graphicFrame>
      <p:sp>
        <p:nvSpPr>
          <p:cNvPr id="6" name="Shape 226">
            <a:extLst>
              <a:ext uri="{FF2B5EF4-FFF2-40B4-BE49-F238E27FC236}">
                <a16:creationId xmlns:a16="http://schemas.microsoft.com/office/drawing/2014/main" id="{861CE3D7-6BDE-C24B-9297-52D426776790}"/>
              </a:ext>
            </a:extLst>
          </p:cNvPr>
          <p:cNvSpPr txBox="1"/>
          <p:nvPr/>
        </p:nvSpPr>
        <p:spPr>
          <a:xfrm>
            <a:off x="902178" y="4337227"/>
            <a:ext cx="4578479" cy="59138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lang="zh-TW" alt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7" name="Shape 226">
            <a:extLst>
              <a:ext uri="{FF2B5EF4-FFF2-40B4-BE49-F238E27FC236}">
                <a16:creationId xmlns:a16="http://schemas.microsoft.com/office/drawing/2014/main" id="{547DEC95-2079-5B42-B158-A660B55408E1}"/>
              </a:ext>
            </a:extLst>
          </p:cNvPr>
          <p:cNvSpPr txBox="1"/>
          <p:nvPr/>
        </p:nvSpPr>
        <p:spPr>
          <a:xfrm>
            <a:off x="902177" y="4337227"/>
            <a:ext cx="1723536" cy="410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zh-TW" altLang="en-US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档案层级</a:t>
            </a:r>
          </a:p>
        </p:txBody>
      </p:sp>
      <p:sp>
        <p:nvSpPr>
          <p:cNvPr id="8" name="Shape 236">
            <a:extLst>
              <a:ext uri="{FF2B5EF4-FFF2-40B4-BE49-F238E27FC236}">
                <a16:creationId xmlns:a16="http://schemas.microsoft.com/office/drawing/2014/main" id="{8D0FAA9B-4F93-B747-BA5A-33492A80A350}"/>
              </a:ext>
            </a:extLst>
          </p:cNvPr>
          <p:cNvSpPr txBox="1"/>
          <p:nvPr/>
        </p:nvSpPr>
        <p:spPr>
          <a:xfrm>
            <a:off x="914886" y="5082341"/>
            <a:ext cx="1290560" cy="410400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zh-TW" altLang="en-US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区块层级</a:t>
            </a:r>
          </a:p>
        </p:txBody>
      </p:sp>
      <p:sp>
        <p:nvSpPr>
          <p:cNvPr id="10" name="Shape 227">
            <a:extLst>
              <a:ext uri="{FF2B5EF4-FFF2-40B4-BE49-F238E27FC236}">
                <a16:creationId xmlns:a16="http://schemas.microsoft.com/office/drawing/2014/main" id="{1F19076C-D68B-B744-97CB-0F7169EE184A}"/>
              </a:ext>
            </a:extLst>
          </p:cNvPr>
          <p:cNvSpPr/>
          <p:nvPr/>
        </p:nvSpPr>
        <p:spPr>
          <a:xfrm>
            <a:off x="2101544" y="5719538"/>
            <a:ext cx="3317020" cy="632837"/>
          </a:xfrm>
          <a:prstGeom prst="rect">
            <a:avLst/>
          </a:prstGeom>
          <a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endParaRPr lang="zh-TW" altLang="en-US"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1" name="Shape 229">
            <a:extLst>
              <a:ext uri="{FF2B5EF4-FFF2-40B4-BE49-F238E27FC236}">
                <a16:creationId xmlns:a16="http://schemas.microsoft.com/office/drawing/2014/main" id="{CE05D924-EA7E-744A-92EE-66F411B0466E}"/>
              </a:ext>
            </a:extLst>
          </p:cNvPr>
          <p:cNvSpPr/>
          <p:nvPr/>
        </p:nvSpPr>
        <p:spPr>
          <a:xfrm>
            <a:off x="2168446" y="5814436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A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2" name="Shape 230">
            <a:extLst>
              <a:ext uri="{FF2B5EF4-FFF2-40B4-BE49-F238E27FC236}">
                <a16:creationId xmlns:a16="http://schemas.microsoft.com/office/drawing/2014/main" id="{6B40B39D-7F88-EB44-95BD-6EE4CE8A5D7D}"/>
              </a:ext>
            </a:extLst>
          </p:cNvPr>
          <p:cNvSpPr/>
          <p:nvPr/>
        </p:nvSpPr>
        <p:spPr>
          <a:xfrm>
            <a:off x="2808692" y="5814436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B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3" name="Shape 231">
            <a:extLst>
              <a:ext uri="{FF2B5EF4-FFF2-40B4-BE49-F238E27FC236}">
                <a16:creationId xmlns:a16="http://schemas.microsoft.com/office/drawing/2014/main" id="{5C79C40E-ECCB-7149-9A84-BF472F16AA68}"/>
              </a:ext>
            </a:extLst>
          </p:cNvPr>
          <p:cNvSpPr/>
          <p:nvPr/>
        </p:nvSpPr>
        <p:spPr>
          <a:xfrm>
            <a:off x="3477832" y="5806616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C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4" name="Shape 233">
            <a:extLst>
              <a:ext uri="{FF2B5EF4-FFF2-40B4-BE49-F238E27FC236}">
                <a16:creationId xmlns:a16="http://schemas.microsoft.com/office/drawing/2014/main" id="{9D4C6FAC-5590-3A44-9DAB-3F61E1D0F7B7}"/>
              </a:ext>
            </a:extLst>
          </p:cNvPr>
          <p:cNvSpPr/>
          <p:nvPr/>
        </p:nvSpPr>
        <p:spPr>
          <a:xfrm>
            <a:off x="2814353" y="5188036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B’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5" name="Shape 234">
            <a:extLst>
              <a:ext uri="{FF2B5EF4-FFF2-40B4-BE49-F238E27FC236}">
                <a16:creationId xmlns:a16="http://schemas.microsoft.com/office/drawing/2014/main" id="{8EA05C06-98E0-2044-BEE9-A57E353A3C9D}"/>
              </a:ext>
            </a:extLst>
          </p:cNvPr>
          <p:cNvSpPr/>
          <p:nvPr/>
        </p:nvSpPr>
        <p:spPr>
          <a:xfrm>
            <a:off x="3477832" y="5188036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C’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6" name="Shape 235">
            <a:extLst>
              <a:ext uri="{FF2B5EF4-FFF2-40B4-BE49-F238E27FC236}">
                <a16:creationId xmlns:a16="http://schemas.microsoft.com/office/drawing/2014/main" id="{38C82518-FF38-1546-873B-5A78D42A0965}"/>
              </a:ext>
            </a:extLst>
          </p:cNvPr>
          <p:cNvSpPr/>
          <p:nvPr/>
        </p:nvSpPr>
        <p:spPr>
          <a:xfrm>
            <a:off x="2150874" y="5188036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A’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7" name="Shape 237">
            <a:extLst>
              <a:ext uri="{FF2B5EF4-FFF2-40B4-BE49-F238E27FC236}">
                <a16:creationId xmlns:a16="http://schemas.microsoft.com/office/drawing/2014/main" id="{A7A00C77-BCB9-AE41-BF64-89DE25CC588D}"/>
              </a:ext>
            </a:extLst>
          </p:cNvPr>
          <p:cNvSpPr/>
          <p:nvPr/>
        </p:nvSpPr>
        <p:spPr>
          <a:xfrm>
            <a:off x="4141310" y="5188036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D’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8" name="Shape 238">
            <a:extLst>
              <a:ext uri="{FF2B5EF4-FFF2-40B4-BE49-F238E27FC236}">
                <a16:creationId xmlns:a16="http://schemas.microsoft.com/office/drawing/2014/main" id="{C388A9E0-250A-894E-B0AC-5C65F865259E}"/>
              </a:ext>
            </a:extLst>
          </p:cNvPr>
          <p:cNvSpPr/>
          <p:nvPr/>
        </p:nvSpPr>
        <p:spPr>
          <a:xfrm>
            <a:off x="4804786" y="5188036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E’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9" name="Shape 242">
            <a:extLst>
              <a:ext uri="{FF2B5EF4-FFF2-40B4-BE49-F238E27FC236}">
                <a16:creationId xmlns:a16="http://schemas.microsoft.com/office/drawing/2014/main" id="{7F994910-AB80-5240-87A5-F5236CC45324}"/>
              </a:ext>
            </a:extLst>
          </p:cNvPr>
          <p:cNvSpPr/>
          <p:nvPr/>
        </p:nvSpPr>
        <p:spPr>
          <a:xfrm>
            <a:off x="4142656" y="5806841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D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20" name="Shape 243">
            <a:extLst>
              <a:ext uri="{FF2B5EF4-FFF2-40B4-BE49-F238E27FC236}">
                <a16:creationId xmlns:a16="http://schemas.microsoft.com/office/drawing/2014/main" id="{8CA173B4-F264-864D-AD68-E0ED74C6D0A6}"/>
              </a:ext>
            </a:extLst>
          </p:cNvPr>
          <p:cNvSpPr/>
          <p:nvPr/>
        </p:nvSpPr>
        <p:spPr>
          <a:xfrm>
            <a:off x="4810321" y="5817856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E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22" name="群組 8">
            <a:extLst>
              <a:ext uri="{FF2B5EF4-FFF2-40B4-BE49-F238E27FC236}">
                <a16:creationId xmlns:a16="http://schemas.microsoft.com/office/drawing/2014/main" id="{46C6B108-202D-DF4D-B5E1-F2EBB19FCA1C}"/>
              </a:ext>
            </a:extLst>
          </p:cNvPr>
          <p:cNvGrpSpPr/>
          <p:nvPr/>
        </p:nvGrpSpPr>
        <p:grpSpPr>
          <a:xfrm>
            <a:off x="2166514" y="4196521"/>
            <a:ext cx="625151" cy="625151"/>
            <a:chOff x="889317" y="2537938"/>
            <a:chExt cx="556036" cy="556036"/>
          </a:xfrm>
        </p:grpSpPr>
        <p:sp>
          <p:nvSpPr>
            <p:cNvPr id="23" name="橢圓 7">
              <a:extLst>
                <a:ext uri="{FF2B5EF4-FFF2-40B4-BE49-F238E27FC236}">
                  <a16:creationId xmlns:a16="http://schemas.microsoft.com/office/drawing/2014/main" id="{19C09694-E0D1-5441-9AA0-F36C2C124F4C}"/>
                </a:ext>
              </a:extLst>
            </p:cNvPr>
            <p:cNvSpPr/>
            <p:nvPr/>
          </p:nvSpPr>
          <p:spPr>
            <a:xfrm>
              <a:off x="889317" y="2537938"/>
              <a:ext cx="556036" cy="55603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4" name="圖片 6">
              <a:extLst>
                <a:ext uri="{FF2B5EF4-FFF2-40B4-BE49-F238E27FC236}">
                  <a16:creationId xmlns:a16="http://schemas.microsoft.com/office/drawing/2014/main" id="{28C79BF1-8038-0D46-87CC-38A2716CB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60" y="2663193"/>
              <a:ext cx="386386" cy="305526"/>
            </a:xfrm>
            <a:prstGeom prst="rect">
              <a:avLst/>
            </a:prstGeom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5A62382-4201-42AF-996C-CE021C0081EF}"/>
              </a:ext>
            </a:extLst>
          </p:cNvPr>
          <p:cNvGrpSpPr/>
          <p:nvPr/>
        </p:nvGrpSpPr>
        <p:grpSpPr>
          <a:xfrm>
            <a:off x="2874872" y="4192775"/>
            <a:ext cx="2464552" cy="625151"/>
            <a:chOff x="1762903" y="3085494"/>
            <a:chExt cx="2396981" cy="608011"/>
          </a:xfrm>
        </p:grpSpPr>
        <p:pic>
          <p:nvPicPr>
            <p:cNvPr id="21" name="圖片 5">
              <a:extLst>
                <a:ext uri="{FF2B5EF4-FFF2-40B4-BE49-F238E27FC236}">
                  <a16:creationId xmlns:a16="http://schemas.microsoft.com/office/drawing/2014/main" id="{8B904A2D-A73B-C54E-9659-BD041FCF5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2903" y="3085494"/>
              <a:ext cx="699186" cy="526749"/>
            </a:xfrm>
            <a:prstGeom prst="rect">
              <a:avLst/>
            </a:prstGeom>
          </p:spPr>
        </p:pic>
        <p:pic>
          <p:nvPicPr>
            <p:cNvPr id="25" name="圖片 9">
              <a:extLst>
                <a:ext uri="{FF2B5EF4-FFF2-40B4-BE49-F238E27FC236}">
                  <a16:creationId xmlns:a16="http://schemas.microsoft.com/office/drawing/2014/main" id="{457F28C0-840D-7A4A-B214-8ABCE6B59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2416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圖片 34">
              <a:extLst>
                <a:ext uri="{FF2B5EF4-FFF2-40B4-BE49-F238E27FC236}">
                  <a16:creationId xmlns:a16="http://schemas.microsoft.com/office/drawing/2014/main" id="{B0962F5F-F881-674A-9C52-6DCB7D098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3708" y="3085494"/>
              <a:ext cx="699186" cy="526749"/>
            </a:xfrm>
            <a:prstGeom prst="rect">
              <a:avLst/>
            </a:prstGeom>
          </p:spPr>
        </p:pic>
        <p:pic>
          <p:nvPicPr>
            <p:cNvPr id="27" name="圖片 35">
              <a:extLst>
                <a:ext uri="{FF2B5EF4-FFF2-40B4-BE49-F238E27FC236}">
                  <a16:creationId xmlns:a16="http://schemas.microsoft.com/office/drawing/2014/main" id="{9EC42781-D259-BE44-BB03-769B0037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322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圖片 36">
              <a:extLst>
                <a:ext uri="{FF2B5EF4-FFF2-40B4-BE49-F238E27FC236}">
                  <a16:creationId xmlns:a16="http://schemas.microsoft.com/office/drawing/2014/main" id="{C5E66FF4-1B29-1542-A500-E0F399CA1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0698" y="3085494"/>
              <a:ext cx="699186" cy="526749"/>
            </a:xfrm>
            <a:prstGeom prst="rect">
              <a:avLst/>
            </a:prstGeom>
          </p:spPr>
        </p:pic>
        <p:pic>
          <p:nvPicPr>
            <p:cNvPr id="29" name="圖片 37">
              <a:extLst>
                <a:ext uri="{FF2B5EF4-FFF2-40B4-BE49-F238E27FC236}">
                  <a16:creationId xmlns:a16="http://schemas.microsoft.com/office/drawing/2014/main" id="{A828CE6A-5FD9-3348-B733-22F2D18C8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021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圖片 11">
            <a:extLst>
              <a:ext uri="{FF2B5EF4-FFF2-40B4-BE49-F238E27FC236}">
                <a16:creationId xmlns:a16="http://schemas.microsoft.com/office/drawing/2014/main" id="{033AD60F-2F54-6845-A930-762548946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6778" y="5399034"/>
            <a:ext cx="1562719" cy="10727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18">
            <a:extLst>
              <a:ext uri="{FF2B5EF4-FFF2-40B4-BE49-F238E27FC236}">
                <a16:creationId xmlns:a16="http://schemas.microsoft.com/office/drawing/2014/main" id="{87A7F279-B940-7D44-9D61-4252C71C1A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381" y="4445261"/>
            <a:ext cx="868973" cy="10824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群組 21">
            <a:extLst>
              <a:ext uri="{FF2B5EF4-FFF2-40B4-BE49-F238E27FC236}">
                <a16:creationId xmlns:a16="http://schemas.microsoft.com/office/drawing/2014/main" id="{C04E883D-6D4E-534B-96B4-01F50F57185C}"/>
              </a:ext>
            </a:extLst>
          </p:cNvPr>
          <p:cNvGrpSpPr/>
          <p:nvPr/>
        </p:nvGrpSpPr>
        <p:grpSpPr>
          <a:xfrm>
            <a:off x="7635209" y="3847437"/>
            <a:ext cx="1449576" cy="895359"/>
            <a:chOff x="5296072" y="2438860"/>
            <a:chExt cx="1269089" cy="783879"/>
          </a:xfrm>
        </p:grpSpPr>
        <p:pic>
          <p:nvPicPr>
            <p:cNvPr id="33" name="圖片 20">
              <a:extLst>
                <a:ext uri="{FF2B5EF4-FFF2-40B4-BE49-F238E27FC236}">
                  <a16:creationId xmlns:a16="http://schemas.microsoft.com/office/drawing/2014/main" id="{A04EC1DD-D387-904F-A0B1-62A202A0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75235" y="2359697"/>
              <a:ext cx="769403" cy="927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圖片 16">
              <a:extLst>
                <a:ext uri="{FF2B5EF4-FFF2-40B4-BE49-F238E27FC236}">
                  <a16:creationId xmlns:a16="http://schemas.microsoft.com/office/drawing/2014/main" id="{C1810225-CF4E-1949-BB64-84F556F6B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996" y="2800807"/>
              <a:ext cx="461165" cy="42193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6" name="Shape 241">
            <a:extLst>
              <a:ext uri="{FF2B5EF4-FFF2-40B4-BE49-F238E27FC236}">
                <a16:creationId xmlns:a16="http://schemas.microsoft.com/office/drawing/2014/main" id="{A6425107-F9FD-2548-9BFB-8A2BF3604905}"/>
              </a:ext>
            </a:extLst>
          </p:cNvPr>
          <p:cNvSpPr txBox="1"/>
          <p:nvPr/>
        </p:nvSpPr>
        <p:spPr>
          <a:xfrm>
            <a:off x="471112" y="3595102"/>
            <a:ext cx="6939491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380990" indent="-143996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zh-CN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经由用户计算机或外接装置入侵的勒索软件，无法覆盖快照</a:t>
            </a:r>
          </a:p>
        </p:txBody>
      </p:sp>
      <p:grpSp>
        <p:nvGrpSpPr>
          <p:cNvPr id="37" name="群組 30">
            <a:extLst>
              <a:ext uri="{FF2B5EF4-FFF2-40B4-BE49-F238E27FC236}">
                <a16:creationId xmlns:a16="http://schemas.microsoft.com/office/drawing/2014/main" id="{C9BF72C8-7B8F-144F-9DDE-BFE8965578A1}"/>
              </a:ext>
            </a:extLst>
          </p:cNvPr>
          <p:cNvGrpSpPr/>
          <p:nvPr/>
        </p:nvGrpSpPr>
        <p:grpSpPr>
          <a:xfrm>
            <a:off x="9365895" y="4341037"/>
            <a:ext cx="1636892" cy="1067131"/>
            <a:chOff x="7307786" y="3362271"/>
            <a:chExt cx="1168039" cy="761474"/>
          </a:xfrm>
        </p:grpSpPr>
        <p:grpSp>
          <p:nvGrpSpPr>
            <p:cNvPr id="38" name="群組 29">
              <a:extLst>
                <a:ext uri="{FF2B5EF4-FFF2-40B4-BE49-F238E27FC236}">
                  <a16:creationId xmlns:a16="http://schemas.microsoft.com/office/drawing/2014/main" id="{35FA5C7B-15AB-E242-93C4-4673513EE3DD}"/>
                </a:ext>
              </a:extLst>
            </p:cNvPr>
            <p:cNvGrpSpPr/>
            <p:nvPr/>
          </p:nvGrpSpPr>
          <p:grpSpPr>
            <a:xfrm>
              <a:off x="7307786" y="3556203"/>
              <a:ext cx="1168039" cy="567542"/>
              <a:chOff x="6990085" y="3443536"/>
              <a:chExt cx="1525161" cy="741066"/>
            </a:xfrm>
          </p:grpSpPr>
          <p:pic>
            <p:nvPicPr>
              <p:cNvPr id="40" name="圖片 26">
                <a:extLst>
                  <a:ext uri="{FF2B5EF4-FFF2-40B4-BE49-F238E27FC236}">
                    <a16:creationId xmlns:a16="http://schemas.microsoft.com/office/drawing/2014/main" id="{B8826ECB-793E-E64E-B849-F5DD981D4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90085" y="3443536"/>
                <a:ext cx="962151" cy="64826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圖片 28">
                <a:extLst>
                  <a:ext uri="{FF2B5EF4-FFF2-40B4-BE49-F238E27FC236}">
                    <a16:creationId xmlns:a16="http://schemas.microsoft.com/office/drawing/2014/main" id="{4C26412B-87FA-3849-A925-0A14BDE9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571636" y="3549643"/>
                <a:ext cx="943610" cy="63495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9" name="圖片 23">
              <a:extLst>
                <a:ext uri="{FF2B5EF4-FFF2-40B4-BE49-F238E27FC236}">
                  <a16:creationId xmlns:a16="http://schemas.microsoft.com/office/drawing/2014/main" id="{39378E24-2D30-6146-97C8-5C4D58FD2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3534" y="3362271"/>
              <a:ext cx="664567" cy="664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2" name="文字方塊 243">
            <a:extLst>
              <a:ext uri="{FF2B5EF4-FFF2-40B4-BE49-F238E27FC236}">
                <a16:creationId xmlns:a16="http://schemas.microsoft.com/office/drawing/2014/main" id="{E6064A48-CB6C-B546-9EBB-F5C7470D42D3}"/>
              </a:ext>
            </a:extLst>
          </p:cNvPr>
          <p:cNvSpPr txBox="1"/>
          <p:nvPr/>
        </p:nvSpPr>
        <p:spPr>
          <a:xfrm>
            <a:off x="7462796" y="4720719"/>
            <a:ext cx="1796991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外接储存装置</a:t>
            </a:r>
            <a:endParaRPr lang="zh-TW" alt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文字方塊 59">
            <a:extLst>
              <a:ext uri="{FF2B5EF4-FFF2-40B4-BE49-F238E27FC236}">
                <a16:creationId xmlns:a16="http://schemas.microsoft.com/office/drawing/2014/main" id="{A4A2498C-2429-3844-A39A-6A62802C25A6}"/>
              </a:ext>
            </a:extLst>
          </p:cNvPr>
          <p:cNvSpPr txBox="1"/>
          <p:nvPr/>
        </p:nvSpPr>
        <p:spPr>
          <a:xfrm>
            <a:off x="5967529" y="5482989"/>
            <a:ext cx="139174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计算机或服务器上的硬盘空间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文字方塊 60">
            <a:extLst>
              <a:ext uri="{FF2B5EF4-FFF2-40B4-BE49-F238E27FC236}">
                <a16:creationId xmlns:a16="http://schemas.microsoft.com/office/drawing/2014/main" id="{5F46BC92-5F8F-7442-BB13-53ED05091F71}"/>
              </a:ext>
            </a:extLst>
          </p:cNvPr>
          <p:cNvSpPr txBox="1"/>
          <p:nvPr/>
        </p:nvSpPr>
        <p:spPr>
          <a:xfrm>
            <a:off x="9421281" y="5409672"/>
            <a:ext cx="1598955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云端空间 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NAS</a:t>
            </a:r>
            <a:endParaRPr lang="zh-TW" alt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弧形 244">
            <a:extLst>
              <a:ext uri="{FF2B5EF4-FFF2-40B4-BE49-F238E27FC236}">
                <a16:creationId xmlns:a16="http://schemas.microsoft.com/office/drawing/2014/main" id="{B4B58D24-AFED-304A-863B-45A9D7A896BE}"/>
              </a:ext>
            </a:extLst>
          </p:cNvPr>
          <p:cNvSpPr/>
          <p:nvPr/>
        </p:nvSpPr>
        <p:spPr>
          <a:xfrm rot="17557318">
            <a:off x="6768926" y="4001369"/>
            <a:ext cx="1219200" cy="1219200"/>
          </a:xfrm>
          <a:prstGeom prst="arc">
            <a:avLst>
              <a:gd name="adj1" fmla="val 16323179"/>
              <a:gd name="adj2" fmla="val 736492"/>
            </a:avLst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弧形 62">
            <a:extLst>
              <a:ext uri="{FF2B5EF4-FFF2-40B4-BE49-F238E27FC236}">
                <a16:creationId xmlns:a16="http://schemas.microsoft.com/office/drawing/2014/main" id="{99843927-50EC-3F4D-97DD-CC0B39B84903}"/>
              </a:ext>
            </a:extLst>
          </p:cNvPr>
          <p:cNvSpPr/>
          <p:nvPr/>
        </p:nvSpPr>
        <p:spPr>
          <a:xfrm rot="20575507">
            <a:off x="8559936" y="4065027"/>
            <a:ext cx="1219200" cy="1219200"/>
          </a:xfrm>
          <a:prstGeom prst="arc">
            <a:avLst>
              <a:gd name="adj1" fmla="val 16200000"/>
              <a:gd name="adj2" fmla="val 21582801"/>
            </a:avLst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弧形 63">
            <a:extLst>
              <a:ext uri="{FF2B5EF4-FFF2-40B4-BE49-F238E27FC236}">
                <a16:creationId xmlns:a16="http://schemas.microsoft.com/office/drawing/2014/main" id="{E1111368-112F-C442-B94E-5CB24D530E2C}"/>
              </a:ext>
            </a:extLst>
          </p:cNvPr>
          <p:cNvSpPr/>
          <p:nvPr/>
        </p:nvSpPr>
        <p:spPr>
          <a:xfrm rot="9448614">
            <a:off x="6689945" y="5134703"/>
            <a:ext cx="1219200" cy="1219200"/>
          </a:xfrm>
          <a:prstGeom prst="arc">
            <a:avLst>
              <a:gd name="adj1" fmla="val 16200000"/>
              <a:gd name="adj2" fmla="val 21582801"/>
            </a:avLst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5886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A6107338-3992-4808-966E-20B33577E2AD}"/>
              </a:ext>
            </a:extLst>
          </p:cNvPr>
          <p:cNvSpPr/>
          <p:nvPr/>
        </p:nvSpPr>
        <p:spPr>
          <a:xfrm>
            <a:off x="0" y="1710947"/>
            <a:ext cx="12192000" cy="5147053"/>
          </a:xfrm>
          <a:prstGeom prst="rect">
            <a:avLst/>
          </a:prstGeom>
          <a:gradFill flip="none" rotWithShape="1">
            <a:gsLst>
              <a:gs pos="0">
                <a:srgbClr val="73E3F9">
                  <a:alpha val="0"/>
                </a:srgbClr>
              </a:gs>
              <a:gs pos="100000">
                <a:srgbClr val="73E3F9"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坐, 黑色, 直式, 白色 的圖片&#10;&#10;自動產生的描述">
            <a:extLst>
              <a:ext uri="{FF2B5EF4-FFF2-40B4-BE49-F238E27FC236}">
                <a16:creationId xmlns:a16="http://schemas.microsoft.com/office/drawing/2014/main" id="{C688DE43-56F7-45F6-A85C-BAA6380E7F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5234" y="4345995"/>
            <a:ext cx="1674592" cy="18679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0CD840-F979-422A-9A60-FEE44F537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zh-TW"/>
              <a:t>大容量 Mac Time Machine 备份</a:t>
            </a:r>
            <a:endParaRPr lang="ja-JP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49B1178-9553-44D8-9E65-FDD3E521E128}"/>
              </a:ext>
            </a:extLst>
          </p:cNvPr>
          <p:cNvSpPr txBox="1"/>
          <p:nvPr/>
        </p:nvSpPr>
        <p:spPr>
          <a:xfrm>
            <a:off x="576197" y="1049951"/>
            <a:ext cx="9178790" cy="846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ja-JP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透过 </a:t>
            </a:r>
            <a:r>
              <a:rPr lang="en-US" altLang="ja-JP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HBS 3</a:t>
            </a:r>
            <a:r>
              <a:rPr lang="en-US" altLang="ja-JP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 </a:t>
            </a:r>
            <a:r>
              <a:rPr lang="ja-JP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将 </a:t>
            </a:r>
            <a:r>
              <a:rPr lang="en-US" altLang="ja-JP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Time Machine </a:t>
            </a:r>
            <a:r>
              <a:rPr lang="ja-JP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备份文件复制到 </a:t>
            </a:r>
            <a:r>
              <a:rPr lang="en-US" altLang="ja-JP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NAS</a:t>
            </a:r>
            <a:r>
              <a:rPr lang="ja-JP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，再将 </a:t>
            </a:r>
            <a:r>
              <a:rPr lang="en-US" altLang="ja-JP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NAS Time Machine</a:t>
            </a:r>
            <a:r>
              <a:rPr lang="en-US" altLang="ja-JP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 </a:t>
            </a:r>
            <a:r>
              <a:rPr lang="ja-JP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数据备份到外接装置例如 </a:t>
            </a:r>
            <a:r>
              <a:rPr lang="en-US" altLang="ja-JP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TR-004 USB RAID </a:t>
            </a:r>
            <a:r>
              <a:rPr lang="ja-JP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外接盒</a:t>
            </a:r>
            <a:endParaRPr lang="zh-TW" altLang="en-US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7" name="圖片 56">
            <a:extLst>
              <a:ext uri="{FF2B5EF4-FFF2-40B4-BE49-F238E27FC236}">
                <a16:creationId xmlns:a16="http://schemas.microsoft.com/office/drawing/2014/main" id="{3EC5DFB7-6EEF-4625-BB5F-3C356C1ED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028615" y="6036493"/>
            <a:ext cx="1612895" cy="166603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E97BC672-D5B2-4FF1-AD97-B99951934C5F}"/>
              </a:ext>
            </a:extLst>
          </p:cNvPr>
          <p:cNvGrpSpPr/>
          <p:nvPr/>
        </p:nvGrpSpPr>
        <p:grpSpPr>
          <a:xfrm>
            <a:off x="8649685" y="4530520"/>
            <a:ext cx="1545110" cy="1757290"/>
            <a:chOff x="8655482" y="2391131"/>
            <a:chExt cx="1443491" cy="1641713"/>
          </a:xfrm>
        </p:grpSpPr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CFA33BD1-7803-48EF-8371-D26618CBA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8655482" y="3883740"/>
              <a:ext cx="1443491" cy="149104"/>
            </a:xfrm>
            <a:prstGeom prst="rect">
              <a:avLst/>
            </a:prstGeom>
          </p:spPr>
        </p:pic>
        <p:pic>
          <p:nvPicPr>
            <p:cNvPr id="61" name="圖片 11" descr="一張含有 電子用品, 室內 的圖片&#10;&#10;描述是以高可信度產生">
              <a:extLst>
                <a:ext uri="{FF2B5EF4-FFF2-40B4-BE49-F238E27FC236}">
                  <a16:creationId xmlns:a16="http://schemas.microsoft.com/office/drawing/2014/main" id="{D0310C26-4682-45BE-BC9A-37382771B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24318" y="2391131"/>
              <a:ext cx="1361504" cy="1641713"/>
            </a:xfrm>
            <a:prstGeom prst="rect">
              <a:avLst/>
            </a:prstGeom>
          </p:spPr>
        </p:pic>
      </p:grpSp>
      <p:pic>
        <p:nvPicPr>
          <p:cNvPr id="66" name="圖片 6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253FF1B-40CB-431B-8FE7-85E4DB54B6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046" y="4606154"/>
            <a:ext cx="2546983" cy="1432909"/>
          </a:xfrm>
          <a:prstGeom prst="rect">
            <a:avLst/>
          </a:prstGeom>
        </p:spPr>
      </p:pic>
      <p:pic>
        <p:nvPicPr>
          <p:cNvPr id="67" name="圖片 26">
            <a:extLst>
              <a:ext uri="{FF2B5EF4-FFF2-40B4-BE49-F238E27FC236}">
                <a16:creationId xmlns:a16="http://schemas.microsoft.com/office/drawing/2014/main" id="{B8FEF67B-D769-4CF9-9191-2127B6C83A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231" y="5534212"/>
            <a:ext cx="652780" cy="621665"/>
          </a:xfrm>
          <a:prstGeom prst="rect">
            <a:avLst/>
          </a:prstGeom>
        </p:spPr>
      </p:pic>
      <p:sp>
        <p:nvSpPr>
          <p:cNvPr id="68" name="Google Shape;157;p22">
            <a:extLst>
              <a:ext uri="{FF2B5EF4-FFF2-40B4-BE49-F238E27FC236}">
                <a16:creationId xmlns:a16="http://schemas.microsoft.com/office/drawing/2014/main" id="{AF2F8C74-EFDF-43DF-BF5A-5191DB2FE414}"/>
              </a:ext>
            </a:extLst>
          </p:cNvPr>
          <p:cNvSpPr txBox="1"/>
          <p:nvPr/>
        </p:nvSpPr>
        <p:spPr>
          <a:xfrm>
            <a:off x="1022984" y="6143283"/>
            <a:ext cx="22888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Mac Time Machine</a:t>
            </a:r>
            <a:endParaRPr lang="en-US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9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BFF33F3E-593D-4455-BEB7-64A3306C3B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7615" y="5256099"/>
            <a:ext cx="159385" cy="974725"/>
          </a:xfrm>
          <a:prstGeom prst="rect">
            <a:avLst/>
          </a:prstGeom>
        </p:spPr>
      </p:pic>
      <p:pic>
        <p:nvPicPr>
          <p:cNvPr id="70" name="圖片 80">
            <a:extLst>
              <a:ext uri="{FF2B5EF4-FFF2-40B4-BE49-F238E27FC236}">
                <a16:creationId xmlns:a16="http://schemas.microsoft.com/office/drawing/2014/main" id="{7EABCEB7-4251-46B4-831A-03B99DC8CD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801" y="4653885"/>
            <a:ext cx="442633" cy="663951"/>
          </a:xfrm>
          <a:prstGeom prst="rect">
            <a:avLst/>
          </a:prstGeom>
        </p:spPr>
      </p:pic>
      <p:sp>
        <p:nvSpPr>
          <p:cNvPr id="72" name="Google Shape;158;p22">
            <a:extLst>
              <a:ext uri="{FF2B5EF4-FFF2-40B4-BE49-F238E27FC236}">
                <a16:creationId xmlns:a16="http://schemas.microsoft.com/office/drawing/2014/main" id="{7381F5B6-B182-4293-868C-F86EA88D58AD}"/>
              </a:ext>
            </a:extLst>
          </p:cNvPr>
          <p:cNvSpPr txBox="1"/>
          <p:nvPr/>
        </p:nvSpPr>
        <p:spPr>
          <a:xfrm>
            <a:off x="8842416" y="6158523"/>
            <a:ext cx="1043101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TR-004</a:t>
            </a:r>
          </a:p>
        </p:txBody>
      </p:sp>
      <p:sp>
        <p:nvSpPr>
          <p:cNvPr id="79" name="箭號: 向右 78">
            <a:extLst>
              <a:ext uri="{FF2B5EF4-FFF2-40B4-BE49-F238E27FC236}">
                <a16:creationId xmlns:a16="http://schemas.microsoft.com/office/drawing/2014/main" id="{01225166-20FD-48EA-A57C-3A316E225855}"/>
              </a:ext>
            </a:extLst>
          </p:cNvPr>
          <p:cNvSpPr/>
          <p:nvPr/>
        </p:nvSpPr>
        <p:spPr>
          <a:xfrm>
            <a:off x="7458994" y="5276183"/>
            <a:ext cx="1138628" cy="456231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chemeClr val="tx2">
                  <a:lumMod val="60000"/>
                  <a:lumOff val="40000"/>
                  <a:alpha val="0"/>
                </a:schemeClr>
              </a:gs>
              <a:gs pos="70000">
                <a:srgbClr val="1FACF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0" name="圖片 79">
            <a:extLst>
              <a:ext uri="{FF2B5EF4-FFF2-40B4-BE49-F238E27FC236}">
                <a16:creationId xmlns:a16="http://schemas.microsoft.com/office/drawing/2014/main" id="{E45D1DEB-0111-4B2F-8088-497CCE0E38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452" y="4274870"/>
            <a:ext cx="648000" cy="648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81" name="Google Shape;127;p18">
            <a:extLst>
              <a:ext uri="{FF2B5EF4-FFF2-40B4-BE49-F238E27FC236}">
                <a16:creationId xmlns:a16="http://schemas.microsoft.com/office/drawing/2014/main" id="{2BDCF09B-EABB-4778-8C79-82B5E98F77AB}"/>
              </a:ext>
            </a:extLst>
          </p:cNvPr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85436" y="4251735"/>
            <a:ext cx="720000" cy="7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" name="箭號: 向右 81">
            <a:extLst>
              <a:ext uri="{FF2B5EF4-FFF2-40B4-BE49-F238E27FC236}">
                <a16:creationId xmlns:a16="http://schemas.microsoft.com/office/drawing/2014/main" id="{599517FD-5444-4030-AD6F-D0B7BD59DBAF}"/>
              </a:ext>
            </a:extLst>
          </p:cNvPr>
          <p:cNvSpPr/>
          <p:nvPr/>
        </p:nvSpPr>
        <p:spPr>
          <a:xfrm>
            <a:off x="3840765" y="5276183"/>
            <a:ext cx="1138628" cy="456231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chemeClr val="tx2">
                  <a:lumMod val="60000"/>
                  <a:lumOff val="40000"/>
                  <a:alpha val="0"/>
                </a:schemeClr>
              </a:gs>
              <a:gs pos="70000">
                <a:srgbClr val="1FACF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9E401245-379E-420A-8F78-158A56D580D9}"/>
              </a:ext>
            </a:extLst>
          </p:cNvPr>
          <p:cNvGrpSpPr/>
          <p:nvPr/>
        </p:nvGrpSpPr>
        <p:grpSpPr>
          <a:xfrm>
            <a:off x="576197" y="2160367"/>
            <a:ext cx="9933593" cy="1961744"/>
            <a:chOff x="528220" y="4612623"/>
            <a:chExt cx="10354688" cy="2044906"/>
          </a:xfrm>
        </p:grpSpPr>
        <p:sp>
          <p:nvSpPr>
            <p:cNvPr id="73" name="文字方塊 72">
              <a:extLst>
                <a:ext uri="{FF2B5EF4-FFF2-40B4-BE49-F238E27FC236}">
                  <a16:creationId xmlns:a16="http://schemas.microsoft.com/office/drawing/2014/main" id="{80641017-647E-49CB-9FB7-9DD251E31BC6}"/>
                </a:ext>
              </a:extLst>
            </p:cNvPr>
            <p:cNvSpPr txBox="1"/>
            <p:nvPr/>
          </p:nvSpPr>
          <p:spPr>
            <a:xfrm>
              <a:off x="562572" y="4612623"/>
              <a:ext cx="4160388" cy="48123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altLang="en-US" sz="2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建立</a:t>
              </a:r>
              <a:r>
                <a:rPr lang="zh-TW" altLang="en-US" sz="2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 </a:t>
              </a:r>
              <a:r>
                <a:rPr lang="en-US" altLang="zh-TW" sz="24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NAS </a:t>
              </a:r>
              <a:r>
                <a:rPr lang="zh-TW" altLang="en-US" sz="2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备份任务：</a:t>
              </a:r>
            </a:p>
          </p:txBody>
        </p:sp>
        <p:sp>
          <p:nvSpPr>
            <p:cNvPr id="74" name="箭號: 向右 73">
              <a:extLst>
                <a:ext uri="{FF2B5EF4-FFF2-40B4-BE49-F238E27FC236}">
                  <a16:creationId xmlns:a16="http://schemas.microsoft.com/office/drawing/2014/main" id="{D095F73D-76C3-4CF2-8985-6E10338DFE5B}"/>
                </a:ext>
              </a:extLst>
            </p:cNvPr>
            <p:cNvSpPr/>
            <p:nvPr/>
          </p:nvSpPr>
          <p:spPr>
            <a:xfrm>
              <a:off x="3462827" y="6076036"/>
              <a:ext cx="1064080" cy="456231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0">
                  <a:srgbClr val="17F1BD">
                    <a:alpha val="0"/>
                  </a:srgbClr>
                </a:gs>
                <a:gs pos="85000">
                  <a:srgbClr val="17F1BD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5" name="箭號: 向右 74">
              <a:extLst>
                <a:ext uri="{FF2B5EF4-FFF2-40B4-BE49-F238E27FC236}">
                  <a16:creationId xmlns:a16="http://schemas.microsoft.com/office/drawing/2014/main" id="{3E7C5FB8-29F0-4514-97A8-4C59BC199C91}"/>
                </a:ext>
              </a:extLst>
            </p:cNvPr>
            <p:cNvSpPr/>
            <p:nvPr/>
          </p:nvSpPr>
          <p:spPr>
            <a:xfrm>
              <a:off x="6944371" y="6074093"/>
              <a:ext cx="1064080" cy="456231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0">
                  <a:srgbClr val="17F1BD">
                    <a:alpha val="0"/>
                  </a:srgbClr>
                </a:gs>
                <a:gs pos="85000">
                  <a:srgbClr val="17F1BD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46B7D00C-8E1E-4235-8DF5-59CD0A790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0155" y="5295735"/>
              <a:ext cx="2724771" cy="1228805"/>
            </a:xfrm>
            <a:prstGeom prst="rect">
              <a:avLst/>
            </a:prstGeom>
          </p:spPr>
        </p:pic>
        <p:pic>
          <p:nvPicPr>
            <p:cNvPr id="77" name="圖片 76">
              <a:extLst>
                <a:ext uri="{FF2B5EF4-FFF2-40B4-BE49-F238E27FC236}">
                  <a16:creationId xmlns:a16="http://schemas.microsoft.com/office/drawing/2014/main" id="{A25B8B97-C344-44ED-A11C-B5039151C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8136" y="5295734"/>
              <a:ext cx="2724772" cy="1228805"/>
            </a:xfrm>
            <a:prstGeom prst="rect">
              <a:avLst/>
            </a:prstGeom>
          </p:spPr>
        </p:pic>
        <p:pic>
          <p:nvPicPr>
            <p:cNvPr id="78" name="圖片 77">
              <a:extLst>
                <a:ext uri="{FF2B5EF4-FFF2-40B4-BE49-F238E27FC236}">
                  <a16:creationId xmlns:a16="http://schemas.microsoft.com/office/drawing/2014/main" id="{4C3D4F94-5E58-4AD2-854E-B88FE8F27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2182" y="5287269"/>
              <a:ext cx="2724771" cy="1228805"/>
            </a:xfrm>
            <a:prstGeom prst="rect">
              <a:avLst/>
            </a:prstGeom>
          </p:spPr>
        </p:pic>
        <p:sp>
          <p:nvSpPr>
            <p:cNvPr id="83" name="矩形: 圓角 82">
              <a:extLst>
                <a:ext uri="{FF2B5EF4-FFF2-40B4-BE49-F238E27FC236}">
                  <a16:creationId xmlns:a16="http://schemas.microsoft.com/office/drawing/2014/main" id="{602981E1-6DCC-4D8E-82E1-C7733D5060BD}"/>
                </a:ext>
              </a:extLst>
            </p:cNvPr>
            <p:cNvSpPr/>
            <p:nvPr/>
          </p:nvSpPr>
          <p:spPr>
            <a:xfrm>
              <a:off x="1316554" y="5408033"/>
              <a:ext cx="2472205" cy="987277"/>
            </a:xfrm>
            <a:prstGeom prst="roundRect">
              <a:avLst>
                <a:gd name="adj" fmla="val 20811"/>
              </a:avLst>
            </a:prstGeom>
            <a:gradFill>
              <a:gsLst>
                <a:gs pos="0">
                  <a:srgbClr val="3A3A3A"/>
                </a:gs>
                <a:gs pos="100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EAA129AC-5245-4212-AB2C-6BE371A9F672}"/>
                </a:ext>
              </a:extLst>
            </p:cNvPr>
            <p:cNvSpPr/>
            <p:nvPr/>
          </p:nvSpPr>
          <p:spPr>
            <a:xfrm>
              <a:off x="1222158" y="5563839"/>
              <a:ext cx="2684793" cy="71289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ts val="2400"/>
                </a:lnSpc>
              </a:pPr>
              <a:r>
                <a:rPr lang="zh-TW" altLang="en-US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来源端选取 </a:t>
              </a:r>
              <a:r>
                <a:rPr lang="en-US" altLang="zh-TW" sz="18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Time </a:t>
              </a:r>
            </a:p>
            <a:p>
              <a:pPr algn="ctr">
                <a:lnSpc>
                  <a:spcPts val="2400"/>
                </a:lnSpc>
              </a:pPr>
              <a:r>
                <a:rPr lang="en-US" altLang="zh-TW" sz="18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Machine</a:t>
              </a:r>
              <a:r>
                <a:rPr lang="en-US" altLang="zh-TW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 </a:t>
              </a:r>
              <a:r>
                <a:rPr lang="zh-TW" altLang="en-US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  <a:sym typeface="Calibri"/>
                </a:rPr>
                <a:t>备份文件夹</a:t>
              </a:r>
            </a:p>
          </p:txBody>
        </p:sp>
        <p:pic>
          <p:nvPicPr>
            <p:cNvPr id="85" name="圖片 84">
              <a:extLst>
                <a:ext uri="{FF2B5EF4-FFF2-40B4-BE49-F238E27FC236}">
                  <a16:creationId xmlns:a16="http://schemas.microsoft.com/office/drawing/2014/main" id="{FEC76115-D691-416B-8400-EA98468E0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220" y="5114357"/>
              <a:ext cx="1013980" cy="10139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6" name="矩形: 圓角 85">
              <a:extLst>
                <a:ext uri="{FF2B5EF4-FFF2-40B4-BE49-F238E27FC236}">
                  <a16:creationId xmlns:a16="http://schemas.microsoft.com/office/drawing/2014/main" id="{8886AFDA-AFC7-4A04-A616-1045B143F2D2}"/>
                </a:ext>
              </a:extLst>
            </p:cNvPr>
            <p:cNvSpPr/>
            <p:nvPr/>
          </p:nvSpPr>
          <p:spPr>
            <a:xfrm>
              <a:off x="4792198" y="5416498"/>
              <a:ext cx="2472205" cy="987277"/>
            </a:xfrm>
            <a:prstGeom prst="roundRect">
              <a:avLst>
                <a:gd name="adj" fmla="val 20811"/>
              </a:avLst>
            </a:prstGeom>
            <a:gradFill>
              <a:gsLst>
                <a:gs pos="0">
                  <a:srgbClr val="3A3A3A"/>
                </a:gs>
                <a:gs pos="100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矩形: 圓角 86">
              <a:extLst>
                <a:ext uri="{FF2B5EF4-FFF2-40B4-BE49-F238E27FC236}">
                  <a16:creationId xmlns:a16="http://schemas.microsoft.com/office/drawing/2014/main" id="{D5587BD8-056A-41AE-A802-85D3F50BB0A6}"/>
                </a:ext>
              </a:extLst>
            </p:cNvPr>
            <p:cNvSpPr/>
            <p:nvPr/>
          </p:nvSpPr>
          <p:spPr>
            <a:xfrm>
              <a:off x="8284418" y="5416230"/>
              <a:ext cx="2472205" cy="987277"/>
            </a:xfrm>
            <a:prstGeom prst="roundRect">
              <a:avLst>
                <a:gd name="adj" fmla="val 20811"/>
              </a:avLst>
            </a:prstGeom>
            <a:gradFill>
              <a:gsLst>
                <a:gs pos="0">
                  <a:srgbClr val="3A3A3A"/>
                </a:gs>
                <a:gs pos="100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88" name="群組 87">
              <a:extLst>
                <a:ext uri="{FF2B5EF4-FFF2-40B4-BE49-F238E27FC236}">
                  <a16:creationId xmlns:a16="http://schemas.microsoft.com/office/drawing/2014/main" id="{EE881FD0-DD27-4BE6-89A7-CD821A96C8DE}"/>
                </a:ext>
              </a:extLst>
            </p:cNvPr>
            <p:cNvGrpSpPr/>
            <p:nvPr/>
          </p:nvGrpSpPr>
          <p:grpSpPr>
            <a:xfrm>
              <a:off x="4009764" y="5107264"/>
              <a:ext cx="1013980" cy="1021075"/>
              <a:chOff x="7930692" y="3963350"/>
              <a:chExt cx="1260000" cy="1268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89" name="圖片 88">
                <a:extLst>
                  <a:ext uri="{FF2B5EF4-FFF2-40B4-BE49-F238E27FC236}">
                    <a16:creationId xmlns:a16="http://schemas.microsoft.com/office/drawing/2014/main" id="{1EBD46A4-8FBD-492F-878B-52641FB3B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30692" y="3972165"/>
                <a:ext cx="1260000" cy="1260000"/>
              </a:xfrm>
              <a:prstGeom prst="rect">
                <a:avLst/>
              </a:prstGeom>
            </p:spPr>
          </p:pic>
          <p:sp>
            <p:nvSpPr>
              <p:cNvPr id="90" name="矩形 89">
                <a:extLst>
                  <a:ext uri="{FF2B5EF4-FFF2-40B4-BE49-F238E27FC236}">
                    <a16:creationId xmlns:a16="http://schemas.microsoft.com/office/drawing/2014/main" id="{F8655B12-40C6-4713-AAC7-DB9F1CFFE8EC}"/>
                  </a:ext>
                </a:extLst>
              </p:cNvPr>
              <p:cNvSpPr/>
              <p:nvPr/>
            </p:nvSpPr>
            <p:spPr>
              <a:xfrm>
                <a:off x="8179498" y="3963350"/>
                <a:ext cx="831661" cy="1215925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altLang="zh-TW" sz="5500" b="1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2</a:t>
                </a:r>
                <a:endParaRPr lang="zh-TW" altLang="en-US" sz="55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2F1056B7-D6C8-4E68-BC0A-0F0C6C6BD9F7}"/>
                </a:ext>
              </a:extLst>
            </p:cNvPr>
            <p:cNvSpPr/>
            <p:nvPr/>
          </p:nvSpPr>
          <p:spPr>
            <a:xfrm>
              <a:off x="4994268" y="5573906"/>
              <a:ext cx="2099901" cy="71289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ts val="2400"/>
                </a:lnSpc>
              </a:pPr>
              <a:r>
                <a:rPr lang="zh-CN" altLang="en-US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目的端选取本地端 </a:t>
              </a:r>
              <a:r>
                <a:rPr lang="en-US" altLang="zh-CN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&gt; </a:t>
              </a:r>
              <a:r>
                <a:rPr lang="zh-CN" altLang="en-US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选择 </a:t>
              </a:r>
              <a:r>
                <a:rPr lang="en-US" altLang="zh-CN" sz="18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TR-004</a:t>
              </a:r>
              <a:endPara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grpSp>
          <p:nvGrpSpPr>
            <p:cNvPr id="92" name="群組 91">
              <a:extLst>
                <a:ext uri="{FF2B5EF4-FFF2-40B4-BE49-F238E27FC236}">
                  <a16:creationId xmlns:a16="http://schemas.microsoft.com/office/drawing/2014/main" id="{BB9D9208-6024-47BA-B51F-40EEE0D75BBE}"/>
                </a:ext>
              </a:extLst>
            </p:cNvPr>
            <p:cNvGrpSpPr/>
            <p:nvPr/>
          </p:nvGrpSpPr>
          <p:grpSpPr>
            <a:xfrm>
              <a:off x="7497745" y="5107266"/>
              <a:ext cx="1013980" cy="1021072"/>
              <a:chOff x="7930695" y="3963354"/>
              <a:chExt cx="1260000" cy="126881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93" name="圖片 92">
                <a:extLst>
                  <a:ext uri="{FF2B5EF4-FFF2-40B4-BE49-F238E27FC236}">
                    <a16:creationId xmlns:a16="http://schemas.microsoft.com/office/drawing/2014/main" id="{BFDFD4B3-79C4-45D9-8D9C-FC604F4E5D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30695" y="3972167"/>
                <a:ext cx="1260000" cy="1260000"/>
              </a:xfrm>
              <a:prstGeom prst="rect">
                <a:avLst/>
              </a:prstGeom>
            </p:spPr>
          </p:pic>
          <p:sp>
            <p:nvSpPr>
              <p:cNvPr id="94" name="矩形 93">
                <a:extLst>
                  <a:ext uri="{FF2B5EF4-FFF2-40B4-BE49-F238E27FC236}">
                    <a16:creationId xmlns:a16="http://schemas.microsoft.com/office/drawing/2014/main" id="{66C27405-8A0C-4FE5-B3A4-EA2A1C4E8A32}"/>
                  </a:ext>
                </a:extLst>
              </p:cNvPr>
              <p:cNvSpPr/>
              <p:nvPr/>
            </p:nvSpPr>
            <p:spPr>
              <a:xfrm>
                <a:off x="8170560" y="3963354"/>
                <a:ext cx="831661" cy="1215926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altLang="zh-TW" sz="5500" b="1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rPr>
                  <a:t>3</a:t>
                </a:r>
                <a:endParaRPr lang="zh-TW" altLang="en-US" sz="55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40164FE0-2EE1-4F9C-9BCE-889154E32F36}"/>
                </a:ext>
              </a:extLst>
            </p:cNvPr>
            <p:cNvSpPr/>
            <p:nvPr/>
          </p:nvSpPr>
          <p:spPr>
            <a:xfrm>
              <a:off x="8732730" y="5491869"/>
              <a:ext cx="1942755" cy="1165660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en-US" altLang="zh-CN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- </a:t>
              </a:r>
              <a:r>
                <a:rPr lang="zh-CN" altLang="en-US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选择排程</a:t>
              </a:r>
            </a:p>
            <a:p>
              <a:pPr>
                <a:lnSpc>
                  <a:spcPts val="2000"/>
                </a:lnSpc>
              </a:pPr>
              <a:r>
                <a:rPr lang="en-US" altLang="zh-CN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- </a:t>
              </a:r>
              <a:r>
                <a:rPr lang="zh-CN" altLang="en-US" sz="1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选择使用</a:t>
              </a:r>
              <a:r>
                <a:rPr lang="en-US" altLang="zh-TW" sz="1800" err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QuDedup</a:t>
              </a:r>
              <a:r>
                <a:rPr lang="en-US" altLang="zh-TW" sz="18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  </a:t>
              </a:r>
            </a:p>
            <a:p>
              <a:pPr>
                <a:lnSpc>
                  <a:spcPts val="2000"/>
                </a:lnSpc>
              </a:pPr>
              <a:endParaRPr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endParaRPr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CED84BDB-6063-4CEF-8252-52262A4AFBBD}"/>
                </a:ext>
              </a:extLst>
            </p:cNvPr>
            <p:cNvSpPr/>
            <p:nvPr/>
          </p:nvSpPr>
          <p:spPr>
            <a:xfrm>
              <a:off x="723129" y="5107264"/>
              <a:ext cx="526477" cy="97851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altLang="zh-TW" sz="55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1</a:t>
              </a:r>
              <a:endParaRPr lang="zh-TW" altLang="en-US" sz="5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40" name="Google Shape;158;p22">
            <a:extLst>
              <a:ext uri="{FF2B5EF4-FFF2-40B4-BE49-F238E27FC236}">
                <a16:creationId xmlns:a16="http://schemas.microsoft.com/office/drawing/2014/main" id="{7BA8A95F-BAF9-5348-A0CE-3A4A77BD2D37}"/>
              </a:ext>
            </a:extLst>
          </p:cNvPr>
          <p:cNvSpPr txBox="1"/>
          <p:nvPr/>
        </p:nvSpPr>
        <p:spPr>
          <a:xfrm>
            <a:off x="5135972" y="6158523"/>
            <a:ext cx="1392407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TS-453Dmini</a:t>
            </a:r>
          </a:p>
        </p:txBody>
      </p:sp>
      <p:pic>
        <p:nvPicPr>
          <p:cNvPr id="44" name="圖片 26">
            <a:extLst>
              <a:ext uri="{FF2B5EF4-FFF2-40B4-BE49-F238E27FC236}">
                <a16:creationId xmlns:a16="http://schemas.microsoft.com/office/drawing/2014/main" id="{1DD943C6-9EA6-4429-BA7E-99BBBC6739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8222" y="5534212"/>
            <a:ext cx="652780" cy="6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4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矩形: 圓角 166">
            <a:extLst>
              <a:ext uri="{FF2B5EF4-FFF2-40B4-BE49-F238E27FC236}">
                <a16:creationId xmlns:a16="http://schemas.microsoft.com/office/drawing/2014/main" id="{07094414-DE19-4177-94AD-5191EFA9EA8F}"/>
              </a:ext>
            </a:extLst>
          </p:cNvPr>
          <p:cNvSpPr/>
          <p:nvPr/>
        </p:nvSpPr>
        <p:spPr>
          <a:xfrm>
            <a:off x="1010186" y="2298945"/>
            <a:ext cx="3122427" cy="4124172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0" name="圖片 169" descr="一張含有 電子用品, 監視器, 坐, 黑色 的圖片&#10;&#10;自動產生的描述">
            <a:extLst>
              <a:ext uri="{FF2B5EF4-FFF2-40B4-BE49-F238E27FC236}">
                <a16:creationId xmlns:a16="http://schemas.microsoft.com/office/drawing/2014/main" id="{E7A40A8F-16E6-4169-9EA4-2966578A9E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8881" y="4588719"/>
            <a:ext cx="784387" cy="114257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备份数据异地备份与还原，随处取用</a:t>
            </a:r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26331DD1-18DD-4546-A651-D303F95E84C0}"/>
              </a:ext>
            </a:extLst>
          </p:cNvPr>
          <p:cNvSpPr/>
          <p:nvPr/>
        </p:nvSpPr>
        <p:spPr>
          <a:xfrm>
            <a:off x="7605775" y="2289813"/>
            <a:ext cx="3370395" cy="4124172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3ABB146-378A-4E0D-A053-F59E77AE43D4}"/>
              </a:ext>
            </a:extLst>
          </p:cNvPr>
          <p:cNvSpPr/>
          <p:nvPr/>
        </p:nvSpPr>
        <p:spPr>
          <a:xfrm>
            <a:off x="4307980" y="2289814"/>
            <a:ext cx="3122427" cy="4124172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Google Shape;1476;p83">
            <a:extLst>
              <a:ext uri="{FF2B5EF4-FFF2-40B4-BE49-F238E27FC236}">
                <a16:creationId xmlns:a16="http://schemas.microsoft.com/office/drawing/2014/main" id="{2B2F6E34-101B-464C-93D9-1B4303404AD5}"/>
              </a:ext>
            </a:extLst>
          </p:cNvPr>
          <p:cNvSpPr/>
          <p:nvPr/>
        </p:nvSpPr>
        <p:spPr>
          <a:xfrm>
            <a:off x="999998" y="1792930"/>
            <a:ext cx="3141861" cy="656528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Google Shape;1476;p83">
            <a:extLst>
              <a:ext uri="{FF2B5EF4-FFF2-40B4-BE49-F238E27FC236}">
                <a16:creationId xmlns:a16="http://schemas.microsoft.com/office/drawing/2014/main" id="{ACF01A1B-2FF5-4B1A-BA14-DBA8C70E4AFE}"/>
              </a:ext>
            </a:extLst>
          </p:cNvPr>
          <p:cNvSpPr/>
          <p:nvPr/>
        </p:nvSpPr>
        <p:spPr>
          <a:xfrm>
            <a:off x="7610800" y="1781426"/>
            <a:ext cx="3370395" cy="656528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Google Shape;1476;p83">
            <a:extLst>
              <a:ext uri="{FF2B5EF4-FFF2-40B4-BE49-F238E27FC236}">
                <a16:creationId xmlns:a16="http://schemas.microsoft.com/office/drawing/2014/main" id="{51A3BED6-8A67-41A5-9BA1-8BF0EF1E2D40}"/>
              </a:ext>
            </a:extLst>
          </p:cNvPr>
          <p:cNvSpPr/>
          <p:nvPr/>
        </p:nvSpPr>
        <p:spPr>
          <a:xfrm>
            <a:off x="4300775" y="1781426"/>
            <a:ext cx="3141861" cy="656528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F6205F42-E70E-4B0F-BAA1-1994A5757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7629" y="2423361"/>
            <a:ext cx="804135" cy="80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ç¸éåç">
            <a:extLst>
              <a:ext uri="{FF2B5EF4-FFF2-40B4-BE49-F238E27FC236}">
                <a16:creationId xmlns:a16="http://schemas.microsoft.com/office/drawing/2014/main" id="{8AD7EB05-2D38-4FC7-BA06-E15E736E9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806" y="3895592"/>
            <a:ext cx="804135" cy="60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CADAA71E-72FA-4AE7-B704-0B27351D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6259" y="5044863"/>
            <a:ext cx="699805" cy="72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C32694A7-8170-4EAB-9ED3-F9FE76B893F7}"/>
              </a:ext>
            </a:extLst>
          </p:cNvPr>
          <p:cNvSpPr txBox="1"/>
          <p:nvPr/>
        </p:nvSpPr>
        <p:spPr>
          <a:xfrm>
            <a:off x="4604416" y="1766945"/>
            <a:ext cx="243850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远程 </a:t>
            </a: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algn="ctr"/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经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File Station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4D37D65-8ABD-474E-B3A1-958482530881}"/>
              </a:ext>
            </a:extLst>
          </p:cNvPr>
          <p:cNvSpPr txBox="1"/>
          <p:nvPr/>
        </p:nvSpPr>
        <p:spPr>
          <a:xfrm>
            <a:off x="7531372" y="1758543"/>
            <a:ext cx="346731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携带使用</a:t>
            </a:r>
            <a:endParaRPr lang="en-US" altLang="zh-TW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algn="ctr"/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(</a:t>
            </a:r>
            <a:r>
              <a:rPr lang="en-US" altLang="zh-TW" sz="16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QuDedup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Extract</a:t>
            </a:r>
            <a:r>
              <a:rPr lang="zh-TW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Tool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还原工具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8BEC99C7-C344-4460-A14A-01D6C80CEF7E}"/>
              </a:ext>
            </a:extLst>
          </p:cNvPr>
          <p:cNvSpPr txBox="1"/>
          <p:nvPr/>
        </p:nvSpPr>
        <p:spPr>
          <a:xfrm>
            <a:off x="5722666" y="5925059"/>
            <a:ext cx="184923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云端存取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84C922F8-F264-42AB-9FCB-034EE1D477BF}"/>
              </a:ext>
            </a:extLst>
          </p:cNvPr>
          <p:cNvSpPr txBox="1"/>
          <p:nvPr/>
        </p:nvSpPr>
        <p:spPr>
          <a:xfrm>
            <a:off x="4417980" y="3835737"/>
            <a:ext cx="2466329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File Station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支持 </a:t>
            </a:r>
            <a:r>
              <a:rPr lang="en" altLang="zh-TW" sz="1200" b="1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QuDedup</a:t>
            </a:r>
            <a:r>
              <a:rPr lang="en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还原功能，即将推出预览功能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D0583521-1935-425D-AF73-52FD2B25C5F5}"/>
              </a:ext>
            </a:extLst>
          </p:cNvPr>
          <p:cNvSpPr txBox="1"/>
          <p:nvPr/>
        </p:nvSpPr>
        <p:spPr>
          <a:xfrm>
            <a:off x="1382425" y="5888605"/>
            <a:ext cx="2398596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File Station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支持 </a:t>
            </a:r>
            <a:r>
              <a:rPr lang="en" altLang="zh-TW" sz="1200" b="1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QuDedup</a:t>
            </a:r>
            <a:r>
              <a:rPr lang="en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还原功能，即将推出预览功能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9" name="圖片 8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8C593C05-A39E-489A-A241-EAAB6ACDA9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3" y="1416009"/>
            <a:ext cx="793506" cy="788577"/>
          </a:xfrm>
          <a:prstGeom prst="rect">
            <a:avLst/>
          </a:prstGeom>
        </p:spPr>
      </p:pic>
      <p:sp>
        <p:nvSpPr>
          <p:cNvPr id="50" name="矩形 34">
            <a:extLst>
              <a:ext uri="{FF2B5EF4-FFF2-40B4-BE49-F238E27FC236}">
                <a16:creationId xmlns:a16="http://schemas.microsoft.com/office/drawing/2014/main" id="{B0CCADA3-8145-4B5F-878C-519BCBED6514}"/>
              </a:ext>
            </a:extLst>
          </p:cNvPr>
          <p:cNvSpPr/>
          <p:nvPr/>
        </p:nvSpPr>
        <p:spPr>
          <a:xfrm>
            <a:off x="1366948" y="1349523"/>
            <a:ext cx="5517361" cy="348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HBS 3 (Hybrid Backup Sync 3) </a:t>
            </a:r>
            <a:r>
              <a:rPr lang="zh-CN" altLang="en-US" sz="16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混合型备份与同步中心 </a:t>
            </a:r>
            <a:endParaRPr lang="zh-TW" altLang="en-US" sz="16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58766382-DA36-4A47-A838-D3FFEA6579E5}"/>
              </a:ext>
            </a:extLst>
          </p:cNvPr>
          <p:cNvSpPr txBox="1"/>
          <p:nvPr/>
        </p:nvSpPr>
        <p:spPr>
          <a:xfrm>
            <a:off x="1301911" y="1790807"/>
            <a:ext cx="2478859" cy="6309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本地 </a:t>
            </a: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  <a:r>
              <a:rPr lang="en-US" altLang="zh-TW" sz="20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b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经 </a:t>
            </a:r>
            <a:r>
              <a:rPr lang="en-US" altLang="zh-TW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HBS 3</a:t>
            </a: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1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52" name="圖形 51">
            <a:extLst>
              <a:ext uri="{FF2B5EF4-FFF2-40B4-BE49-F238E27FC236}">
                <a16:creationId xmlns:a16="http://schemas.microsoft.com/office/drawing/2014/main" id="{C67FFA8C-8329-4295-B211-6C6CB21E38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71890" y="2612078"/>
            <a:ext cx="1376805" cy="1010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76BE999A-D544-4BBB-B211-2E4FB74F47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2022" y="2699821"/>
            <a:ext cx="1049951" cy="832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8AE9E2D1-80BA-4EEC-A967-D151C89476FF}"/>
              </a:ext>
            </a:extLst>
          </p:cNvPr>
          <p:cNvCxnSpPr>
            <a:cxnSpLocks/>
          </p:cNvCxnSpPr>
          <p:nvPr/>
        </p:nvCxnSpPr>
        <p:spPr>
          <a:xfrm>
            <a:off x="3293193" y="3003975"/>
            <a:ext cx="1301077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圖形 56">
            <a:extLst>
              <a:ext uri="{FF2B5EF4-FFF2-40B4-BE49-F238E27FC236}">
                <a16:creationId xmlns:a16="http://schemas.microsoft.com/office/drawing/2014/main" id="{2AE83B03-8F00-423F-9322-6F5BDD71E0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53445" y="2696903"/>
            <a:ext cx="263407" cy="819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DE02164-B0ED-422D-9317-82FD8FCE5FA5}"/>
              </a:ext>
            </a:extLst>
          </p:cNvPr>
          <p:cNvCxnSpPr>
            <a:cxnSpLocks/>
          </p:cNvCxnSpPr>
          <p:nvPr/>
        </p:nvCxnSpPr>
        <p:spPr>
          <a:xfrm>
            <a:off x="2620202" y="3818232"/>
            <a:ext cx="0" cy="692408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5553B719-44B2-4680-86A3-7234D376B2B6}"/>
              </a:ext>
            </a:extLst>
          </p:cNvPr>
          <p:cNvSpPr/>
          <p:nvPr/>
        </p:nvSpPr>
        <p:spPr>
          <a:xfrm>
            <a:off x="3453924" y="2616619"/>
            <a:ext cx="1073327" cy="242027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6279F4BD-4A61-4343-B303-585F626FC3AE}"/>
              </a:ext>
            </a:extLst>
          </p:cNvPr>
          <p:cNvSpPr txBox="1"/>
          <p:nvPr/>
        </p:nvSpPr>
        <p:spPr>
          <a:xfrm>
            <a:off x="3142707" y="2588233"/>
            <a:ext cx="168477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Backup/Restore</a:t>
            </a:r>
            <a:endParaRPr lang="zh-TW" altLang="en-US" sz="10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1847BE53-998C-42BA-94D1-B444A76D9E18}"/>
              </a:ext>
            </a:extLst>
          </p:cNvPr>
          <p:cNvCxnSpPr>
            <a:cxnSpLocks/>
          </p:cNvCxnSpPr>
          <p:nvPr/>
        </p:nvCxnSpPr>
        <p:spPr>
          <a:xfrm>
            <a:off x="5887209" y="3003975"/>
            <a:ext cx="748383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圖形 69">
            <a:extLst>
              <a:ext uri="{FF2B5EF4-FFF2-40B4-BE49-F238E27FC236}">
                <a16:creationId xmlns:a16="http://schemas.microsoft.com/office/drawing/2014/main" id="{45D5ED61-E706-4F47-A35C-9884BDD56D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49528" y="2685563"/>
            <a:ext cx="586784" cy="586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AC5C5CE0-94B0-4C4F-854E-1AACF5D935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452306" y="4275178"/>
            <a:ext cx="2033588" cy="880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E697732A-6E4A-4CFB-B02A-F53FEF46BD4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049" y="4410644"/>
            <a:ext cx="498391" cy="498391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50C8DEBA-D96E-489B-990B-23D36A9369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76926" y="4321329"/>
            <a:ext cx="263407" cy="819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D5B8828E-3661-45A3-B97A-52FBCED72525}"/>
              </a:ext>
            </a:extLst>
          </p:cNvPr>
          <p:cNvSpPr/>
          <p:nvPr/>
        </p:nvSpPr>
        <p:spPr>
          <a:xfrm>
            <a:off x="6016893" y="4663207"/>
            <a:ext cx="710596" cy="313587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7A541569-9CC4-4AB3-A351-112B985F17B0}"/>
              </a:ext>
            </a:extLst>
          </p:cNvPr>
          <p:cNvSpPr txBox="1"/>
          <p:nvPr/>
        </p:nvSpPr>
        <p:spPr>
          <a:xfrm>
            <a:off x="6004368" y="4636094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qdff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6" name="圖形 75">
            <a:extLst>
              <a:ext uri="{FF2B5EF4-FFF2-40B4-BE49-F238E27FC236}">
                <a16:creationId xmlns:a16="http://schemas.microsoft.com/office/drawing/2014/main" id="{43673905-4F31-4762-BB99-3BE2EED47E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83444" y="5745955"/>
            <a:ext cx="586784" cy="586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8" name="直線單箭頭接點 77">
            <a:extLst>
              <a:ext uri="{FF2B5EF4-FFF2-40B4-BE49-F238E27FC236}">
                <a16:creationId xmlns:a16="http://schemas.microsoft.com/office/drawing/2014/main" id="{D2613E25-6D74-452D-870C-799E12213B08}"/>
              </a:ext>
            </a:extLst>
          </p:cNvPr>
          <p:cNvCxnSpPr>
            <a:cxnSpLocks/>
          </p:cNvCxnSpPr>
          <p:nvPr/>
        </p:nvCxnSpPr>
        <p:spPr>
          <a:xfrm>
            <a:off x="5376836" y="5169004"/>
            <a:ext cx="0" cy="550448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2C50F5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圖形 78">
            <a:extLst>
              <a:ext uri="{FF2B5EF4-FFF2-40B4-BE49-F238E27FC236}">
                <a16:creationId xmlns:a16="http://schemas.microsoft.com/office/drawing/2014/main" id="{DD9DCB33-F77D-4F6C-B04D-6AF91600275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378994" y="5282378"/>
            <a:ext cx="1745869" cy="982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CAD81311-83ED-47AA-A487-3F9C95EDB157}"/>
              </a:ext>
            </a:extLst>
          </p:cNvPr>
          <p:cNvSpPr/>
          <p:nvPr/>
        </p:nvSpPr>
        <p:spPr>
          <a:xfrm>
            <a:off x="9443241" y="5121147"/>
            <a:ext cx="710596" cy="313587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04F31CEA-C992-42B8-A611-F24141FA1D1C}"/>
              </a:ext>
            </a:extLst>
          </p:cNvPr>
          <p:cNvSpPr txBox="1"/>
          <p:nvPr/>
        </p:nvSpPr>
        <p:spPr>
          <a:xfrm>
            <a:off x="9430716" y="5094034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qdff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0B501B59-CE2B-49EA-A285-910F45082213}"/>
              </a:ext>
            </a:extLst>
          </p:cNvPr>
          <p:cNvSpPr/>
          <p:nvPr/>
        </p:nvSpPr>
        <p:spPr>
          <a:xfrm>
            <a:off x="9719402" y="3203870"/>
            <a:ext cx="1171675" cy="276997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22E8BF5B-3166-47C8-AF13-5F25BFB6AA52}"/>
              </a:ext>
            </a:extLst>
          </p:cNvPr>
          <p:cNvSpPr txBox="1"/>
          <p:nvPr/>
        </p:nvSpPr>
        <p:spPr>
          <a:xfrm>
            <a:off x="10214736" y="3183198"/>
            <a:ext cx="686683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东京</a:t>
            </a:r>
          </a:p>
        </p:txBody>
      </p:sp>
      <p:pic>
        <p:nvPicPr>
          <p:cNvPr id="101" name="圖形 100">
            <a:extLst>
              <a:ext uri="{FF2B5EF4-FFF2-40B4-BE49-F238E27FC236}">
                <a16:creationId xmlns:a16="http://schemas.microsoft.com/office/drawing/2014/main" id="{A4596CB6-D13C-4FDE-95F7-B5575209561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348379" y="2736653"/>
            <a:ext cx="1745869" cy="982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圖片 101">
            <a:extLst>
              <a:ext uri="{FF2B5EF4-FFF2-40B4-BE49-F238E27FC236}">
                <a16:creationId xmlns:a16="http://schemas.microsoft.com/office/drawing/2014/main" id="{6BF95859-D162-4F9D-A075-EFBD297633A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501" y="3067120"/>
            <a:ext cx="498391" cy="498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902582E7-677C-4064-A743-33A65D9BC0B8}"/>
              </a:ext>
            </a:extLst>
          </p:cNvPr>
          <p:cNvSpPr/>
          <p:nvPr/>
        </p:nvSpPr>
        <p:spPr>
          <a:xfrm>
            <a:off x="9412626" y="2575422"/>
            <a:ext cx="710596" cy="313587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A2975AB3-671D-4D74-8390-5A6B01D1E217}"/>
              </a:ext>
            </a:extLst>
          </p:cNvPr>
          <p:cNvSpPr txBox="1"/>
          <p:nvPr/>
        </p:nvSpPr>
        <p:spPr>
          <a:xfrm>
            <a:off x="9400102" y="2548309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qdff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6" name="圖形 105">
            <a:extLst>
              <a:ext uri="{FF2B5EF4-FFF2-40B4-BE49-F238E27FC236}">
                <a16:creationId xmlns:a16="http://schemas.microsoft.com/office/drawing/2014/main" id="{57CC8DB6-718C-4EE9-B138-A9F70AC4EF4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319319" y="4028482"/>
            <a:ext cx="1745869" cy="982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" name="矩形: 圓角 107">
            <a:extLst>
              <a:ext uri="{FF2B5EF4-FFF2-40B4-BE49-F238E27FC236}">
                <a16:creationId xmlns:a16="http://schemas.microsoft.com/office/drawing/2014/main" id="{1FB8E6C0-803C-4B97-9A63-980AFE7E153C}"/>
              </a:ext>
            </a:extLst>
          </p:cNvPr>
          <p:cNvSpPr/>
          <p:nvPr/>
        </p:nvSpPr>
        <p:spPr>
          <a:xfrm>
            <a:off x="9383566" y="3867251"/>
            <a:ext cx="710596" cy="313587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46DAF8C1-B2C7-4BDB-A60B-DFFADD79A17E}"/>
              </a:ext>
            </a:extLst>
          </p:cNvPr>
          <p:cNvSpPr txBox="1"/>
          <p:nvPr/>
        </p:nvSpPr>
        <p:spPr>
          <a:xfrm>
            <a:off x="9371042" y="3840138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qdff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4" name="接點: 肘形 113">
            <a:extLst>
              <a:ext uri="{FF2B5EF4-FFF2-40B4-BE49-F238E27FC236}">
                <a16:creationId xmlns:a16="http://schemas.microsoft.com/office/drawing/2014/main" id="{11B1E204-2DDF-489A-88FD-F5B2238834E3}"/>
              </a:ext>
            </a:extLst>
          </p:cNvPr>
          <p:cNvCxnSpPr>
            <a:cxnSpLocks/>
          </p:cNvCxnSpPr>
          <p:nvPr/>
        </p:nvCxnSpPr>
        <p:spPr>
          <a:xfrm>
            <a:off x="3346078" y="3308111"/>
            <a:ext cx="1258981" cy="1236101"/>
          </a:xfrm>
          <a:prstGeom prst="bentConnector3">
            <a:avLst>
              <a:gd name="adj1" fmla="val 50000"/>
            </a:avLst>
          </a:prstGeom>
          <a:ln w="63500">
            <a:gradFill>
              <a:gsLst>
                <a:gs pos="0">
                  <a:srgbClr val="3333FF"/>
                </a:gs>
                <a:gs pos="100000">
                  <a:srgbClr val="0CE6C2"/>
                </a:gs>
              </a:gsLst>
              <a:lin ang="5400000" scaled="1"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9C49BB45-F74D-4E59-B6BC-8A5893E2D477}"/>
              </a:ext>
            </a:extLst>
          </p:cNvPr>
          <p:cNvSpPr/>
          <p:nvPr/>
        </p:nvSpPr>
        <p:spPr>
          <a:xfrm>
            <a:off x="3621298" y="3673466"/>
            <a:ext cx="686683" cy="235675"/>
          </a:xfrm>
          <a:prstGeom prst="roundRect">
            <a:avLst>
              <a:gd name="adj" fmla="val 33459"/>
            </a:avLst>
          </a:prstGeom>
          <a:gradFill flip="none" rotWithShape="1">
            <a:gsLst>
              <a:gs pos="0">
                <a:srgbClr val="9A0000"/>
              </a:gs>
              <a:gs pos="100000">
                <a:srgbClr val="D00000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ED6220CC-4430-4ADC-85DB-9973D2DA1281}"/>
              </a:ext>
            </a:extLst>
          </p:cNvPr>
          <p:cNvSpPr txBox="1"/>
          <p:nvPr/>
        </p:nvSpPr>
        <p:spPr>
          <a:xfrm>
            <a:off x="3595864" y="3628764"/>
            <a:ext cx="1078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TCP BBR</a:t>
            </a:r>
            <a:endParaRPr lang="zh-TW" altLang="en-US" sz="1200" b="1" spc="-15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7" name="橢圓 116">
            <a:extLst>
              <a:ext uri="{FF2B5EF4-FFF2-40B4-BE49-F238E27FC236}">
                <a16:creationId xmlns:a16="http://schemas.microsoft.com/office/drawing/2014/main" id="{288B34C5-885B-4D52-84DE-E0AD7EE9F71A}"/>
              </a:ext>
            </a:extLst>
          </p:cNvPr>
          <p:cNvSpPr/>
          <p:nvPr/>
        </p:nvSpPr>
        <p:spPr>
          <a:xfrm>
            <a:off x="7191908" y="3173391"/>
            <a:ext cx="823227" cy="823227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8" name="圖形 107">
            <a:extLst>
              <a:ext uri="{FF2B5EF4-FFF2-40B4-BE49-F238E27FC236}">
                <a16:creationId xmlns:a16="http://schemas.microsoft.com/office/drawing/2014/main" id="{84E88FD0-DA04-4797-9747-CFE2F70C4357}"/>
              </a:ext>
            </a:extLst>
          </p:cNvPr>
          <p:cNvGrpSpPr/>
          <p:nvPr/>
        </p:nvGrpSpPr>
        <p:grpSpPr>
          <a:xfrm>
            <a:off x="7398246" y="3285153"/>
            <a:ext cx="423405" cy="609177"/>
            <a:chOff x="5681591" y="3996458"/>
            <a:chExt cx="353664" cy="508836"/>
          </a:xfrm>
          <a:solidFill>
            <a:schemeClr val="bg1"/>
          </a:solidFill>
        </p:grpSpPr>
        <p:sp>
          <p:nvSpPr>
            <p:cNvPr id="119" name="手繪多邊形: 圖案 118">
              <a:extLst>
                <a:ext uri="{FF2B5EF4-FFF2-40B4-BE49-F238E27FC236}">
                  <a16:creationId xmlns:a16="http://schemas.microsoft.com/office/drawing/2014/main" id="{D63AD719-8ADE-48AC-8A89-753562A54EB5}"/>
                </a:ext>
              </a:extLst>
            </p:cNvPr>
            <p:cNvSpPr/>
            <p:nvPr/>
          </p:nvSpPr>
          <p:spPr>
            <a:xfrm>
              <a:off x="5681591" y="3996458"/>
              <a:ext cx="353664" cy="508836"/>
            </a:xfrm>
            <a:custGeom>
              <a:avLst/>
              <a:gdLst>
                <a:gd name="connsiteX0" fmla="*/ 0 w 353664"/>
                <a:gd name="connsiteY0" fmla="*/ 0 h 508836"/>
                <a:gd name="connsiteX1" fmla="*/ 0 w 353664"/>
                <a:gd name="connsiteY1" fmla="*/ 508837 h 508836"/>
                <a:gd name="connsiteX2" fmla="*/ 353664 w 353664"/>
                <a:gd name="connsiteY2" fmla="*/ 508837 h 508836"/>
                <a:gd name="connsiteX3" fmla="*/ 353664 w 353664"/>
                <a:gd name="connsiteY3" fmla="*/ 0 h 508836"/>
                <a:gd name="connsiteX4" fmla="*/ 0 w 353664"/>
                <a:gd name="connsiteY4" fmla="*/ 0 h 508836"/>
                <a:gd name="connsiteX5" fmla="*/ 328714 w 353664"/>
                <a:gd name="connsiteY5" fmla="*/ 10684 h 508836"/>
                <a:gd name="connsiteX6" fmla="*/ 341873 w 353664"/>
                <a:gd name="connsiteY6" fmla="*/ 23843 h 508836"/>
                <a:gd name="connsiteX7" fmla="*/ 328714 w 353664"/>
                <a:gd name="connsiteY7" fmla="*/ 37002 h 508836"/>
                <a:gd name="connsiteX8" fmla="*/ 315555 w 353664"/>
                <a:gd name="connsiteY8" fmla="*/ 23843 h 508836"/>
                <a:gd name="connsiteX9" fmla="*/ 328714 w 353664"/>
                <a:gd name="connsiteY9" fmla="*/ 10684 h 508836"/>
                <a:gd name="connsiteX10" fmla="*/ 25080 w 353664"/>
                <a:gd name="connsiteY10" fmla="*/ 10684 h 508836"/>
                <a:gd name="connsiteX11" fmla="*/ 38239 w 353664"/>
                <a:gd name="connsiteY11" fmla="*/ 23843 h 508836"/>
                <a:gd name="connsiteX12" fmla="*/ 25080 w 353664"/>
                <a:gd name="connsiteY12" fmla="*/ 37002 h 508836"/>
                <a:gd name="connsiteX13" fmla="*/ 11921 w 353664"/>
                <a:gd name="connsiteY13" fmla="*/ 23843 h 508836"/>
                <a:gd name="connsiteX14" fmla="*/ 25080 w 353664"/>
                <a:gd name="connsiteY14" fmla="*/ 10684 h 508836"/>
                <a:gd name="connsiteX15" fmla="*/ 25080 w 353664"/>
                <a:gd name="connsiteY15" fmla="*/ 498088 h 508836"/>
                <a:gd name="connsiteX16" fmla="*/ 11921 w 353664"/>
                <a:gd name="connsiteY16" fmla="*/ 484929 h 508836"/>
                <a:gd name="connsiteX17" fmla="*/ 25080 w 353664"/>
                <a:gd name="connsiteY17" fmla="*/ 471770 h 508836"/>
                <a:gd name="connsiteX18" fmla="*/ 38239 w 353664"/>
                <a:gd name="connsiteY18" fmla="*/ 484929 h 508836"/>
                <a:gd name="connsiteX19" fmla="*/ 25080 w 353664"/>
                <a:gd name="connsiteY19" fmla="*/ 498088 h 508836"/>
                <a:gd name="connsiteX20" fmla="*/ 74329 w 353664"/>
                <a:gd name="connsiteY20" fmla="*/ 491052 h 508836"/>
                <a:gd name="connsiteX21" fmla="*/ 65795 w 353664"/>
                <a:gd name="connsiteY21" fmla="*/ 487535 h 508836"/>
                <a:gd name="connsiteX22" fmla="*/ 18370 w 353664"/>
                <a:gd name="connsiteY22" fmla="*/ 440110 h 508836"/>
                <a:gd name="connsiteX23" fmla="*/ 14853 w 353664"/>
                <a:gd name="connsiteY23" fmla="*/ 431576 h 508836"/>
                <a:gd name="connsiteX24" fmla="*/ 14853 w 353664"/>
                <a:gd name="connsiteY24" fmla="*/ 315034 h 508836"/>
                <a:gd name="connsiteX25" fmla="*/ 23582 w 353664"/>
                <a:gd name="connsiteY25" fmla="*/ 303439 h 508836"/>
                <a:gd name="connsiteX26" fmla="*/ 44558 w 353664"/>
                <a:gd name="connsiteY26" fmla="*/ 268326 h 508836"/>
                <a:gd name="connsiteX27" fmla="*/ 14853 w 353664"/>
                <a:gd name="connsiteY27" fmla="*/ 174845 h 508836"/>
                <a:gd name="connsiteX28" fmla="*/ 15895 w 353664"/>
                <a:gd name="connsiteY28" fmla="*/ 156410 h 508836"/>
                <a:gd name="connsiteX29" fmla="*/ 29705 w 353664"/>
                <a:gd name="connsiteY29" fmla="*/ 107096 h 508836"/>
                <a:gd name="connsiteX30" fmla="*/ 24038 w 353664"/>
                <a:gd name="connsiteY30" fmla="*/ 69508 h 508836"/>
                <a:gd name="connsiteX31" fmla="*/ 34656 w 353664"/>
                <a:gd name="connsiteY31" fmla="*/ 46057 h 508836"/>
                <a:gd name="connsiteX32" fmla="*/ 60779 w 353664"/>
                <a:gd name="connsiteY32" fmla="*/ 29315 h 508836"/>
                <a:gd name="connsiteX33" fmla="*/ 88400 w 353664"/>
                <a:gd name="connsiteY33" fmla="*/ 30813 h 508836"/>
                <a:gd name="connsiteX34" fmla="*/ 94263 w 353664"/>
                <a:gd name="connsiteY34" fmla="*/ 35503 h 508836"/>
                <a:gd name="connsiteX35" fmla="*/ 176865 w 353664"/>
                <a:gd name="connsiteY35" fmla="*/ 12833 h 508836"/>
                <a:gd name="connsiteX36" fmla="*/ 337835 w 353664"/>
                <a:gd name="connsiteY36" fmla="*/ 156410 h 508836"/>
                <a:gd name="connsiteX37" fmla="*/ 338942 w 353664"/>
                <a:gd name="connsiteY37" fmla="*/ 174845 h 508836"/>
                <a:gd name="connsiteX38" fmla="*/ 288130 w 353664"/>
                <a:gd name="connsiteY38" fmla="*/ 292625 h 508836"/>
                <a:gd name="connsiteX39" fmla="*/ 284547 w 353664"/>
                <a:gd name="connsiteY39" fmla="*/ 303439 h 508836"/>
                <a:gd name="connsiteX40" fmla="*/ 324350 w 353664"/>
                <a:gd name="connsiteY40" fmla="*/ 336857 h 508836"/>
                <a:gd name="connsiteX41" fmla="*/ 326890 w 353664"/>
                <a:gd name="connsiteY41" fmla="*/ 336857 h 508836"/>
                <a:gd name="connsiteX42" fmla="*/ 338942 w 353664"/>
                <a:gd name="connsiteY42" fmla="*/ 348909 h 508836"/>
                <a:gd name="connsiteX43" fmla="*/ 338942 w 353664"/>
                <a:gd name="connsiteY43" fmla="*/ 431511 h 508836"/>
                <a:gd name="connsiteX44" fmla="*/ 335424 w 353664"/>
                <a:gd name="connsiteY44" fmla="*/ 440045 h 508836"/>
                <a:gd name="connsiteX45" fmla="*/ 288000 w 353664"/>
                <a:gd name="connsiteY45" fmla="*/ 487469 h 508836"/>
                <a:gd name="connsiteX46" fmla="*/ 279466 w 353664"/>
                <a:gd name="connsiteY46" fmla="*/ 490987 h 508836"/>
                <a:gd name="connsiteX47" fmla="*/ 74329 w 353664"/>
                <a:gd name="connsiteY47" fmla="*/ 490987 h 508836"/>
                <a:gd name="connsiteX48" fmla="*/ 328714 w 353664"/>
                <a:gd name="connsiteY48" fmla="*/ 498088 h 508836"/>
                <a:gd name="connsiteX49" fmla="*/ 315555 w 353664"/>
                <a:gd name="connsiteY49" fmla="*/ 484929 h 508836"/>
                <a:gd name="connsiteX50" fmla="*/ 328714 w 353664"/>
                <a:gd name="connsiteY50" fmla="*/ 471770 h 508836"/>
                <a:gd name="connsiteX51" fmla="*/ 341873 w 353664"/>
                <a:gd name="connsiteY51" fmla="*/ 484929 h 508836"/>
                <a:gd name="connsiteX52" fmla="*/ 328714 w 353664"/>
                <a:gd name="connsiteY52" fmla="*/ 498088 h 50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3664" h="508836">
                  <a:moveTo>
                    <a:pt x="0" y="0"/>
                  </a:moveTo>
                  <a:lnTo>
                    <a:pt x="0" y="508837"/>
                  </a:lnTo>
                  <a:lnTo>
                    <a:pt x="353664" y="508837"/>
                  </a:lnTo>
                  <a:lnTo>
                    <a:pt x="353664" y="0"/>
                  </a:lnTo>
                  <a:lnTo>
                    <a:pt x="0" y="0"/>
                  </a:lnTo>
                  <a:close/>
                  <a:moveTo>
                    <a:pt x="328714" y="10684"/>
                  </a:moveTo>
                  <a:cubicBezTo>
                    <a:pt x="336011" y="10684"/>
                    <a:pt x="341873" y="16612"/>
                    <a:pt x="341873" y="23843"/>
                  </a:cubicBezTo>
                  <a:cubicBezTo>
                    <a:pt x="341873" y="31139"/>
                    <a:pt x="335945" y="37002"/>
                    <a:pt x="328714" y="37002"/>
                  </a:cubicBezTo>
                  <a:cubicBezTo>
                    <a:pt x="321418" y="37002"/>
                    <a:pt x="315555" y="31073"/>
                    <a:pt x="315555" y="23843"/>
                  </a:cubicBezTo>
                  <a:cubicBezTo>
                    <a:pt x="315490" y="16612"/>
                    <a:pt x="321418" y="10684"/>
                    <a:pt x="328714" y="10684"/>
                  </a:cubicBezTo>
                  <a:close/>
                  <a:moveTo>
                    <a:pt x="25080" y="10684"/>
                  </a:moveTo>
                  <a:cubicBezTo>
                    <a:pt x="32376" y="10684"/>
                    <a:pt x="38239" y="16612"/>
                    <a:pt x="38239" y="23843"/>
                  </a:cubicBezTo>
                  <a:cubicBezTo>
                    <a:pt x="38239" y="31139"/>
                    <a:pt x="32311" y="37002"/>
                    <a:pt x="25080" y="37002"/>
                  </a:cubicBezTo>
                  <a:cubicBezTo>
                    <a:pt x="17784" y="37002"/>
                    <a:pt x="11921" y="31073"/>
                    <a:pt x="11921" y="23843"/>
                  </a:cubicBezTo>
                  <a:cubicBezTo>
                    <a:pt x="11856" y="16612"/>
                    <a:pt x="17784" y="10684"/>
                    <a:pt x="25080" y="10684"/>
                  </a:cubicBezTo>
                  <a:close/>
                  <a:moveTo>
                    <a:pt x="25080" y="498088"/>
                  </a:moveTo>
                  <a:cubicBezTo>
                    <a:pt x="17784" y="498088"/>
                    <a:pt x="11921" y="492160"/>
                    <a:pt x="11921" y="484929"/>
                  </a:cubicBezTo>
                  <a:cubicBezTo>
                    <a:pt x="11921" y="477633"/>
                    <a:pt x="17849" y="471770"/>
                    <a:pt x="25080" y="471770"/>
                  </a:cubicBezTo>
                  <a:cubicBezTo>
                    <a:pt x="32376" y="471770"/>
                    <a:pt x="38239" y="477698"/>
                    <a:pt x="38239" y="484929"/>
                  </a:cubicBezTo>
                  <a:cubicBezTo>
                    <a:pt x="38239" y="492225"/>
                    <a:pt x="32311" y="498088"/>
                    <a:pt x="25080" y="498088"/>
                  </a:cubicBezTo>
                  <a:close/>
                  <a:moveTo>
                    <a:pt x="74329" y="491052"/>
                  </a:moveTo>
                  <a:cubicBezTo>
                    <a:pt x="71137" y="491052"/>
                    <a:pt x="68075" y="489815"/>
                    <a:pt x="65795" y="487535"/>
                  </a:cubicBezTo>
                  <a:lnTo>
                    <a:pt x="18370" y="440110"/>
                  </a:lnTo>
                  <a:cubicBezTo>
                    <a:pt x="16090" y="437830"/>
                    <a:pt x="14853" y="434768"/>
                    <a:pt x="14853" y="431576"/>
                  </a:cubicBezTo>
                  <a:lnTo>
                    <a:pt x="14853" y="315034"/>
                  </a:lnTo>
                  <a:cubicBezTo>
                    <a:pt x="14853" y="309627"/>
                    <a:pt x="18436" y="304937"/>
                    <a:pt x="23582" y="303439"/>
                  </a:cubicBezTo>
                  <a:cubicBezTo>
                    <a:pt x="42604" y="298032"/>
                    <a:pt x="49705" y="275688"/>
                    <a:pt x="44558" y="268326"/>
                  </a:cubicBezTo>
                  <a:cubicBezTo>
                    <a:pt x="25862" y="241943"/>
                    <a:pt x="14853" y="209697"/>
                    <a:pt x="14853" y="174845"/>
                  </a:cubicBezTo>
                  <a:cubicBezTo>
                    <a:pt x="14853" y="168592"/>
                    <a:pt x="15244" y="162468"/>
                    <a:pt x="15895" y="156410"/>
                  </a:cubicBezTo>
                  <a:cubicBezTo>
                    <a:pt x="17849" y="138951"/>
                    <a:pt x="22605" y="122405"/>
                    <a:pt x="29705" y="107096"/>
                  </a:cubicBezTo>
                  <a:lnTo>
                    <a:pt x="24038" y="69508"/>
                  </a:lnTo>
                  <a:cubicBezTo>
                    <a:pt x="22670" y="60258"/>
                    <a:pt x="26839" y="51073"/>
                    <a:pt x="34656" y="46057"/>
                  </a:cubicBezTo>
                  <a:lnTo>
                    <a:pt x="60779" y="29315"/>
                  </a:lnTo>
                  <a:cubicBezTo>
                    <a:pt x="69378" y="23843"/>
                    <a:pt x="80452" y="24429"/>
                    <a:pt x="88400" y="30813"/>
                  </a:cubicBezTo>
                  <a:lnTo>
                    <a:pt x="94263" y="35503"/>
                  </a:lnTo>
                  <a:cubicBezTo>
                    <a:pt x="118431" y="21107"/>
                    <a:pt x="146703" y="12833"/>
                    <a:pt x="176865" y="12833"/>
                  </a:cubicBezTo>
                  <a:cubicBezTo>
                    <a:pt x="260118" y="12833"/>
                    <a:pt x="328649" y="75632"/>
                    <a:pt x="337835" y="156410"/>
                  </a:cubicBezTo>
                  <a:cubicBezTo>
                    <a:pt x="338551" y="162468"/>
                    <a:pt x="338942" y="168592"/>
                    <a:pt x="338942" y="174845"/>
                  </a:cubicBezTo>
                  <a:cubicBezTo>
                    <a:pt x="338942" y="221228"/>
                    <a:pt x="319399" y="263050"/>
                    <a:pt x="288130" y="292625"/>
                  </a:cubicBezTo>
                  <a:cubicBezTo>
                    <a:pt x="285199" y="295426"/>
                    <a:pt x="283831" y="299465"/>
                    <a:pt x="284547" y="303439"/>
                  </a:cubicBezTo>
                  <a:cubicBezTo>
                    <a:pt x="287869" y="322461"/>
                    <a:pt x="304416" y="336857"/>
                    <a:pt x="324350" y="336857"/>
                  </a:cubicBezTo>
                  <a:lnTo>
                    <a:pt x="326890" y="336857"/>
                  </a:lnTo>
                  <a:cubicBezTo>
                    <a:pt x="333535" y="336857"/>
                    <a:pt x="338942" y="342264"/>
                    <a:pt x="338942" y="348909"/>
                  </a:cubicBezTo>
                  <a:lnTo>
                    <a:pt x="338942" y="431511"/>
                  </a:lnTo>
                  <a:cubicBezTo>
                    <a:pt x="338942" y="434703"/>
                    <a:pt x="337704" y="437765"/>
                    <a:pt x="335424" y="440045"/>
                  </a:cubicBezTo>
                  <a:lnTo>
                    <a:pt x="288000" y="487469"/>
                  </a:lnTo>
                  <a:cubicBezTo>
                    <a:pt x="285720" y="489749"/>
                    <a:pt x="282658" y="490987"/>
                    <a:pt x="279466" y="490987"/>
                  </a:cubicBezTo>
                  <a:lnTo>
                    <a:pt x="74329" y="490987"/>
                  </a:lnTo>
                  <a:close/>
                  <a:moveTo>
                    <a:pt x="328714" y="498088"/>
                  </a:moveTo>
                  <a:cubicBezTo>
                    <a:pt x="321418" y="498088"/>
                    <a:pt x="315555" y="492160"/>
                    <a:pt x="315555" y="484929"/>
                  </a:cubicBezTo>
                  <a:cubicBezTo>
                    <a:pt x="315555" y="477633"/>
                    <a:pt x="321484" y="471770"/>
                    <a:pt x="328714" y="471770"/>
                  </a:cubicBezTo>
                  <a:cubicBezTo>
                    <a:pt x="336011" y="471770"/>
                    <a:pt x="341873" y="477698"/>
                    <a:pt x="341873" y="484929"/>
                  </a:cubicBezTo>
                  <a:cubicBezTo>
                    <a:pt x="341873" y="492225"/>
                    <a:pt x="335945" y="498088"/>
                    <a:pt x="328714" y="498088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98724CBA-B085-4EBA-9517-67848B7B1E75}"/>
                </a:ext>
              </a:extLst>
            </p:cNvPr>
            <p:cNvSpPr/>
            <p:nvPr/>
          </p:nvSpPr>
          <p:spPr>
            <a:xfrm>
              <a:off x="5716182" y="4029029"/>
              <a:ext cx="284547" cy="280638"/>
            </a:xfrm>
            <a:custGeom>
              <a:avLst/>
              <a:gdLst>
                <a:gd name="connsiteX0" fmla="*/ 284547 w 284547"/>
                <a:gd name="connsiteY0" fmla="*/ 142274 h 280638"/>
                <a:gd name="connsiteX1" fmla="*/ 142274 w 284547"/>
                <a:gd name="connsiteY1" fmla="*/ 0 h 280638"/>
                <a:gd name="connsiteX2" fmla="*/ 0 w 284547"/>
                <a:gd name="connsiteY2" fmla="*/ 142274 h 280638"/>
                <a:gd name="connsiteX3" fmla="*/ 93220 w 284547"/>
                <a:gd name="connsiteY3" fmla="*/ 275818 h 280638"/>
                <a:gd name="connsiteX4" fmla="*/ 158494 w 284547"/>
                <a:gd name="connsiteY4" fmla="*/ 212433 h 280638"/>
                <a:gd name="connsiteX5" fmla="*/ 174194 w 284547"/>
                <a:gd name="connsiteY5" fmla="*/ 206049 h 280638"/>
                <a:gd name="connsiteX6" fmla="*/ 187157 w 284547"/>
                <a:gd name="connsiteY6" fmla="*/ 210153 h 280638"/>
                <a:gd name="connsiteX7" fmla="*/ 194649 w 284547"/>
                <a:gd name="connsiteY7" fmla="*/ 237904 h 280638"/>
                <a:gd name="connsiteX8" fmla="*/ 175041 w 284547"/>
                <a:gd name="connsiteY8" fmla="*/ 280639 h 280638"/>
                <a:gd name="connsiteX9" fmla="*/ 284547 w 284547"/>
                <a:gd name="connsiteY9" fmla="*/ 142274 h 280638"/>
                <a:gd name="connsiteX10" fmla="*/ 142274 w 284547"/>
                <a:gd name="connsiteY10" fmla="*/ 192695 h 280638"/>
                <a:gd name="connsiteX11" fmla="*/ 91918 w 284547"/>
                <a:gd name="connsiteY11" fmla="*/ 142339 h 280638"/>
                <a:gd name="connsiteX12" fmla="*/ 142274 w 284547"/>
                <a:gd name="connsiteY12" fmla="*/ 91983 h 280638"/>
                <a:gd name="connsiteX13" fmla="*/ 192630 w 284547"/>
                <a:gd name="connsiteY13" fmla="*/ 142339 h 280638"/>
                <a:gd name="connsiteX14" fmla="*/ 142274 w 284547"/>
                <a:gd name="connsiteY14" fmla="*/ 192695 h 28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4547" h="280638">
                  <a:moveTo>
                    <a:pt x="284547" y="142274"/>
                  </a:moveTo>
                  <a:cubicBezTo>
                    <a:pt x="284547" y="63841"/>
                    <a:pt x="220706" y="0"/>
                    <a:pt x="142274" y="0"/>
                  </a:cubicBezTo>
                  <a:cubicBezTo>
                    <a:pt x="63841" y="0"/>
                    <a:pt x="0" y="63841"/>
                    <a:pt x="0" y="142274"/>
                  </a:cubicBezTo>
                  <a:cubicBezTo>
                    <a:pt x="0" y="203509"/>
                    <a:pt x="38826" y="255754"/>
                    <a:pt x="93220" y="275818"/>
                  </a:cubicBezTo>
                  <a:lnTo>
                    <a:pt x="158494" y="212433"/>
                  </a:lnTo>
                  <a:cubicBezTo>
                    <a:pt x="162729" y="208329"/>
                    <a:pt x="168266" y="206049"/>
                    <a:pt x="174194" y="206049"/>
                  </a:cubicBezTo>
                  <a:cubicBezTo>
                    <a:pt x="178884" y="206049"/>
                    <a:pt x="183379" y="207482"/>
                    <a:pt x="187157" y="210153"/>
                  </a:cubicBezTo>
                  <a:cubicBezTo>
                    <a:pt x="196017" y="216407"/>
                    <a:pt x="199144" y="228068"/>
                    <a:pt x="194649" y="237904"/>
                  </a:cubicBezTo>
                  <a:lnTo>
                    <a:pt x="175041" y="280639"/>
                  </a:lnTo>
                  <a:cubicBezTo>
                    <a:pt x="237709" y="265851"/>
                    <a:pt x="284547" y="209437"/>
                    <a:pt x="284547" y="142274"/>
                  </a:cubicBezTo>
                  <a:close/>
                  <a:moveTo>
                    <a:pt x="142274" y="192695"/>
                  </a:moveTo>
                  <a:cubicBezTo>
                    <a:pt x="114457" y="192695"/>
                    <a:pt x="91918" y="170155"/>
                    <a:pt x="91918" y="142339"/>
                  </a:cubicBezTo>
                  <a:cubicBezTo>
                    <a:pt x="91918" y="114522"/>
                    <a:pt x="114457" y="91983"/>
                    <a:pt x="142274" y="91983"/>
                  </a:cubicBezTo>
                  <a:cubicBezTo>
                    <a:pt x="170090" y="91983"/>
                    <a:pt x="192630" y="114522"/>
                    <a:pt x="192630" y="142339"/>
                  </a:cubicBezTo>
                  <a:cubicBezTo>
                    <a:pt x="192630" y="170155"/>
                    <a:pt x="170090" y="192695"/>
                    <a:pt x="142274" y="192695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C2F1F38D-1A35-4303-BD2F-BBA8364BD366}"/>
                </a:ext>
              </a:extLst>
            </p:cNvPr>
            <p:cNvSpPr/>
            <p:nvPr/>
          </p:nvSpPr>
          <p:spPr>
            <a:xfrm>
              <a:off x="5893177" y="4356180"/>
              <a:ext cx="101689" cy="92764"/>
            </a:xfrm>
            <a:custGeom>
              <a:avLst/>
              <a:gdLst>
                <a:gd name="connsiteX0" fmla="*/ 3518 w 101689"/>
                <a:gd name="connsiteY0" fmla="*/ 18305 h 92764"/>
                <a:gd name="connsiteX1" fmla="*/ 0 w 101689"/>
                <a:gd name="connsiteY1" fmla="*/ 26839 h 92764"/>
                <a:gd name="connsiteX2" fmla="*/ 0 w 101689"/>
                <a:gd name="connsiteY2" fmla="*/ 80713 h 92764"/>
                <a:gd name="connsiteX3" fmla="*/ 12052 w 101689"/>
                <a:gd name="connsiteY3" fmla="*/ 92764 h 92764"/>
                <a:gd name="connsiteX4" fmla="*/ 74850 w 101689"/>
                <a:gd name="connsiteY4" fmla="*/ 92764 h 92764"/>
                <a:gd name="connsiteX5" fmla="*/ 83384 w 101689"/>
                <a:gd name="connsiteY5" fmla="*/ 89247 h 92764"/>
                <a:gd name="connsiteX6" fmla="*/ 98171 w 101689"/>
                <a:gd name="connsiteY6" fmla="*/ 74459 h 92764"/>
                <a:gd name="connsiteX7" fmla="*/ 101689 w 101689"/>
                <a:gd name="connsiteY7" fmla="*/ 65925 h 92764"/>
                <a:gd name="connsiteX8" fmla="*/ 101689 w 101689"/>
                <a:gd name="connsiteY8" fmla="*/ 12052 h 92764"/>
                <a:gd name="connsiteX9" fmla="*/ 89638 w 101689"/>
                <a:gd name="connsiteY9" fmla="*/ 0 h 92764"/>
                <a:gd name="connsiteX10" fmla="*/ 26839 w 101689"/>
                <a:gd name="connsiteY10" fmla="*/ 0 h 92764"/>
                <a:gd name="connsiteX11" fmla="*/ 18305 w 101689"/>
                <a:gd name="connsiteY11" fmla="*/ 3518 h 92764"/>
                <a:gd name="connsiteX12" fmla="*/ 3518 w 101689"/>
                <a:gd name="connsiteY12" fmla="*/ 18305 h 9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689" h="92764">
                  <a:moveTo>
                    <a:pt x="3518" y="18305"/>
                  </a:moveTo>
                  <a:cubicBezTo>
                    <a:pt x="1238" y="20585"/>
                    <a:pt x="0" y="23647"/>
                    <a:pt x="0" y="26839"/>
                  </a:cubicBezTo>
                  <a:lnTo>
                    <a:pt x="0" y="80713"/>
                  </a:lnTo>
                  <a:cubicBezTo>
                    <a:pt x="0" y="87358"/>
                    <a:pt x="5407" y="92764"/>
                    <a:pt x="12052" y="92764"/>
                  </a:cubicBezTo>
                  <a:lnTo>
                    <a:pt x="74850" y="92764"/>
                  </a:lnTo>
                  <a:cubicBezTo>
                    <a:pt x="78042" y="92764"/>
                    <a:pt x="81104" y="91527"/>
                    <a:pt x="83384" y="89247"/>
                  </a:cubicBezTo>
                  <a:lnTo>
                    <a:pt x="98171" y="74459"/>
                  </a:lnTo>
                  <a:cubicBezTo>
                    <a:pt x="100451" y="72179"/>
                    <a:pt x="101689" y="69117"/>
                    <a:pt x="101689" y="65925"/>
                  </a:cubicBezTo>
                  <a:lnTo>
                    <a:pt x="101689" y="12052"/>
                  </a:lnTo>
                  <a:cubicBezTo>
                    <a:pt x="101689" y="5407"/>
                    <a:pt x="96282" y="0"/>
                    <a:pt x="89638" y="0"/>
                  </a:cubicBezTo>
                  <a:lnTo>
                    <a:pt x="26839" y="0"/>
                  </a:ln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74ED14CB-A1C6-49BD-92BB-FD780AED0B52}"/>
                </a:ext>
              </a:extLst>
            </p:cNvPr>
            <p:cNvSpPr/>
            <p:nvPr/>
          </p:nvSpPr>
          <p:spPr>
            <a:xfrm>
              <a:off x="5718201" y="4318462"/>
              <a:ext cx="149178" cy="152305"/>
            </a:xfrm>
            <a:custGeom>
              <a:avLst/>
              <a:gdLst>
                <a:gd name="connsiteX0" fmla="*/ 107096 w 149178"/>
                <a:gd name="connsiteY0" fmla="*/ 100191 h 152305"/>
                <a:gd name="connsiteX1" fmla="*/ 93025 w 149178"/>
                <a:gd name="connsiteY1" fmla="*/ 102471 h 152305"/>
                <a:gd name="connsiteX2" fmla="*/ 70941 w 149178"/>
                <a:gd name="connsiteY2" fmla="*/ 96738 h 152305"/>
                <a:gd name="connsiteX3" fmla="*/ 45470 w 149178"/>
                <a:gd name="connsiteY3" fmla="*/ 59216 h 152305"/>
                <a:gd name="connsiteX4" fmla="*/ 50617 w 149178"/>
                <a:gd name="connsiteY4" fmla="*/ 29771 h 152305"/>
                <a:gd name="connsiteX5" fmla="*/ 51985 w 149178"/>
                <a:gd name="connsiteY5" fmla="*/ 20846 h 152305"/>
                <a:gd name="connsiteX6" fmla="*/ 29510 w 149178"/>
                <a:gd name="connsiteY6" fmla="*/ 0 h 152305"/>
                <a:gd name="connsiteX7" fmla="*/ 26839 w 149178"/>
                <a:gd name="connsiteY7" fmla="*/ 0 h 152305"/>
                <a:gd name="connsiteX8" fmla="*/ 18305 w 149178"/>
                <a:gd name="connsiteY8" fmla="*/ 3518 h 152305"/>
                <a:gd name="connsiteX9" fmla="*/ 3518 w 149178"/>
                <a:gd name="connsiteY9" fmla="*/ 18305 h 152305"/>
                <a:gd name="connsiteX10" fmla="*/ 0 w 149178"/>
                <a:gd name="connsiteY10" fmla="*/ 26839 h 152305"/>
                <a:gd name="connsiteX11" fmla="*/ 0 w 149178"/>
                <a:gd name="connsiteY11" fmla="*/ 91006 h 152305"/>
                <a:gd name="connsiteX12" fmla="*/ 3518 w 149178"/>
                <a:gd name="connsiteY12" fmla="*/ 99539 h 152305"/>
                <a:gd name="connsiteX13" fmla="*/ 52766 w 149178"/>
                <a:gd name="connsiteY13" fmla="*/ 148788 h 152305"/>
                <a:gd name="connsiteX14" fmla="*/ 61300 w 149178"/>
                <a:gd name="connsiteY14" fmla="*/ 152306 h 152305"/>
                <a:gd name="connsiteX15" fmla="*/ 117258 w 149178"/>
                <a:gd name="connsiteY15" fmla="*/ 152306 h 152305"/>
                <a:gd name="connsiteX16" fmla="*/ 125792 w 149178"/>
                <a:gd name="connsiteY16" fmla="*/ 148788 h 152305"/>
                <a:gd name="connsiteX17" fmla="*/ 145661 w 149178"/>
                <a:gd name="connsiteY17" fmla="*/ 128919 h 152305"/>
                <a:gd name="connsiteX18" fmla="*/ 149179 w 149178"/>
                <a:gd name="connsiteY18" fmla="*/ 120385 h 152305"/>
                <a:gd name="connsiteX19" fmla="*/ 149179 w 149178"/>
                <a:gd name="connsiteY19" fmla="*/ 102471 h 152305"/>
                <a:gd name="connsiteX20" fmla="*/ 141427 w 149178"/>
                <a:gd name="connsiteY20" fmla="*/ 91201 h 152305"/>
                <a:gd name="connsiteX21" fmla="*/ 119343 w 149178"/>
                <a:gd name="connsiteY21" fmla="*/ 94067 h 152305"/>
                <a:gd name="connsiteX22" fmla="*/ 107096 w 149178"/>
                <a:gd name="connsiteY22" fmla="*/ 100191 h 15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9178" h="152305">
                  <a:moveTo>
                    <a:pt x="107096" y="100191"/>
                  </a:moveTo>
                  <a:cubicBezTo>
                    <a:pt x="102536" y="101689"/>
                    <a:pt x="97780" y="102471"/>
                    <a:pt x="93025" y="102471"/>
                  </a:cubicBezTo>
                  <a:cubicBezTo>
                    <a:pt x="85338" y="102471"/>
                    <a:pt x="77716" y="100517"/>
                    <a:pt x="70941" y="96738"/>
                  </a:cubicBezTo>
                  <a:cubicBezTo>
                    <a:pt x="57066" y="88986"/>
                    <a:pt x="47555" y="74980"/>
                    <a:pt x="45470" y="59216"/>
                  </a:cubicBezTo>
                  <a:cubicBezTo>
                    <a:pt x="44167" y="49183"/>
                    <a:pt x="45731" y="39151"/>
                    <a:pt x="50617" y="29771"/>
                  </a:cubicBezTo>
                  <a:cubicBezTo>
                    <a:pt x="51919" y="27230"/>
                    <a:pt x="52245" y="24103"/>
                    <a:pt x="51985" y="20846"/>
                  </a:cubicBezTo>
                  <a:cubicBezTo>
                    <a:pt x="51073" y="9055"/>
                    <a:pt x="41301" y="0"/>
                    <a:pt x="29510" y="0"/>
                  </a:cubicBezTo>
                  <a:cubicBezTo>
                    <a:pt x="28533" y="0"/>
                    <a:pt x="27621" y="0"/>
                    <a:pt x="26839" y="0"/>
                  </a:cubicBez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ubicBezTo>
                    <a:pt x="1238" y="20585"/>
                    <a:pt x="0" y="23647"/>
                    <a:pt x="0" y="26839"/>
                  </a:cubicBezTo>
                  <a:lnTo>
                    <a:pt x="0" y="91006"/>
                  </a:lnTo>
                  <a:cubicBezTo>
                    <a:pt x="0" y="94198"/>
                    <a:pt x="1238" y="97259"/>
                    <a:pt x="3518" y="99539"/>
                  </a:cubicBezTo>
                  <a:lnTo>
                    <a:pt x="52766" y="148788"/>
                  </a:lnTo>
                  <a:cubicBezTo>
                    <a:pt x="55046" y="151068"/>
                    <a:pt x="58108" y="152306"/>
                    <a:pt x="61300" y="152306"/>
                  </a:cubicBezTo>
                  <a:lnTo>
                    <a:pt x="117258" y="152306"/>
                  </a:lnTo>
                  <a:cubicBezTo>
                    <a:pt x="120450" y="152306"/>
                    <a:pt x="123512" y="151068"/>
                    <a:pt x="125792" y="148788"/>
                  </a:cubicBezTo>
                  <a:lnTo>
                    <a:pt x="145661" y="128919"/>
                  </a:lnTo>
                  <a:cubicBezTo>
                    <a:pt x="147941" y="126639"/>
                    <a:pt x="149179" y="123577"/>
                    <a:pt x="149179" y="120385"/>
                  </a:cubicBezTo>
                  <a:lnTo>
                    <a:pt x="149179" y="102471"/>
                  </a:lnTo>
                  <a:cubicBezTo>
                    <a:pt x="149179" y="97455"/>
                    <a:pt x="146117" y="92960"/>
                    <a:pt x="141427" y="91201"/>
                  </a:cubicBezTo>
                  <a:cubicBezTo>
                    <a:pt x="133935" y="88335"/>
                    <a:pt x="125727" y="89572"/>
                    <a:pt x="119343" y="94067"/>
                  </a:cubicBezTo>
                  <a:cubicBezTo>
                    <a:pt x="115565" y="96673"/>
                    <a:pt x="111461" y="98758"/>
                    <a:pt x="107096" y="100191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66C036A8-25FB-4AA5-B046-35C298809FC3}"/>
                </a:ext>
              </a:extLst>
            </p:cNvPr>
            <p:cNvSpPr/>
            <p:nvPr/>
          </p:nvSpPr>
          <p:spPr>
            <a:xfrm>
              <a:off x="5840020" y="4152867"/>
              <a:ext cx="36871" cy="36871"/>
            </a:xfrm>
            <a:custGeom>
              <a:avLst/>
              <a:gdLst>
                <a:gd name="connsiteX0" fmla="*/ 18436 w 36871"/>
                <a:gd name="connsiteY0" fmla="*/ 0 h 36871"/>
                <a:gd name="connsiteX1" fmla="*/ 0 w 36871"/>
                <a:gd name="connsiteY1" fmla="*/ 18436 h 36871"/>
                <a:gd name="connsiteX2" fmla="*/ 18436 w 36871"/>
                <a:gd name="connsiteY2" fmla="*/ 36871 h 36871"/>
                <a:gd name="connsiteX3" fmla="*/ 36871 w 36871"/>
                <a:gd name="connsiteY3" fmla="*/ 18436 h 36871"/>
                <a:gd name="connsiteX4" fmla="*/ 18436 w 36871"/>
                <a:gd name="connsiteY4" fmla="*/ 0 h 36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71" h="36871">
                  <a:moveTo>
                    <a:pt x="18436" y="0"/>
                  </a:moveTo>
                  <a:cubicBezTo>
                    <a:pt x="8273" y="0"/>
                    <a:pt x="0" y="8273"/>
                    <a:pt x="0" y="18436"/>
                  </a:cubicBezTo>
                  <a:cubicBezTo>
                    <a:pt x="0" y="28598"/>
                    <a:pt x="8273" y="36871"/>
                    <a:pt x="18436" y="36871"/>
                  </a:cubicBezTo>
                  <a:cubicBezTo>
                    <a:pt x="28598" y="36871"/>
                    <a:pt x="36871" y="28598"/>
                    <a:pt x="36871" y="18436"/>
                  </a:cubicBezTo>
                  <a:cubicBezTo>
                    <a:pt x="36871" y="8273"/>
                    <a:pt x="28598" y="0"/>
                    <a:pt x="18436" y="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1BDE4CE2-97AD-4C47-BC14-F22F9FBDCEA8}"/>
                </a:ext>
              </a:extLst>
            </p:cNvPr>
            <p:cNvSpPr/>
            <p:nvPr/>
          </p:nvSpPr>
          <p:spPr>
            <a:xfrm>
              <a:off x="5782940" y="4254947"/>
              <a:ext cx="110153" cy="146247"/>
            </a:xfrm>
            <a:custGeom>
              <a:avLst/>
              <a:gdLst>
                <a:gd name="connsiteX0" fmla="*/ 15779 w 110153"/>
                <a:gd name="connsiteY0" fmla="*/ 142990 h 146247"/>
                <a:gd name="connsiteX1" fmla="*/ 28221 w 110153"/>
                <a:gd name="connsiteY1" fmla="*/ 146247 h 146247"/>
                <a:gd name="connsiteX2" fmla="*/ 36169 w 110153"/>
                <a:gd name="connsiteY2" fmla="*/ 145010 h 146247"/>
                <a:gd name="connsiteX3" fmla="*/ 51477 w 110153"/>
                <a:gd name="connsiteY3" fmla="*/ 131395 h 146247"/>
                <a:gd name="connsiteX4" fmla="*/ 109911 w 110153"/>
                <a:gd name="connsiteY4" fmla="*/ 3909 h 146247"/>
                <a:gd name="connsiteX5" fmla="*/ 108999 w 110153"/>
                <a:gd name="connsiteY5" fmla="*/ 521 h 146247"/>
                <a:gd name="connsiteX6" fmla="*/ 107436 w 110153"/>
                <a:gd name="connsiteY6" fmla="*/ 0 h 146247"/>
                <a:gd name="connsiteX7" fmla="*/ 105546 w 110153"/>
                <a:gd name="connsiteY7" fmla="*/ 782 h 146247"/>
                <a:gd name="connsiteX8" fmla="*/ 9329 w 110153"/>
                <a:gd name="connsiteY8" fmla="*/ 94067 h 146247"/>
                <a:gd name="connsiteX9" fmla="*/ 274 w 110153"/>
                <a:gd name="connsiteY9" fmla="*/ 120125 h 146247"/>
                <a:gd name="connsiteX10" fmla="*/ 15779 w 110153"/>
                <a:gd name="connsiteY10" fmla="*/ 142990 h 14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153" h="146247">
                  <a:moveTo>
                    <a:pt x="15779" y="142990"/>
                  </a:moveTo>
                  <a:cubicBezTo>
                    <a:pt x="19622" y="145140"/>
                    <a:pt x="23922" y="146247"/>
                    <a:pt x="28221" y="146247"/>
                  </a:cubicBezTo>
                  <a:cubicBezTo>
                    <a:pt x="30892" y="146247"/>
                    <a:pt x="33563" y="145856"/>
                    <a:pt x="36169" y="145010"/>
                  </a:cubicBezTo>
                  <a:cubicBezTo>
                    <a:pt x="42944" y="142795"/>
                    <a:pt x="48481" y="137844"/>
                    <a:pt x="51477" y="131395"/>
                  </a:cubicBezTo>
                  <a:lnTo>
                    <a:pt x="109911" y="3909"/>
                  </a:lnTo>
                  <a:cubicBezTo>
                    <a:pt x="110432" y="2736"/>
                    <a:pt x="110107" y="1303"/>
                    <a:pt x="108999" y="521"/>
                  </a:cubicBezTo>
                  <a:cubicBezTo>
                    <a:pt x="108543" y="195"/>
                    <a:pt x="107957" y="0"/>
                    <a:pt x="107436" y="0"/>
                  </a:cubicBezTo>
                  <a:cubicBezTo>
                    <a:pt x="106719" y="0"/>
                    <a:pt x="106068" y="261"/>
                    <a:pt x="105546" y="782"/>
                  </a:cubicBezTo>
                  <a:lnTo>
                    <a:pt x="9329" y="94067"/>
                  </a:lnTo>
                  <a:cubicBezTo>
                    <a:pt x="2359" y="100842"/>
                    <a:pt x="-1028" y="110484"/>
                    <a:pt x="274" y="120125"/>
                  </a:cubicBezTo>
                  <a:cubicBezTo>
                    <a:pt x="1577" y="129766"/>
                    <a:pt x="7310" y="138235"/>
                    <a:pt x="15779" y="14299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25" name="橢圓 124">
            <a:extLst>
              <a:ext uri="{FF2B5EF4-FFF2-40B4-BE49-F238E27FC236}">
                <a16:creationId xmlns:a16="http://schemas.microsoft.com/office/drawing/2014/main" id="{89AA1B4E-F865-47AF-AEC1-349FD65A36C9}"/>
              </a:ext>
            </a:extLst>
          </p:cNvPr>
          <p:cNvSpPr/>
          <p:nvPr/>
        </p:nvSpPr>
        <p:spPr>
          <a:xfrm>
            <a:off x="7209058" y="5323340"/>
            <a:ext cx="823227" cy="823227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6" name="圖形 107">
            <a:extLst>
              <a:ext uri="{FF2B5EF4-FFF2-40B4-BE49-F238E27FC236}">
                <a16:creationId xmlns:a16="http://schemas.microsoft.com/office/drawing/2014/main" id="{5D5790E6-8F63-4B35-AD5E-A48F888313DF}"/>
              </a:ext>
            </a:extLst>
          </p:cNvPr>
          <p:cNvGrpSpPr/>
          <p:nvPr/>
        </p:nvGrpSpPr>
        <p:grpSpPr>
          <a:xfrm>
            <a:off x="7380173" y="5547409"/>
            <a:ext cx="495447" cy="417305"/>
            <a:chOff x="5683805" y="5518573"/>
            <a:chExt cx="371585" cy="312979"/>
          </a:xfrm>
          <a:solidFill>
            <a:schemeClr val="bg1"/>
          </a:solidFill>
        </p:grpSpPr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7EC99E53-E092-4E08-BBA2-DC5FDB67C893}"/>
                </a:ext>
              </a:extLst>
            </p:cNvPr>
            <p:cNvSpPr/>
            <p:nvPr/>
          </p:nvSpPr>
          <p:spPr>
            <a:xfrm>
              <a:off x="5688578" y="5618924"/>
              <a:ext cx="315913" cy="121737"/>
            </a:xfrm>
            <a:custGeom>
              <a:avLst/>
              <a:gdLst>
                <a:gd name="connsiteX0" fmla="*/ 147208 w 315913"/>
                <a:gd name="connsiteY0" fmla="*/ 118366 h 121737"/>
                <a:gd name="connsiteX1" fmla="*/ 9169 w 315913"/>
                <a:gd name="connsiteY1" fmla="*/ 20325 h 121737"/>
                <a:gd name="connsiteX2" fmla="*/ 9234 w 315913"/>
                <a:gd name="connsiteY2" fmla="*/ 0 h 121737"/>
                <a:gd name="connsiteX3" fmla="*/ 306679 w 315913"/>
                <a:gd name="connsiteY3" fmla="*/ 0 h 121737"/>
                <a:gd name="connsiteX4" fmla="*/ 306745 w 315913"/>
                <a:gd name="connsiteY4" fmla="*/ 20325 h 121737"/>
                <a:gd name="connsiteX5" fmla="*/ 168705 w 315913"/>
                <a:gd name="connsiteY5" fmla="*/ 118366 h 121737"/>
                <a:gd name="connsiteX6" fmla="*/ 147208 w 315913"/>
                <a:gd name="connsiteY6" fmla="*/ 118366 h 121737"/>
                <a:gd name="connsiteX7" fmla="*/ 147208 w 315913"/>
                <a:gd name="connsiteY7" fmla="*/ 118366 h 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913" h="121737">
                  <a:moveTo>
                    <a:pt x="147208" y="118366"/>
                  </a:moveTo>
                  <a:lnTo>
                    <a:pt x="9169" y="20325"/>
                  </a:lnTo>
                  <a:cubicBezTo>
                    <a:pt x="179" y="13941"/>
                    <a:pt x="-5945" y="0"/>
                    <a:pt x="9234" y="0"/>
                  </a:cubicBezTo>
                  <a:lnTo>
                    <a:pt x="306679" y="0"/>
                  </a:lnTo>
                  <a:cubicBezTo>
                    <a:pt x="321858" y="0"/>
                    <a:pt x="315734" y="13941"/>
                    <a:pt x="306745" y="20325"/>
                  </a:cubicBezTo>
                  <a:lnTo>
                    <a:pt x="168705" y="118366"/>
                  </a:lnTo>
                  <a:cubicBezTo>
                    <a:pt x="162386" y="122861"/>
                    <a:pt x="153462" y="122861"/>
                    <a:pt x="147208" y="118366"/>
                  </a:cubicBezTo>
                  <a:lnTo>
                    <a:pt x="147208" y="118366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83FE204B-EB18-4F27-A7F4-69D94CE00A4F}"/>
                </a:ext>
              </a:extLst>
            </p:cNvPr>
            <p:cNvSpPr/>
            <p:nvPr/>
          </p:nvSpPr>
          <p:spPr>
            <a:xfrm>
              <a:off x="5693920" y="5741260"/>
              <a:ext cx="305167" cy="90292"/>
            </a:xfrm>
            <a:custGeom>
              <a:avLst/>
              <a:gdLst>
                <a:gd name="connsiteX0" fmla="*/ 297558 w 305167"/>
                <a:gd name="connsiteY0" fmla="*/ 90292 h 90292"/>
                <a:gd name="connsiteX1" fmla="*/ 299057 w 305167"/>
                <a:gd name="connsiteY1" fmla="*/ 73876 h 90292"/>
                <a:gd name="connsiteX2" fmla="*/ 201081 w 305167"/>
                <a:gd name="connsiteY2" fmla="*/ 6192 h 90292"/>
                <a:gd name="connsiteX3" fmla="*/ 186489 w 305167"/>
                <a:gd name="connsiteY3" fmla="*/ 133 h 90292"/>
                <a:gd name="connsiteX4" fmla="*/ 167792 w 305167"/>
                <a:gd name="connsiteY4" fmla="*/ 13488 h 90292"/>
                <a:gd name="connsiteX5" fmla="*/ 152549 w 305167"/>
                <a:gd name="connsiteY5" fmla="*/ 17917 h 90292"/>
                <a:gd name="connsiteX6" fmla="*/ 137305 w 305167"/>
                <a:gd name="connsiteY6" fmla="*/ 13488 h 90292"/>
                <a:gd name="connsiteX7" fmla="*/ 118609 w 305167"/>
                <a:gd name="connsiteY7" fmla="*/ 133 h 90292"/>
                <a:gd name="connsiteX8" fmla="*/ 104017 w 305167"/>
                <a:gd name="connsiteY8" fmla="*/ 6192 h 90292"/>
                <a:gd name="connsiteX9" fmla="*/ 6041 w 305167"/>
                <a:gd name="connsiteY9" fmla="*/ 73876 h 90292"/>
                <a:gd name="connsiteX10" fmla="*/ 6497 w 305167"/>
                <a:gd name="connsiteY10" fmla="*/ 89575 h 90292"/>
                <a:gd name="connsiteX11" fmla="*/ 297558 w 305167"/>
                <a:gd name="connsiteY11" fmla="*/ 90292 h 90292"/>
                <a:gd name="connsiteX12" fmla="*/ 297558 w 305167"/>
                <a:gd name="connsiteY12" fmla="*/ 90292 h 9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167" h="90292">
                  <a:moveTo>
                    <a:pt x="297558" y="90292"/>
                  </a:moveTo>
                  <a:cubicBezTo>
                    <a:pt x="304659" y="85276"/>
                    <a:pt x="309675" y="81498"/>
                    <a:pt x="299057" y="73876"/>
                  </a:cubicBezTo>
                  <a:lnTo>
                    <a:pt x="201081" y="6192"/>
                  </a:lnTo>
                  <a:cubicBezTo>
                    <a:pt x="194175" y="1175"/>
                    <a:pt x="190137" y="-453"/>
                    <a:pt x="186489" y="133"/>
                  </a:cubicBezTo>
                  <a:cubicBezTo>
                    <a:pt x="181733" y="1827"/>
                    <a:pt x="177173" y="7104"/>
                    <a:pt x="167792" y="13488"/>
                  </a:cubicBezTo>
                  <a:cubicBezTo>
                    <a:pt x="163037" y="16745"/>
                    <a:pt x="157760" y="18178"/>
                    <a:pt x="152549" y="17917"/>
                  </a:cubicBezTo>
                  <a:cubicBezTo>
                    <a:pt x="147337" y="18113"/>
                    <a:pt x="142061" y="16680"/>
                    <a:pt x="137305" y="13488"/>
                  </a:cubicBezTo>
                  <a:cubicBezTo>
                    <a:pt x="127859" y="7104"/>
                    <a:pt x="123364" y="1827"/>
                    <a:pt x="118609" y="133"/>
                  </a:cubicBezTo>
                  <a:cubicBezTo>
                    <a:pt x="114961" y="-518"/>
                    <a:pt x="110987" y="1175"/>
                    <a:pt x="104017" y="6192"/>
                  </a:cubicBezTo>
                  <a:lnTo>
                    <a:pt x="6041" y="73876"/>
                  </a:lnTo>
                  <a:cubicBezTo>
                    <a:pt x="-3470" y="80781"/>
                    <a:pt x="-539" y="84624"/>
                    <a:pt x="6497" y="89575"/>
                  </a:cubicBezTo>
                  <a:lnTo>
                    <a:pt x="297558" y="90292"/>
                  </a:lnTo>
                  <a:lnTo>
                    <a:pt x="297558" y="90292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A02E207A-518D-4441-A0C4-F96B73D4939B}"/>
                </a:ext>
              </a:extLst>
            </p:cNvPr>
            <p:cNvSpPr/>
            <p:nvPr/>
          </p:nvSpPr>
          <p:spPr>
            <a:xfrm>
              <a:off x="5683805" y="5652330"/>
              <a:ext cx="114245" cy="150998"/>
            </a:xfrm>
            <a:custGeom>
              <a:avLst/>
              <a:gdLst>
                <a:gd name="connsiteX0" fmla="*/ 111070 w 114245"/>
                <a:gd name="connsiteY0" fmla="*/ 71279 h 150998"/>
                <a:gd name="connsiteX1" fmla="*/ 111070 w 114245"/>
                <a:gd name="connsiteY1" fmla="*/ 82028 h 150998"/>
                <a:gd name="connsiteX2" fmla="*/ 13615 w 114245"/>
                <a:gd name="connsiteY2" fmla="*/ 148344 h 150998"/>
                <a:gd name="connsiteX3" fmla="*/ 0 w 114245"/>
                <a:gd name="connsiteY3" fmla="*/ 145152 h 150998"/>
                <a:gd name="connsiteX4" fmla="*/ 0 w 114245"/>
                <a:gd name="connsiteY4" fmla="*/ 5614 h 150998"/>
                <a:gd name="connsiteX5" fmla="*/ 13615 w 114245"/>
                <a:gd name="connsiteY5" fmla="*/ 2943 h 150998"/>
                <a:gd name="connsiteX6" fmla="*/ 111070 w 114245"/>
                <a:gd name="connsiteY6" fmla="*/ 71279 h 150998"/>
                <a:gd name="connsiteX7" fmla="*/ 111070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111070" y="71279"/>
                  </a:moveTo>
                  <a:cubicBezTo>
                    <a:pt x="115304" y="74276"/>
                    <a:pt x="115304" y="79031"/>
                    <a:pt x="111070" y="82028"/>
                  </a:cubicBezTo>
                  <a:lnTo>
                    <a:pt x="13615" y="148344"/>
                  </a:lnTo>
                  <a:cubicBezTo>
                    <a:pt x="6514" y="153165"/>
                    <a:pt x="0" y="151015"/>
                    <a:pt x="0" y="145152"/>
                  </a:cubicBezTo>
                  <a:lnTo>
                    <a:pt x="0" y="5614"/>
                  </a:lnTo>
                  <a:cubicBezTo>
                    <a:pt x="0" y="-249"/>
                    <a:pt x="7101" y="-2138"/>
                    <a:pt x="13615" y="2943"/>
                  </a:cubicBezTo>
                  <a:lnTo>
                    <a:pt x="111070" y="71279"/>
                  </a:lnTo>
                  <a:lnTo>
                    <a:pt x="111070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577AC6E7-E9C1-492E-B7C4-9CE79EB05484}"/>
                </a:ext>
              </a:extLst>
            </p:cNvPr>
            <p:cNvSpPr/>
            <p:nvPr/>
          </p:nvSpPr>
          <p:spPr>
            <a:xfrm>
              <a:off x="5894952" y="5652330"/>
              <a:ext cx="114245" cy="150998"/>
            </a:xfrm>
            <a:custGeom>
              <a:avLst/>
              <a:gdLst>
                <a:gd name="connsiteX0" fmla="*/ 3176 w 114245"/>
                <a:gd name="connsiteY0" fmla="*/ 71279 h 150998"/>
                <a:gd name="connsiteX1" fmla="*/ 3176 w 114245"/>
                <a:gd name="connsiteY1" fmla="*/ 82028 h 150998"/>
                <a:gd name="connsiteX2" fmla="*/ 100630 w 114245"/>
                <a:gd name="connsiteY2" fmla="*/ 148344 h 150998"/>
                <a:gd name="connsiteX3" fmla="*/ 114246 w 114245"/>
                <a:gd name="connsiteY3" fmla="*/ 145152 h 150998"/>
                <a:gd name="connsiteX4" fmla="*/ 114246 w 114245"/>
                <a:gd name="connsiteY4" fmla="*/ 5614 h 150998"/>
                <a:gd name="connsiteX5" fmla="*/ 100630 w 114245"/>
                <a:gd name="connsiteY5" fmla="*/ 2943 h 150998"/>
                <a:gd name="connsiteX6" fmla="*/ 3176 w 114245"/>
                <a:gd name="connsiteY6" fmla="*/ 71279 h 150998"/>
                <a:gd name="connsiteX7" fmla="*/ 3176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3176" y="71279"/>
                  </a:moveTo>
                  <a:cubicBezTo>
                    <a:pt x="-1059" y="74276"/>
                    <a:pt x="-1059" y="79031"/>
                    <a:pt x="3176" y="82028"/>
                  </a:cubicBezTo>
                  <a:lnTo>
                    <a:pt x="100630" y="148344"/>
                  </a:lnTo>
                  <a:cubicBezTo>
                    <a:pt x="107731" y="153165"/>
                    <a:pt x="114246" y="151015"/>
                    <a:pt x="114246" y="145152"/>
                  </a:cubicBezTo>
                  <a:lnTo>
                    <a:pt x="114246" y="5614"/>
                  </a:lnTo>
                  <a:cubicBezTo>
                    <a:pt x="114246" y="-249"/>
                    <a:pt x="107145" y="-2138"/>
                    <a:pt x="100630" y="2943"/>
                  </a:cubicBezTo>
                  <a:lnTo>
                    <a:pt x="3176" y="71279"/>
                  </a:lnTo>
                  <a:lnTo>
                    <a:pt x="3176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1" name="手繪多邊形: 圖案 130">
              <a:extLst>
                <a:ext uri="{FF2B5EF4-FFF2-40B4-BE49-F238E27FC236}">
                  <a16:creationId xmlns:a16="http://schemas.microsoft.com/office/drawing/2014/main" id="{A928931C-E0FF-481A-8A8E-110745E44679}"/>
                </a:ext>
              </a:extLst>
            </p:cNvPr>
            <p:cNvSpPr/>
            <p:nvPr/>
          </p:nvSpPr>
          <p:spPr>
            <a:xfrm>
              <a:off x="5742666" y="5518573"/>
              <a:ext cx="312723" cy="85367"/>
            </a:xfrm>
            <a:custGeom>
              <a:avLst/>
              <a:gdLst>
                <a:gd name="connsiteX0" fmla="*/ 75205 w 312723"/>
                <a:gd name="connsiteY0" fmla="*/ 85303 h 85367"/>
                <a:gd name="connsiteX1" fmla="*/ 7130 w 312723"/>
                <a:gd name="connsiteY1" fmla="*/ 20290 h 85367"/>
                <a:gd name="connsiteX2" fmla="*/ 10127 w 312723"/>
                <a:gd name="connsiteY2" fmla="*/ 225 h 85367"/>
                <a:gd name="connsiteX3" fmla="*/ 304445 w 312723"/>
                <a:gd name="connsiteY3" fmla="*/ 43155 h 85367"/>
                <a:gd name="connsiteX4" fmla="*/ 301579 w 312723"/>
                <a:gd name="connsiteY4" fmla="*/ 63284 h 85367"/>
                <a:gd name="connsiteX5" fmla="*/ 258454 w 312723"/>
                <a:gd name="connsiteY5" fmla="*/ 85368 h 85367"/>
                <a:gd name="connsiteX6" fmla="*/ 75205 w 312723"/>
                <a:gd name="connsiteY6" fmla="*/ 85368 h 85367"/>
                <a:gd name="connsiteX7" fmla="*/ 75205 w 312723"/>
                <a:gd name="connsiteY7" fmla="*/ 85303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723" h="85367">
                  <a:moveTo>
                    <a:pt x="75205" y="85303"/>
                  </a:moveTo>
                  <a:lnTo>
                    <a:pt x="7130" y="20290"/>
                  </a:lnTo>
                  <a:cubicBezTo>
                    <a:pt x="-817" y="12668"/>
                    <a:pt x="-4922" y="-1990"/>
                    <a:pt x="10127" y="225"/>
                  </a:cubicBezTo>
                  <a:lnTo>
                    <a:pt x="304445" y="43155"/>
                  </a:lnTo>
                  <a:cubicBezTo>
                    <a:pt x="319428" y="45370"/>
                    <a:pt x="311351" y="58268"/>
                    <a:pt x="301579" y="63284"/>
                  </a:cubicBezTo>
                  <a:lnTo>
                    <a:pt x="258454" y="85368"/>
                  </a:lnTo>
                  <a:lnTo>
                    <a:pt x="75205" y="85368"/>
                  </a:lnTo>
                  <a:lnTo>
                    <a:pt x="75205" y="85303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2" name="手繪多邊形: 圖案 131">
              <a:extLst>
                <a:ext uri="{FF2B5EF4-FFF2-40B4-BE49-F238E27FC236}">
                  <a16:creationId xmlns:a16="http://schemas.microsoft.com/office/drawing/2014/main" id="{442B8C23-1096-4D54-93D5-5DBAE9ECFD45}"/>
                </a:ext>
              </a:extLst>
            </p:cNvPr>
            <p:cNvSpPr/>
            <p:nvPr/>
          </p:nvSpPr>
          <p:spPr>
            <a:xfrm>
              <a:off x="6020663" y="5760481"/>
              <a:ext cx="880" cy="5667"/>
            </a:xfrm>
            <a:custGeom>
              <a:avLst/>
              <a:gdLst>
                <a:gd name="connsiteX0" fmla="*/ 0 w 880"/>
                <a:gd name="connsiteY0" fmla="*/ 5667 h 5667"/>
                <a:gd name="connsiteX1" fmla="*/ 0 w 880"/>
                <a:gd name="connsiteY1" fmla="*/ 0 h 5667"/>
                <a:gd name="connsiteX2" fmla="*/ 0 w 880"/>
                <a:gd name="connsiteY2" fmla="*/ 5667 h 5667"/>
                <a:gd name="connsiteX3" fmla="*/ 0 w 880"/>
                <a:gd name="connsiteY3" fmla="*/ 5667 h 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" h="5667">
                  <a:moveTo>
                    <a:pt x="0" y="5667"/>
                  </a:moveTo>
                  <a:cubicBezTo>
                    <a:pt x="1107" y="4169"/>
                    <a:pt x="1238" y="2345"/>
                    <a:pt x="0" y="0"/>
                  </a:cubicBezTo>
                  <a:lnTo>
                    <a:pt x="0" y="5667"/>
                  </a:lnTo>
                  <a:lnTo>
                    <a:pt x="0" y="566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8829E31A-DB1A-455A-AAB8-150A50F1AC30}"/>
                </a:ext>
              </a:extLst>
            </p:cNvPr>
            <p:cNvSpPr/>
            <p:nvPr/>
          </p:nvSpPr>
          <p:spPr>
            <a:xfrm>
              <a:off x="5726214" y="5550578"/>
              <a:ext cx="73091" cy="53297"/>
            </a:xfrm>
            <a:custGeom>
              <a:avLst/>
              <a:gdLst>
                <a:gd name="connsiteX0" fmla="*/ 0 w 73091"/>
                <a:gd name="connsiteY0" fmla="*/ 53297 h 53297"/>
                <a:gd name="connsiteX1" fmla="*/ 7101 w 73091"/>
                <a:gd name="connsiteY1" fmla="*/ 4765 h 53297"/>
                <a:gd name="connsiteX2" fmla="*/ 20911 w 73091"/>
                <a:gd name="connsiteY2" fmla="*/ 4114 h 53297"/>
                <a:gd name="connsiteX3" fmla="*/ 73091 w 73091"/>
                <a:gd name="connsiteY3" fmla="*/ 53297 h 53297"/>
                <a:gd name="connsiteX4" fmla="*/ 0 w 73091"/>
                <a:gd name="connsiteY4" fmla="*/ 53297 h 53297"/>
                <a:gd name="connsiteX5" fmla="*/ 0 w 73091"/>
                <a:gd name="connsiteY5" fmla="*/ 53297 h 5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91" h="53297">
                  <a:moveTo>
                    <a:pt x="0" y="53297"/>
                  </a:moveTo>
                  <a:lnTo>
                    <a:pt x="7101" y="4765"/>
                  </a:lnTo>
                  <a:cubicBezTo>
                    <a:pt x="7947" y="-1033"/>
                    <a:pt x="15244" y="-1880"/>
                    <a:pt x="20911" y="4114"/>
                  </a:cubicBezTo>
                  <a:lnTo>
                    <a:pt x="73091" y="53297"/>
                  </a:lnTo>
                  <a:lnTo>
                    <a:pt x="0" y="53297"/>
                  </a:lnTo>
                  <a:lnTo>
                    <a:pt x="0" y="5329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1902DD71-A616-4207-8B32-E854C48EDE45}"/>
                </a:ext>
              </a:extLst>
            </p:cNvPr>
            <p:cNvSpPr/>
            <p:nvPr/>
          </p:nvSpPr>
          <p:spPr>
            <a:xfrm>
              <a:off x="6020598" y="5595866"/>
              <a:ext cx="34793" cy="149529"/>
            </a:xfrm>
            <a:custGeom>
              <a:avLst/>
              <a:gdLst>
                <a:gd name="connsiteX0" fmla="*/ 65 w 34793"/>
                <a:gd name="connsiteY0" fmla="*/ 145137 h 149529"/>
                <a:gd name="connsiteX1" fmla="*/ 651 w 34793"/>
                <a:gd name="connsiteY1" fmla="*/ 145723 h 149529"/>
                <a:gd name="connsiteX2" fmla="*/ 14592 w 34793"/>
                <a:gd name="connsiteY2" fmla="*/ 144551 h 149529"/>
                <a:gd name="connsiteX3" fmla="*/ 34722 w 34793"/>
                <a:gd name="connsiteY3" fmla="*/ 6512 h 149529"/>
                <a:gd name="connsiteX4" fmla="*/ 21628 w 34793"/>
                <a:gd name="connsiteY4" fmla="*/ 1886 h 149529"/>
                <a:gd name="connsiteX5" fmla="*/ 0 w 34793"/>
                <a:gd name="connsiteY5" fmla="*/ 12765 h 149529"/>
                <a:gd name="connsiteX6" fmla="*/ 0 w 34793"/>
                <a:gd name="connsiteY6" fmla="*/ 145137 h 149529"/>
                <a:gd name="connsiteX7" fmla="*/ 65 w 34793"/>
                <a:gd name="connsiteY7" fmla="*/ 145137 h 14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93" h="149529">
                  <a:moveTo>
                    <a:pt x="65" y="145137"/>
                  </a:moveTo>
                  <a:lnTo>
                    <a:pt x="651" y="145723"/>
                  </a:lnTo>
                  <a:cubicBezTo>
                    <a:pt x="6970" y="151521"/>
                    <a:pt x="13745" y="150349"/>
                    <a:pt x="14592" y="144551"/>
                  </a:cubicBezTo>
                  <a:lnTo>
                    <a:pt x="34722" y="6512"/>
                  </a:lnTo>
                  <a:cubicBezTo>
                    <a:pt x="35568" y="714"/>
                    <a:pt x="28793" y="-2153"/>
                    <a:pt x="21628" y="1886"/>
                  </a:cubicBezTo>
                  <a:lnTo>
                    <a:pt x="0" y="12765"/>
                  </a:lnTo>
                  <a:lnTo>
                    <a:pt x="0" y="145137"/>
                  </a:lnTo>
                  <a:lnTo>
                    <a:pt x="65" y="14513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99CD2D8E-3CF2-4FE9-8FC5-F85A17ABAF9A}"/>
              </a:ext>
            </a:extLst>
          </p:cNvPr>
          <p:cNvGrpSpPr/>
          <p:nvPr/>
        </p:nvGrpSpPr>
        <p:grpSpPr>
          <a:xfrm>
            <a:off x="6957293" y="4243494"/>
            <a:ext cx="1243981" cy="685287"/>
            <a:chOff x="5382236" y="3152426"/>
            <a:chExt cx="932986" cy="513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6" name="圖形 106">
              <a:extLst>
                <a:ext uri="{FF2B5EF4-FFF2-40B4-BE49-F238E27FC236}">
                  <a16:creationId xmlns:a16="http://schemas.microsoft.com/office/drawing/2014/main" id="{76544BAA-0990-4237-BD66-BD8C1CFE36AB}"/>
                </a:ext>
              </a:extLst>
            </p:cNvPr>
            <p:cNvGrpSpPr/>
            <p:nvPr/>
          </p:nvGrpSpPr>
          <p:grpSpPr>
            <a:xfrm>
              <a:off x="5382236" y="3398651"/>
              <a:ext cx="366237" cy="267740"/>
              <a:chOff x="9637509" y="2915693"/>
              <a:chExt cx="366237" cy="267740"/>
            </a:xfrm>
            <a:solidFill>
              <a:schemeClr val="accent1"/>
            </a:solidFill>
          </p:grpSpPr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FE9E76D6-78F3-49FB-82C0-06BCA46B400B}"/>
                  </a:ext>
                </a:extLst>
              </p:cNvPr>
              <p:cNvSpPr/>
              <p:nvPr/>
            </p:nvSpPr>
            <p:spPr>
              <a:xfrm>
                <a:off x="9637509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52" name="圖形 106">
                <a:extLst>
                  <a:ext uri="{FF2B5EF4-FFF2-40B4-BE49-F238E27FC236}">
                    <a16:creationId xmlns:a16="http://schemas.microsoft.com/office/drawing/2014/main" id="{52795A39-2F1B-4DD3-A1F9-F628FE235C31}"/>
                  </a:ext>
                </a:extLst>
              </p:cNvPr>
              <p:cNvGrpSpPr/>
              <p:nvPr/>
            </p:nvGrpSpPr>
            <p:grpSpPr>
              <a:xfrm>
                <a:off x="9647019" y="2961685"/>
                <a:ext cx="306044" cy="221748"/>
                <a:chOff x="9647019" y="2961685"/>
                <a:chExt cx="306044" cy="221748"/>
              </a:xfrm>
              <a:solidFill>
                <a:schemeClr val="accent1"/>
              </a:solidFill>
            </p:grpSpPr>
            <p:sp>
              <p:nvSpPr>
                <p:cNvPr id="154" name="手繪多邊形: 圖案 153">
                  <a:extLst>
                    <a:ext uri="{FF2B5EF4-FFF2-40B4-BE49-F238E27FC236}">
                      <a16:creationId xmlns:a16="http://schemas.microsoft.com/office/drawing/2014/main" id="{F1C41560-0DD6-4EF0-852D-257B61F39A89}"/>
                    </a:ext>
                  </a:extLst>
                </p:cNvPr>
                <p:cNvSpPr/>
                <p:nvPr/>
              </p:nvSpPr>
              <p:spPr>
                <a:xfrm>
                  <a:off x="9647019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55" name="手繪多邊形: 圖案 154">
                  <a:extLst>
                    <a:ext uri="{FF2B5EF4-FFF2-40B4-BE49-F238E27FC236}">
                      <a16:creationId xmlns:a16="http://schemas.microsoft.com/office/drawing/2014/main" id="{E98117C0-8451-488E-B8CA-EBEBBFB64A06}"/>
                    </a:ext>
                  </a:extLst>
                </p:cNvPr>
                <p:cNvSpPr/>
                <p:nvPr/>
              </p:nvSpPr>
              <p:spPr>
                <a:xfrm>
                  <a:off x="9657052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656FCF60-52C5-4CAD-BFEF-B1ECD87B1820}"/>
                  </a:ext>
                </a:extLst>
              </p:cNvPr>
              <p:cNvSpPr/>
              <p:nvPr/>
            </p:nvSpPr>
            <p:spPr>
              <a:xfrm>
                <a:off x="9656661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0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0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37" name="圖形 106">
              <a:extLst>
                <a:ext uri="{FF2B5EF4-FFF2-40B4-BE49-F238E27FC236}">
                  <a16:creationId xmlns:a16="http://schemas.microsoft.com/office/drawing/2014/main" id="{92761C02-CF44-434C-A230-CB1A5394266A}"/>
                </a:ext>
              </a:extLst>
            </p:cNvPr>
            <p:cNvGrpSpPr/>
            <p:nvPr/>
          </p:nvGrpSpPr>
          <p:grpSpPr>
            <a:xfrm>
              <a:off x="5948985" y="3398651"/>
              <a:ext cx="366237" cy="267740"/>
              <a:chOff x="10204258" y="2915693"/>
              <a:chExt cx="366237" cy="267740"/>
            </a:xfrm>
            <a:solidFill>
              <a:schemeClr val="accent1"/>
            </a:solidFill>
          </p:grpSpPr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7AB52530-8F01-4451-9382-C433C5ADFD68}"/>
                  </a:ext>
                </a:extLst>
              </p:cNvPr>
              <p:cNvSpPr/>
              <p:nvPr/>
            </p:nvSpPr>
            <p:spPr>
              <a:xfrm>
                <a:off x="10204258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47" name="圖形 106">
                <a:extLst>
                  <a:ext uri="{FF2B5EF4-FFF2-40B4-BE49-F238E27FC236}">
                    <a16:creationId xmlns:a16="http://schemas.microsoft.com/office/drawing/2014/main" id="{27BD9274-0D49-48EA-9B1B-168228E25CD4}"/>
                  </a:ext>
                </a:extLst>
              </p:cNvPr>
              <p:cNvGrpSpPr/>
              <p:nvPr/>
            </p:nvGrpSpPr>
            <p:grpSpPr>
              <a:xfrm>
                <a:off x="10213768" y="2961685"/>
                <a:ext cx="306044" cy="221748"/>
                <a:chOff x="10213768" y="2961685"/>
                <a:chExt cx="306044" cy="221748"/>
              </a:xfrm>
              <a:solidFill>
                <a:schemeClr val="accent1"/>
              </a:solidFill>
            </p:grpSpPr>
            <p:sp>
              <p:nvSpPr>
                <p:cNvPr id="149" name="手繪多邊形: 圖案 148">
                  <a:extLst>
                    <a:ext uri="{FF2B5EF4-FFF2-40B4-BE49-F238E27FC236}">
                      <a16:creationId xmlns:a16="http://schemas.microsoft.com/office/drawing/2014/main" id="{B48BDB31-4C04-4EE7-8A1C-BE1B57E7D2C9}"/>
                    </a:ext>
                  </a:extLst>
                </p:cNvPr>
                <p:cNvSpPr/>
                <p:nvPr/>
              </p:nvSpPr>
              <p:spPr>
                <a:xfrm>
                  <a:off x="10213768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50" name="手繪多邊形: 圖案 149">
                  <a:extLst>
                    <a:ext uri="{FF2B5EF4-FFF2-40B4-BE49-F238E27FC236}">
                      <a16:creationId xmlns:a16="http://schemas.microsoft.com/office/drawing/2014/main" id="{D83BBC39-C73B-46B4-89D6-D12F104BAFFF}"/>
                    </a:ext>
                  </a:extLst>
                </p:cNvPr>
                <p:cNvSpPr/>
                <p:nvPr/>
              </p:nvSpPr>
              <p:spPr>
                <a:xfrm>
                  <a:off x="10223801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AAC11411-3B75-4D07-8BE3-1250C2C26A2F}"/>
                  </a:ext>
                </a:extLst>
              </p:cNvPr>
              <p:cNvSpPr/>
              <p:nvPr/>
            </p:nvSpPr>
            <p:spPr>
              <a:xfrm>
                <a:off x="10223410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1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1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38" name="圖形 106">
              <a:extLst>
                <a:ext uri="{FF2B5EF4-FFF2-40B4-BE49-F238E27FC236}">
                  <a16:creationId xmlns:a16="http://schemas.microsoft.com/office/drawing/2014/main" id="{9C621A73-D219-4EB2-897B-8BAA0DB689C6}"/>
                </a:ext>
              </a:extLst>
            </p:cNvPr>
            <p:cNvGrpSpPr/>
            <p:nvPr/>
          </p:nvGrpSpPr>
          <p:grpSpPr>
            <a:xfrm>
              <a:off x="5413635" y="3228366"/>
              <a:ext cx="538932" cy="172109"/>
              <a:chOff x="9668908" y="2745408"/>
              <a:chExt cx="538932" cy="172109"/>
            </a:xfrm>
            <a:solidFill>
              <a:schemeClr val="accent1"/>
            </a:solidFill>
          </p:grpSpPr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A5AD4B8E-8390-4611-B7AD-BFE536244BE4}"/>
                  </a:ext>
                </a:extLst>
              </p:cNvPr>
              <p:cNvSpPr/>
              <p:nvPr/>
            </p:nvSpPr>
            <p:spPr>
              <a:xfrm>
                <a:off x="9668908" y="2745408"/>
                <a:ext cx="538932" cy="172109"/>
              </a:xfrm>
              <a:custGeom>
                <a:avLst/>
                <a:gdLst>
                  <a:gd name="connsiteX0" fmla="*/ 538933 w 538932"/>
                  <a:gd name="connsiteY0" fmla="*/ 12638 h 172109"/>
                  <a:gd name="connsiteX1" fmla="*/ 538933 w 538932"/>
                  <a:gd name="connsiteY1" fmla="*/ 159472 h 172109"/>
                  <a:gd name="connsiteX2" fmla="*/ 526295 w 538932"/>
                  <a:gd name="connsiteY2" fmla="*/ 172109 h 172109"/>
                  <a:gd name="connsiteX3" fmla="*/ 12638 w 538932"/>
                  <a:gd name="connsiteY3" fmla="*/ 172109 h 172109"/>
                  <a:gd name="connsiteX4" fmla="*/ 0 w 538932"/>
                  <a:gd name="connsiteY4" fmla="*/ 159472 h 172109"/>
                  <a:gd name="connsiteX5" fmla="*/ 0 w 538932"/>
                  <a:gd name="connsiteY5" fmla="*/ 12638 h 172109"/>
                  <a:gd name="connsiteX6" fmla="*/ 12638 w 538932"/>
                  <a:gd name="connsiteY6" fmla="*/ 0 h 172109"/>
                  <a:gd name="connsiteX7" fmla="*/ 526295 w 538932"/>
                  <a:gd name="connsiteY7" fmla="*/ 0 h 172109"/>
                  <a:gd name="connsiteX8" fmla="*/ 538933 w 538932"/>
                  <a:gd name="connsiteY8" fmla="*/ 12638 h 172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932" h="172109">
                    <a:moveTo>
                      <a:pt x="538933" y="12638"/>
                    </a:moveTo>
                    <a:lnTo>
                      <a:pt x="538933" y="159472"/>
                    </a:lnTo>
                    <a:cubicBezTo>
                      <a:pt x="538933" y="166442"/>
                      <a:pt x="533265" y="172109"/>
                      <a:pt x="526295" y="172109"/>
                    </a:cubicBezTo>
                    <a:lnTo>
                      <a:pt x="12638" y="172109"/>
                    </a:lnTo>
                    <a:cubicBezTo>
                      <a:pt x="5667" y="172109"/>
                      <a:pt x="0" y="166442"/>
                      <a:pt x="0" y="159472"/>
                    </a:cubicBezTo>
                    <a:lnTo>
                      <a:pt x="0" y="12638"/>
                    </a:lnTo>
                    <a:cubicBezTo>
                      <a:pt x="0" y="5668"/>
                      <a:pt x="5667" y="0"/>
                      <a:pt x="12638" y="0"/>
                    </a:cubicBezTo>
                    <a:lnTo>
                      <a:pt x="526295" y="0"/>
                    </a:lnTo>
                    <a:cubicBezTo>
                      <a:pt x="533265" y="65"/>
                      <a:pt x="538933" y="5668"/>
                      <a:pt x="538933" y="1263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461" cap="flat">
                <a:solidFill>
                  <a:srgbClr val="BEBEB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41" name="圖形 106">
                <a:extLst>
                  <a:ext uri="{FF2B5EF4-FFF2-40B4-BE49-F238E27FC236}">
                    <a16:creationId xmlns:a16="http://schemas.microsoft.com/office/drawing/2014/main" id="{33CC4CA4-AE73-471F-A096-B6370FF426F7}"/>
                  </a:ext>
                </a:extLst>
              </p:cNvPr>
              <p:cNvGrpSpPr/>
              <p:nvPr/>
            </p:nvGrpSpPr>
            <p:grpSpPr>
              <a:xfrm>
                <a:off x="9696177" y="2803301"/>
                <a:ext cx="277609" cy="56381"/>
                <a:chOff x="9696177" y="2803301"/>
                <a:chExt cx="277609" cy="56381"/>
              </a:xfrm>
              <a:solidFill>
                <a:schemeClr val="accent1"/>
              </a:solidFill>
            </p:grpSpPr>
            <p:sp>
              <p:nvSpPr>
                <p:cNvPr id="142" name="手繪多邊形: 圖案 141">
                  <a:extLst>
                    <a:ext uri="{FF2B5EF4-FFF2-40B4-BE49-F238E27FC236}">
                      <a16:creationId xmlns:a16="http://schemas.microsoft.com/office/drawing/2014/main" id="{DC953ADF-6F64-49F5-BF59-A77D0DB0065F}"/>
                    </a:ext>
                  </a:extLst>
                </p:cNvPr>
                <p:cNvSpPr/>
                <p:nvPr/>
              </p:nvSpPr>
              <p:spPr>
                <a:xfrm rot="-5400000">
                  <a:off x="9696177" y="280330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41A5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43" name="手繪多邊形: 圖案 142">
                  <a:extLst>
                    <a:ext uri="{FF2B5EF4-FFF2-40B4-BE49-F238E27FC236}">
                      <a16:creationId xmlns:a16="http://schemas.microsoft.com/office/drawing/2014/main" id="{CF38A666-379A-4300-89DA-A47DE44DF06A}"/>
                    </a:ext>
                  </a:extLst>
                </p:cNvPr>
                <p:cNvSpPr/>
                <p:nvPr/>
              </p:nvSpPr>
              <p:spPr>
                <a:xfrm rot="-5400000">
                  <a:off x="9769932" y="280331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FF7D00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44" name="手繪多邊形: 圖案 143">
                  <a:extLst>
                    <a:ext uri="{FF2B5EF4-FFF2-40B4-BE49-F238E27FC236}">
                      <a16:creationId xmlns:a16="http://schemas.microsoft.com/office/drawing/2014/main" id="{49EAE718-998D-4D46-9C8E-C66BE5C6EBD2}"/>
                    </a:ext>
                  </a:extLst>
                </p:cNvPr>
                <p:cNvSpPr/>
                <p:nvPr/>
              </p:nvSpPr>
              <p:spPr>
                <a:xfrm rot="-5400000">
                  <a:off x="9843685" y="280332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F438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45" name="手繪多邊形: 圖案 144">
                  <a:extLst>
                    <a:ext uri="{FF2B5EF4-FFF2-40B4-BE49-F238E27FC236}">
                      <a16:creationId xmlns:a16="http://schemas.microsoft.com/office/drawing/2014/main" id="{3B8BC2A9-FC8A-4599-B4DE-D49777EDA0BD}"/>
                    </a:ext>
                  </a:extLst>
                </p:cNvPr>
                <p:cNvSpPr/>
                <p:nvPr/>
              </p:nvSpPr>
              <p:spPr>
                <a:xfrm rot="-5400000">
                  <a:off x="9917438" y="280333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65656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</p:grp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D44DBDA9-4A6E-44A4-AA9C-486337791C1C}"/>
                </a:ext>
              </a:extLst>
            </p:cNvPr>
            <p:cNvSpPr/>
            <p:nvPr/>
          </p:nvSpPr>
          <p:spPr>
            <a:xfrm>
              <a:off x="5612713" y="3152426"/>
              <a:ext cx="672542" cy="357686"/>
            </a:xfrm>
            <a:custGeom>
              <a:avLst/>
              <a:gdLst>
                <a:gd name="connsiteX0" fmla="*/ 593914 w 672542"/>
                <a:gd name="connsiteY0" fmla="*/ 203296 h 357686"/>
                <a:gd name="connsiteX1" fmla="*/ 332037 w 672542"/>
                <a:gd name="connsiteY1" fmla="*/ 3044 h 357686"/>
                <a:gd name="connsiteX2" fmla="*/ 0 w 672542"/>
                <a:gd name="connsiteY2" fmla="*/ 164861 h 357686"/>
                <a:gd name="connsiteX3" fmla="*/ 254646 w 672542"/>
                <a:gd name="connsiteY3" fmla="*/ 73074 h 357686"/>
                <a:gd name="connsiteX4" fmla="*/ 473463 w 672542"/>
                <a:gd name="connsiteY4" fmla="*/ 225054 h 357686"/>
                <a:gd name="connsiteX5" fmla="*/ 386953 w 672542"/>
                <a:gd name="connsiteY5" fmla="*/ 240688 h 357686"/>
                <a:gd name="connsiteX6" fmla="*/ 555544 w 672542"/>
                <a:gd name="connsiteY6" fmla="*/ 357686 h 357686"/>
                <a:gd name="connsiteX7" fmla="*/ 672542 w 672542"/>
                <a:gd name="connsiteY7" fmla="*/ 189095 h 357686"/>
                <a:gd name="connsiteX8" fmla="*/ 593914 w 672542"/>
                <a:gd name="connsiteY8" fmla="*/ 203296 h 35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42" h="357686">
                  <a:moveTo>
                    <a:pt x="593914" y="203296"/>
                  </a:moveTo>
                  <a:cubicBezTo>
                    <a:pt x="549616" y="98675"/>
                    <a:pt x="452813" y="19395"/>
                    <a:pt x="332037" y="3044"/>
                  </a:cubicBezTo>
                  <a:cubicBezTo>
                    <a:pt x="194779" y="-15521"/>
                    <a:pt x="65860" y="52358"/>
                    <a:pt x="0" y="164861"/>
                  </a:cubicBezTo>
                  <a:cubicBezTo>
                    <a:pt x="62668" y="97047"/>
                    <a:pt x="156214" y="59785"/>
                    <a:pt x="254646" y="73074"/>
                  </a:cubicBezTo>
                  <a:cubicBezTo>
                    <a:pt x="351384" y="86168"/>
                    <a:pt x="430534" y="145123"/>
                    <a:pt x="473463" y="225054"/>
                  </a:cubicBezTo>
                  <a:lnTo>
                    <a:pt x="386953" y="240688"/>
                  </a:lnTo>
                  <a:lnTo>
                    <a:pt x="555544" y="357686"/>
                  </a:lnTo>
                  <a:lnTo>
                    <a:pt x="672542" y="189095"/>
                  </a:lnTo>
                  <a:lnTo>
                    <a:pt x="593914" y="203296"/>
                  </a:lnTo>
                  <a:close/>
                </a:path>
              </a:pathLst>
            </a:custGeom>
            <a:solidFill>
              <a:srgbClr val="000000"/>
            </a:solidFill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56" name="矩形: 圓角 155">
            <a:extLst>
              <a:ext uri="{FF2B5EF4-FFF2-40B4-BE49-F238E27FC236}">
                <a16:creationId xmlns:a16="http://schemas.microsoft.com/office/drawing/2014/main" id="{B0D194DC-6238-42C1-8F96-032C4AD589FF}"/>
              </a:ext>
            </a:extLst>
          </p:cNvPr>
          <p:cNvSpPr/>
          <p:nvPr/>
        </p:nvSpPr>
        <p:spPr>
          <a:xfrm>
            <a:off x="6937362" y="4985770"/>
            <a:ext cx="1290123" cy="280565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7" name="文字方塊 156">
            <a:extLst>
              <a:ext uri="{FF2B5EF4-FFF2-40B4-BE49-F238E27FC236}">
                <a16:creationId xmlns:a16="http://schemas.microsoft.com/office/drawing/2014/main" id="{73916558-DA67-4F6F-8A8E-AF3B7F879897}"/>
              </a:ext>
            </a:extLst>
          </p:cNvPr>
          <p:cNvSpPr txBox="1"/>
          <p:nvPr/>
        </p:nvSpPr>
        <p:spPr>
          <a:xfrm>
            <a:off x="6745328" y="4979994"/>
            <a:ext cx="1650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CIFS / NFS / FTP</a:t>
            </a:r>
          </a:p>
        </p:txBody>
      </p:sp>
      <p:grpSp>
        <p:nvGrpSpPr>
          <p:cNvPr id="158" name="Shape 829">
            <a:extLst>
              <a:ext uri="{FF2B5EF4-FFF2-40B4-BE49-F238E27FC236}">
                <a16:creationId xmlns:a16="http://schemas.microsoft.com/office/drawing/2014/main" id="{6AB969CD-6079-4ABD-AC43-1EB6B9539820}"/>
              </a:ext>
            </a:extLst>
          </p:cNvPr>
          <p:cNvGrpSpPr/>
          <p:nvPr/>
        </p:nvGrpSpPr>
        <p:grpSpPr>
          <a:xfrm>
            <a:off x="6832462" y="1183366"/>
            <a:ext cx="1738725" cy="850888"/>
            <a:chOff x="251519" y="2499741"/>
            <a:chExt cx="1944025" cy="9513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9" name="Shape 830">
              <a:extLst>
                <a:ext uri="{FF2B5EF4-FFF2-40B4-BE49-F238E27FC236}">
                  <a16:creationId xmlns:a16="http://schemas.microsoft.com/office/drawing/2014/main" id="{8EA26885-E25E-42EF-9CAF-2BFFED5E233C}"/>
                </a:ext>
              </a:extLst>
            </p:cNvPr>
            <p:cNvPicPr preferRelativeResize="0"/>
            <p:nvPr/>
          </p:nvPicPr>
          <p:blipFill rotWithShape="1">
            <a:blip r:embed="rId2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Shape 831">
              <a:extLst>
                <a:ext uri="{FF2B5EF4-FFF2-40B4-BE49-F238E27FC236}">
                  <a16:creationId xmlns:a16="http://schemas.microsoft.com/office/drawing/2014/main" id="{2AC81ACD-79F2-4062-BE2F-A635BBF71D6A}"/>
                </a:ext>
              </a:extLst>
            </p:cNvPr>
            <p:cNvPicPr preferRelativeResize="0"/>
            <p:nvPr/>
          </p:nvPicPr>
          <p:blipFill rotWithShape="1">
            <a:blip r:embed="rId2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Shape 832">
              <a:extLst>
                <a:ext uri="{FF2B5EF4-FFF2-40B4-BE49-F238E27FC236}">
                  <a16:creationId xmlns:a16="http://schemas.microsoft.com/office/drawing/2014/main" id="{1FCF45CB-6613-411E-A89D-C225B9CA22C3}"/>
                </a:ext>
              </a:extLst>
            </p:cNvPr>
            <p:cNvPicPr preferRelativeResize="0"/>
            <p:nvPr/>
          </p:nvPicPr>
          <p:blipFill rotWithShape="1">
            <a:blip r:embed="rId2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3003798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Shape 833">
              <a:extLst>
                <a:ext uri="{FF2B5EF4-FFF2-40B4-BE49-F238E27FC236}">
                  <a16:creationId xmlns:a16="http://schemas.microsoft.com/office/drawing/2014/main" id="{22FBD41A-A86C-4AE3-8A13-3BF18A1683EB}"/>
                </a:ext>
              </a:extLst>
            </p:cNvPr>
            <p:cNvPicPr preferRelativeResize="0"/>
            <p:nvPr/>
          </p:nvPicPr>
          <p:blipFill rotWithShape="1">
            <a:blip r:embed="rId2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Shape 834">
              <a:extLst>
                <a:ext uri="{FF2B5EF4-FFF2-40B4-BE49-F238E27FC236}">
                  <a16:creationId xmlns:a16="http://schemas.microsoft.com/office/drawing/2014/main" id="{6E2B8E3F-DE88-44DA-AF83-FCFFCF457C5C}"/>
                </a:ext>
              </a:extLst>
            </p:cNvPr>
            <p:cNvPicPr preferRelativeResize="0"/>
            <p:nvPr/>
          </p:nvPicPr>
          <p:blipFill rotWithShape="1">
            <a:blip r:embed="rId2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Shape 835">
              <a:extLst>
                <a:ext uri="{FF2B5EF4-FFF2-40B4-BE49-F238E27FC236}">
                  <a16:creationId xmlns:a16="http://schemas.microsoft.com/office/drawing/2014/main" id="{D5985948-55FA-4A34-902A-C546D25827BF}"/>
                </a:ext>
              </a:extLst>
            </p:cNvPr>
            <p:cNvPicPr preferRelativeResize="0"/>
            <p:nvPr/>
          </p:nvPicPr>
          <p:blipFill rotWithShape="1">
            <a:blip r:embed="rId2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Shape 836">
              <a:extLst>
                <a:ext uri="{FF2B5EF4-FFF2-40B4-BE49-F238E27FC236}">
                  <a16:creationId xmlns:a16="http://schemas.microsoft.com/office/drawing/2014/main" id="{6B48AA31-6937-4653-BF20-1C752934656C}"/>
                </a:ext>
              </a:extLst>
            </p:cNvPr>
            <p:cNvPicPr preferRelativeResize="0"/>
            <p:nvPr/>
          </p:nvPicPr>
          <p:blipFill rotWithShape="1">
            <a:blip r:embed="rId2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9" name="圖形 168">
            <a:extLst>
              <a:ext uri="{FF2B5EF4-FFF2-40B4-BE49-F238E27FC236}">
                <a16:creationId xmlns:a16="http://schemas.microsoft.com/office/drawing/2014/main" id="{879E94D5-EEF2-48AA-A9B0-E2595339CD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59040" y="4738360"/>
            <a:ext cx="263407" cy="819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2" name="矩形: 圓角 171">
            <a:extLst>
              <a:ext uri="{FF2B5EF4-FFF2-40B4-BE49-F238E27FC236}">
                <a16:creationId xmlns:a16="http://schemas.microsoft.com/office/drawing/2014/main" id="{8AF8D4AD-6B45-4088-B525-01D0537B3FA6}"/>
              </a:ext>
            </a:extLst>
          </p:cNvPr>
          <p:cNvSpPr/>
          <p:nvPr/>
        </p:nvSpPr>
        <p:spPr>
          <a:xfrm>
            <a:off x="9729744" y="4497070"/>
            <a:ext cx="1171675" cy="276997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7" name="圖片 106">
            <a:extLst>
              <a:ext uri="{FF2B5EF4-FFF2-40B4-BE49-F238E27FC236}">
                <a16:creationId xmlns:a16="http://schemas.microsoft.com/office/drawing/2014/main" id="{8782B0F8-14F6-4B1F-8C05-15A40312BE8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7441" y="4384726"/>
            <a:ext cx="498391" cy="498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0483D82A-9977-4327-9585-90A2B0E6497E}"/>
              </a:ext>
            </a:extLst>
          </p:cNvPr>
          <p:cNvSpPr txBox="1"/>
          <p:nvPr/>
        </p:nvSpPr>
        <p:spPr>
          <a:xfrm>
            <a:off x="10039420" y="4474166"/>
            <a:ext cx="993483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纽约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73" name="矩形: 圓角 172">
            <a:extLst>
              <a:ext uri="{FF2B5EF4-FFF2-40B4-BE49-F238E27FC236}">
                <a16:creationId xmlns:a16="http://schemas.microsoft.com/office/drawing/2014/main" id="{F7640708-0A46-4B1D-B3B7-189AFFC8C3B5}"/>
              </a:ext>
            </a:extLst>
          </p:cNvPr>
          <p:cNvSpPr/>
          <p:nvPr/>
        </p:nvSpPr>
        <p:spPr>
          <a:xfrm>
            <a:off x="9729744" y="5839685"/>
            <a:ext cx="1171675" cy="276997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2" name="圖片 111">
            <a:extLst>
              <a:ext uri="{FF2B5EF4-FFF2-40B4-BE49-F238E27FC236}">
                <a16:creationId xmlns:a16="http://schemas.microsoft.com/office/drawing/2014/main" id="{64658C66-A75B-42E5-90E7-025B2EF6EC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116" y="5660614"/>
            <a:ext cx="498391" cy="498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06CD4A67-BD52-494F-AD01-073DA4597ABA}"/>
              </a:ext>
            </a:extLst>
          </p:cNvPr>
          <p:cNvSpPr txBox="1"/>
          <p:nvPr/>
        </p:nvSpPr>
        <p:spPr>
          <a:xfrm>
            <a:off x="10147992" y="5831277"/>
            <a:ext cx="779483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北京</a:t>
            </a:r>
          </a:p>
        </p:txBody>
      </p:sp>
      <p:sp>
        <p:nvSpPr>
          <p:cNvPr id="174" name="矩形: 圓角 173">
            <a:extLst>
              <a:ext uri="{FF2B5EF4-FFF2-40B4-BE49-F238E27FC236}">
                <a16:creationId xmlns:a16="http://schemas.microsoft.com/office/drawing/2014/main" id="{BA6442C9-8728-4F38-BBE9-4647D79E9300}"/>
              </a:ext>
            </a:extLst>
          </p:cNvPr>
          <p:cNvSpPr/>
          <p:nvPr/>
        </p:nvSpPr>
        <p:spPr>
          <a:xfrm>
            <a:off x="2335202" y="3465555"/>
            <a:ext cx="1171675" cy="276997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B6BF5107-C096-48A0-968B-0B58B907FD6F}"/>
              </a:ext>
            </a:extLst>
          </p:cNvPr>
          <p:cNvSpPr txBox="1"/>
          <p:nvPr/>
        </p:nvSpPr>
        <p:spPr>
          <a:xfrm>
            <a:off x="2503389" y="3419389"/>
            <a:ext cx="865301" cy="3282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3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Taipei</a:t>
            </a:r>
            <a:endParaRPr lang="zh-TW" altLang="en-US" sz="1533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5" name="矩形: 圓角 174">
            <a:extLst>
              <a:ext uri="{FF2B5EF4-FFF2-40B4-BE49-F238E27FC236}">
                <a16:creationId xmlns:a16="http://schemas.microsoft.com/office/drawing/2014/main" id="{83F7420D-4EB7-4999-B3BE-F1170E71E050}"/>
              </a:ext>
            </a:extLst>
          </p:cNvPr>
          <p:cNvSpPr/>
          <p:nvPr/>
        </p:nvSpPr>
        <p:spPr>
          <a:xfrm>
            <a:off x="2086224" y="5533586"/>
            <a:ext cx="1171675" cy="276997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6" name="文字方塊 175">
            <a:extLst>
              <a:ext uri="{FF2B5EF4-FFF2-40B4-BE49-F238E27FC236}">
                <a16:creationId xmlns:a16="http://schemas.microsoft.com/office/drawing/2014/main" id="{EF348650-EA93-4540-93FA-A7A3AA5F69C5}"/>
              </a:ext>
            </a:extLst>
          </p:cNvPr>
          <p:cNvSpPr txBox="1"/>
          <p:nvPr/>
        </p:nvSpPr>
        <p:spPr>
          <a:xfrm>
            <a:off x="2254411" y="5487420"/>
            <a:ext cx="865301" cy="3282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3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Taipei</a:t>
            </a:r>
            <a:endParaRPr lang="zh-TW" altLang="en-US" sz="1533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8" name="圖片 67" descr="一張含有 畫畫 的圖片&#10;&#10;自動產生的描述">
            <a:extLst>
              <a:ext uri="{FF2B5EF4-FFF2-40B4-BE49-F238E27FC236}">
                <a16:creationId xmlns:a16="http://schemas.microsoft.com/office/drawing/2014/main" id="{CF9DE27D-31B4-4B41-8F5A-437C5EB926D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381" y="5169005"/>
            <a:ext cx="365783" cy="365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圖片 165" descr="一張含有 電子用品, 監視器, 坐, 黑色 的圖片&#10;&#10;自動產生的描述">
            <a:extLst>
              <a:ext uri="{FF2B5EF4-FFF2-40B4-BE49-F238E27FC236}">
                <a16:creationId xmlns:a16="http://schemas.microsoft.com/office/drawing/2014/main" id="{C030BC60-DDAD-44B7-834B-491D0454AB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9281" y="2579919"/>
            <a:ext cx="784387" cy="1142576"/>
          </a:xfrm>
          <a:prstGeom prst="rect">
            <a:avLst/>
          </a:prstGeom>
        </p:spPr>
      </p:pic>
      <p:pic>
        <p:nvPicPr>
          <p:cNvPr id="65" name="圖片 64" descr="一張含有 畫畫 的圖片&#10;&#10;自動產生的描述">
            <a:extLst>
              <a:ext uri="{FF2B5EF4-FFF2-40B4-BE49-F238E27FC236}">
                <a16:creationId xmlns:a16="http://schemas.microsoft.com/office/drawing/2014/main" id="{9A435CC0-BE76-4F11-9B77-EB0C460FFBF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818" y="3134118"/>
            <a:ext cx="365783" cy="365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702585BE-951E-4A64-A5EA-9C149C5490E0}"/>
              </a:ext>
            </a:extLst>
          </p:cNvPr>
          <p:cNvSpPr/>
          <p:nvPr/>
        </p:nvSpPr>
        <p:spPr>
          <a:xfrm>
            <a:off x="5392622" y="3550516"/>
            <a:ext cx="710596" cy="313587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4A7BB382-7579-4F50-A8F2-9AEA6116A655}"/>
              </a:ext>
            </a:extLst>
          </p:cNvPr>
          <p:cNvSpPr txBox="1"/>
          <p:nvPr/>
        </p:nvSpPr>
        <p:spPr>
          <a:xfrm>
            <a:off x="5380098" y="3523403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qdff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5555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684F1-E37C-FF4E-88FE-60F1943F4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55" y="383807"/>
            <a:ext cx="11896645" cy="749691"/>
          </a:xfrm>
        </p:spPr>
        <p:txBody>
          <a:bodyPr>
            <a:noAutofit/>
          </a:bodyPr>
          <a:lstStyle/>
          <a:p>
            <a:r>
              <a:rPr lang="en-US" altLang="zh-TW"/>
              <a:t>Virtualization Station</a:t>
            </a:r>
            <a:r>
              <a:rPr lang="zh-TW" altLang="en-US"/>
              <a:t> 虚拟机工作站让一机多用途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1B4C9598-C693-1741-AEA1-082C48790B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322" y="1761192"/>
            <a:ext cx="7929539" cy="464395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291DE47-6C2C-294D-8CD4-A57C077C545A}"/>
              </a:ext>
            </a:extLst>
          </p:cNvPr>
          <p:cNvSpPr/>
          <p:nvPr/>
        </p:nvSpPr>
        <p:spPr>
          <a:xfrm>
            <a:off x="375676" y="2413275"/>
            <a:ext cx="4944437" cy="9916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350"/>
              </a:lnSpc>
            </a:pPr>
            <a:r>
              <a:rPr lang="en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Virtualization Station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允许您在 </a:t>
            </a:r>
            <a:r>
              <a:rPr lang="en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Turbo NAS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上建立虚拟机器来安装 </a:t>
            </a:r>
            <a:r>
              <a:rPr lang="en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</a:t>
            </a:r>
            <a:r>
              <a:rPr lang="zh-TW" altLang="e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Linux</a:t>
            </a:r>
            <a:r>
              <a:rPr lang="zh-TW" altLang="e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UNIX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 </a:t>
            </a:r>
            <a:r>
              <a:rPr lang="en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Android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等操作系统：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B6CDE0A-49E8-4166-A721-802D4C4DBF46}"/>
              </a:ext>
            </a:extLst>
          </p:cNvPr>
          <p:cNvSpPr/>
          <p:nvPr/>
        </p:nvSpPr>
        <p:spPr>
          <a:xfrm>
            <a:off x="376408" y="3528583"/>
            <a:ext cx="4830137" cy="194688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0975" indent="-180975">
              <a:lnSpc>
                <a:spcPts val="23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zh-TW" altLang="en-US"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使用远程桌面或 </a:t>
            </a:r>
            <a:r>
              <a:rPr lang="en" altLang="zh-TW"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HDMI </a:t>
            </a:r>
            <a:r>
              <a:rPr lang="zh-TW" altLang="en-US"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输出 </a:t>
            </a:r>
            <a:r>
              <a:rPr lang="en-US" altLang="zh-TW"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</a:t>
            </a:r>
            <a:r>
              <a:rPr lang="en" altLang="zh-TW"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</a:t>
            </a:r>
            <a:r>
              <a:rPr lang="zh-TW" altLang="en-US"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键盘和鼠标的方式来操作虚拟机</a:t>
            </a:r>
            <a:endParaRPr 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lnSpc>
                <a:spcPts val="23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zh-TW" altLang="en-US"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虚拟机导入导出</a:t>
            </a:r>
            <a:endParaRPr 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  <a:p>
            <a:pPr marL="180975" indent="-180975">
              <a:lnSpc>
                <a:spcPts val="23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zh-TW" altLang="en-US"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轻松创建 </a:t>
            </a:r>
            <a:r>
              <a:rPr lang="en" altLang="zh-TW"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VM </a:t>
            </a:r>
            <a:r>
              <a:rPr lang="zh-TW" altLang="en-US"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备份和还原任务或系统缓照</a:t>
            </a:r>
            <a:endParaRPr 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180975" indent="-180975">
              <a:lnSpc>
                <a:spcPts val="23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zh-TW" altLang="en-US"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虚拟交换器：支持多种网络模式</a:t>
            </a:r>
            <a:endParaRPr 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180975" indent="-180975">
              <a:lnSpc>
                <a:spcPts val="23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zh-TW" altLang="en-US"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支持 </a:t>
            </a:r>
            <a:r>
              <a:rPr lang="en" altLang="zh-TW"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</a:t>
            </a:r>
            <a:r>
              <a:rPr lang="zh-TW" altLang="en-US"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设备连入</a:t>
            </a:r>
            <a:endParaRPr 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3797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圓角矩形 53"/>
          <p:cNvSpPr/>
          <p:nvPr/>
        </p:nvSpPr>
        <p:spPr>
          <a:xfrm>
            <a:off x="5314202" y="4892701"/>
            <a:ext cx="4613570" cy="1646725"/>
          </a:xfrm>
          <a:prstGeom prst="roundRect">
            <a:avLst>
              <a:gd name="adj" fmla="val 10545"/>
            </a:avLst>
          </a:prstGeom>
          <a:gradFill flip="none" rotWithShape="1">
            <a:gsLst>
              <a:gs pos="0">
                <a:srgbClr val="7030A0"/>
              </a:gs>
              <a:gs pos="100000">
                <a:srgbClr val="002A7E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E0495728-5284-2243-8533-B93F68E25479}"/>
              </a:ext>
            </a:extLst>
          </p:cNvPr>
          <p:cNvSpPr txBox="1"/>
          <p:nvPr/>
        </p:nvSpPr>
        <p:spPr>
          <a:xfrm>
            <a:off x="5862984" y="5225471"/>
            <a:ext cx="3799396" cy="1255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1294" indent="-241294" fontAlgn="base">
              <a:lnSpc>
                <a:spcPts val="3067"/>
              </a:lnSpc>
              <a:buFont typeface="Arial" pitchFamily="34" charset="0"/>
              <a:buChar char="•"/>
            </a:pPr>
            <a:r>
              <a:rPr lang="en-US" altLang="zh-Hant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Surveillance Station 5.1</a:t>
            </a:r>
          </a:p>
          <a:p>
            <a:pPr marL="241294" indent="-241294" fontAlgn="base">
              <a:lnSpc>
                <a:spcPts val="3067"/>
              </a:lnSpc>
              <a:buFont typeface="Arial" pitchFamily="34" charset="0"/>
              <a:buChar char="•"/>
            </a:pPr>
            <a:r>
              <a:rPr lang="en-US" altLang="zh-Hant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路免费频道</a:t>
            </a:r>
          </a:p>
          <a:p>
            <a:pPr marL="241294" indent="-241294" fontAlgn="base">
              <a:lnSpc>
                <a:spcPts val="3067"/>
              </a:lnSpc>
              <a:buFont typeface="Arial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40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路最高总频道数扩充</a:t>
            </a:r>
          </a:p>
        </p:txBody>
      </p:sp>
      <p:pic>
        <p:nvPicPr>
          <p:cNvPr id="24" name="圖片 23" descr="00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9765" y="5009260"/>
            <a:ext cx="1055244" cy="1055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B9B2E9-437B-E74B-95F3-68CBBB15D7F4}"/>
              </a:ext>
            </a:extLst>
          </p:cNvPr>
          <p:cNvSpPr txBox="1"/>
          <p:nvPr/>
        </p:nvSpPr>
        <p:spPr>
          <a:xfrm>
            <a:off x="5645544" y="1380366"/>
            <a:ext cx="3900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内存需求为 </a:t>
            </a:r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4GB RAM</a:t>
            </a:r>
            <a:r>
              <a:rPr lang="en-US" altLang="zh-CN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或以上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E57F13-44DB-F644-8A3C-E4B12FAE2D95}"/>
              </a:ext>
            </a:extLst>
          </p:cNvPr>
          <p:cNvSpPr txBox="1"/>
          <p:nvPr/>
        </p:nvSpPr>
        <p:spPr>
          <a:xfrm>
            <a:off x="5849389" y="4939855"/>
            <a:ext cx="3690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内存需求适合 </a:t>
            </a:r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2GB RAM </a:t>
            </a:r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机型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10BA139-7C76-4B4D-AF79-9FC7B36EC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QVR Pro </a:t>
            </a:r>
            <a:r>
              <a:rPr lang="zh-CN" altLang="en-US"/>
              <a:t>监控应用，守护环境安全</a:t>
            </a:r>
            <a:endParaRPr lang="zh-TW" altLang="en-US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4CAD6709-139F-4268-90DD-073748DEA2E8}"/>
              </a:ext>
            </a:extLst>
          </p:cNvPr>
          <p:cNvSpPr/>
          <p:nvPr/>
        </p:nvSpPr>
        <p:spPr>
          <a:xfrm>
            <a:off x="3813917" y="1878432"/>
            <a:ext cx="6190953" cy="57869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02A7E"/>
              </a:gs>
              <a:gs pos="0">
                <a:srgbClr val="00A1DA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9BAEE1FF-DAE5-47DC-B341-27FEAC3B73BA}"/>
              </a:ext>
            </a:extLst>
          </p:cNvPr>
          <p:cNvSpPr/>
          <p:nvPr/>
        </p:nvSpPr>
        <p:spPr>
          <a:xfrm>
            <a:off x="3813917" y="2604336"/>
            <a:ext cx="6190953" cy="57869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02A7E"/>
              </a:gs>
              <a:gs pos="0">
                <a:srgbClr val="00A1DA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BD8EF6D1-45D0-4BC4-9348-718E4B815DF2}"/>
              </a:ext>
            </a:extLst>
          </p:cNvPr>
          <p:cNvSpPr/>
          <p:nvPr/>
        </p:nvSpPr>
        <p:spPr>
          <a:xfrm>
            <a:off x="3813917" y="3330240"/>
            <a:ext cx="6190953" cy="57869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02A7E"/>
              </a:gs>
              <a:gs pos="0">
                <a:srgbClr val="00A1DA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A18A6A8F-DB7C-4B70-B4CA-23A6BFD6BAFB}"/>
              </a:ext>
            </a:extLst>
          </p:cNvPr>
          <p:cNvSpPr/>
          <p:nvPr/>
        </p:nvSpPr>
        <p:spPr>
          <a:xfrm>
            <a:off x="3813917" y="4056144"/>
            <a:ext cx="6190953" cy="57869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02A7E"/>
              </a:gs>
              <a:gs pos="0">
                <a:srgbClr val="00A1DA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10C3E9-C1DD-A44A-ACA2-B606F0B7A1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26" y="1254580"/>
            <a:ext cx="4676804" cy="4219292"/>
          </a:xfrm>
          <a:prstGeom prst="rect">
            <a:avLst/>
          </a:prstGeom>
        </p:spPr>
      </p:pic>
      <p:pic>
        <p:nvPicPr>
          <p:cNvPr id="25" name="圖片 24" descr="00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9765" y="1428475"/>
            <a:ext cx="1071197" cy="1069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041CDBB1-8D82-8F41-B72E-F86A635A9676}"/>
              </a:ext>
            </a:extLst>
          </p:cNvPr>
          <p:cNvSpPr/>
          <p:nvPr/>
        </p:nvSpPr>
        <p:spPr>
          <a:xfrm>
            <a:off x="5658797" y="1996643"/>
            <a:ext cx="44704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5,000+ </a:t>
            </a:r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支兼容网络摄影机</a:t>
            </a:r>
            <a:endParaRPr lang="en-US" altLang="zh-TW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041CDBB1-8D82-8F41-B72E-F86A635A9676}"/>
              </a:ext>
            </a:extLst>
          </p:cNvPr>
          <p:cNvSpPr/>
          <p:nvPr/>
        </p:nvSpPr>
        <p:spPr>
          <a:xfrm>
            <a:off x="5658797" y="2730631"/>
            <a:ext cx="44704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8 </a:t>
            </a:r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路免费摄影机频道</a:t>
            </a:r>
            <a:endParaRPr lang="en-US" altLang="zh-TW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041CDBB1-8D82-8F41-B72E-F86A635A9676}"/>
              </a:ext>
            </a:extLst>
          </p:cNvPr>
          <p:cNvSpPr/>
          <p:nvPr/>
        </p:nvSpPr>
        <p:spPr>
          <a:xfrm>
            <a:off x="5658796" y="3441050"/>
            <a:ext cx="38815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zh-CN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CN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路建议最高摄影机频道使用数</a:t>
            </a:r>
            <a:endParaRPr lang="en-US" altLang="zh-TW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041CDBB1-8D82-8F41-B72E-F86A635A9676}"/>
              </a:ext>
            </a:extLst>
          </p:cNvPr>
          <p:cNvSpPr/>
          <p:nvPr/>
        </p:nvSpPr>
        <p:spPr>
          <a:xfrm>
            <a:off x="5658797" y="4166797"/>
            <a:ext cx="44704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QUSBCam2</a:t>
            </a:r>
            <a:r>
              <a:rPr lang="en-US" altLang="zh-CN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观看 </a:t>
            </a:r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USB </a:t>
            </a:r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摄影机影像</a:t>
            </a:r>
            <a:endParaRPr lang="en-US" sz="200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23801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9D77C375-4089-46B6-A3B5-6A5C5F44D8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323" y="2306598"/>
            <a:ext cx="5262282" cy="1303338"/>
          </a:xfrm>
        </p:spPr>
        <p:txBody>
          <a:bodyPr>
            <a:noAutofit/>
          </a:bodyPr>
          <a:lstStyle/>
          <a:p>
            <a:pPr>
              <a:lnSpc>
                <a:spcPts val="8500"/>
              </a:lnSpc>
            </a:pPr>
            <a:r>
              <a:rPr lang="zh-CN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超值硬件配置</a:t>
            </a:r>
            <a:br>
              <a:rPr lang="zh-CN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十八般武艺样样行</a:t>
            </a:r>
            <a:endParaRPr lang="zh-TW" altLang="en-US" sz="4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3ED445DF-42F9-47A6-B030-973848F2CC5D}"/>
              </a:ext>
            </a:extLst>
          </p:cNvPr>
          <p:cNvGrpSpPr/>
          <p:nvPr/>
        </p:nvGrpSpPr>
        <p:grpSpPr>
          <a:xfrm>
            <a:off x="6200499" y="4795331"/>
            <a:ext cx="5076266" cy="2129904"/>
            <a:chOff x="6322357" y="4244002"/>
            <a:chExt cx="5076266" cy="2433918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54293C1E-226A-472B-8D88-76EFB078F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 flipV="1">
              <a:off x="6322357" y="4244002"/>
              <a:ext cx="5076266" cy="2433918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1F9FCE9B-0D31-4967-8542-98C1431C8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 flipV="1">
              <a:off x="6322357" y="4244002"/>
              <a:ext cx="5076266" cy="2433918"/>
            </a:xfrm>
            <a:prstGeom prst="rect">
              <a:avLst/>
            </a:prstGeom>
          </p:spPr>
        </p:pic>
      </p:grpSp>
      <p:pic>
        <p:nvPicPr>
          <p:cNvPr id="3" name="圖片 2" descr="一張含有 桌, 坐, 電腦, 白色 的圖片&#10;&#10;自動產生的描述">
            <a:extLst>
              <a:ext uri="{FF2B5EF4-FFF2-40B4-BE49-F238E27FC236}">
                <a16:creationId xmlns:a16="http://schemas.microsoft.com/office/drawing/2014/main" id="{46DD999C-741C-4921-80CF-F536B9D383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3396" y="1187412"/>
            <a:ext cx="4850472" cy="5249657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5D79BE9-83DB-4993-B32E-9E15E2405D61}"/>
              </a:ext>
            </a:extLst>
          </p:cNvPr>
          <p:cNvSpPr txBox="1"/>
          <p:nvPr/>
        </p:nvSpPr>
        <p:spPr>
          <a:xfrm>
            <a:off x="1834546" y="4883475"/>
            <a:ext cx="1801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b="1">
                <a:solidFill>
                  <a:schemeClr val="bg1"/>
                </a:solidFill>
              </a:rPr>
              <a:t>TS-453Dmini</a:t>
            </a:r>
            <a:endParaRPr kumimoji="1" lang="zh-TW" alt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619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36CE7D01-59CB-4844-8BF7-C9801AEF1136}"/>
              </a:ext>
            </a:extLst>
          </p:cNvPr>
          <p:cNvSpPr/>
          <p:nvPr/>
        </p:nvSpPr>
        <p:spPr>
          <a:xfrm>
            <a:off x="0" y="866274"/>
            <a:ext cx="12192000" cy="5991726"/>
          </a:xfrm>
          <a:prstGeom prst="rect">
            <a:avLst/>
          </a:prstGeom>
          <a:gradFill flip="none" rotWithShape="1">
            <a:gsLst>
              <a:gs pos="0">
                <a:srgbClr val="73E3F9">
                  <a:alpha val="0"/>
                </a:srgbClr>
              </a:gs>
              <a:gs pos="100000">
                <a:srgbClr val="73E3F9"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2FD433A-24A6-4932-8BDD-D0E6E90D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利用 </a:t>
            </a:r>
            <a:r>
              <a:rPr lang="en-US" altLang="zh-TW"/>
              <a:t>Virtual JBOD </a:t>
            </a:r>
            <a:r>
              <a:rPr lang="zh-TW" altLang="en-US"/>
              <a:t>扩充 </a:t>
            </a:r>
            <a:r>
              <a:rPr lang="en-US" altLang="zh-TW"/>
              <a:t>NAS </a:t>
            </a:r>
            <a:r>
              <a:rPr lang="zh-TW" altLang="en-US"/>
              <a:t>容量</a:t>
            </a:r>
          </a:p>
        </p:txBody>
      </p:sp>
      <p:cxnSp>
        <p:nvCxnSpPr>
          <p:cNvPr id="23" name="肘形接點 22"/>
          <p:cNvCxnSpPr>
            <a:cxnSpLocks/>
          </p:cNvCxnSpPr>
          <p:nvPr/>
        </p:nvCxnSpPr>
        <p:spPr>
          <a:xfrm>
            <a:off x="3509075" y="4531929"/>
            <a:ext cx="5130660" cy="746923"/>
          </a:xfrm>
          <a:prstGeom prst="bentConnector3">
            <a:avLst>
              <a:gd name="adj1" fmla="val 50000"/>
            </a:avLst>
          </a:prstGeom>
          <a:ln w="19050" cap="flat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/>
          <p:cNvCxnSpPr>
            <a:cxnSpLocks/>
          </p:cNvCxnSpPr>
          <p:nvPr/>
        </p:nvCxnSpPr>
        <p:spPr>
          <a:xfrm flipV="1">
            <a:off x="5114280" y="3209486"/>
            <a:ext cx="3025575" cy="1162523"/>
          </a:xfrm>
          <a:prstGeom prst="bentConnector3">
            <a:avLst>
              <a:gd name="adj1" fmla="val 26222"/>
            </a:avLst>
          </a:prstGeom>
          <a:ln w="1905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57927" y="3556678"/>
            <a:ext cx="2784309" cy="663890"/>
          </a:xfrm>
          <a:prstGeom prst="rect">
            <a:avLst/>
          </a:prstGeom>
          <a:noFill/>
        </p:spPr>
        <p:txBody>
          <a:bodyPr wrap="square" lIns="121908" tIns="60955" rIns="121908" bIns="60955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2.5GbE / 1GbE</a:t>
            </a:r>
          </a:p>
          <a:p>
            <a:pPr>
              <a:lnSpc>
                <a:spcPts val="2200"/>
              </a:lnSpc>
            </a:pPr>
            <a:r>
              <a:rPr 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iSCSI VJBOD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联机</a:t>
            </a:r>
            <a:endParaRPr 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4277" y="1996283"/>
            <a:ext cx="3235527" cy="20225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 descr="D:\結案\20170110_PPTNetwork Management and virtual switch\Links\46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088" y="4078820"/>
            <a:ext cx="2662839" cy="7396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0CC35B-65BC-5B4D-8F25-29BFD1CA7E15}"/>
              </a:ext>
            </a:extLst>
          </p:cNvPr>
          <p:cNvSpPr txBox="1"/>
          <p:nvPr/>
        </p:nvSpPr>
        <p:spPr>
          <a:xfrm>
            <a:off x="8969523" y="5732616"/>
            <a:ext cx="100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TS-963N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15037C-D429-4040-9216-570E94FD4B65}"/>
              </a:ext>
            </a:extLst>
          </p:cNvPr>
          <p:cNvSpPr txBox="1"/>
          <p:nvPr/>
        </p:nvSpPr>
        <p:spPr>
          <a:xfrm>
            <a:off x="9059457" y="2336066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TS-832XU</a:t>
            </a:r>
          </a:p>
        </p:txBody>
      </p:sp>
      <p:sp>
        <p:nvSpPr>
          <p:cNvPr id="9" name="橢圓 8"/>
          <p:cNvSpPr/>
          <p:nvPr/>
        </p:nvSpPr>
        <p:spPr>
          <a:xfrm>
            <a:off x="4318116" y="2978881"/>
            <a:ext cx="1172423" cy="1172575"/>
          </a:xfrm>
          <a:prstGeom prst="ellipse">
            <a:avLst/>
          </a:prstGeom>
          <a:gradFill>
            <a:gsLst>
              <a:gs pos="100000">
                <a:srgbClr val="002A7E"/>
              </a:gs>
              <a:gs pos="0">
                <a:srgbClr val="00A1DA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 descr="VJB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31406" y="3181175"/>
            <a:ext cx="796388" cy="699997"/>
          </a:xfrm>
          <a:prstGeom prst="rect">
            <a:avLst/>
          </a:prstGeom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CFEB6E58-E78A-4984-86E1-B810E6D80AB5}"/>
              </a:ext>
            </a:extLst>
          </p:cNvPr>
          <p:cNvSpPr/>
          <p:nvPr/>
        </p:nvSpPr>
        <p:spPr>
          <a:xfrm>
            <a:off x="4205383" y="1684093"/>
            <a:ext cx="3817165" cy="57869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02A7E"/>
              </a:gs>
              <a:gs pos="0">
                <a:srgbClr val="00A1DA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A79A2AF-CEAB-4EE7-AF90-00CEECC41AB6}"/>
              </a:ext>
            </a:extLst>
          </p:cNvPr>
          <p:cNvSpPr/>
          <p:nvPr/>
        </p:nvSpPr>
        <p:spPr>
          <a:xfrm>
            <a:off x="4500147" y="1736057"/>
            <a:ext cx="31917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最高 </a:t>
            </a:r>
            <a:r>
              <a:rPr lang="en-US" altLang="zh-CN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8</a:t>
            </a:r>
            <a:r>
              <a:rPr lang="en-US" altLang="zh-CN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个</a:t>
            </a:r>
            <a:r>
              <a:rPr lang="zh-CN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CN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VJBOD </a:t>
            </a:r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联机</a:t>
            </a:r>
            <a:endParaRPr lang="zh-TW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18" name="圖片 17" descr="一張含有 電子用品, 監視器, 坐, 黑色 的圖片&#10;&#10;自動產生的描述">
            <a:extLst>
              <a:ext uri="{FF2B5EF4-FFF2-40B4-BE49-F238E27FC236}">
                <a16:creationId xmlns:a16="http://schemas.microsoft.com/office/drawing/2014/main" id="{48012EC0-F92E-4FC7-BA94-DE516E72FC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992" y="1495289"/>
            <a:ext cx="3464884" cy="5047118"/>
          </a:xfrm>
          <a:prstGeom prst="rect">
            <a:avLst/>
          </a:prstGeom>
        </p:spPr>
      </p:pic>
      <p:sp>
        <p:nvSpPr>
          <p:cNvPr id="17" name="TextBox 30">
            <a:extLst>
              <a:ext uri="{FF2B5EF4-FFF2-40B4-BE49-F238E27FC236}">
                <a16:creationId xmlns:a16="http://schemas.microsoft.com/office/drawing/2014/main" id="{136E278B-DCA6-CB4E-A84D-D803E2E7DF7B}"/>
              </a:ext>
            </a:extLst>
          </p:cNvPr>
          <p:cNvSpPr txBox="1"/>
          <p:nvPr/>
        </p:nvSpPr>
        <p:spPr>
          <a:xfrm>
            <a:off x="1761889" y="6203853"/>
            <a:ext cx="1378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TS-453Dmini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7916E45-E2B0-D44A-84A9-44B980FD33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436" y="4286131"/>
            <a:ext cx="2458072" cy="153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893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:a16="http://schemas.microsoft.com/office/drawing/2014/main" id="{A58137FD-B405-43F6-B2BA-6874536677D6}"/>
              </a:ext>
            </a:extLst>
          </p:cNvPr>
          <p:cNvSpPr/>
          <p:nvPr/>
        </p:nvSpPr>
        <p:spPr>
          <a:xfrm>
            <a:off x="0" y="866274"/>
            <a:ext cx="12192000" cy="5991726"/>
          </a:xfrm>
          <a:prstGeom prst="rect">
            <a:avLst/>
          </a:prstGeom>
          <a:gradFill flip="none" rotWithShape="1">
            <a:gsLst>
              <a:gs pos="0">
                <a:srgbClr val="73E3F9">
                  <a:alpha val="0"/>
                </a:srgbClr>
              </a:gs>
              <a:gs pos="100000">
                <a:srgbClr val="73E3F9"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圓角矩形 28">
            <a:extLst>
              <a:ext uri="{FF2B5EF4-FFF2-40B4-BE49-F238E27FC236}">
                <a16:creationId xmlns:a16="http://schemas.microsoft.com/office/drawing/2014/main" id="{F5AA52A2-51F8-A645-B33A-D63A704409A8}"/>
              </a:ext>
            </a:extLst>
          </p:cNvPr>
          <p:cNvSpPr/>
          <p:nvPr/>
        </p:nvSpPr>
        <p:spPr>
          <a:xfrm>
            <a:off x="320845" y="2887544"/>
            <a:ext cx="5497689" cy="2848581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0592D6"/>
                </a:gs>
                <a:gs pos="67000">
                  <a:srgbClr val="0DB3FE"/>
                </a:gs>
                <a:gs pos="100000">
                  <a:srgbClr val="0DB3FE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 sz="1867"/>
          </a:p>
        </p:txBody>
      </p:sp>
      <p:sp>
        <p:nvSpPr>
          <p:cNvPr id="38" name="圓角矩形 28">
            <a:extLst>
              <a:ext uri="{FF2B5EF4-FFF2-40B4-BE49-F238E27FC236}">
                <a16:creationId xmlns:a16="http://schemas.microsoft.com/office/drawing/2014/main" id="{1566A857-EA20-5D48-9444-6359796BE153}"/>
              </a:ext>
            </a:extLst>
          </p:cNvPr>
          <p:cNvSpPr/>
          <p:nvPr/>
        </p:nvSpPr>
        <p:spPr>
          <a:xfrm>
            <a:off x="6051084" y="2907080"/>
            <a:ext cx="5820072" cy="2399199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265BC5"/>
                </a:gs>
                <a:gs pos="67000">
                  <a:srgbClr val="265BC5"/>
                </a:gs>
                <a:gs pos="100000">
                  <a:srgbClr val="265BC5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 sz="1867"/>
          </a:p>
        </p:txBody>
      </p:sp>
      <p:sp>
        <p:nvSpPr>
          <p:cNvPr id="40" name="Shape 466">
            <a:extLst>
              <a:ext uri="{FF2B5EF4-FFF2-40B4-BE49-F238E27FC236}">
                <a16:creationId xmlns:a16="http://schemas.microsoft.com/office/drawing/2014/main" id="{3A09F403-3E9F-D545-A270-3BF681115F00}"/>
              </a:ext>
            </a:extLst>
          </p:cNvPr>
          <p:cNvSpPr txBox="1"/>
          <p:nvPr/>
        </p:nvSpPr>
        <p:spPr>
          <a:xfrm>
            <a:off x="6793097" y="2889347"/>
            <a:ext cx="4361279" cy="456903"/>
          </a:xfrm>
          <a:prstGeom prst="rect">
            <a:avLst/>
          </a:prstGeom>
          <a:gradFill>
            <a:gsLst>
              <a:gs pos="100000">
                <a:srgbClr val="00A1DA"/>
              </a:gs>
              <a:gs pos="0">
                <a:srgbClr val="002A7E"/>
              </a:gs>
            </a:gsLst>
            <a:lin ang="5400000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zh-CN" altLang="en-US" sz="1867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模式二：作为快照保险库备份本机快照</a:t>
            </a:r>
            <a:endParaRPr lang="zh-TW" altLang="en-US" sz="1467" b="1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369331F-2305-F14B-82D6-767A1574D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203" y="3503095"/>
            <a:ext cx="3610916" cy="2256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73339C-A2C2-C248-9BAF-661052092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33" y="3512807"/>
            <a:ext cx="3610916" cy="22568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12" y="365125"/>
            <a:ext cx="11615803" cy="749691"/>
          </a:xfrm>
        </p:spPr>
        <p:txBody>
          <a:bodyPr>
            <a:normAutofit/>
          </a:bodyPr>
          <a:lstStyle/>
          <a:p>
            <a:r>
              <a:rPr lang="en-US" altLang="zh-CN"/>
              <a:t>QNAP TR &amp; TL </a:t>
            </a:r>
            <a:r>
              <a:rPr lang="zh-TW" altLang="en-US"/>
              <a:t>外接盒支持两种模式扩充 </a:t>
            </a:r>
            <a:r>
              <a:rPr lang="en-US" altLang="zh-CN"/>
              <a:t>NAS</a:t>
            </a:r>
            <a:endParaRPr lang="en-US"/>
          </a:p>
        </p:txBody>
      </p:sp>
      <p:pic>
        <p:nvPicPr>
          <p:cNvPr id="18" name="Shape 749">
            <a:extLst>
              <a:ext uri="{FF2B5EF4-FFF2-40B4-BE49-F238E27FC236}">
                <a16:creationId xmlns:a16="http://schemas.microsoft.com/office/drawing/2014/main" id="{6CEAB1C3-7F66-D648-AD71-31DA284D5629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8437" y="5099315"/>
            <a:ext cx="1418793" cy="105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9">
            <a:extLst>
              <a:ext uri="{FF2B5EF4-FFF2-40B4-BE49-F238E27FC236}">
                <a16:creationId xmlns:a16="http://schemas.microsoft.com/office/drawing/2014/main" id="{C3C7D6D8-635C-6540-8B41-46EEB81D72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363" y="3457104"/>
            <a:ext cx="1326440" cy="1347765"/>
          </a:xfrm>
          <a:prstGeom prst="rect">
            <a:avLst/>
          </a:prstGeom>
        </p:spPr>
      </p:pic>
      <p:pic>
        <p:nvPicPr>
          <p:cNvPr id="20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8DE6FF2C-2C5E-FC4C-ACF3-E36B3163FAFE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8806" y="4157329"/>
            <a:ext cx="765031" cy="68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9F878366-4D7D-5147-A9C8-240AE7280AEA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8806" y="4665328"/>
            <a:ext cx="765031" cy="68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A70B3DFD-FC1B-E841-92C6-16DFFB7544CD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8806" y="5173328"/>
            <a:ext cx="765031" cy="6856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群組 2">
            <a:extLst>
              <a:ext uri="{FF2B5EF4-FFF2-40B4-BE49-F238E27FC236}">
                <a16:creationId xmlns:a16="http://schemas.microsoft.com/office/drawing/2014/main" id="{E46CDAC6-82D1-1449-A379-57035FA94A6B}"/>
              </a:ext>
            </a:extLst>
          </p:cNvPr>
          <p:cNvGrpSpPr/>
          <p:nvPr/>
        </p:nvGrpSpPr>
        <p:grpSpPr>
          <a:xfrm>
            <a:off x="761927" y="3650489"/>
            <a:ext cx="1273477" cy="617875"/>
            <a:chOff x="381471" y="4019218"/>
            <a:chExt cx="1320312" cy="64059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4" name="圖片 33">
              <a:extLst>
                <a:ext uri="{FF2B5EF4-FFF2-40B4-BE49-F238E27FC236}">
                  <a16:creationId xmlns:a16="http://schemas.microsoft.com/office/drawing/2014/main" id="{B786CC93-3E0F-014F-B904-51F670007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539" y="4019218"/>
              <a:ext cx="635244" cy="635244"/>
            </a:xfrm>
            <a:prstGeom prst="rect">
              <a:avLst/>
            </a:prstGeom>
          </p:spPr>
        </p:pic>
        <p:pic>
          <p:nvPicPr>
            <p:cNvPr id="25" name="圖片 35">
              <a:extLst>
                <a:ext uri="{FF2B5EF4-FFF2-40B4-BE49-F238E27FC236}">
                  <a16:creationId xmlns:a16="http://schemas.microsoft.com/office/drawing/2014/main" id="{62BF1959-D19D-C146-9CA6-85B42A994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471" y="4021189"/>
              <a:ext cx="635244" cy="638628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FFAA16F-2D94-9F41-BD35-96ED96AC7DAB}"/>
              </a:ext>
            </a:extLst>
          </p:cNvPr>
          <p:cNvSpPr/>
          <p:nvPr/>
        </p:nvSpPr>
        <p:spPr>
          <a:xfrm>
            <a:off x="2191039" y="5699821"/>
            <a:ext cx="13152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8-bay TL-D800C</a:t>
            </a:r>
          </a:p>
          <a:p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4-bay TR-004</a:t>
            </a:r>
          </a:p>
          <a:p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2-bay TR-002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3FAFFC-27B5-5248-96D3-2D2DBE642B47}"/>
              </a:ext>
            </a:extLst>
          </p:cNvPr>
          <p:cNvSpPr/>
          <p:nvPr/>
        </p:nvSpPr>
        <p:spPr>
          <a:xfrm>
            <a:off x="5482918" y="5797228"/>
            <a:ext cx="1181734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33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TS-453Dmini</a:t>
            </a:r>
            <a:endParaRPr lang="en-US" sz="1333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2C605E-C7E1-3A43-9E11-05F12A4603FD}"/>
              </a:ext>
            </a:extLst>
          </p:cNvPr>
          <p:cNvSpPr/>
          <p:nvPr/>
        </p:nvSpPr>
        <p:spPr>
          <a:xfrm>
            <a:off x="8964602" y="5676841"/>
            <a:ext cx="13152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8-bay TL-D800C</a:t>
            </a:r>
          </a:p>
          <a:p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4-bay TR-004</a:t>
            </a:r>
          </a:p>
          <a:p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2-bay TR-002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Google Shape;1617;p84">
            <a:extLst>
              <a:ext uri="{FF2B5EF4-FFF2-40B4-BE49-F238E27FC236}">
                <a16:creationId xmlns:a16="http://schemas.microsoft.com/office/drawing/2014/main" id="{99EA51EC-2268-4E9D-A484-402A6B168E2D}"/>
              </a:ext>
            </a:extLst>
          </p:cNvPr>
          <p:cNvSpPr/>
          <p:nvPr/>
        </p:nvSpPr>
        <p:spPr>
          <a:xfrm>
            <a:off x="736826" y="2890814"/>
            <a:ext cx="4746092" cy="459421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0">
                <a:srgbClr val="0DB4FF"/>
              </a:gs>
              <a:gs pos="100000">
                <a:srgbClr val="0080C0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r>
              <a:rPr lang="zh-CN" altLang="en-US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模式一：作为 </a:t>
            </a:r>
            <a:r>
              <a:rPr lang="en-US" altLang="zh-CN" sz="18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en-US" altLang="zh-CN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扩充储存空间存放档案</a:t>
            </a:r>
            <a:endParaRPr lang="zh-TW" alt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0DC7F97-D0A1-4D8E-8778-4222F0F50FDA}"/>
              </a:ext>
            </a:extLst>
          </p:cNvPr>
          <p:cNvSpPr/>
          <p:nvPr/>
        </p:nvSpPr>
        <p:spPr>
          <a:xfrm>
            <a:off x="458271" y="1121875"/>
            <a:ext cx="10996903" cy="1684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TR &amp; TL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系列 </a:t>
            </a: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外接盒可有效作为 </a:t>
            </a: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扩充空间。每台 </a:t>
            </a: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支持最多两台 </a:t>
            </a: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装置或一台 </a:t>
            </a: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装置。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32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支持所有一般存储池可做的操作，例如建立磁盘区并且使用 </a:t>
            </a:r>
            <a:r>
              <a:rPr lang="en-US" altLang="zh-CN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Qfiling</a:t>
            </a: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进行档案分类，或是建立快照备份任务将快照备份到 </a:t>
            </a: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TR/TL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外接盒。</a:t>
            </a:r>
          </a:p>
        </p:txBody>
      </p:sp>
      <p:pic>
        <p:nvPicPr>
          <p:cNvPr id="29" name="圖片 28" descr="一張含有 電子用品, 監視器, 坐, 黑色 的圖片&#10;&#10;自動產生的描述">
            <a:extLst>
              <a:ext uri="{FF2B5EF4-FFF2-40B4-BE49-F238E27FC236}">
                <a16:creationId xmlns:a16="http://schemas.microsoft.com/office/drawing/2014/main" id="{CEFB1853-581E-4E52-B7CC-CFA8B02D324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6579" y="3525870"/>
            <a:ext cx="1640198" cy="2389192"/>
          </a:xfrm>
          <a:prstGeom prst="rect">
            <a:avLst/>
          </a:prstGeom>
        </p:spPr>
      </p:pic>
      <p:pic>
        <p:nvPicPr>
          <p:cNvPr id="27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D6F683FE-3B78-1242-9742-4A31A10C0E5D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4875" y="5120005"/>
            <a:ext cx="914100" cy="821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6156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手提箱, 坐, 行李, 袋 的圖片&#10;&#10;自動產生的描述">
            <a:extLst>
              <a:ext uri="{FF2B5EF4-FFF2-40B4-BE49-F238E27FC236}">
                <a16:creationId xmlns:a16="http://schemas.microsoft.com/office/drawing/2014/main" id="{B833053C-4210-4504-8B43-8B9033A124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372667" y="2740058"/>
            <a:ext cx="1006323" cy="13131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FD32B4-E0F3-BF45-B1C2-8A4D4291A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97" y="301988"/>
            <a:ext cx="11615803" cy="1019261"/>
          </a:xfrm>
        </p:spPr>
        <p:txBody>
          <a:bodyPr>
            <a:noAutofit/>
          </a:bodyPr>
          <a:lstStyle/>
          <a:p>
            <a:r>
              <a:rPr lang="en-US" altLang="zh-CN"/>
              <a:t>QNAP QNA-UC5G1T </a:t>
            </a:r>
            <a:r>
              <a:rPr lang="zh-TW" altLang="en-US"/>
              <a:t>配件让</a:t>
            </a:r>
            <a:r>
              <a:rPr lang="en-US" altLang="zh-TW"/>
              <a:t> NAS / PC</a:t>
            </a:r>
            <a:r>
              <a:rPr lang="zh-TW" altLang="en-US"/>
              <a:t> </a:t>
            </a:r>
            <a:r>
              <a:rPr lang="en-US" altLang="zh-CN"/>
              <a:t>USB </a:t>
            </a:r>
            <a:r>
              <a:rPr lang="zh-TW" altLang="en-US"/>
              <a:t>转 </a:t>
            </a:r>
            <a:r>
              <a:rPr lang="en-US" altLang="zh-CN"/>
              <a:t>5GbE/2.5GbE</a:t>
            </a:r>
            <a:r>
              <a:rPr lang="zh-TW" altLang="en-US"/>
              <a:t> 也行</a:t>
            </a:r>
            <a:endParaRPr lang="en-US"/>
          </a:p>
        </p:txBody>
      </p:sp>
      <p:pic>
        <p:nvPicPr>
          <p:cNvPr id="3" name="圖片 26">
            <a:extLst>
              <a:ext uri="{FF2B5EF4-FFF2-40B4-BE49-F238E27FC236}">
                <a16:creationId xmlns:a16="http://schemas.microsoft.com/office/drawing/2014/main" id="{4E80DC31-69CF-E948-A097-A7DF35D4A3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25" t="2914" r="5093" b="6372"/>
          <a:stretch/>
        </p:blipFill>
        <p:spPr>
          <a:xfrm>
            <a:off x="9137704" y="1421583"/>
            <a:ext cx="2715127" cy="3123523"/>
          </a:xfrm>
          <a:prstGeom prst="roundRect">
            <a:avLst>
              <a:gd name="adj" fmla="val 6435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AE715-FD4B-1D4E-93CD-6FD21887E2A5}"/>
              </a:ext>
            </a:extLst>
          </p:cNvPr>
          <p:cNvSpPr/>
          <p:nvPr/>
        </p:nvSpPr>
        <p:spPr>
          <a:xfrm>
            <a:off x="6996216" y="5333015"/>
            <a:ext cx="3434413" cy="128887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1933"/>
              </a:lnSpc>
            </a:pPr>
            <a:r>
              <a:rPr lang="en-US" altLang="zh-CN" sz="133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QNA </a:t>
            </a:r>
            <a:r>
              <a:rPr lang="zh-CN" altLang="en-US" sz="133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系列在 </a:t>
            </a:r>
            <a:r>
              <a:rPr lang="en-US" altLang="zh-CN" sz="13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QTS</a:t>
            </a:r>
            <a:r>
              <a:rPr lang="en-US" altLang="zh-CN" sz="133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</a:t>
            </a:r>
            <a:r>
              <a:rPr lang="zh-CN" altLang="en-US" sz="133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系统不支持以下功能</a:t>
            </a:r>
            <a:r>
              <a:rPr lang="en-US" altLang="zh-CN" sz="133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:</a:t>
            </a:r>
          </a:p>
          <a:p>
            <a:pPr marL="228594" indent="-228594">
              <a:lnSpc>
                <a:spcPts val="1933"/>
              </a:lnSpc>
              <a:buFont typeface="Arial" panose="020B0604020202020204" pitchFamily="34" charset="0"/>
              <a:buChar char="•"/>
            </a:pPr>
            <a:r>
              <a:rPr lang="en-US" sz="133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Port </a:t>
            </a:r>
            <a:r>
              <a:rPr lang="en-US" sz="1333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trunking</a:t>
            </a:r>
            <a:endParaRPr lang="en-US" sz="1333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228594" indent="-228594">
              <a:lnSpc>
                <a:spcPts val="1933"/>
              </a:lnSpc>
              <a:buFont typeface="Arial" panose="020B0604020202020204" pitchFamily="34" charset="0"/>
              <a:buChar char="•"/>
            </a:pPr>
            <a:r>
              <a:rPr lang="en-US" sz="133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DHCP </a:t>
            </a:r>
            <a:r>
              <a:rPr lang="zh-TW" altLang="en-US" sz="133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服务器</a:t>
            </a:r>
          </a:p>
          <a:p>
            <a:pPr marL="228594" indent="-228594">
              <a:lnSpc>
                <a:spcPts val="1933"/>
              </a:lnSpc>
              <a:buFont typeface="Arial" panose="020B0604020202020204" pitchFamily="34" charset="0"/>
              <a:buChar char="•"/>
            </a:pPr>
            <a:r>
              <a:rPr lang="en-US" sz="133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RADVD </a:t>
            </a:r>
            <a:r>
              <a:rPr lang="zh-TW" altLang="en-US" sz="133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服务器</a:t>
            </a:r>
          </a:p>
          <a:p>
            <a:pPr marL="228594" indent="-228594">
              <a:lnSpc>
                <a:spcPts val="1933"/>
              </a:lnSpc>
              <a:buFont typeface="Arial" panose="020B0604020202020204" pitchFamily="34" charset="0"/>
              <a:buChar char="•"/>
            </a:pPr>
            <a:r>
              <a:rPr lang="zh-TW" altLang="en-US" sz="133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静态路由</a:t>
            </a:r>
            <a:endParaRPr lang="en-US" sz="1333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21334C4-DCBE-354A-8011-AA8100543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7734" y="5373495"/>
            <a:ext cx="267609" cy="24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721">
            <a:extLst>
              <a:ext uri="{FF2B5EF4-FFF2-40B4-BE49-F238E27FC236}">
                <a16:creationId xmlns:a16="http://schemas.microsoft.com/office/drawing/2014/main" id="{200CD91F-176A-5A45-BA2C-F2287062231F}"/>
              </a:ext>
            </a:extLst>
          </p:cNvPr>
          <p:cNvSpPr/>
          <p:nvPr/>
        </p:nvSpPr>
        <p:spPr>
          <a:xfrm>
            <a:off x="9593378" y="3373789"/>
            <a:ext cx="282669" cy="367612"/>
          </a:xfrm>
          <a:prstGeom prst="roundRect">
            <a:avLst>
              <a:gd name="adj" fmla="val 16667"/>
            </a:avLst>
          </a:prstGeom>
          <a:solidFill>
            <a:srgbClr val="4ED7FD">
              <a:alpha val="52000"/>
            </a:srgbClr>
          </a:solidFill>
          <a:ln w="1143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endParaRPr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E6BCFDC0-AC14-6047-82D6-C49FE1029B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6097" y="1226373"/>
            <a:ext cx="2715128" cy="34155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49A28620-DFD3-1840-A939-8E1FC0F48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842334" y="3418781"/>
            <a:ext cx="4105525" cy="1951188"/>
          </a:xfrm>
          <a:prstGeom prst="rect">
            <a:avLst/>
          </a:prstGeom>
          <a:noFill/>
        </p:spPr>
      </p:pic>
      <p:sp>
        <p:nvSpPr>
          <p:cNvPr id="17" name="Shape 477">
            <a:extLst>
              <a:ext uri="{FF2B5EF4-FFF2-40B4-BE49-F238E27FC236}">
                <a16:creationId xmlns:a16="http://schemas.microsoft.com/office/drawing/2014/main" id="{260044FC-3962-F14E-B346-2CCD26F628F0}"/>
              </a:ext>
            </a:extLst>
          </p:cNvPr>
          <p:cNvSpPr/>
          <p:nvPr/>
        </p:nvSpPr>
        <p:spPr>
          <a:xfrm>
            <a:off x="9733077" y="4863381"/>
            <a:ext cx="254537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CN" altLang="en-US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原有配线直接升速</a:t>
            </a:r>
            <a:endParaRPr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</p:txBody>
      </p:sp>
      <p:cxnSp>
        <p:nvCxnSpPr>
          <p:cNvPr id="18" name="肘形接點 57">
            <a:extLst>
              <a:ext uri="{FF2B5EF4-FFF2-40B4-BE49-F238E27FC236}">
                <a16:creationId xmlns:a16="http://schemas.microsoft.com/office/drawing/2014/main" id="{3B0D4FDB-0201-B24A-981E-B5FF8E308AD5}"/>
              </a:ext>
            </a:extLst>
          </p:cNvPr>
          <p:cNvCxnSpPr/>
          <p:nvPr/>
        </p:nvCxnSpPr>
        <p:spPr>
          <a:xfrm flipV="1">
            <a:off x="2156195" y="2165626"/>
            <a:ext cx="1944947" cy="408045"/>
          </a:xfrm>
          <a:prstGeom prst="bentConnector3">
            <a:avLst>
              <a:gd name="adj1" fmla="val 32448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F0026C1-B874-9544-9B8C-FF327160D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983804" y="3271134"/>
            <a:ext cx="1792689" cy="686059"/>
          </a:xfrm>
          <a:prstGeom prst="rect">
            <a:avLst/>
          </a:prstGeom>
          <a:noFill/>
        </p:spPr>
      </p:pic>
      <p:pic>
        <p:nvPicPr>
          <p:cNvPr id="20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ACD8D09-051B-A84B-928B-5E35C127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 flipH="1">
            <a:off x="2678421" y="2012413"/>
            <a:ext cx="4105525" cy="1944838"/>
          </a:xfrm>
          <a:prstGeom prst="rect">
            <a:avLst/>
          </a:prstGeom>
          <a:noFill/>
        </p:spPr>
      </p:pic>
      <p:pic>
        <p:nvPicPr>
          <p:cNvPr id="21" name="Shape 430">
            <a:extLst>
              <a:ext uri="{FF2B5EF4-FFF2-40B4-BE49-F238E27FC236}">
                <a16:creationId xmlns:a16="http://schemas.microsoft.com/office/drawing/2014/main" id="{FE26293C-A9CD-7A42-913C-B23E5255D85E}"/>
              </a:ext>
            </a:extLst>
          </p:cNvPr>
          <p:cNvPicPr preferRelativeResize="0"/>
          <p:nvPr/>
        </p:nvPicPr>
        <p:blipFill>
          <a:blip r:embed="rId9" cstate="print">
            <a:alphaModFix/>
          </a:blip>
          <a:stretch>
            <a:fillRect/>
          </a:stretch>
        </p:blipFill>
        <p:spPr>
          <a:xfrm>
            <a:off x="4101145" y="1544368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hape 443">
            <a:extLst>
              <a:ext uri="{FF2B5EF4-FFF2-40B4-BE49-F238E27FC236}">
                <a16:creationId xmlns:a16="http://schemas.microsoft.com/office/drawing/2014/main" id="{549ED49B-1DC2-3B4C-86C4-DC50EEAC8663}"/>
              </a:ext>
            </a:extLst>
          </p:cNvPr>
          <p:cNvSpPr txBox="1"/>
          <p:nvPr/>
        </p:nvSpPr>
        <p:spPr>
          <a:xfrm>
            <a:off x="3301387" y="1777404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Cat 5e</a:t>
            </a:r>
            <a:endParaRPr lang="en-US" sz="14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Shape 444">
            <a:extLst>
              <a:ext uri="{FF2B5EF4-FFF2-40B4-BE49-F238E27FC236}">
                <a16:creationId xmlns:a16="http://schemas.microsoft.com/office/drawing/2014/main" id="{C63272E7-4EE7-A34C-94B9-273415CE85CC}"/>
              </a:ext>
            </a:extLst>
          </p:cNvPr>
          <p:cNvSpPr txBox="1"/>
          <p:nvPr/>
        </p:nvSpPr>
        <p:spPr>
          <a:xfrm>
            <a:off x="2765940" y="1777404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5GbE</a:t>
            </a:r>
            <a:endParaRPr lang="en-US" sz="14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Shape 443">
            <a:extLst>
              <a:ext uri="{FF2B5EF4-FFF2-40B4-BE49-F238E27FC236}">
                <a16:creationId xmlns:a16="http://schemas.microsoft.com/office/drawing/2014/main" id="{5F6866E8-949E-FD4B-AD78-0EB54F63E788}"/>
              </a:ext>
            </a:extLst>
          </p:cNvPr>
          <p:cNvSpPr txBox="1"/>
          <p:nvPr/>
        </p:nvSpPr>
        <p:spPr>
          <a:xfrm>
            <a:off x="3321086" y="2878676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Cat 5e</a:t>
            </a:r>
            <a:endParaRPr lang="en-US" sz="14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Shape 444">
            <a:extLst>
              <a:ext uri="{FF2B5EF4-FFF2-40B4-BE49-F238E27FC236}">
                <a16:creationId xmlns:a16="http://schemas.microsoft.com/office/drawing/2014/main" id="{351EAA35-D441-6845-B11A-7BFDF3BA84B7}"/>
              </a:ext>
            </a:extLst>
          </p:cNvPr>
          <p:cNvSpPr txBox="1"/>
          <p:nvPr/>
        </p:nvSpPr>
        <p:spPr>
          <a:xfrm>
            <a:off x="2785639" y="2878676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5GbE</a:t>
            </a:r>
            <a:endParaRPr lang="en-US" sz="14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Shape 477">
            <a:extLst>
              <a:ext uri="{FF2B5EF4-FFF2-40B4-BE49-F238E27FC236}">
                <a16:creationId xmlns:a16="http://schemas.microsoft.com/office/drawing/2014/main" id="{EE36A213-51FA-454B-9F35-AA6CACE0C1C9}"/>
              </a:ext>
            </a:extLst>
          </p:cNvPr>
          <p:cNvSpPr/>
          <p:nvPr/>
        </p:nvSpPr>
        <p:spPr>
          <a:xfrm>
            <a:off x="2157715" y="3431709"/>
            <a:ext cx="254537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CN" altLang="en-US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原有配线直接升速</a:t>
            </a:r>
            <a:endParaRPr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</p:txBody>
      </p:sp>
      <p:cxnSp>
        <p:nvCxnSpPr>
          <p:cNvPr id="27" name="肘形接點 58">
            <a:extLst>
              <a:ext uri="{FF2B5EF4-FFF2-40B4-BE49-F238E27FC236}">
                <a16:creationId xmlns:a16="http://schemas.microsoft.com/office/drawing/2014/main" id="{DC2BAE2B-A3E6-D441-B2FC-9E1532001564}"/>
              </a:ext>
            </a:extLst>
          </p:cNvPr>
          <p:cNvCxnSpPr/>
          <p:nvPr/>
        </p:nvCxnSpPr>
        <p:spPr>
          <a:xfrm>
            <a:off x="2060186" y="2765693"/>
            <a:ext cx="2054609" cy="478268"/>
          </a:xfrm>
          <a:prstGeom prst="bentConnector3">
            <a:avLst>
              <a:gd name="adj1" fmla="val 34753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Shape 431">
            <a:extLst>
              <a:ext uri="{FF2B5EF4-FFF2-40B4-BE49-F238E27FC236}">
                <a16:creationId xmlns:a16="http://schemas.microsoft.com/office/drawing/2014/main" id="{0962714F-93BD-FB46-AD2D-7BFE7468FDD4}"/>
              </a:ext>
            </a:extLst>
          </p:cNvPr>
          <p:cNvPicPr preferRelativeResize="0"/>
          <p:nvPr/>
        </p:nvPicPr>
        <p:blipFill>
          <a:blip r:embed="rId9" cstate="print">
            <a:alphaModFix/>
          </a:blip>
          <a:stretch>
            <a:fillRect/>
          </a:stretch>
        </p:blipFill>
        <p:spPr>
          <a:xfrm>
            <a:off x="4101145" y="2624488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Shape 435">
            <a:extLst>
              <a:ext uri="{FF2B5EF4-FFF2-40B4-BE49-F238E27FC236}">
                <a16:creationId xmlns:a16="http://schemas.microsoft.com/office/drawing/2014/main" id="{DF75064C-92DD-CD44-85EB-FE4B98B56103}"/>
              </a:ext>
            </a:extLst>
          </p:cNvPr>
          <p:cNvSpPr txBox="1"/>
          <p:nvPr/>
        </p:nvSpPr>
        <p:spPr>
          <a:xfrm>
            <a:off x="519654" y="2847736"/>
            <a:ext cx="1792689" cy="38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QNAP 10G </a:t>
            </a:r>
            <a:r>
              <a:rPr lang="zh-CN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交换器</a:t>
            </a:r>
            <a:endParaRPr lang="en-US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123B05AD-9659-BC4B-A318-4C07DC2DD0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451" y="1840514"/>
            <a:ext cx="939120" cy="741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5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9C7CA80-5E85-854F-993E-44268852AF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280" y="2859427"/>
            <a:ext cx="939120" cy="741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79649E10-B261-D141-B6CA-1AD50B2F5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179" y="2316626"/>
            <a:ext cx="2397224" cy="6191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Shape 434">
            <a:extLst>
              <a:ext uri="{FF2B5EF4-FFF2-40B4-BE49-F238E27FC236}">
                <a16:creationId xmlns:a16="http://schemas.microsoft.com/office/drawing/2014/main" id="{CFD1BE6D-F43E-EE47-A648-31CADF560224}"/>
              </a:ext>
            </a:extLst>
          </p:cNvPr>
          <p:cNvSpPr txBox="1"/>
          <p:nvPr/>
        </p:nvSpPr>
        <p:spPr>
          <a:xfrm>
            <a:off x="5528502" y="1789133"/>
            <a:ext cx="171943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33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QXG-10G1T</a:t>
            </a:r>
          </a:p>
          <a:p>
            <a:pPr>
              <a:buClr>
                <a:srgbClr val="262626"/>
              </a:buClr>
              <a:buSzPts val="1200"/>
            </a:pPr>
            <a:r>
              <a:rPr lang="zh-CN" altLang="en-US" sz="13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或</a:t>
            </a:r>
            <a:r>
              <a:rPr lang="en-US" altLang="zh-CN" sz="13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133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QNA-UC5G1T</a:t>
            </a:r>
            <a:endParaRPr lang="en-US" altLang="zh-TW" sz="1333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4" name="Picture 2" descr="C:\Users\user\Desktop\21_PPT對稿QNAP AQC107 10G網卡\16.png">
            <a:extLst>
              <a:ext uri="{FF2B5EF4-FFF2-40B4-BE49-F238E27FC236}">
                <a16:creationId xmlns:a16="http://schemas.microsoft.com/office/drawing/2014/main" id="{D418FB1B-694E-014B-BE73-025E95E1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28039" y="2160369"/>
            <a:ext cx="864096" cy="9316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2FC717-7BD3-DD41-AF64-59FFB3AE89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21" y="4093153"/>
            <a:ext cx="6290668" cy="2465203"/>
          </a:xfrm>
          <a:prstGeom prst="rect">
            <a:avLst/>
          </a:prstGeom>
          <a:ln w="57150" cap="sq" cmpd="thickThin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4FC7187-02BC-324E-B07D-B5E0D74E57C4}"/>
              </a:ext>
            </a:extLst>
          </p:cNvPr>
          <p:cNvSpPr/>
          <p:nvPr/>
        </p:nvSpPr>
        <p:spPr>
          <a:xfrm>
            <a:off x="6996170" y="1551807"/>
            <a:ext cx="2032929" cy="13131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QNAP</a:t>
            </a:r>
          </a:p>
          <a:p>
            <a:r>
              <a:rPr lang="en-US" altLang="zh-CN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QNA-UC5G1T:</a:t>
            </a:r>
          </a:p>
          <a:p>
            <a:r>
              <a:rPr lang="en-US" altLang="zh-CN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USB 3.0 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对</a:t>
            </a:r>
            <a:endParaRPr lang="en-US" altLang="zh-CN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r>
              <a:rPr lang="en-US" altLang="zh-CN" sz="153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5GbE/2.5GbE/1GbE </a:t>
            </a:r>
          </a:p>
          <a:p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网络转换器</a:t>
            </a:r>
            <a:endParaRPr lang="en-US" altLang="zh-CN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13CDF31F-9930-408F-A310-9B29F863EF3F}"/>
              </a:ext>
            </a:extLst>
          </p:cNvPr>
          <p:cNvGrpSpPr/>
          <p:nvPr/>
        </p:nvGrpSpPr>
        <p:grpSpPr>
          <a:xfrm>
            <a:off x="8282546" y="3155213"/>
            <a:ext cx="2867020" cy="544371"/>
            <a:chOff x="6315423" y="2366410"/>
            <a:chExt cx="2150265" cy="408278"/>
          </a:xfrm>
        </p:grpSpPr>
        <p:pic>
          <p:nvPicPr>
            <p:cNvPr id="40" name="圖片 40">
              <a:extLst>
                <a:ext uri="{FF2B5EF4-FFF2-40B4-BE49-F238E27FC236}">
                  <a16:creationId xmlns:a16="http://schemas.microsoft.com/office/drawing/2014/main" id="{5AB0D984-37F3-4295-9B70-85D46F43E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1695"/>
            <a:stretch/>
          </p:blipFill>
          <p:spPr>
            <a:xfrm rot="10800000">
              <a:off x="7817887" y="2366410"/>
              <a:ext cx="647801" cy="2624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CF558A8-8405-46B6-8F84-9F2964251D5E}"/>
                </a:ext>
              </a:extLst>
            </p:cNvPr>
            <p:cNvSpPr/>
            <p:nvPr/>
          </p:nvSpPr>
          <p:spPr>
            <a:xfrm>
              <a:off x="6759013" y="2540624"/>
              <a:ext cx="1389625" cy="45719"/>
            </a:xfrm>
            <a:prstGeom prst="rect">
              <a:avLst/>
            </a:prstGeom>
            <a:gradFill flip="none" rotWithShape="1">
              <a:gsLst>
                <a:gs pos="53800">
                  <a:srgbClr val="2A2A2B"/>
                </a:gs>
                <a:gs pos="100000">
                  <a:srgbClr val="030303"/>
                </a:gs>
                <a:gs pos="0">
                  <a:srgbClr val="080500"/>
                </a:gs>
                <a:gs pos="0">
                  <a:srgbClr val="050506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39" name="圖片 40">
              <a:extLst>
                <a:ext uri="{FF2B5EF4-FFF2-40B4-BE49-F238E27FC236}">
                  <a16:creationId xmlns:a16="http://schemas.microsoft.com/office/drawing/2014/main" id="{F46E4917-0FC5-47D1-9710-614B73DB2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92140" b="-1"/>
            <a:stretch/>
          </p:blipFill>
          <p:spPr>
            <a:xfrm rot="10800000">
              <a:off x="6315423" y="2486108"/>
              <a:ext cx="566080" cy="2885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44260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4580F322-DF42-4024-9913-C8E86ED5EB83}"/>
              </a:ext>
            </a:extLst>
          </p:cNvPr>
          <p:cNvSpPr/>
          <p:nvPr/>
        </p:nvSpPr>
        <p:spPr>
          <a:xfrm>
            <a:off x="2339788" y="1544162"/>
            <a:ext cx="3361766" cy="3434375"/>
          </a:xfrm>
          <a:prstGeom prst="rect">
            <a:avLst/>
          </a:prstGeom>
          <a:gradFill>
            <a:gsLst>
              <a:gs pos="0">
                <a:srgbClr val="73E3F9">
                  <a:alpha val="27000"/>
                </a:srgbClr>
              </a:gs>
              <a:gs pos="100000">
                <a:srgbClr val="73E3F9">
                  <a:alpha val="11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FB904D-3FC5-4BE2-9982-FB299AA183D3}"/>
              </a:ext>
            </a:extLst>
          </p:cNvPr>
          <p:cNvSpPr/>
          <p:nvPr/>
        </p:nvSpPr>
        <p:spPr>
          <a:xfrm>
            <a:off x="358879" y="1596480"/>
            <a:ext cx="8726579" cy="4624950"/>
          </a:xfrm>
          <a:prstGeom prst="rect">
            <a:avLst/>
          </a:prstGeom>
          <a:gradFill>
            <a:gsLst>
              <a:gs pos="0">
                <a:srgbClr val="73E3F9">
                  <a:alpha val="27000"/>
                </a:srgbClr>
              </a:gs>
              <a:gs pos="100000">
                <a:srgbClr val="73E3F9">
                  <a:alpha val="11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04422A-31D1-A247-B885-CB59E561C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NAS </a:t>
            </a:r>
            <a:r>
              <a:rPr lang="zh-TW" altLang="en-US"/>
              <a:t>火力进化，让您为未来的战斗做好准备</a:t>
            </a: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ADFE6E-404E-0342-B8BE-F26A99C86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080319"/>
              </p:ext>
            </p:extLst>
          </p:nvPr>
        </p:nvGraphicFramePr>
        <p:xfrm>
          <a:off x="363223" y="1544163"/>
          <a:ext cx="8726579" cy="4677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3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1224">
                  <a:extLst>
                    <a:ext uri="{9D8B030D-6E8A-4147-A177-3AD203B41FA5}">
                      <a16:colId xmlns:a16="http://schemas.microsoft.com/office/drawing/2014/main" val="1993527468"/>
                    </a:ext>
                  </a:extLst>
                </a:gridCol>
                <a:gridCol w="3381526">
                  <a:extLst>
                    <a:ext uri="{9D8B030D-6E8A-4147-A177-3AD203B41FA5}">
                      <a16:colId xmlns:a16="http://schemas.microsoft.com/office/drawing/2014/main" val="2737457840"/>
                    </a:ext>
                  </a:extLst>
                </a:gridCol>
              </a:tblGrid>
              <a:tr h="441334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NAS </a:t>
                      </a: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型号</a:t>
                      </a:r>
                      <a:endParaRPr lang="en-US" sz="16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7030A0">
                            <a:shade val="30000"/>
                            <a:satMod val="115000"/>
                          </a:srgbClr>
                        </a:gs>
                        <a:gs pos="50000">
                          <a:srgbClr val="7030A0">
                            <a:shade val="67500"/>
                            <a:satMod val="115000"/>
                          </a:srgbClr>
                        </a:gs>
                        <a:gs pos="100000">
                          <a:srgbClr val="7030A0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        </a:t>
                      </a: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QNAP TS-453Dmini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7030A0">
                            <a:shade val="30000"/>
                            <a:satMod val="115000"/>
                          </a:srgbClr>
                        </a:gs>
                        <a:gs pos="50000">
                          <a:srgbClr val="7030A0">
                            <a:shade val="67500"/>
                            <a:satMod val="115000"/>
                          </a:srgbClr>
                        </a:gs>
                        <a:gs pos="100000">
                          <a:srgbClr val="7030A0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QNAP TS-453Bmini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7030A0">
                            <a:shade val="30000"/>
                            <a:satMod val="115000"/>
                          </a:srgbClr>
                        </a:gs>
                        <a:gs pos="50000">
                          <a:srgbClr val="7030A0">
                            <a:shade val="67500"/>
                            <a:satMod val="115000"/>
                          </a:srgbClr>
                        </a:gs>
                        <a:gs pos="100000">
                          <a:srgbClr val="7030A0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560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处理器</a:t>
                      </a:r>
                      <a:endParaRPr 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>
                        <a:solidFill>
                          <a:srgbClr val="FF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Intel x86 Celeron J3455 </a:t>
                      </a:r>
                      <a:r>
                        <a:rPr lang="zh-CN" altLang="en-US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四核</a:t>
                      </a:r>
                      <a:r>
                        <a:rPr lang="en-US" altLang="zh-CN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1.5 GHz</a:t>
                      </a:r>
                      <a:r>
                        <a:rPr lang="zh-CN" altLang="en-US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zh-TW" altLang="en-US" sz="1600" b="0" i="0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脉冲频率</a:t>
                      </a:r>
                      <a:r>
                        <a:rPr lang="zh-CN" altLang="en-US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至</a:t>
                      </a:r>
                      <a:r>
                        <a:rPr lang="en-US" altLang="zh-CN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2.3 GHz</a:t>
                      </a:r>
                      <a:endParaRPr lang="en-US" sz="1600" b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2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内存</a:t>
                      </a:r>
                      <a:endParaRPr 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        </a:t>
                      </a:r>
                      <a:r>
                        <a:rPr lang="en-US" sz="16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 x </a:t>
                      </a:r>
                      <a:r>
                        <a:rPr lang="en-US" sz="1600" b="1" kern="1200">
                          <a:solidFill>
                            <a:srgbClr val="FF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DDR4-2400</a:t>
                      </a:r>
                      <a:r>
                        <a:rPr lang="en-US" sz="16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SODIMM </a:t>
                      </a:r>
                      <a:r>
                        <a:rPr lang="zh-TW" altLang="en-US" sz="16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插槽可扩展至 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sz="16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GB</a:t>
                      </a:r>
                      <a:endParaRPr 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 x DD3L-1866 SODIMM</a:t>
                      </a:r>
                      <a:r>
                        <a:rPr lang="zh-TW" altLang="en-US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，
可扩展至 </a:t>
                      </a:r>
                      <a:r>
                        <a:rPr lang="en-US" altLang="zh-TW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8GB</a:t>
                      </a:r>
                      <a:endParaRPr lang="en-US" sz="1600" b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68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LAN </a:t>
                      </a:r>
                      <a:r>
                        <a:rPr lang="zh-TW" altLang="en-US" sz="16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网络</a:t>
                      </a:r>
                      <a:endParaRPr 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FF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 x 2.5GbE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 x 1GbE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2236103"/>
                  </a:ext>
                </a:extLst>
              </a:tr>
              <a:tr h="42068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HDMI </a:t>
                      </a:r>
                      <a:r>
                        <a:rPr lang="zh-TW" altLang="en-US" sz="16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输出</a:t>
                      </a:r>
                      <a:endParaRPr 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4K HDMI </a:t>
                      </a:r>
                      <a:r>
                        <a:rPr lang="en-US" sz="1600" b="1">
                          <a:solidFill>
                            <a:srgbClr val="FF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v2.0 60Hz</a:t>
                      </a:r>
                      <a:endParaRPr lang="en-US" altLang="zh-CN" sz="1600" b="1">
                        <a:solidFill>
                          <a:srgbClr val="FF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4K HDMI v1.4b 30Hz</a:t>
                      </a:r>
                      <a:endParaRPr lang="en-US" altLang="zh-CN" sz="1600" b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3905578"/>
                  </a:ext>
                </a:extLst>
              </a:tr>
              <a:tr h="4206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处理器显卡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英特尔</a:t>
                      </a:r>
                      <a:r>
                        <a:rPr lang="en-US" altLang="zh-TW" sz="1600" b="1" baseline="300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®</a:t>
                      </a:r>
                      <a:r>
                        <a:rPr lang="en-US" altLang="zh-TW" sz="16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r>
                        <a:rPr lang="zh-TW" altLang="en-US" sz="16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高清显卡 </a:t>
                      </a:r>
                      <a:r>
                        <a:rPr lang="en-US" altLang="zh-TW" sz="1600" b="1">
                          <a:solidFill>
                            <a:srgbClr val="FF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600</a:t>
                      </a:r>
                      <a:endParaRPr lang="zh-TW" altLang="en-US" sz="1600" b="1">
                        <a:solidFill>
                          <a:srgbClr val="FF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英特尔</a:t>
                      </a:r>
                      <a:r>
                        <a:rPr lang="en-US" altLang="zh-TW" sz="1600" b="0" baseline="300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®</a:t>
                      </a:r>
                      <a:r>
                        <a:rPr lang="en-US" altLang="zh-TW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核芯显卡 </a:t>
                      </a:r>
                      <a:r>
                        <a:rPr lang="en-US" altLang="zh-TW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500</a:t>
                      </a:r>
                      <a:endParaRPr lang="zh-TW" altLang="en-US" sz="1600" b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241454"/>
                  </a:ext>
                </a:extLst>
              </a:tr>
              <a:tr h="4206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USB 3.1 Gen1</a:t>
                      </a:r>
                      <a:r>
                        <a:rPr lang="zh-TW" altLang="en-US" sz="1600" b="1" i="0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端口</a:t>
                      </a:r>
                      <a:endParaRPr 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CN" sz="1400">
                        <a:solidFill>
                          <a:schemeClr val="bg1"/>
                        </a:solidFill>
                        <a:latin typeface="Heiti SC Medium" pitchFamily="2" charset="-128"/>
                        <a:ea typeface="Heiti SC Medium" pitchFamily="2" charset="-128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68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USB 2.0 </a:t>
                      </a:r>
                      <a:r>
                        <a:rPr lang="zh-TW" altLang="en-US" sz="1600" b="1" i="0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端口</a:t>
                      </a:r>
                      <a:endParaRPr 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</a:t>
                      </a:r>
                      <a:endParaRPr 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>
                        <a:solidFill>
                          <a:schemeClr val="bg1"/>
                        </a:solidFill>
                        <a:latin typeface="Heiti SC Medium" pitchFamily="2" charset="-128"/>
                        <a:ea typeface="Heiti SC Medium" pitchFamily="2" charset="-128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06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i="0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硬盘插槽数</a:t>
                      </a: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4 x SATA 6Gbps 3.5</a:t>
                      </a:r>
                      <a:r>
                        <a:rPr kumimoji="0" lang="zh-TW" alt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寸</a:t>
                      </a:r>
                      <a:r>
                        <a:rPr kumimoji="0" lang="en-US" altLang="zh-TW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/2.5</a:t>
                      </a:r>
                      <a:r>
                        <a:rPr kumimoji="0" lang="zh-CN" altLang="en-US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寸</a:t>
                      </a:r>
                      <a:r>
                        <a:rPr kumimoji="0" lang="en-US" altLang="zh-CN" sz="16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 HDD/SSD</a:t>
                      </a:r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Heiti SC Medium" pitchFamily="2" charset="-128"/>
                        <a:ea typeface="Heiti SC Medium" pitchFamily="2" charset="-128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2495005"/>
                  </a:ext>
                </a:extLst>
              </a:tr>
            </a:tbl>
          </a:graphicData>
        </a:graphic>
      </p:graphicFrame>
      <p:sp>
        <p:nvSpPr>
          <p:cNvPr id="5" name="Google Shape;97;p18">
            <a:extLst>
              <a:ext uri="{FF2B5EF4-FFF2-40B4-BE49-F238E27FC236}">
                <a16:creationId xmlns:a16="http://schemas.microsoft.com/office/drawing/2014/main" id="{AC550B1E-3A75-4149-80F9-92D3DE7A63B9}"/>
              </a:ext>
            </a:extLst>
          </p:cNvPr>
          <p:cNvSpPr txBox="1"/>
          <p:nvPr/>
        </p:nvSpPr>
        <p:spPr>
          <a:xfrm>
            <a:off x="9388895" y="1659199"/>
            <a:ext cx="2444226" cy="9898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zh-CN" altLang="en-US" sz="14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即将推出延长保固方案</a:t>
            </a:r>
            <a:r>
              <a:rPr lang="en-US" altLang="zh-CN" sz="14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
</a:t>
            </a:r>
            <a:r>
              <a:rPr lang="zh-CN" altLang="en-US" sz="14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购买后</a:t>
            </a:r>
            <a:r>
              <a:rPr lang="en-US" altLang="zh-CN" sz="14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90</a:t>
            </a:r>
            <a:r>
              <a:rPr lang="zh-CN" altLang="en-US" sz="14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天内可加购三年延长保固、共</a:t>
            </a:r>
            <a:r>
              <a:rPr lang="en-US" altLang="zh-CN" sz="24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CN" altLang="en-US" sz="24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r>
              <a:rPr lang="zh-CN" altLang="en-US" sz="1400" b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保没烦恼</a:t>
            </a:r>
            <a:endParaRPr lang="en-US" sz="1400" b="1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Google Shape;101;p18">
            <a:extLst>
              <a:ext uri="{FF2B5EF4-FFF2-40B4-BE49-F238E27FC236}">
                <a16:creationId xmlns:a16="http://schemas.microsoft.com/office/drawing/2014/main" id="{726C3CBD-67AC-7246-B746-43289B2CCAE4}"/>
              </a:ext>
            </a:extLst>
          </p:cNvPr>
          <p:cNvPicPr preferRelativeResize="0"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9698" y="2677074"/>
            <a:ext cx="2383423" cy="25900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7;p18">
            <a:extLst>
              <a:ext uri="{FF2B5EF4-FFF2-40B4-BE49-F238E27FC236}">
                <a16:creationId xmlns:a16="http://schemas.microsoft.com/office/drawing/2014/main" id="{8FFC0209-433B-1647-8C84-C008C57C519C}"/>
              </a:ext>
            </a:extLst>
          </p:cNvPr>
          <p:cNvSpPr txBox="1"/>
          <p:nvPr/>
        </p:nvSpPr>
        <p:spPr>
          <a:xfrm>
            <a:off x="9449698" y="5182770"/>
            <a:ext cx="2520017" cy="563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zh-TW" altLang="en-US" sz="1333" b="1">
                <a:solidFill>
                  <a:srgbClr val="3AA1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订购料号
</a:t>
            </a:r>
            <a:r>
              <a:rPr lang="en" sz="1333" b="1">
                <a:solidFill>
                  <a:srgbClr val="3AA1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LIC-NAS-EXTW-GREEN-3Y</a:t>
            </a:r>
          </a:p>
        </p:txBody>
      </p:sp>
      <p:sp>
        <p:nvSpPr>
          <p:cNvPr id="17" name="Google Shape;126;p20">
            <a:extLst>
              <a:ext uri="{FF2B5EF4-FFF2-40B4-BE49-F238E27FC236}">
                <a16:creationId xmlns:a16="http://schemas.microsoft.com/office/drawing/2014/main" id="{CB86421F-79DD-8246-9ED0-9451A9E9E6D1}"/>
              </a:ext>
            </a:extLst>
          </p:cNvPr>
          <p:cNvSpPr txBox="1"/>
          <p:nvPr/>
        </p:nvSpPr>
        <p:spPr>
          <a:xfrm>
            <a:off x="8996777" y="5746014"/>
            <a:ext cx="3228462" cy="12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https://www.qnap.com/service/product-warranty/</a:t>
            </a: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C9655677-3D65-4EC0-8C26-193FA221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90496" y="1454242"/>
            <a:ext cx="756890" cy="89226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0C4F26C9-1EAE-4CDA-9289-F2E81DD5D599}"/>
              </a:ext>
            </a:extLst>
          </p:cNvPr>
          <p:cNvSpPr/>
          <p:nvPr/>
        </p:nvSpPr>
        <p:spPr>
          <a:xfrm>
            <a:off x="2979292" y="2020449"/>
            <a:ext cx="2715538" cy="915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200"/>
              </a:lnSpc>
              <a:defRPr/>
            </a:pPr>
            <a:r>
              <a:rPr lang="zh-CN" altLang="en-US" sz="160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最新 </a:t>
            </a:r>
            <a:r>
              <a:rPr lang="en-US" altLang="zh-CN" sz="160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Intel x86 Celeron J4125 </a:t>
            </a:r>
            <a:r>
              <a:rPr lang="zh-CN" altLang="en-US" sz="160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四核 </a:t>
            </a:r>
            <a:r>
              <a:rPr lang="en-US" altLang="zh-CN" sz="16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2.0 GHz</a:t>
            </a:r>
            <a:r>
              <a:rPr lang="zh-CN" altLang="en-US" sz="160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，脉冲频率至 </a:t>
            </a:r>
            <a:r>
              <a:rPr lang="en-US" altLang="zh-CN" sz="16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2.7 GHz</a:t>
            </a:r>
            <a:endParaRPr lang="en-US" altLang="zh-TW" sz="1600" b="1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2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6">
            <a:extLst>
              <a:ext uri="{FF2B5EF4-FFF2-40B4-BE49-F238E27FC236}">
                <a16:creationId xmlns:a16="http://schemas.microsoft.com/office/drawing/2014/main" id="{2B1F8DE4-1AEB-404E-B643-4C7BAE9ED850}"/>
              </a:ext>
            </a:extLst>
          </p:cNvPr>
          <p:cNvSpPr txBox="1">
            <a:spLocks/>
          </p:cNvSpPr>
          <p:nvPr/>
        </p:nvSpPr>
        <p:spPr>
          <a:xfrm>
            <a:off x="297718" y="5148186"/>
            <a:ext cx="3953082" cy="467629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600">
                <a:solidFill>
                  <a:srgbClr val="D6C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©2020</a:t>
            </a:r>
            <a:r>
              <a:rPr lang="zh-CN" altLang="en-US" sz="600">
                <a:solidFill>
                  <a:srgbClr val="D6C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著作权为威联通科技股份有限公司所有。 威联通科技并保留所有权利。 威联通科技股份有限公司所使用或注册之商标或标章。 档案中所提及之产品及公司名称可能为其他公司所有之商标。</a:t>
            </a:r>
          </a:p>
        </p:txBody>
      </p:sp>
    </p:spTree>
    <p:extLst>
      <p:ext uri="{BB962C8B-B14F-4D97-AF65-F5344CB8AC3E}">
        <p14:creationId xmlns:p14="http://schemas.microsoft.com/office/powerpoint/2010/main" val="1940644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桌, 鍵盤, 電腦, 鼠 的圖片&#10;&#10;自動產生的描述">
            <a:extLst>
              <a:ext uri="{FF2B5EF4-FFF2-40B4-BE49-F238E27FC236}">
                <a16:creationId xmlns:a16="http://schemas.microsoft.com/office/drawing/2014/main" id="{31C1665E-82C8-4E1E-AC9E-E451433327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400" y="2330307"/>
            <a:ext cx="5594126" cy="3497127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98" y="365125"/>
            <a:ext cx="10416058" cy="749691"/>
          </a:xfrm>
        </p:spPr>
        <p:txBody>
          <a:bodyPr>
            <a:normAutofit/>
          </a:bodyPr>
          <a:lstStyle/>
          <a:p>
            <a:r>
              <a:rPr lang="zh-CN" altLang="en-US"/>
              <a:t>中国已成全球第二大的电竞市场</a:t>
            </a:r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75347CC-1DB1-B749-8BE8-79707FEBB2F4}"/>
              </a:ext>
            </a:extLst>
          </p:cNvPr>
          <p:cNvSpPr/>
          <p:nvPr/>
        </p:nvSpPr>
        <p:spPr>
          <a:xfrm>
            <a:off x="638639" y="1173171"/>
            <a:ext cx="109147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在市值超过</a:t>
            </a:r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2500</a:t>
            </a: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亿人民币的中国电竞市场，</a:t>
            </a:r>
            <a:r>
              <a:rPr lang="en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CN Gamers</a:t>
            </a: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除了电竞电脑外，究竟还需要哪些高速网通与存储设备可以让您打怪杀敌、打团体战、游戏直播、跟存储数据时都更加如虎添翼？</a:t>
            </a:r>
            <a:endParaRPr lang="en-US" altLang="zh-CN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5673617-0723-2E4B-82EB-ADA3372598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" y="2330307"/>
            <a:ext cx="7050462" cy="349712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660FFD7-0665-9546-8146-9087CB545852}"/>
              </a:ext>
            </a:extLst>
          </p:cNvPr>
          <p:cNvSpPr txBox="1"/>
          <p:nvPr/>
        </p:nvSpPr>
        <p:spPr>
          <a:xfrm>
            <a:off x="153860" y="5999685"/>
            <a:ext cx="11884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数据来源 </a:t>
            </a:r>
            <a:r>
              <a:rPr kumimoji="1" lang="en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https://newzoo.com/insights/articles/the-global-games-market-will-generate-152-1-billion-in-2019-as-the-u-s-overtakes-china-as-the-biggest-market/</a:t>
            </a:r>
            <a:endParaRPr kumimoji="1" lang="zh-TW" altLang="en-US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 6">
            <a:extLst>
              <a:ext uri="{FF2B5EF4-FFF2-40B4-BE49-F238E27FC236}">
                <a16:creationId xmlns:a16="http://schemas.microsoft.com/office/drawing/2014/main" id="{CDBA44FA-37C8-934E-8810-245168A4A8E8}"/>
              </a:ext>
            </a:extLst>
          </p:cNvPr>
          <p:cNvSpPr/>
          <p:nvPr/>
        </p:nvSpPr>
        <p:spPr>
          <a:xfrm>
            <a:off x="5631389" y="4086953"/>
            <a:ext cx="1204080" cy="4836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30496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: 圓角 8">
            <a:extLst>
              <a:ext uri="{FF2B5EF4-FFF2-40B4-BE49-F238E27FC236}">
                <a16:creationId xmlns:a16="http://schemas.microsoft.com/office/drawing/2014/main" id="{14046D9D-4F3C-461E-A11D-A88F37252F42}"/>
              </a:ext>
            </a:extLst>
          </p:cNvPr>
          <p:cNvSpPr/>
          <p:nvPr/>
        </p:nvSpPr>
        <p:spPr>
          <a:xfrm>
            <a:off x="4338311" y="2749895"/>
            <a:ext cx="2925292" cy="3301281"/>
          </a:xfrm>
          <a:prstGeom prst="roundRect">
            <a:avLst>
              <a:gd name="adj" fmla="val 3442"/>
            </a:avLst>
          </a:prstGeom>
          <a:gradFill>
            <a:gsLst>
              <a:gs pos="100000">
                <a:srgbClr val="7030A0"/>
              </a:gs>
              <a:gs pos="0">
                <a:srgbClr val="002A7E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AC9CEBEB-ED22-4548-9A9E-175DC44CBE4B}"/>
              </a:ext>
            </a:extLst>
          </p:cNvPr>
          <p:cNvCxnSpPr/>
          <p:nvPr/>
        </p:nvCxnSpPr>
        <p:spPr>
          <a:xfrm>
            <a:off x="4496269" y="3825688"/>
            <a:ext cx="2612693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: 圓角 8">
            <a:extLst>
              <a:ext uri="{FF2B5EF4-FFF2-40B4-BE49-F238E27FC236}">
                <a16:creationId xmlns:a16="http://schemas.microsoft.com/office/drawing/2014/main" id="{92F37904-961C-4112-80D8-2E2D6AA13F3B}"/>
              </a:ext>
            </a:extLst>
          </p:cNvPr>
          <p:cNvSpPr/>
          <p:nvPr/>
        </p:nvSpPr>
        <p:spPr>
          <a:xfrm>
            <a:off x="7977932" y="2749895"/>
            <a:ext cx="2925292" cy="3301281"/>
          </a:xfrm>
          <a:prstGeom prst="roundRect">
            <a:avLst>
              <a:gd name="adj" fmla="val 3442"/>
            </a:avLst>
          </a:prstGeom>
          <a:gradFill>
            <a:gsLst>
              <a:gs pos="100000">
                <a:srgbClr val="7030A0"/>
              </a:gs>
              <a:gs pos="0">
                <a:srgbClr val="002A7E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F0BD26FF-497A-472F-8C07-4AD388AB4855}"/>
              </a:ext>
            </a:extLst>
          </p:cNvPr>
          <p:cNvCxnSpPr/>
          <p:nvPr/>
        </p:nvCxnSpPr>
        <p:spPr>
          <a:xfrm>
            <a:off x="8135890" y="3825688"/>
            <a:ext cx="2612693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: 圓角 8">
            <a:extLst>
              <a:ext uri="{FF2B5EF4-FFF2-40B4-BE49-F238E27FC236}">
                <a16:creationId xmlns:a16="http://schemas.microsoft.com/office/drawing/2014/main" id="{F6ADD4E3-71CA-4AB6-999A-88E0BDEE99FE}"/>
              </a:ext>
            </a:extLst>
          </p:cNvPr>
          <p:cNvSpPr/>
          <p:nvPr/>
        </p:nvSpPr>
        <p:spPr>
          <a:xfrm>
            <a:off x="698690" y="2749895"/>
            <a:ext cx="2925292" cy="3301281"/>
          </a:xfrm>
          <a:prstGeom prst="roundRect">
            <a:avLst>
              <a:gd name="adj" fmla="val 3442"/>
            </a:avLst>
          </a:prstGeom>
          <a:gradFill>
            <a:gsLst>
              <a:gs pos="100000">
                <a:srgbClr val="7030A0"/>
              </a:gs>
              <a:gs pos="0">
                <a:srgbClr val="002A7E"/>
              </a:gs>
            </a:gsLst>
            <a:lin ang="5400000" scaled="1"/>
          </a:gra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800"/>
              <a:t>升级 </a:t>
            </a:r>
            <a:r>
              <a:rPr lang="en-US" altLang="zh-CN" sz="3800"/>
              <a:t>Wi-Fi 6 </a:t>
            </a:r>
            <a:r>
              <a:rPr lang="zh-CN" altLang="en-US" sz="3800"/>
              <a:t>路由器，让有线与无线速度一起飙起来</a:t>
            </a:r>
            <a:endParaRPr lang="zh-TW" altLang="en-US" sz="380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75347CC-1DB1-B749-8BE8-79707FEBB2F4}"/>
              </a:ext>
            </a:extLst>
          </p:cNvPr>
          <p:cNvSpPr/>
          <p:nvPr/>
        </p:nvSpPr>
        <p:spPr>
          <a:xfrm>
            <a:off x="604192" y="1232762"/>
            <a:ext cx="10375808" cy="12091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当您升级了具备 </a:t>
            </a:r>
            <a:r>
              <a:rPr lang="en-US" altLang="zh-CN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2.5GbE WAN/LAN </a:t>
            </a:r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埠的 </a:t>
            </a:r>
            <a:r>
              <a:rPr lang="en-US" altLang="zh-CN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Wi-Fi 6 </a:t>
            </a:r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路由器，更加要一起买一台 
</a:t>
            </a:r>
            <a:r>
              <a:rPr lang="en-US" altLang="zh-CN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TS-453Dmini 2.5GbE NAS.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。</a:t>
            </a:r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当此路由器的 </a:t>
            </a:r>
            <a:r>
              <a:rPr lang="en-US" altLang="zh-CN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2.5GbE </a:t>
            </a:r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端口设为 </a:t>
            </a:r>
            <a:r>
              <a:rPr lang="en-US" altLang="zh-CN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LAN </a:t>
            </a:r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端口时，搭配 </a:t>
            </a:r>
            <a:r>
              <a:rPr lang="en-US" altLang="zh-CN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Wi-Fi 6 </a:t>
            </a:r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无线与 </a:t>
            </a:r>
            <a:r>
              <a:rPr lang="en-US" altLang="zh-CN" sz="2000" err="1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GbE</a:t>
            </a:r>
            <a:r>
              <a:rPr lang="en-US" altLang="zh-CN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 </a:t>
            </a:r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有线多重客户端可有效发挥出区网 </a:t>
            </a:r>
            <a:r>
              <a:rPr lang="en-US" altLang="zh-CN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2.5GbE NAS </a:t>
            </a:r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与客户端间传输最高效益！</a:t>
            </a:r>
            <a:endParaRPr lang="en-US" altLang="zh-CN" sz="2000">
              <a:solidFill>
                <a:schemeClr val="bg1"/>
              </a:solidFill>
              <a:latin typeface="微軟正黑體"/>
              <a:ea typeface="微軟正黑體"/>
              <a:cs typeface="Arial"/>
              <a:sym typeface="Microsoft JhengHei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65C542E-9393-1149-A4AD-30D77A0BA8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995" y="4268265"/>
            <a:ext cx="2045903" cy="1534427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3F489656-EE5C-D54D-9AC9-57CEE4E1EDF3}"/>
              </a:ext>
            </a:extLst>
          </p:cNvPr>
          <p:cNvSpPr/>
          <p:nvPr/>
        </p:nvSpPr>
        <p:spPr>
          <a:xfrm>
            <a:off x="745755" y="2985663"/>
            <a:ext cx="2878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TP-Link 
</a:t>
            </a:r>
            <a:r>
              <a:rPr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TL-XDR6060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易展</a:t>
            </a:r>
            <a:r>
              <a:rPr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Turbo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版</a:t>
            </a:r>
            <a:endParaRPr lang="en-US" altLang="zh-CN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AC09225-64BE-D74D-A3B5-8A94F756A83B}"/>
              </a:ext>
            </a:extLst>
          </p:cNvPr>
          <p:cNvSpPr/>
          <p:nvPr/>
        </p:nvSpPr>
        <p:spPr>
          <a:xfrm>
            <a:off x="4477671" y="2985663"/>
            <a:ext cx="2412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Asus 
</a:t>
            </a:r>
            <a:r>
              <a:rPr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AX6600M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灵耀路由</a:t>
            </a:r>
            <a:endParaRPr lang="en-US" altLang="zh-CN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807A041D-83E9-0D43-B632-2B14027C78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371" y="4121033"/>
            <a:ext cx="2335206" cy="1909893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567720DB-670A-AD4A-85BC-07E592DAA853}"/>
              </a:ext>
            </a:extLst>
          </p:cNvPr>
          <p:cNvSpPr/>
          <p:nvPr/>
        </p:nvSpPr>
        <p:spPr>
          <a:xfrm>
            <a:off x="8234562" y="2985663"/>
            <a:ext cx="24120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Netgear</a:t>
            </a:r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（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美国网件）
</a:t>
            </a:r>
            <a:r>
              <a:rPr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RAX120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夜鹰路由</a:t>
            </a:r>
            <a:endParaRPr lang="en-US" altLang="zh-CN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4EA17718-E9E0-D441-8A89-3CE1FAD6FA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2881" y="3812684"/>
            <a:ext cx="2335207" cy="2335207"/>
          </a:xfrm>
          <a:prstGeom prst="rect">
            <a:avLst/>
          </a:prstGeom>
        </p:spPr>
      </p:pic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7013FC2C-5F91-43AD-963C-ED9966703287}"/>
              </a:ext>
            </a:extLst>
          </p:cNvPr>
          <p:cNvCxnSpPr/>
          <p:nvPr/>
        </p:nvCxnSpPr>
        <p:spPr>
          <a:xfrm>
            <a:off x="856648" y="3825688"/>
            <a:ext cx="2612693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499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98" y="365125"/>
            <a:ext cx="10738100" cy="749691"/>
          </a:xfrm>
        </p:spPr>
        <p:txBody>
          <a:bodyPr>
            <a:normAutofit/>
          </a:bodyPr>
          <a:lstStyle/>
          <a:p>
            <a:r>
              <a:rPr lang="zh-CN" altLang="en-US"/>
              <a:t>从此告别卡顿，打团战不延迟的高速交换器</a:t>
            </a:r>
            <a:endParaRPr lang="zh-TW" altLang="en-US"/>
          </a:p>
        </p:txBody>
      </p:sp>
      <p:sp>
        <p:nvSpPr>
          <p:cNvPr id="11" name="矩形: 圓角 8">
            <a:extLst>
              <a:ext uri="{FF2B5EF4-FFF2-40B4-BE49-F238E27FC236}">
                <a16:creationId xmlns:a16="http://schemas.microsoft.com/office/drawing/2014/main" id="{BA85C10B-EE4A-AD48-82B0-E8B4ABC43E38}"/>
              </a:ext>
            </a:extLst>
          </p:cNvPr>
          <p:cNvSpPr/>
          <p:nvPr/>
        </p:nvSpPr>
        <p:spPr>
          <a:xfrm>
            <a:off x="341066" y="1673452"/>
            <a:ext cx="6355784" cy="4891546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Picture 2" descr="https://www.qnap.com/i/_images/product/items/407_s.png?t=1570086655">
            <a:extLst>
              <a:ext uri="{FF2B5EF4-FFF2-40B4-BE49-F238E27FC236}">
                <a16:creationId xmlns:a16="http://schemas.microsoft.com/office/drawing/2014/main" id="{5C0B30D1-D06C-5446-88EE-966F3E211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36" b="33135"/>
          <a:stretch/>
        </p:blipFill>
        <p:spPr bwMode="auto">
          <a:xfrm>
            <a:off x="4139530" y="4900366"/>
            <a:ext cx="2215847" cy="64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www.qnap.com/i/_images/product/items/327_s.png?t=1560145787">
            <a:extLst>
              <a:ext uri="{FF2B5EF4-FFF2-40B4-BE49-F238E27FC236}">
                <a16:creationId xmlns:a16="http://schemas.microsoft.com/office/drawing/2014/main" id="{A2C003F9-2A88-D14D-841F-1F0DACCDAA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064" b="33063"/>
          <a:stretch/>
        </p:blipFill>
        <p:spPr bwMode="auto">
          <a:xfrm>
            <a:off x="689884" y="4839162"/>
            <a:ext cx="2609249" cy="76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9AD6E516-4983-5246-A020-18E317A41D5A}"/>
              </a:ext>
            </a:extLst>
          </p:cNvPr>
          <p:cNvSpPr txBox="1"/>
          <p:nvPr/>
        </p:nvSpPr>
        <p:spPr>
          <a:xfrm>
            <a:off x="6951746" y="1737575"/>
            <a:ext cx="5000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无须更换既有布线即可升速 </a:t>
            </a: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</a:t>
            </a:r>
            <a:r>
              <a:rPr lang="en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GbE</a:t>
            </a:r>
            <a:endParaRPr lang="zh-TW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7944B94-A10C-4444-9991-AAAFD2324A5A}"/>
              </a:ext>
            </a:extLst>
          </p:cNvPr>
          <p:cNvSpPr txBox="1"/>
          <p:nvPr/>
        </p:nvSpPr>
        <p:spPr>
          <a:xfrm>
            <a:off x="455766" y="1897177"/>
            <a:ext cx="6196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多款支持 </a:t>
            </a: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</a:t>
            </a:r>
            <a:r>
              <a:rPr lang="en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GbE 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 </a:t>
            </a:r>
            <a:r>
              <a:rPr lang="en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10G 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网络交换器</a:t>
            </a:r>
          </a:p>
        </p:txBody>
      </p:sp>
      <p:graphicFrame>
        <p:nvGraphicFramePr>
          <p:cNvPr id="20" name="Shape 253">
            <a:extLst>
              <a:ext uri="{FF2B5EF4-FFF2-40B4-BE49-F238E27FC236}">
                <a16:creationId xmlns:a16="http://schemas.microsoft.com/office/drawing/2014/main" id="{71BEF758-E246-DE44-AF83-B30DF04391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1248691"/>
              </p:ext>
            </p:extLst>
          </p:nvPr>
        </p:nvGraphicFramePr>
        <p:xfrm>
          <a:off x="7044687" y="2230325"/>
          <a:ext cx="4619151" cy="2863884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{85BE263C-DBD7-4A20-BB59-AAB30ACAA65A}</a:tableStyleId>
              </a:tblPr>
              <a:tblGrid>
                <a:gridCol w="91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3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2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6A3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sz="19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6A3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sz="19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6A3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6A</a:t>
                      </a:r>
                      <a:endParaRPr lang="en-US" altLang="zh-TW" sz="19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6A3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✔(55m)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文字方塊 20">
            <a:extLst>
              <a:ext uri="{FF2B5EF4-FFF2-40B4-BE49-F238E27FC236}">
                <a16:creationId xmlns:a16="http://schemas.microsoft.com/office/drawing/2014/main" id="{CEEA517A-1E4E-9C41-8F61-8CB504D84F05}"/>
              </a:ext>
            </a:extLst>
          </p:cNvPr>
          <p:cNvSpPr txBox="1"/>
          <p:nvPr/>
        </p:nvSpPr>
        <p:spPr>
          <a:xfrm>
            <a:off x="4025564" y="5569314"/>
            <a:ext cx="2505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QSW-308-1C (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无网管型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2C48320-2BBE-6A40-A528-BFA5DB42E81F}"/>
              </a:ext>
            </a:extLst>
          </p:cNvPr>
          <p:cNvSpPr txBox="1"/>
          <p:nvPr/>
        </p:nvSpPr>
        <p:spPr>
          <a:xfrm>
            <a:off x="750916" y="5574149"/>
            <a:ext cx="2627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QSW-1208-8C (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无网管型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8B1F4AF-2C66-6D44-A156-2117EB274B72}"/>
              </a:ext>
            </a:extLst>
          </p:cNvPr>
          <p:cNvSpPr txBox="1"/>
          <p:nvPr/>
        </p:nvSpPr>
        <p:spPr>
          <a:xfrm>
            <a:off x="4457815" y="5875061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x 10G/5G/2.5G</a:t>
            </a:r>
          </a:p>
          <a:p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RJ45 Multi-Gig</a:t>
            </a:r>
            <a:endParaRPr lang="zh-TW" altLang="en-US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E9529FD7-3EF9-E04E-B881-86C1E9C39586}"/>
              </a:ext>
            </a:extLst>
          </p:cNvPr>
          <p:cNvSpPr txBox="1"/>
          <p:nvPr/>
        </p:nvSpPr>
        <p:spPr>
          <a:xfrm>
            <a:off x="1089314" y="5875061"/>
            <a:ext cx="162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 x 10G/5G/2.5G</a:t>
            </a:r>
          </a:p>
          <a:p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RJ45 Multi-Gig</a:t>
            </a:r>
            <a:endParaRPr lang="zh-TW" altLang="en-US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8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ACEDA30A-03F9-E543-8797-EAB00FF36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183" y="4700866"/>
            <a:ext cx="2328817" cy="215713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F80F600-4B82-3942-A92E-D222511D21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644" y="2805799"/>
            <a:ext cx="2247728" cy="69599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D9F98B7-25FE-5B48-91EC-E61E78CE7B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5564" y="2886900"/>
            <a:ext cx="2215847" cy="533797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185CCC8A-B8FC-5D44-B5A9-4C2D6858474F}"/>
              </a:ext>
            </a:extLst>
          </p:cNvPr>
          <p:cNvSpPr txBox="1"/>
          <p:nvPr/>
        </p:nvSpPr>
        <p:spPr>
          <a:xfrm>
            <a:off x="750916" y="3431194"/>
            <a:ext cx="2494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QSW-M408-4C (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网管型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B8794A2-4E1F-A54F-AC22-55E762EB3B15}"/>
              </a:ext>
            </a:extLst>
          </p:cNvPr>
          <p:cNvSpPr txBox="1"/>
          <p:nvPr/>
        </p:nvSpPr>
        <p:spPr>
          <a:xfrm>
            <a:off x="1107595" y="3699145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x 10G/5G/2.5G</a:t>
            </a:r>
          </a:p>
          <a:p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RJ45 Multi-Gig</a:t>
            </a:r>
            <a:endParaRPr lang="zh-TW" altLang="en-US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60F44EA-8074-BA43-ADDF-4091AB63153F}"/>
              </a:ext>
            </a:extLst>
          </p:cNvPr>
          <p:cNvSpPr txBox="1"/>
          <p:nvPr/>
        </p:nvSpPr>
        <p:spPr>
          <a:xfrm>
            <a:off x="3925463" y="3410708"/>
            <a:ext cx="2494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QSW-M408-2C (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网管型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223B0629-8A06-4D42-BA60-6B8F35511750}"/>
              </a:ext>
            </a:extLst>
          </p:cNvPr>
          <p:cNvSpPr txBox="1"/>
          <p:nvPr/>
        </p:nvSpPr>
        <p:spPr>
          <a:xfrm>
            <a:off x="4304294" y="3666078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x 10G/5G/2.5G</a:t>
            </a:r>
          </a:p>
          <a:p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RJ45 Multi-Gig</a:t>
            </a:r>
            <a:endParaRPr lang="zh-TW" altLang="en-US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6951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D8ADDBF-0154-42DC-988F-B0EA0A07CD36}"/>
              </a:ext>
            </a:extLst>
          </p:cNvPr>
          <p:cNvSpPr/>
          <p:nvPr/>
        </p:nvSpPr>
        <p:spPr>
          <a:xfrm rot="16200000">
            <a:off x="7754394" y="314024"/>
            <a:ext cx="1561382" cy="7313835"/>
          </a:xfrm>
          <a:prstGeom prst="rect">
            <a:avLst/>
          </a:prstGeom>
          <a:gradFill flip="none" rotWithShape="1">
            <a:gsLst>
              <a:gs pos="0">
                <a:srgbClr val="73E3F9">
                  <a:alpha val="0"/>
                </a:srgbClr>
              </a:gs>
              <a:gs pos="100000">
                <a:srgbClr val="73E3F9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6B12217F-8580-45F5-8686-0C86D7A2BF16}"/>
              </a:ext>
            </a:extLst>
          </p:cNvPr>
          <p:cNvGrpSpPr/>
          <p:nvPr/>
        </p:nvGrpSpPr>
        <p:grpSpPr>
          <a:xfrm>
            <a:off x="0" y="2699113"/>
            <a:ext cx="5705533" cy="4141918"/>
            <a:chOff x="-211209" y="2716081"/>
            <a:chExt cx="5705533" cy="4141918"/>
          </a:xfrm>
        </p:grpSpPr>
        <p:pic>
          <p:nvPicPr>
            <p:cNvPr id="7" name="圖片 6" descr="一張含有 電子用品, 電路 的圖片&#10;&#10;描述是以非常高的可信度產生">
              <a:extLst>
                <a:ext uri="{FF2B5EF4-FFF2-40B4-BE49-F238E27FC236}">
                  <a16:creationId xmlns:a16="http://schemas.microsoft.com/office/drawing/2014/main" id="{01DF78C4-4D59-4402-9141-498245F0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211209" y="2716081"/>
              <a:ext cx="5705533" cy="4141918"/>
            </a:xfrm>
            <a:prstGeom prst="rect">
              <a:avLst/>
            </a:prstGeom>
          </p:spPr>
        </p:pic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8F953689-8197-4E82-96C1-E46724CFD94A}"/>
                </a:ext>
              </a:extLst>
            </p:cNvPr>
            <p:cNvGrpSpPr/>
            <p:nvPr/>
          </p:nvGrpSpPr>
          <p:grpSpPr>
            <a:xfrm>
              <a:off x="864154" y="4576449"/>
              <a:ext cx="2290243" cy="1535856"/>
              <a:chOff x="864154" y="4576449"/>
              <a:chExt cx="2290243" cy="1535856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EC89EA0-8BA8-4EE6-83A0-CCF39CDF9EAF}"/>
                  </a:ext>
                </a:extLst>
              </p:cNvPr>
              <p:cNvSpPr/>
              <p:nvPr/>
            </p:nvSpPr>
            <p:spPr>
              <a:xfrm>
                <a:off x="864154" y="5742973"/>
                <a:ext cx="125977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b="1">
                    <a:solidFill>
                      <a:schemeClr val="bg1"/>
                    </a:solidFill>
                    <a:effectLst>
                      <a:outerShdw blurRad="63500" dist="63500" dir="4200000" sx="112000" sy="112000" algn="ctr" rotWithShape="0">
                        <a:srgbClr val="000000">
                          <a:alpha val="91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2.5GbE </a:t>
                </a:r>
                <a:endParaRPr lang="zh-TW" altLang="en-US">
                  <a:solidFill>
                    <a:schemeClr val="bg1"/>
                  </a:solidFill>
                  <a:effectLst>
                    <a:outerShdw blurRad="63500" dist="63500" dir="4200000" sx="112000" sy="112000" algn="ctr" rotWithShape="0">
                      <a:srgbClr val="000000">
                        <a:alpha val="91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4B70ACD-44C8-4DF6-B054-04168191BA17}"/>
                  </a:ext>
                </a:extLst>
              </p:cNvPr>
              <p:cNvSpPr/>
              <p:nvPr/>
            </p:nvSpPr>
            <p:spPr>
              <a:xfrm>
                <a:off x="2116871" y="4576449"/>
                <a:ext cx="103752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b="1">
                    <a:solidFill>
                      <a:schemeClr val="bg1"/>
                    </a:solidFill>
                    <a:effectLst>
                      <a:outerShdw blurRad="63500" dist="63500" dir="4200000" sx="112000" sy="112000" algn="ctr" rotWithShape="0">
                        <a:srgbClr val="000000">
                          <a:alpha val="91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2.5GbE </a:t>
                </a:r>
                <a:endParaRPr lang="zh-TW" altLang="en-US">
                  <a:solidFill>
                    <a:schemeClr val="bg1"/>
                  </a:solidFill>
                  <a:effectLst>
                    <a:outerShdw blurRad="63500" dist="63500" dir="4200000" sx="112000" sy="112000" algn="ctr" rotWithShape="0">
                      <a:srgbClr val="000000">
                        <a:alpha val="91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97" y="415924"/>
            <a:ext cx="10975723" cy="1002251"/>
          </a:xfrm>
        </p:spPr>
        <p:txBody>
          <a:bodyPr>
            <a:noAutofit/>
          </a:bodyPr>
          <a:lstStyle/>
          <a:p>
            <a:pPr>
              <a:lnSpc>
                <a:spcPts val="4700"/>
              </a:lnSpc>
            </a:pPr>
            <a:r>
              <a:rPr lang="en-US" altLang="zh-CN"/>
              <a:t>TS-453Dmini </a:t>
            </a:r>
            <a:r>
              <a:rPr lang="zh-CN" altLang="en-US"/>
              <a:t>双独立 </a:t>
            </a:r>
            <a:r>
              <a:rPr lang="en-US" altLang="zh-CN"/>
              <a:t>2.5GbE </a:t>
            </a:r>
            <a:r>
              <a:rPr lang="zh-CN" altLang="en-US"/>
              <a:t>网卡，干掉延迟，</a:t>
            </a:r>
            <a:br>
              <a:rPr lang="en-US" altLang="zh-CN"/>
            </a:br>
            <a:r>
              <a:rPr lang="zh-CN" altLang="en-US"/>
              <a:t>提供上佳连接质量</a:t>
            </a:r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75347CC-1DB1-B749-8BE8-79707FEBB2F4}"/>
              </a:ext>
            </a:extLst>
          </p:cNvPr>
          <p:cNvSpPr/>
          <p:nvPr/>
        </p:nvSpPr>
        <p:spPr>
          <a:xfrm>
            <a:off x="606250" y="1685464"/>
            <a:ext cx="10749791" cy="1209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</a:pPr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TS-453Dmini </a:t>
            </a: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搭载双独立 </a:t>
            </a:r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</a:t>
            </a: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千兆网卡，提供更快、更顺畅的网络传输体验。 独立的</a:t>
            </a:r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LAN</a:t>
            </a: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可降低</a:t>
            </a:r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NAS CPU </a:t>
            </a: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负载并提供上佳的</a:t>
            </a:r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TCP / UDP </a:t>
            </a: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传输量，拥有双重优势。 大幅降低 </a:t>
            </a:r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CPU </a:t>
            </a: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的工作量，让多人连线执行得更加流畅。</a:t>
            </a:r>
            <a:endParaRPr lang="en-US" altLang="zh-CN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20" name="圓角矩形 53">
            <a:extLst>
              <a:ext uri="{FF2B5EF4-FFF2-40B4-BE49-F238E27FC236}">
                <a16:creationId xmlns:a16="http://schemas.microsoft.com/office/drawing/2014/main" id="{102FB2C8-5724-4BD3-93B8-361361198AF5}"/>
              </a:ext>
            </a:extLst>
          </p:cNvPr>
          <p:cNvSpPr/>
          <p:nvPr/>
        </p:nvSpPr>
        <p:spPr>
          <a:xfrm>
            <a:off x="5920676" y="5123163"/>
            <a:ext cx="3943243" cy="597923"/>
          </a:xfrm>
          <a:prstGeom prst="roundRect">
            <a:avLst>
              <a:gd name="adj" fmla="val 10545"/>
            </a:avLst>
          </a:prstGeom>
          <a:gradFill flip="none" rotWithShape="1">
            <a:gsLst>
              <a:gs pos="0">
                <a:srgbClr val="7030A0"/>
              </a:gs>
              <a:gs pos="100000">
                <a:srgbClr val="002A7E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圓角矩形 53">
            <a:extLst>
              <a:ext uri="{FF2B5EF4-FFF2-40B4-BE49-F238E27FC236}">
                <a16:creationId xmlns:a16="http://schemas.microsoft.com/office/drawing/2014/main" id="{103D2508-A4DE-45B4-B2D0-0F9ABB8D2191}"/>
              </a:ext>
            </a:extLst>
          </p:cNvPr>
          <p:cNvSpPr/>
          <p:nvPr/>
        </p:nvSpPr>
        <p:spPr>
          <a:xfrm>
            <a:off x="5920676" y="5824452"/>
            <a:ext cx="3943243" cy="597923"/>
          </a:xfrm>
          <a:prstGeom prst="roundRect">
            <a:avLst>
              <a:gd name="adj" fmla="val 10545"/>
            </a:avLst>
          </a:prstGeom>
          <a:gradFill flip="none" rotWithShape="1">
            <a:gsLst>
              <a:gs pos="0">
                <a:srgbClr val="7030A0"/>
              </a:gs>
              <a:gs pos="100000">
                <a:srgbClr val="002A7E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FC6B218-B263-F245-A482-C5B7217F489A}"/>
              </a:ext>
            </a:extLst>
          </p:cNvPr>
          <p:cNvSpPr/>
          <p:nvPr/>
        </p:nvSpPr>
        <p:spPr>
          <a:xfrm>
            <a:off x="6081020" y="5923358"/>
            <a:ext cx="3706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 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TCP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 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UDP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，适合多人连接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25AD0BF-CFBD-D949-AD59-23DC5E716E37}"/>
              </a:ext>
            </a:extLst>
          </p:cNvPr>
          <p:cNvSpPr/>
          <p:nvPr/>
        </p:nvSpPr>
        <p:spPr>
          <a:xfrm>
            <a:off x="6271520" y="5224857"/>
            <a:ext cx="32447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更低的 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CPU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资源占用</a:t>
            </a:r>
          </a:p>
        </p:txBody>
      </p:sp>
      <p:pic>
        <p:nvPicPr>
          <p:cNvPr id="31" name="圖片 30" descr="一張含有 電子用品, 監視器, 坐, 黑色 的圖片&#10;&#10;自動產生的描述">
            <a:extLst>
              <a:ext uri="{FF2B5EF4-FFF2-40B4-BE49-F238E27FC236}">
                <a16:creationId xmlns:a16="http://schemas.microsoft.com/office/drawing/2014/main" id="{DBAF3270-5681-014F-A662-41008A7FBB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3919" y="2843142"/>
            <a:ext cx="1324033" cy="1926930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6F077135-A7B7-9C4F-830E-9EB7E4587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720" y="2783535"/>
            <a:ext cx="2250722" cy="2250722"/>
          </a:xfrm>
          <a:prstGeom prst="rect">
            <a:avLst/>
          </a:prstGeom>
        </p:spPr>
      </p:pic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C1AB678F-0BEF-0143-B6B2-AABBB5200E7C}"/>
              </a:ext>
            </a:extLst>
          </p:cNvPr>
          <p:cNvCxnSpPr>
            <a:cxnSpLocks/>
          </p:cNvCxnSpPr>
          <p:nvPr/>
        </p:nvCxnSpPr>
        <p:spPr>
          <a:xfrm>
            <a:off x="6843698" y="3756479"/>
            <a:ext cx="2840552" cy="2932"/>
          </a:xfrm>
          <a:prstGeom prst="line">
            <a:avLst/>
          </a:prstGeom>
          <a:ln w="19050">
            <a:solidFill>
              <a:srgbClr val="85D8DE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B7235571-2BBE-5948-9E30-1C456C5446A2}"/>
              </a:ext>
            </a:extLst>
          </p:cNvPr>
          <p:cNvSpPr/>
          <p:nvPr/>
        </p:nvSpPr>
        <p:spPr>
          <a:xfrm>
            <a:off x="7149543" y="3273399"/>
            <a:ext cx="2319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iSCSI 2.5GbE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连接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4DE7739-2943-8E48-9A37-8BC02A41AED1}"/>
              </a:ext>
            </a:extLst>
          </p:cNvPr>
          <p:cNvSpPr/>
          <p:nvPr/>
        </p:nvSpPr>
        <p:spPr>
          <a:xfrm>
            <a:off x="6843698" y="3897693"/>
            <a:ext cx="3012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大容量空间，安装再多游戏也不怕笔记本空间爆掉</a:t>
            </a:r>
          </a:p>
        </p:txBody>
      </p:sp>
    </p:spTree>
    <p:extLst>
      <p:ext uri="{BB962C8B-B14F-4D97-AF65-F5344CB8AC3E}">
        <p14:creationId xmlns:p14="http://schemas.microsoft.com/office/powerpoint/2010/main" val="2277848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微軟正黑體"/>
                <a:ea typeface="微軟正黑體"/>
              </a:rPr>
              <a:t>TS-453Dmini </a:t>
            </a:r>
            <a:r>
              <a:rPr lang="zh-CN" altLang="zh-TW">
                <a:latin typeface="微軟正黑體"/>
                <a:ea typeface="微軟正黑體"/>
              </a:rPr>
              <a:t>前方配置</a:t>
            </a:r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0D22606-D4A4-48F1-A82E-9E8123AB76C2}"/>
              </a:ext>
            </a:extLst>
          </p:cNvPr>
          <p:cNvSpPr/>
          <p:nvPr/>
        </p:nvSpPr>
        <p:spPr>
          <a:xfrm>
            <a:off x="3543300" y="866274"/>
            <a:ext cx="4074459" cy="5991726"/>
          </a:xfrm>
          <a:prstGeom prst="rect">
            <a:avLst/>
          </a:prstGeom>
          <a:gradFill flip="none" rotWithShape="1">
            <a:gsLst>
              <a:gs pos="0">
                <a:srgbClr val="73E3F9">
                  <a:alpha val="0"/>
                </a:srgbClr>
              </a:gs>
              <a:gs pos="100000">
                <a:srgbClr val="73E3F9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 descr="一張含有 電子用品, 監視器, 坐, 黑色 的圖片&#10;&#10;自動產生的描述">
            <a:extLst>
              <a:ext uri="{FF2B5EF4-FFF2-40B4-BE49-F238E27FC236}">
                <a16:creationId xmlns:a16="http://schemas.microsoft.com/office/drawing/2014/main" id="{F1624DC3-FC1C-4ED4-B31F-173817F10C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8086" y="1462849"/>
            <a:ext cx="3464884" cy="5047118"/>
          </a:xfrm>
          <a:prstGeom prst="rect">
            <a:avLst/>
          </a:prstGeom>
        </p:spPr>
      </p:pic>
      <p:grpSp>
        <p:nvGrpSpPr>
          <p:cNvPr id="36" name="群組 35">
            <a:extLst>
              <a:ext uri="{FF2B5EF4-FFF2-40B4-BE49-F238E27FC236}">
                <a16:creationId xmlns:a16="http://schemas.microsoft.com/office/drawing/2014/main" id="{4F2FD9E4-972B-4502-A94A-66D97FC053EC}"/>
              </a:ext>
            </a:extLst>
          </p:cNvPr>
          <p:cNvGrpSpPr/>
          <p:nvPr/>
        </p:nvGrpSpPr>
        <p:grpSpPr>
          <a:xfrm>
            <a:off x="2981471" y="2283063"/>
            <a:ext cx="5328811" cy="3370942"/>
            <a:chOff x="2981471" y="2631096"/>
            <a:chExt cx="5328811" cy="3370942"/>
          </a:xfrm>
        </p:grpSpPr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7C54FD50-51DD-4DF4-AFE7-6BCBBA092212}"/>
                </a:ext>
              </a:extLst>
            </p:cNvPr>
            <p:cNvCxnSpPr>
              <a:cxnSpLocks/>
            </p:cNvCxnSpPr>
            <p:nvPr/>
          </p:nvCxnSpPr>
          <p:spPr>
            <a:xfrm>
              <a:off x="2981471" y="6002038"/>
              <a:ext cx="1415717" cy="0"/>
            </a:xfrm>
            <a:prstGeom prst="line">
              <a:avLst/>
            </a:prstGeom>
            <a:ln w="19050">
              <a:solidFill>
                <a:srgbClr val="85D8DE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5D4AB93C-883F-4D93-A854-113552903E4A}"/>
                </a:ext>
              </a:extLst>
            </p:cNvPr>
            <p:cNvGrpSpPr/>
            <p:nvPr/>
          </p:nvGrpSpPr>
          <p:grpSpPr>
            <a:xfrm flipH="1">
              <a:off x="2981471" y="2846250"/>
              <a:ext cx="3371202" cy="582752"/>
              <a:chOff x="4717856" y="2826076"/>
              <a:chExt cx="3887132" cy="711496"/>
            </a:xfrm>
          </p:grpSpPr>
          <p:cxnSp>
            <p:nvCxnSpPr>
              <p:cNvPr id="32" name="接點: 肘形 31">
                <a:extLst>
                  <a:ext uri="{FF2B5EF4-FFF2-40B4-BE49-F238E27FC236}">
                    <a16:creationId xmlns:a16="http://schemas.microsoft.com/office/drawing/2014/main" id="{EFE0653B-24B1-43B0-9D00-D0A14ADB56CB}"/>
                  </a:ext>
                </a:extLst>
              </p:cNvPr>
              <p:cNvCxnSpPr>
                <a:cxnSpLocks/>
                <a:endCxn id="33" idx="2"/>
              </p:cNvCxnSpPr>
              <p:nvPr/>
            </p:nvCxnSpPr>
            <p:spPr>
              <a:xfrm flipH="1" flipV="1">
                <a:off x="5494739" y="3181228"/>
                <a:ext cx="3110249" cy="356344"/>
              </a:xfrm>
              <a:prstGeom prst="bentConnector2">
                <a:avLst/>
              </a:prstGeom>
              <a:ln w="19050">
                <a:solidFill>
                  <a:srgbClr val="85D8DE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EB960F31-6801-4049-8DE7-19A0D3258568}"/>
                  </a:ext>
                </a:extLst>
              </p:cNvPr>
              <p:cNvSpPr/>
              <p:nvPr/>
            </p:nvSpPr>
            <p:spPr>
              <a:xfrm>
                <a:off x="4717856" y="2826076"/>
                <a:ext cx="1553765" cy="355152"/>
              </a:xfrm>
              <a:prstGeom prst="rect">
                <a:avLst/>
              </a:prstGeom>
              <a:ln w="19050">
                <a:solidFill>
                  <a:srgbClr val="85D8DE"/>
                </a:solidFill>
                <a:prstDash val="solid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760D88B6-6E77-4674-9ADF-FF542A30DD97}"/>
                </a:ext>
              </a:extLst>
            </p:cNvPr>
            <p:cNvCxnSpPr>
              <a:cxnSpLocks/>
            </p:cNvCxnSpPr>
            <p:nvPr/>
          </p:nvCxnSpPr>
          <p:spPr>
            <a:xfrm>
              <a:off x="6497053" y="2631096"/>
              <a:ext cx="1813229" cy="0"/>
            </a:xfrm>
            <a:prstGeom prst="line">
              <a:avLst/>
            </a:prstGeom>
            <a:ln w="19050">
              <a:solidFill>
                <a:srgbClr val="85D8DE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圖片 36">
            <a:extLst>
              <a:ext uri="{FF2B5EF4-FFF2-40B4-BE49-F238E27FC236}">
                <a16:creationId xmlns:a16="http://schemas.microsoft.com/office/drawing/2014/main" id="{687B6AA3-D507-4C4A-B4A3-6116C50160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689329" y="6080147"/>
            <a:ext cx="3691219" cy="430307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2FFE9B61-B29B-4099-9967-5DDC83FFDA53}"/>
              </a:ext>
            </a:extLst>
          </p:cNvPr>
          <p:cNvSpPr/>
          <p:nvPr/>
        </p:nvSpPr>
        <p:spPr>
          <a:xfrm>
            <a:off x="2026258" y="5469339"/>
            <a:ext cx="95521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电源键</a:t>
            </a:r>
            <a:endParaRPr lang="zh-TW" altLang="en-US" sz="190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9AECEF8-8139-438D-BBC4-EDFDC457974A}"/>
              </a:ext>
            </a:extLst>
          </p:cNvPr>
          <p:cNvSpPr/>
          <p:nvPr/>
        </p:nvSpPr>
        <p:spPr>
          <a:xfrm>
            <a:off x="8372831" y="4304852"/>
            <a:ext cx="358193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USB 3.2 Gen1 </a:t>
            </a:r>
            <a:r>
              <a:rPr lang="zh-TW" altLang="en-US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端口和 </a:t>
            </a:r>
            <a:r>
              <a:rPr lang="en-US" altLang="zh-TW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Copy </a:t>
            </a:r>
            <a:r>
              <a:rPr lang="zh-TW" altLang="en-US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键</a:t>
            </a:r>
            <a:endParaRPr lang="zh-TW" altLang="en-US" sz="190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6F5EA70-F819-914F-8F04-1D4165EE8D0E}"/>
              </a:ext>
            </a:extLst>
          </p:cNvPr>
          <p:cNvSpPr/>
          <p:nvPr/>
        </p:nvSpPr>
        <p:spPr>
          <a:xfrm>
            <a:off x="264214" y="2560843"/>
            <a:ext cx="2717258" cy="1029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LED </a:t>
            </a:r>
            <a:r>
              <a:rPr lang="zh-CN" altLang="en-US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灯号指示：状态、硬盘 </a:t>
            </a:r>
            <a:r>
              <a:rPr lang="en-US" altLang="zh-CN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1~4</a:t>
            </a:r>
            <a:r>
              <a:rPr lang="zh-CN" altLang="en-US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、网路、</a:t>
            </a:r>
            <a:r>
              <a:rPr lang="en-US" altLang="zh-CN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USB Copy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5C6ADE2-3CB2-FF48-9EED-67D06FDA2D62}"/>
              </a:ext>
            </a:extLst>
          </p:cNvPr>
          <p:cNvSpPr/>
          <p:nvPr/>
        </p:nvSpPr>
        <p:spPr>
          <a:xfrm>
            <a:off x="8318999" y="2128885"/>
            <a:ext cx="235816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可调整亮度的状态灯</a:t>
            </a:r>
            <a:endParaRPr lang="zh-TW" altLang="en-US" sz="1900"/>
          </a:p>
        </p:txBody>
      </p: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D8A33B95-6C59-4881-965C-33FB88A7BBCB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66230" y="4489518"/>
            <a:ext cx="2852771" cy="1084588"/>
          </a:xfrm>
          <a:prstGeom prst="bentConnector3">
            <a:avLst>
              <a:gd name="adj1" fmla="val 99965"/>
            </a:avLst>
          </a:prstGeom>
          <a:ln w="19050">
            <a:solidFill>
              <a:srgbClr val="85D8DE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322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圓角 8">
            <a:extLst>
              <a:ext uri="{FF2B5EF4-FFF2-40B4-BE49-F238E27FC236}">
                <a16:creationId xmlns:a16="http://schemas.microsoft.com/office/drawing/2014/main" id="{FA8ACAF4-068A-4DBA-9A3D-54C1CDC2BD1B}"/>
              </a:ext>
            </a:extLst>
          </p:cNvPr>
          <p:cNvSpPr/>
          <p:nvPr/>
        </p:nvSpPr>
        <p:spPr>
          <a:xfrm>
            <a:off x="8807622" y="1701657"/>
            <a:ext cx="2696946" cy="2064104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4FF521B-E64A-47AC-920F-348C68E26B98}"/>
              </a:ext>
            </a:extLst>
          </p:cNvPr>
          <p:cNvSpPr/>
          <p:nvPr/>
        </p:nvSpPr>
        <p:spPr>
          <a:xfrm>
            <a:off x="4222376" y="866274"/>
            <a:ext cx="4074459" cy="5991726"/>
          </a:xfrm>
          <a:prstGeom prst="rect">
            <a:avLst/>
          </a:prstGeom>
          <a:gradFill flip="none" rotWithShape="1">
            <a:gsLst>
              <a:gs pos="0">
                <a:srgbClr val="73E3F9">
                  <a:alpha val="0"/>
                </a:srgbClr>
              </a:gs>
              <a:gs pos="100000">
                <a:srgbClr val="73E3F9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 descr="一張含有 黑色, 相片, 電腦, 膝上型電腦 的圖片&#10;&#10;自動產生的描述">
            <a:extLst>
              <a:ext uri="{FF2B5EF4-FFF2-40B4-BE49-F238E27FC236}">
                <a16:creationId xmlns:a16="http://schemas.microsoft.com/office/drawing/2014/main" id="{AD75C228-6313-F042-A3A3-8566571235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2571" y="1054477"/>
            <a:ext cx="7583524" cy="554891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F4AD9B2-538F-004B-847E-20A132433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673709">
            <a:off x="2789331" y="2334222"/>
            <a:ext cx="1276765" cy="6530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4A145B9-9261-3C4F-9F71-FBA2A6198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673709">
            <a:off x="2947701" y="2040900"/>
            <a:ext cx="1276765" cy="6530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DCBD90C3-EF27-9946-A6B6-B8EF49AB2078}"/>
              </a:ext>
            </a:extLst>
          </p:cNvPr>
          <p:cNvSpPr txBox="1"/>
          <p:nvPr/>
        </p:nvSpPr>
        <p:spPr>
          <a:xfrm>
            <a:off x="527330" y="2874837"/>
            <a:ext cx="2880624" cy="954099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双通道内存支持
</a:t>
            </a:r>
            <a:endParaRPr lang="en-US" altLang="zh-TW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D825B4E-46AB-5343-B647-D08DCB4FE3EA}"/>
              </a:ext>
            </a:extLst>
          </p:cNvPr>
          <p:cNvSpPr txBox="1"/>
          <p:nvPr/>
        </p:nvSpPr>
        <p:spPr>
          <a:xfrm>
            <a:off x="479902" y="3447661"/>
            <a:ext cx="3193298" cy="2668415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marL="285750" indent="-285750">
              <a:lnSpc>
                <a:spcPts val="25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 x DDR4 2400 MHz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SO-DIMM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插槽，总和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8 GB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（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 x 4 GB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）
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TS-453Dmini-4G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用户可日后订购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4GB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内存模块，轻松升级至最高总和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8 GB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，保障多人连线传输的稳定性与效能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3" name="接點: 肘形 12">
            <a:extLst>
              <a:ext uri="{FF2B5EF4-FFF2-40B4-BE49-F238E27FC236}">
                <a16:creationId xmlns:a16="http://schemas.microsoft.com/office/drawing/2014/main" id="{6DF80DB1-A303-446C-9010-A3079AC68BC7}"/>
              </a:ext>
            </a:extLst>
          </p:cNvPr>
          <p:cNvCxnSpPr>
            <a:cxnSpLocks/>
          </p:cNvCxnSpPr>
          <p:nvPr/>
        </p:nvCxnSpPr>
        <p:spPr>
          <a:xfrm>
            <a:off x="3241056" y="3190237"/>
            <a:ext cx="3030801" cy="1342522"/>
          </a:xfrm>
          <a:prstGeom prst="bentConnector3">
            <a:avLst>
              <a:gd name="adj1" fmla="val 50000"/>
            </a:avLst>
          </a:prstGeom>
          <a:ln w="19050">
            <a:solidFill>
              <a:srgbClr val="85D8DE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4400"/>
              </a:lnSpc>
            </a:pPr>
            <a:r>
              <a:rPr lang="en-US" altLang="zh-CN"/>
              <a:t>8GB </a:t>
            </a:r>
            <a:r>
              <a:rPr lang="zh-TW" altLang="en-US"/>
              <a:t>大内存，支持多应用与多台设备同时连接</a:t>
            </a:r>
            <a:endParaRPr lang="zh-CN" altLang="zh-TW"/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6490B6A6-1D6A-FA45-8227-66C691B58545}"/>
              </a:ext>
            </a:extLst>
          </p:cNvPr>
          <p:cNvSpPr txBox="1"/>
          <p:nvPr/>
        </p:nvSpPr>
        <p:spPr>
          <a:xfrm>
            <a:off x="8665574" y="4090172"/>
            <a:ext cx="3432989" cy="350985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删除螺丝即可开盖访问内存插槽</a:t>
            </a:r>
            <a:endParaRPr 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B5CA2735-FFC2-404D-A031-221F5A1A0D88}"/>
              </a:ext>
            </a:extLst>
          </p:cNvPr>
          <p:cNvSpPr/>
          <p:nvPr/>
        </p:nvSpPr>
        <p:spPr>
          <a:xfrm>
            <a:off x="6598900" y="6094169"/>
            <a:ext cx="539746" cy="525401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18D94048-4224-4032-8165-49E3A49080AE}"/>
              </a:ext>
            </a:extLst>
          </p:cNvPr>
          <p:cNvGrpSpPr/>
          <p:nvPr/>
        </p:nvGrpSpPr>
        <p:grpSpPr>
          <a:xfrm>
            <a:off x="7589603" y="5390863"/>
            <a:ext cx="1035675" cy="1008150"/>
            <a:chOff x="7510829" y="4753980"/>
            <a:chExt cx="1035675" cy="1008150"/>
          </a:xfrm>
        </p:grpSpPr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F7058B8E-7F4A-4800-B8A4-053FF7118D54}"/>
                </a:ext>
              </a:extLst>
            </p:cNvPr>
            <p:cNvSpPr/>
            <p:nvPr/>
          </p:nvSpPr>
          <p:spPr>
            <a:xfrm>
              <a:off x="7510829" y="4753980"/>
              <a:ext cx="1035675" cy="1008150"/>
            </a:xfrm>
            <a:prstGeom prst="ellipse">
              <a:avLst/>
            </a:prstGeom>
            <a:solidFill>
              <a:srgbClr val="080139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1" name="圖片 30" descr="一張含有 黑色, 相片, 電腦, 膝上型電腦 的圖片&#10;&#10;自動產生的描述">
              <a:extLst>
                <a:ext uri="{FF2B5EF4-FFF2-40B4-BE49-F238E27FC236}">
                  <a16:creationId xmlns:a16="http://schemas.microsoft.com/office/drawing/2014/main" id="{45AF3455-9421-4A39-9A8C-8B80FB64C5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40809" y="4893069"/>
              <a:ext cx="556026" cy="684834"/>
            </a:xfrm>
            <a:prstGeom prst="rect">
              <a:avLst/>
            </a:prstGeom>
          </p:spPr>
        </p:pic>
      </p:grp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9F80BB87-69FB-4EC6-B158-A950EEB064AA}"/>
              </a:ext>
            </a:extLst>
          </p:cNvPr>
          <p:cNvCxnSpPr>
            <a:cxnSpLocks/>
            <a:stCxn id="30" idx="0"/>
            <a:endCxn id="32" idx="1"/>
          </p:cNvCxnSpPr>
          <p:nvPr/>
        </p:nvCxnSpPr>
        <p:spPr>
          <a:xfrm flipV="1">
            <a:off x="6868773" y="5538503"/>
            <a:ext cx="872501" cy="55566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D03830E3-D7DB-4601-89B4-76D001C48AFA}"/>
              </a:ext>
            </a:extLst>
          </p:cNvPr>
          <p:cNvCxnSpPr>
            <a:cxnSpLocks/>
            <a:endCxn id="32" idx="4"/>
          </p:cNvCxnSpPr>
          <p:nvPr/>
        </p:nvCxnSpPr>
        <p:spPr>
          <a:xfrm flipV="1">
            <a:off x="7075034" y="6399013"/>
            <a:ext cx="1032407" cy="14191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0">
            <a:extLst>
              <a:ext uri="{FF2B5EF4-FFF2-40B4-BE49-F238E27FC236}">
                <a16:creationId xmlns:a16="http://schemas.microsoft.com/office/drawing/2014/main" id="{C41E8356-BF08-D049-850E-F7FF525CD84A}"/>
              </a:ext>
            </a:extLst>
          </p:cNvPr>
          <p:cNvSpPr txBox="1"/>
          <p:nvPr/>
        </p:nvSpPr>
        <p:spPr>
          <a:xfrm>
            <a:off x="8993628" y="2315751"/>
            <a:ext cx="2447129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TS-453Dmini-</a:t>
            </a:r>
            <a:r>
              <a:rPr lang="en-US" sz="20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4G</a:t>
            </a:r>
          </a:p>
          <a:p>
            <a:r>
              <a:rPr 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 GB RAM (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 x 4 GB</a:t>
            </a:r>
            <a:r>
              <a:rPr 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)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08AAFBD9-4A74-3640-B2B2-7B54E61AD5FC}"/>
              </a:ext>
            </a:extLst>
          </p:cNvPr>
          <p:cNvSpPr txBox="1"/>
          <p:nvPr/>
        </p:nvSpPr>
        <p:spPr>
          <a:xfrm>
            <a:off x="9016185" y="3041924"/>
            <a:ext cx="2430116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TS-453Dmini-</a:t>
            </a:r>
            <a:r>
              <a:rPr lang="en-US" sz="20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8G</a:t>
            </a:r>
            <a:r>
              <a:rPr 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</a:p>
          <a:p>
            <a:r>
              <a:rPr 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8 GB RAM (2 x 4 GB)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DDA3F9D2-8E23-1648-8EB1-BF9855FB8BD9}"/>
              </a:ext>
            </a:extLst>
          </p:cNvPr>
          <p:cNvSpPr txBox="1"/>
          <p:nvPr/>
        </p:nvSpPr>
        <p:spPr>
          <a:xfrm>
            <a:off x="8958460" y="1780167"/>
            <a:ext cx="2696946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CN" sz="2400" b="1" u="sng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NAS </a:t>
            </a:r>
            <a:r>
              <a:rPr lang="zh-CN" altLang="en-US" sz="2400" b="1" u="sng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订购料号</a:t>
            </a:r>
            <a:endParaRPr lang="en-US" altLang="zh-CN" sz="2400" b="1" u="sng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cxnSp>
        <p:nvCxnSpPr>
          <p:cNvPr id="27" name="接點: 肘形 26">
            <a:extLst>
              <a:ext uri="{FF2B5EF4-FFF2-40B4-BE49-F238E27FC236}">
                <a16:creationId xmlns:a16="http://schemas.microsoft.com/office/drawing/2014/main" id="{AAE9527D-0F08-4AEE-B280-A74D8FB77BF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279869" y="4650164"/>
            <a:ext cx="953952" cy="708825"/>
          </a:xfrm>
          <a:prstGeom prst="bentConnector3">
            <a:avLst>
              <a:gd name="adj1" fmla="val -42"/>
            </a:avLst>
          </a:prstGeom>
          <a:ln w="19050">
            <a:solidFill>
              <a:srgbClr val="85D8DE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378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2596</Words>
  <Application>Microsoft Office PowerPoint</Application>
  <PresentationFormat>寬螢幕</PresentationFormat>
  <Paragraphs>367</Paragraphs>
  <Slides>34</Slides>
  <Notes>12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2" baseType="lpstr">
      <vt:lpstr>微軟正黑體</vt:lpstr>
      <vt:lpstr>微軟正黑體</vt:lpstr>
      <vt:lpstr>Arial</vt:lpstr>
      <vt:lpstr>Calibri</vt:lpstr>
      <vt:lpstr>Calibri Light</vt:lpstr>
      <vt:lpstr>Corbel</vt:lpstr>
      <vt:lpstr>Oswald Medium</vt:lpstr>
      <vt:lpstr>Office 佈景主題</vt:lpstr>
      <vt:lpstr>PowerPoint 簡報</vt:lpstr>
      <vt:lpstr>PowerPoint 簡報</vt:lpstr>
      <vt:lpstr>超值硬件配置 十八般武艺样样行</vt:lpstr>
      <vt:lpstr>中国已成全球第二大的电竞市场</vt:lpstr>
      <vt:lpstr>升级 Wi-Fi 6 路由器，让有线与无线速度一起飙起来</vt:lpstr>
      <vt:lpstr>从此告别卡顿，打团战不延迟的高速交换器</vt:lpstr>
      <vt:lpstr>TS-453Dmini 双独立 2.5GbE 网卡，干掉延迟， 提供上佳连接质量</vt:lpstr>
      <vt:lpstr>TS-453Dmini 前方配置</vt:lpstr>
      <vt:lpstr>8GB 大内存，支持多应用与多台设备同时连接</vt:lpstr>
      <vt:lpstr>四盘位 48TB+ 海量存储能力</vt:lpstr>
      <vt:lpstr>快速上手的 HDD 与 SSD 安装</vt:lpstr>
      <vt:lpstr>TS-453Dmini 后方配置</vt:lpstr>
      <vt:lpstr>直立式设计，为桌面腾出更多的空间</vt:lpstr>
      <vt:lpstr>英特尔强劲火力加持赢出锋范，随时保持备战状态</vt:lpstr>
      <vt:lpstr>英特尔® 赛扬® 嵌入式低功耗 10W TDP J4125 四核处理器</vt:lpstr>
      <vt:lpstr>双 2.5GbE 磅礡吞吐，双网聚合与 IPv6 让万物高速互联</vt:lpstr>
      <vt:lpstr>2 x 2.5GbE 网速超越光纤级效能，让您立即打场胜仗</vt:lpstr>
      <vt:lpstr>PowerPoint 簡報</vt:lpstr>
      <vt:lpstr>PowerPoint 簡報</vt:lpstr>
      <vt:lpstr>      QuMagie 智能相册与 AI 自动分类</vt:lpstr>
      <vt:lpstr>将文件串流至智能电视与电视盒子</vt:lpstr>
      <vt:lpstr>全方位 4K 影音专家，本地播放与串流样样行</vt:lpstr>
      <vt:lpstr>PowerPoint 簡報</vt:lpstr>
      <vt:lpstr>Qsirch 4.0 在茫茫文件海一指「寻」来</vt:lpstr>
      <vt:lpstr>QNAP 快照技术特色</vt:lpstr>
      <vt:lpstr>大容量 Mac Time Machine 备份</vt:lpstr>
      <vt:lpstr>备份数据异地备份与还原，随处取用</vt:lpstr>
      <vt:lpstr>Virtualization Station 虚拟机工作站让一机多用途</vt:lpstr>
      <vt:lpstr>QVR Pro 监控应用，守护环境安全</vt:lpstr>
      <vt:lpstr>利用 Virtual JBOD 扩充 NAS 容量</vt:lpstr>
      <vt:lpstr>QNAP TR &amp; TL 外接盒支持两种模式扩充 NAS</vt:lpstr>
      <vt:lpstr>QNAP QNA-UC5G1T 配件让 NAS / PC USB 转 5GbE/2.5GbE 也行</vt:lpstr>
      <vt:lpstr>NAS 火力进化，让您为未来的战斗做好准备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QNAP_Yvonne Tsai</dc:creator>
  <cp:lastModifiedBy>QNAP_Yvonne Tsai</cp:lastModifiedBy>
  <cp:revision>2</cp:revision>
  <dcterms:created xsi:type="dcterms:W3CDTF">2020-04-09T05:52:17Z</dcterms:created>
  <dcterms:modified xsi:type="dcterms:W3CDTF">2020-04-16T08:42:41Z</dcterms:modified>
</cp:coreProperties>
</file>